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742" r:id="rId2"/>
    <p:sldMasterId id="2147483753" r:id="rId3"/>
  </p:sldMasterIdLst>
  <p:notesMasterIdLst>
    <p:notesMasterId r:id="rId65"/>
  </p:notesMasterIdLst>
  <p:sldIdLst>
    <p:sldId id="256" r:id="rId4"/>
    <p:sldId id="375" r:id="rId5"/>
    <p:sldId id="376" r:id="rId6"/>
    <p:sldId id="377" r:id="rId7"/>
    <p:sldId id="378" r:id="rId8"/>
    <p:sldId id="379" r:id="rId9"/>
    <p:sldId id="380" r:id="rId10"/>
    <p:sldId id="381" r:id="rId11"/>
    <p:sldId id="382" r:id="rId12"/>
    <p:sldId id="383" r:id="rId13"/>
    <p:sldId id="384" r:id="rId14"/>
    <p:sldId id="385" r:id="rId15"/>
    <p:sldId id="386" r:id="rId16"/>
    <p:sldId id="387" r:id="rId17"/>
    <p:sldId id="388" r:id="rId18"/>
    <p:sldId id="389" r:id="rId19"/>
    <p:sldId id="390" r:id="rId20"/>
    <p:sldId id="391" r:id="rId21"/>
    <p:sldId id="392" r:id="rId22"/>
    <p:sldId id="393" r:id="rId23"/>
    <p:sldId id="394" r:id="rId24"/>
    <p:sldId id="395" r:id="rId25"/>
    <p:sldId id="396" r:id="rId26"/>
    <p:sldId id="397" r:id="rId27"/>
    <p:sldId id="398" r:id="rId28"/>
    <p:sldId id="399" r:id="rId29"/>
    <p:sldId id="400" r:id="rId30"/>
    <p:sldId id="401" r:id="rId31"/>
    <p:sldId id="402" r:id="rId32"/>
    <p:sldId id="403" r:id="rId33"/>
    <p:sldId id="404" r:id="rId34"/>
    <p:sldId id="405" r:id="rId35"/>
    <p:sldId id="406" r:id="rId36"/>
    <p:sldId id="407" r:id="rId37"/>
    <p:sldId id="408" r:id="rId38"/>
    <p:sldId id="409" r:id="rId39"/>
    <p:sldId id="410" r:id="rId40"/>
    <p:sldId id="411" r:id="rId41"/>
    <p:sldId id="412" r:id="rId42"/>
    <p:sldId id="413" r:id="rId43"/>
    <p:sldId id="414" r:id="rId44"/>
    <p:sldId id="415" r:id="rId45"/>
    <p:sldId id="416" r:id="rId46"/>
    <p:sldId id="417" r:id="rId47"/>
    <p:sldId id="418" r:id="rId48"/>
    <p:sldId id="419" r:id="rId49"/>
    <p:sldId id="420" r:id="rId50"/>
    <p:sldId id="421" r:id="rId51"/>
    <p:sldId id="422" r:id="rId52"/>
    <p:sldId id="423" r:id="rId53"/>
    <p:sldId id="424" r:id="rId54"/>
    <p:sldId id="425" r:id="rId55"/>
    <p:sldId id="426" r:id="rId56"/>
    <p:sldId id="427" r:id="rId57"/>
    <p:sldId id="428" r:id="rId58"/>
    <p:sldId id="429" r:id="rId59"/>
    <p:sldId id="430" r:id="rId60"/>
    <p:sldId id="431" r:id="rId61"/>
    <p:sldId id="432" r:id="rId62"/>
    <p:sldId id="433" r:id="rId63"/>
    <p:sldId id="434" r:id="rId64"/>
  </p:sldIdLst>
  <p:sldSz cx="12192000" cy="6858000"/>
  <p:notesSz cx="6858000" cy="9144000"/>
  <p:embeddedFontLst>
    <p:embeddedFont>
      <p:font typeface="Corsiva" panose="020B0604020202020204" charset="0"/>
      <p:regular r:id="rId66"/>
      <p:bold r:id="rId67"/>
      <p:italic r:id="rId68"/>
      <p:boldItalic r:id="rId69"/>
    </p:embeddedFont>
    <p:embeddedFont>
      <p:font typeface="Fira Sans" panose="020B0503050000020004" pitchFamily="34" charset="0"/>
      <p:regular r:id="rId70"/>
      <p:bold r:id="rId71"/>
      <p:italic r:id="rId72"/>
      <p:boldItalic r:id="rId73"/>
    </p:embeddedFont>
    <p:embeddedFont>
      <p:font typeface="Georgia" panose="02040502050405020303" pitchFamily="18" charset="0"/>
      <p:regular r:id="rId74"/>
      <p:bold r:id="rId75"/>
      <p:italic r:id="rId76"/>
      <p:boldItalic r:id="rId77"/>
    </p:embeddedFont>
    <p:embeddedFont>
      <p:font typeface="Nunito" pitchFamily="2" charset="0"/>
      <p:regular r:id="rId78"/>
      <p:bold r:id="rId79"/>
      <p:italic r:id="rId80"/>
      <p:boldItalic r:id="rId81"/>
    </p:embeddedFont>
    <p:embeddedFont>
      <p:font typeface="Palatino Linotype" panose="02040502050505030304" pitchFamily="18" charset="0"/>
      <p:regular r:id="rId82"/>
      <p:bold r:id="rId83"/>
      <p:italic r:id="rId84"/>
      <p:boldItalic r:id="rId85"/>
    </p:embeddedFont>
    <p:embeddedFont>
      <p:font typeface="Trebuchet MS" panose="020B0603020202020204" pitchFamily="34" charset="0"/>
      <p:regular r:id="rId86"/>
      <p:bold r:id="rId87"/>
      <p:italic r:id="rId88"/>
      <p:boldItalic r:id="rId89"/>
    </p:embeddedFont>
    <p:embeddedFont>
      <p:font typeface="Verdana" panose="020B0604030504040204" pitchFamily="34" charset="0"/>
      <p:regular r:id="rId90"/>
      <p:bold r:id="rId91"/>
      <p:italic r:id="rId92"/>
      <p:boldItalic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Welcome and Announcements" id="{E5D44F81-2BE4-4EA0-B977-087DF6C234F2}">
          <p14:sldIdLst>
            <p14:sldId id="256"/>
          </p14:sldIdLst>
        </p14:section>
        <p14:section name="Annie Wendt" id="{F52756E6-9EF0-464E-8389-4B1BA3834317}">
          <p14:sldIdLst>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Lst>
        </p14:section>
        <p14:section name="Natasha Bagdasarian" id="{E7FDB9B3-EC05-4C27-8B8D-D761BCBB7AD6}">
          <p14:sldIdLst/>
        </p14:section>
        <p14:section name="Nominations Announcement" id="{F610C029-ABF7-4D75-B832-154A114B767E}">
          <p14:sldIdLst/>
        </p14:section>
        <p14:section name="Break and Vendors" id="{5525758A-A766-49BF-9B1A-1D25483BC76E}">
          <p14:sldIdLst/>
        </p14:section>
        <p14:section name="Mike and Mark, OCHD" id="{D2B6500E-9993-411A-813E-2B21BDF65353}">
          <p14:sldIdLst/>
        </p14:section>
        <p14:section name="Member Recognition" id="{AC7AFEFB-A582-4858-9A7B-737E4D885A1A}">
          <p14:sldIdLst/>
        </p14:section>
        <p14:section name="Lunch and Vendors" id="{7374C8EA-901D-4008-A98E-C9B74D0732D7}">
          <p14:sldIdLst/>
        </p14:section>
        <p14:section name="Networking Session" id="{EC375A52-1415-434A-A416-ECBBC032643A}">
          <p14:sldIdLst/>
        </p14:section>
        <p14:section name="Break and Vendors" id="{2437D140-F246-4FF5-8D60-A05C83AB20D3}">
          <p14:sldIdLst/>
        </p14:section>
        <p14:section name="Daliya Khuon" id="{8767E5EC-FA48-49AA-B145-60C0B6159CB3}">
          <p14:sldIdLst/>
        </p14:section>
        <p14:section name="November webinar" id="{CBA358B8-0565-4C9B-A10C-32323B4D59A5}">
          <p14:sldIdLst/>
        </p14:section>
        <p14:section name="Raffles" id="{3FEF56C3-A1D5-4F6B-97B8-3D13FA6DBF5B}">
          <p14:sldIdLst/>
        </p14:section>
        <p14:section name="Chapter Business Meeting" id="{7BA45CEE-6D6E-4736-BB02-EC568855C6E4}">
          <p14:sldIdLst/>
        </p14:section>
      </p14:sectionLst>
    </p:ex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54" roundtripDataSignature="AMtx7mjy2UPQReXhudg1G7eTseQ85OooJ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96" y="8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font" Target="fonts/font24.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 Target="slides/slide2.xml"/><Relationship Id="rId90" Type="http://schemas.openxmlformats.org/officeDocument/2006/relationships/font" Target="fonts/font25.fntdata"/><Relationship Id="rId258" Type="http://schemas.openxmlformats.org/officeDocument/2006/relationships/tableStyles" Target="tableStyle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font" Target="fonts/font4.fntdata"/><Relationship Id="rId80" Type="http://schemas.openxmlformats.org/officeDocument/2006/relationships/font" Target="fonts/font15.fntdata"/><Relationship Id="rId85" Type="http://schemas.openxmlformats.org/officeDocument/2006/relationships/font" Target="fonts/font20.fntdata"/><Relationship Id="rId3" Type="http://schemas.openxmlformats.org/officeDocument/2006/relationships/slideMaster" Target="slideMasters/slideMaster3.xml"/><Relationship Id="rId256" Type="http://schemas.openxmlformats.org/officeDocument/2006/relationships/viewProps" Target="viewProps.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font" Target="fonts/font23.fntdata"/><Relationship Id="rId91"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3.xml"/><Relationship Id="rId254" Type="http://customschemas.google.com/relationships/presentationmetadata" Target="metadata"/><Relationship Id="rId259" Type="http://schemas.microsoft.com/office/2016/11/relationships/changesInfo" Target="changesInfos/changesInfo1.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4" Type="http://schemas.openxmlformats.org/officeDocument/2006/relationships/slide" Target="slides/slide1.xml"/><Relationship Id="rId9" Type="http://schemas.openxmlformats.org/officeDocument/2006/relationships/slide" Target="slides/slide6.xml"/><Relationship Id="rId257" Type="http://schemas.openxmlformats.org/officeDocument/2006/relationships/theme" Target="theme/theme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1.fntdata"/><Relationship Id="rId7" Type="http://schemas.openxmlformats.org/officeDocument/2006/relationships/slide" Target="slides/slide4.xml"/><Relationship Id="rId71" Type="http://schemas.openxmlformats.org/officeDocument/2006/relationships/font" Target="fonts/font6.fntdata"/><Relationship Id="rId92" Type="http://schemas.openxmlformats.org/officeDocument/2006/relationships/font" Target="fonts/font27.fntdata"/><Relationship Id="rId2" Type="http://schemas.openxmlformats.org/officeDocument/2006/relationships/slideMaster" Target="slideMasters/slideMaster2.xml"/><Relationship Id="rId29" Type="http://schemas.openxmlformats.org/officeDocument/2006/relationships/slide" Target="slides/slide26.xml"/><Relationship Id="rId255" Type="http://schemas.openxmlformats.org/officeDocument/2006/relationships/presProps" Target="presProps.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1.fntdata"/><Relationship Id="rId87" Type="http://schemas.openxmlformats.org/officeDocument/2006/relationships/font" Target="fonts/font22.fntdata"/><Relationship Id="rId61" Type="http://schemas.openxmlformats.org/officeDocument/2006/relationships/slide" Target="slides/slide58.xml"/><Relationship Id="rId82" Type="http://schemas.openxmlformats.org/officeDocument/2006/relationships/font" Target="fonts/font17.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12.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7.fntdata"/><Relationship Id="rId93" Type="http://schemas.openxmlformats.org/officeDocument/2006/relationships/font" Target="fonts/font2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rr, Denise (DHHS-Contractor)" userId="8e0f8b07-43e5-498f-b12a-92d53dcbf731" providerId="ADAL" clId="{00B67DF7-CFBF-47AD-B0DA-6FA10D9533BA}"/>
    <pc:docChg chg="delSld delMainMaster modSection">
      <pc:chgData name="Parr, Denise (DHHS-Contractor)" userId="8e0f8b07-43e5-498f-b12a-92d53dcbf731" providerId="ADAL" clId="{00B67DF7-CFBF-47AD-B0DA-6FA10D9533BA}" dt="2024-10-17T13:59:09.979" v="1" actId="47"/>
      <pc:docMkLst>
        <pc:docMk/>
      </pc:docMkLst>
      <pc:sldChg chg="del">
        <pc:chgData name="Parr, Denise (DHHS-Contractor)" userId="8e0f8b07-43e5-498f-b12a-92d53dcbf731" providerId="ADAL" clId="{00B67DF7-CFBF-47AD-B0DA-6FA10D9533BA}" dt="2024-10-17T13:58:52.670" v="0" actId="47"/>
        <pc:sldMkLst>
          <pc:docMk/>
          <pc:sldMk cId="0" sldId="257"/>
        </pc:sldMkLst>
      </pc:sldChg>
      <pc:sldChg chg="del">
        <pc:chgData name="Parr, Denise (DHHS-Contractor)" userId="8e0f8b07-43e5-498f-b12a-92d53dcbf731" providerId="ADAL" clId="{00B67DF7-CFBF-47AD-B0DA-6FA10D9533BA}" dt="2024-10-17T13:59:09.979" v="1" actId="47"/>
        <pc:sldMkLst>
          <pc:docMk/>
          <pc:sldMk cId="0" sldId="260"/>
        </pc:sldMkLst>
      </pc:sldChg>
      <pc:sldChg chg="del">
        <pc:chgData name="Parr, Denise (DHHS-Contractor)" userId="8e0f8b07-43e5-498f-b12a-92d53dcbf731" providerId="ADAL" clId="{00B67DF7-CFBF-47AD-B0DA-6FA10D9533BA}" dt="2024-10-17T13:59:09.979" v="1" actId="47"/>
        <pc:sldMkLst>
          <pc:docMk/>
          <pc:sldMk cId="0" sldId="261"/>
        </pc:sldMkLst>
      </pc:sldChg>
      <pc:sldChg chg="del">
        <pc:chgData name="Parr, Denise (DHHS-Contractor)" userId="8e0f8b07-43e5-498f-b12a-92d53dcbf731" providerId="ADAL" clId="{00B67DF7-CFBF-47AD-B0DA-6FA10D9533BA}" dt="2024-10-17T13:59:09.979" v="1" actId="47"/>
        <pc:sldMkLst>
          <pc:docMk/>
          <pc:sldMk cId="0" sldId="263"/>
        </pc:sldMkLst>
      </pc:sldChg>
      <pc:sldChg chg="del">
        <pc:chgData name="Parr, Denise (DHHS-Contractor)" userId="8e0f8b07-43e5-498f-b12a-92d53dcbf731" providerId="ADAL" clId="{00B67DF7-CFBF-47AD-B0DA-6FA10D9533BA}" dt="2024-10-17T13:59:09.979" v="1" actId="47"/>
        <pc:sldMkLst>
          <pc:docMk/>
          <pc:sldMk cId="0" sldId="264"/>
        </pc:sldMkLst>
      </pc:sldChg>
      <pc:sldChg chg="del">
        <pc:chgData name="Parr, Denise (DHHS-Contractor)" userId="8e0f8b07-43e5-498f-b12a-92d53dcbf731" providerId="ADAL" clId="{00B67DF7-CFBF-47AD-B0DA-6FA10D9533BA}" dt="2024-10-17T13:59:09.979" v="1" actId="47"/>
        <pc:sldMkLst>
          <pc:docMk/>
          <pc:sldMk cId="0" sldId="265"/>
        </pc:sldMkLst>
      </pc:sldChg>
      <pc:sldChg chg="del">
        <pc:chgData name="Parr, Denise (DHHS-Contractor)" userId="8e0f8b07-43e5-498f-b12a-92d53dcbf731" providerId="ADAL" clId="{00B67DF7-CFBF-47AD-B0DA-6FA10D9533BA}" dt="2024-10-17T13:59:09.979" v="1" actId="47"/>
        <pc:sldMkLst>
          <pc:docMk/>
          <pc:sldMk cId="0" sldId="266"/>
        </pc:sldMkLst>
      </pc:sldChg>
      <pc:sldChg chg="del">
        <pc:chgData name="Parr, Denise (DHHS-Contractor)" userId="8e0f8b07-43e5-498f-b12a-92d53dcbf731" providerId="ADAL" clId="{00B67DF7-CFBF-47AD-B0DA-6FA10D9533BA}" dt="2024-10-17T13:59:09.979" v="1" actId="47"/>
        <pc:sldMkLst>
          <pc:docMk/>
          <pc:sldMk cId="0" sldId="267"/>
        </pc:sldMkLst>
      </pc:sldChg>
      <pc:sldChg chg="del">
        <pc:chgData name="Parr, Denise (DHHS-Contractor)" userId="8e0f8b07-43e5-498f-b12a-92d53dcbf731" providerId="ADAL" clId="{00B67DF7-CFBF-47AD-B0DA-6FA10D9533BA}" dt="2024-10-17T13:59:09.979" v="1" actId="47"/>
        <pc:sldMkLst>
          <pc:docMk/>
          <pc:sldMk cId="0" sldId="268"/>
        </pc:sldMkLst>
      </pc:sldChg>
      <pc:sldChg chg="del">
        <pc:chgData name="Parr, Denise (DHHS-Contractor)" userId="8e0f8b07-43e5-498f-b12a-92d53dcbf731" providerId="ADAL" clId="{00B67DF7-CFBF-47AD-B0DA-6FA10D9533BA}" dt="2024-10-17T13:59:09.979" v="1" actId="47"/>
        <pc:sldMkLst>
          <pc:docMk/>
          <pc:sldMk cId="0" sldId="269"/>
        </pc:sldMkLst>
      </pc:sldChg>
      <pc:sldChg chg="del">
        <pc:chgData name="Parr, Denise (DHHS-Contractor)" userId="8e0f8b07-43e5-498f-b12a-92d53dcbf731" providerId="ADAL" clId="{00B67DF7-CFBF-47AD-B0DA-6FA10D9533BA}" dt="2024-10-17T13:59:09.979" v="1" actId="47"/>
        <pc:sldMkLst>
          <pc:docMk/>
          <pc:sldMk cId="0" sldId="270"/>
        </pc:sldMkLst>
      </pc:sldChg>
      <pc:sldChg chg="del">
        <pc:chgData name="Parr, Denise (DHHS-Contractor)" userId="8e0f8b07-43e5-498f-b12a-92d53dcbf731" providerId="ADAL" clId="{00B67DF7-CFBF-47AD-B0DA-6FA10D9533BA}" dt="2024-10-17T13:59:09.979" v="1" actId="47"/>
        <pc:sldMkLst>
          <pc:docMk/>
          <pc:sldMk cId="0" sldId="271"/>
        </pc:sldMkLst>
      </pc:sldChg>
      <pc:sldChg chg="del">
        <pc:chgData name="Parr, Denise (DHHS-Contractor)" userId="8e0f8b07-43e5-498f-b12a-92d53dcbf731" providerId="ADAL" clId="{00B67DF7-CFBF-47AD-B0DA-6FA10D9533BA}" dt="2024-10-17T13:59:09.979" v="1" actId="47"/>
        <pc:sldMkLst>
          <pc:docMk/>
          <pc:sldMk cId="0" sldId="272"/>
        </pc:sldMkLst>
      </pc:sldChg>
      <pc:sldChg chg="del">
        <pc:chgData name="Parr, Denise (DHHS-Contractor)" userId="8e0f8b07-43e5-498f-b12a-92d53dcbf731" providerId="ADAL" clId="{00B67DF7-CFBF-47AD-B0DA-6FA10D9533BA}" dt="2024-10-17T13:59:09.979" v="1" actId="47"/>
        <pc:sldMkLst>
          <pc:docMk/>
          <pc:sldMk cId="0" sldId="273"/>
        </pc:sldMkLst>
      </pc:sldChg>
      <pc:sldChg chg="del">
        <pc:chgData name="Parr, Denise (DHHS-Contractor)" userId="8e0f8b07-43e5-498f-b12a-92d53dcbf731" providerId="ADAL" clId="{00B67DF7-CFBF-47AD-B0DA-6FA10D9533BA}" dt="2024-10-17T13:59:09.979" v="1" actId="47"/>
        <pc:sldMkLst>
          <pc:docMk/>
          <pc:sldMk cId="0" sldId="274"/>
        </pc:sldMkLst>
      </pc:sldChg>
      <pc:sldChg chg="del">
        <pc:chgData name="Parr, Denise (DHHS-Contractor)" userId="8e0f8b07-43e5-498f-b12a-92d53dcbf731" providerId="ADAL" clId="{00B67DF7-CFBF-47AD-B0DA-6FA10D9533BA}" dt="2024-10-17T13:59:09.979" v="1" actId="47"/>
        <pc:sldMkLst>
          <pc:docMk/>
          <pc:sldMk cId="0" sldId="275"/>
        </pc:sldMkLst>
      </pc:sldChg>
      <pc:sldChg chg="del">
        <pc:chgData name="Parr, Denise (DHHS-Contractor)" userId="8e0f8b07-43e5-498f-b12a-92d53dcbf731" providerId="ADAL" clId="{00B67DF7-CFBF-47AD-B0DA-6FA10D9533BA}" dt="2024-10-17T13:59:09.979" v="1" actId="47"/>
        <pc:sldMkLst>
          <pc:docMk/>
          <pc:sldMk cId="0" sldId="276"/>
        </pc:sldMkLst>
      </pc:sldChg>
      <pc:sldChg chg="del">
        <pc:chgData name="Parr, Denise (DHHS-Contractor)" userId="8e0f8b07-43e5-498f-b12a-92d53dcbf731" providerId="ADAL" clId="{00B67DF7-CFBF-47AD-B0DA-6FA10D9533BA}" dt="2024-10-17T13:59:09.979" v="1" actId="47"/>
        <pc:sldMkLst>
          <pc:docMk/>
          <pc:sldMk cId="0" sldId="277"/>
        </pc:sldMkLst>
      </pc:sldChg>
      <pc:sldChg chg="del">
        <pc:chgData name="Parr, Denise (DHHS-Contractor)" userId="8e0f8b07-43e5-498f-b12a-92d53dcbf731" providerId="ADAL" clId="{00B67DF7-CFBF-47AD-B0DA-6FA10D9533BA}" dt="2024-10-17T13:59:09.979" v="1" actId="47"/>
        <pc:sldMkLst>
          <pc:docMk/>
          <pc:sldMk cId="0" sldId="278"/>
        </pc:sldMkLst>
      </pc:sldChg>
      <pc:sldChg chg="del">
        <pc:chgData name="Parr, Denise (DHHS-Contractor)" userId="8e0f8b07-43e5-498f-b12a-92d53dcbf731" providerId="ADAL" clId="{00B67DF7-CFBF-47AD-B0DA-6FA10D9533BA}" dt="2024-10-17T13:59:09.979" v="1" actId="47"/>
        <pc:sldMkLst>
          <pc:docMk/>
          <pc:sldMk cId="0" sldId="279"/>
        </pc:sldMkLst>
      </pc:sldChg>
      <pc:sldChg chg="del">
        <pc:chgData name="Parr, Denise (DHHS-Contractor)" userId="8e0f8b07-43e5-498f-b12a-92d53dcbf731" providerId="ADAL" clId="{00B67DF7-CFBF-47AD-B0DA-6FA10D9533BA}" dt="2024-10-17T13:59:09.979" v="1" actId="47"/>
        <pc:sldMkLst>
          <pc:docMk/>
          <pc:sldMk cId="0" sldId="280"/>
        </pc:sldMkLst>
      </pc:sldChg>
      <pc:sldChg chg="del">
        <pc:chgData name="Parr, Denise (DHHS-Contractor)" userId="8e0f8b07-43e5-498f-b12a-92d53dcbf731" providerId="ADAL" clId="{00B67DF7-CFBF-47AD-B0DA-6FA10D9533BA}" dt="2024-10-17T13:59:09.979" v="1" actId="47"/>
        <pc:sldMkLst>
          <pc:docMk/>
          <pc:sldMk cId="0" sldId="281"/>
        </pc:sldMkLst>
      </pc:sldChg>
      <pc:sldChg chg="del">
        <pc:chgData name="Parr, Denise (DHHS-Contractor)" userId="8e0f8b07-43e5-498f-b12a-92d53dcbf731" providerId="ADAL" clId="{00B67DF7-CFBF-47AD-B0DA-6FA10D9533BA}" dt="2024-10-17T13:59:09.979" v="1" actId="47"/>
        <pc:sldMkLst>
          <pc:docMk/>
          <pc:sldMk cId="0" sldId="282"/>
        </pc:sldMkLst>
      </pc:sldChg>
      <pc:sldChg chg="del">
        <pc:chgData name="Parr, Denise (DHHS-Contractor)" userId="8e0f8b07-43e5-498f-b12a-92d53dcbf731" providerId="ADAL" clId="{00B67DF7-CFBF-47AD-B0DA-6FA10D9533BA}" dt="2024-10-17T13:59:09.979" v="1" actId="47"/>
        <pc:sldMkLst>
          <pc:docMk/>
          <pc:sldMk cId="0" sldId="283"/>
        </pc:sldMkLst>
      </pc:sldChg>
      <pc:sldChg chg="del">
        <pc:chgData name="Parr, Denise (DHHS-Contractor)" userId="8e0f8b07-43e5-498f-b12a-92d53dcbf731" providerId="ADAL" clId="{00B67DF7-CFBF-47AD-B0DA-6FA10D9533BA}" dt="2024-10-17T13:59:09.979" v="1" actId="47"/>
        <pc:sldMkLst>
          <pc:docMk/>
          <pc:sldMk cId="0" sldId="284"/>
        </pc:sldMkLst>
      </pc:sldChg>
      <pc:sldChg chg="del">
        <pc:chgData name="Parr, Denise (DHHS-Contractor)" userId="8e0f8b07-43e5-498f-b12a-92d53dcbf731" providerId="ADAL" clId="{00B67DF7-CFBF-47AD-B0DA-6FA10D9533BA}" dt="2024-10-17T13:59:09.979" v="1" actId="47"/>
        <pc:sldMkLst>
          <pc:docMk/>
          <pc:sldMk cId="0" sldId="285"/>
        </pc:sldMkLst>
      </pc:sldChg>
      <pc:sldChg chg="del">
        <pc:chgData name="Parr, Denise (DHHS-Contractor)" userId="8e0f8b07-43e5-498f-b12a-92d53dcbf731" providerId="ADAL" clId="{00B67DF7-CFBF-47AD-B0DA-6FA10D9533BA}" dt="2024-10-17T13:59:09.979" v="1" actId="47"/>
        <pc:sldMkLst>
          <pc:docMk/>
          <pc:sldMk cId="0" sldId="286"/>
        </pc:sldMkLst>
      </pc:sldChg>
      <pc:sldChg chg="del">
        <pc:chgData name="Parr, Denise (DHHS-Contractor)" userId="8e0f8b07-43e5-498f-b12a-92d53dcbf731" providerId="ADAL" clId="{00B67DF7-CFBF-47AD-B0DA-6FA10D9533BA}" dt="2024-10-17T13:59:09.979" v="1" actId="47"/>
        <pc:sldMkLst>
          <pc:docMk/>
          <pc:sldMk cId="0" sldId="287"/>
        </pc:sldMkLst>
      </pc:sldChg>
      <pc:sldChg chg="del">
        <pc:chgData name="Parr, Denise (DHHS-Contractor)" userId="8e0f8b07-43e5-498f-b12a-92d53dcbf731" providerId="ADAL" clId="{00B67DF7-CFBF-47AD-B0DA-6FA10D9533BA}" dt="2024-10-17T13:59:09.979" v="1" actId="47"/>
        <pc:sldMkLst>
          <pc:docMk/>
          <pc:sldMk cId="0" sldId="288"/>
        </pc:sldMkLst>
      </pc:sldChg>
      <pc:sldChg chg="del">
        <pc:chgData name="Parr, Denise (DHHS-Contractor)" userId="8e0f8b07-43e5-498f-b12a-92d53dcbf731" providerId="ADAL" clId="{00B67DF7-CFBF-47AD-B0DA-6FA10D9533BA}" dt="2024-10-17T13:59:09.979" v="1" actId="47"/>
        <pc:sldMkLst>
          <pc:docMk/>
          <pc:sldMk cId="0" sldId="289"/>
        </pc:sldMkLst>
      </pc:sldChg>
      <pc:sldChg chg="del">
        <pc:chgData name="Parr, Denise (DHHS-Contractor)" userId="8e0f8b07-43e5-498f-b12a-92d53dcbf731" providerId="ADAL" clId="{00B67DF7-CFBF-47AD-B0DA-6FA10D9533BA}" dt="2024-10-17T13:59:09.979" v="1" actId="47"/>
        <pc:sldMkLst>
          <pc:docMk/>
          <pc:sldMk cId="0" sldId="290"/>
        </pc:sldMkLst>
      </pc:sldChg>
      <pc:sldChg chg="del">
        <pc:chgData name="Parr, Denise (DHHS-Contractor)" userId="8e0f8b07-43e5-498f-b12a-92d53dcbf731" providerId="ADAL" clId="{00B67DF7-CFBF-47AD-B0DA-6FA10D9533BA}" dt="2024-10-17T13:59:09.979" v="1" actId="47"/>
        <pc:sldMkLst>
          <pc:docMk/>
          <pc:sldMk cId="0" sldId="291"/>
        </pc:sldMkLst>
      </pc:sldChg>
      <pc:sldChg chg="del">
        <pc:chgData name="Parr, Denise (DHHS-Contractor)" userId="8e0f8b07-43e5-498f-b12a-92d53dcbf731" providerId="ADAL" clId="{00B67DF7-CFBF-47AD-B0DA-6FA10D9533BA}" dt="2024-10-17T13:59:09.979" v="1" actId="47"/>
        <pc:sldMkLst>
          <pc:docMk/>
          <pc:sldMk cId="0" sldId="292"/>
        </pc:sldMkLst>
      </pc:sldChg>
      <pc:sldChg chg="del">
        <pc:chgData name="Parr, Denise (DHHS-Contractor)" userId="8e0f8b07-43e5-498f-b12a-92d53dcbf731" providerId="ADAL" clId="{00B67DF7-CFBF-47AD-B0DA-6FA10D9533BA}" dt="2024-10-17T13:59:09.979" v="1" actId="47"/>
        <pc:sldMkLst>
          <pc:docMk/>
          <pc:sldMk cId="0" sldId="293"/>
        </pc:sldMkLst>
      </pc:sldChg>
      <pc:sldChg chg="del">
        <pc:chgData name="Parr, Denise (DHHS-Contractor)" userId="8e0f8b07-43e5-498f-b12a-92d53dcbf731" providerId="ADAL" clId="{00B67DF7-CFBF-47AD-B0DA-6FA10D9533BA}" dt="2024-10-17T13:59:09.979" v="1" actId="47"/>
        <pc:sldMkLst>
          <pc:docMk/>
          <pc:sldMk cId="0" sldId="294"/>
        </pc:sldMkLst>
      </pc:sldChg>
      <pc:sldChg chg="del">
        <pc:chgData name="Parr, Denise (DHHS-Contractor)" userId="8e0f8b07-43e5-498f-b12a-92d53dcbf731" providerId="ADAL" clId="{00B67DF7-CFBF-47AD-B0DA-6FA10D9533BA}" dt="2024-10-17T13:59:09.979" v="1" actId="47"/>
        <pc:sldMkLst>
          <pc:docMk/>
          <pc:sldMk cId="0" sldId="295"/>
        </pc:sldMkLst>
      </pc:sldChg>
      <pc:sldChg chg="del">
        <pc:chgData name="Parr, Denise (DHHS-Contractor)" userId="8e0f8b07-43e5-498f-b12a-92d53dcbf731" providerId="ADAL" clId="{00B67DF7-CFBF-47AD-B0DA-6FA10D9533BA}" dt="2024-10-17T13:59:09.979" v="1" actId="47"/>
        <pc:sldMkLst>
          <pc:docMk/>
          <pc:sldMk cId="0" sldId="296"/>
        </pc:sldMkLst>
      </pc:sldChg>
      <pc:sldChg chg="del">
        <pc:chgData name="Parr, Denise (DHHS-Contractor)" userId="8e0f8b07-43e5-498f-b12a-92d53dcbf731" providerId="ADAL" clId="{00B67DF7-CFBF-47AD-B0DA-6FA10D9533BA}" dt="2024-10-17T13:59:09.979" v="1" actId="47"/>
        <pc:sldMkLst>
          <pc:docMk/>
          <pc:sldMk cId="0" sldId="297"/>
        </pc:sldMkLst>
      </pc:sldChg>
      <pc:sldChg chg="del">
        <pc:chgData name="Parr, Denise (DHHS-Contractor)" userId="8e0f8b07-43e5-498f-b12a-92d53dcbf731" providerId="ADAL" clId="{00B67DF7-CFBF-47AD-B0DA-6FA10D9533BA}" dt="2024-10-17T13:59:09.979" v="1" actId="47"/>
        <pc:sldMkLst>
          <pc:docMk/>
          <pc:sldMk cId="0" sldId="298"/>
        </pc:sldMkLst>
      </pc:sldChg>
      <pc:sldChg chg="del">
        <pc:chgData name="Parr, Denise (DHHS-Contractor)" userId="8e0f8b07-43e5-498f-b12a-92d53dcbf731" providerId="ADAL" clId="{00B67DF7-CFBF-47AD-B0DA-6FA10D9533BA}" dt="2024-10-17T13:59:09.979" v="1" actId="47"/>
        <pc:sldMkLst>
          <pc:docMk/>
          <pc:sldMk cId="0" sldId="299"/>
        </pc:sldMkLst>
      </pc:sldChg>
      <pc:sldChg chg="del">
        <pc:chgData name="Parr, Denise (DHHS-Contractor)" userId="8e0f8b07-43e5-498f-b12a-92d53dcbf731" providerId="ADAL" clId="{00B67DF7-CFBF-47AD-B0DA-6FA10D9533BA}" dt="2024-10-17T13:59:09.979" v="1" actId="47"/>
        <pc:sldMkLst>
          <pc:docMk/>
          <pc:sldMk cId="0" sldId="300"/>
        </pc:sldMkLst>
      </pc:sldChg>
      <pc:sldChg chg="del">
        <pc:chgData name="Parr, Denise (DHHS-Contractor)" userId="8e0f8b07-43e5-498f-b12a-92d53dcbf731" providerId="ADAL" clId="{00B67DF7-CFBF-47AD-B0DA-6FA10D9533BA}" dt="2024-10-17T13:59:09.979" v="1" actId="47"/>
        <pc:sldMkLst>
          <pc:docMk/>
          <pc:sldMk cId="0" sldId="301"/>
        </pc:sldMkLst>
      </pc:sldChg>
      <pc:sldChg chg="del">
        <pc:chgData name="Parr, Denise (DHHS-Contractor)" userId="8e0f8b07-43e5-498f-b12a-92d53dcbf731" providerId="ADAL" clId="{00B67DF7-CFBF-47AD-B0DA-6FA10D9533BA}" dt="2024-10-17T13:59:09.979" v="1" actId="47"/>
        <pc:sldMkLst>
          <pc:docMk/>
          <pc:sldMk cId="0" sldId="302"/>
        </pc:sldMkLst>
      </pc:sldChg>
      <pc:sldChg chg="del">
        <pc:chgData name="Parr, Denise (DHHS-Contractor)" userId="8e0f8b07-43e5-498f-b12a-92d53dcbf731" providerId="ADAL" clId="{00B67DF7-CFBF-47AD-B0DA-6FA10D9533BA}" dt="2024-10-17T13:59:09.979" v="1" actId="47"/>
        <pc:sldMkLst>
          <pc:docMk/>
          <pc:sldMk cId="0" sldId="303"/>
        </pc:sldMkLst>
      </pc:sldChg>
      <pc:sldChg chg="del">
        <pc:chgData name="Parr, Denise (DHHS-Contractor)" userId="8e0f8b07-43e5-498f-b12a-92d53dcbf731" providerId="ADAL" clId="{00B67DF7-CFBF-47AD-B0DA-6FA10D9533BA}" dt="2024-10-17T13:59:09.979" v="1" actId="47"/>
        <pc:sldMkLst>
          <pc:docMk/>
          <pc:sldMk cId="0" sldId="304"/>
        </pc:sldMkLst>
      </pc:sldChg>
      <pc:sldChg chg="del">
        <pc:chgData name="Parr, Denise (DHHS-Contractor)" userId="8e0f8b07-43e5-498f-b12a-92d53dcbf731" providerId="ADAL" clId="{00B67DF7-CFBF-47AD-B0DA-6FA10D9533BA}" dt="2024-10-17T13:59:09.979" v="1" actId="47"/>
        <pc:sldMkLst>
          <pc:docMk/>
          <pc:sldMk cId="0" sldId="305"/>
        </pc:sldMkLst>
      </pc:sldChg>
      <pc:sldChg chg="del">
        <pc:chgData name="Parr, Denise (DHHS-Contractor)" userId="8e0f8b07-43e5-498f-b12a-92d53dcbf731" providerId="ADAL" clId="{00B67DF7-CFBF-47AD-B0DA-6FA10D9533BA}" dt="2024-10-17T13:59:09.979" v="1" actId="47"/>
        <pc:sldMkLst>
          <pc:docMk/>
          <pc:sldMk cId="0" sldId="306"/>
        </pc:sldMkLst>
      </pc:sldChg>
      <pc:sldChg chg="del">
        <pc:chgData name="Parr, Denise (DHHS-Contractor)" userId="8e0f8b07-43e5-498f-b12a-92d53dcbf731" providerId="ADAL" clId="{00B67DF7-CFBF-47AD-B0DA-6FA10D9533BA}" dt="2024-10-17T13:59:09.979" v="1" actId="47"/>
        <pc:sldMkLst>
          <pc:docMk/>
          <pc:sldMk cId="0" sldId="307"/>
        </pc:sldMkLst>
      </pc:sldChg>
      <pc:sldChg chg="del">
        <pc:chgData name="Parr, Denise (DHHS-Contractor)" userId="8e0f8b07-43e5-498f-b12a-92d53dcbf731" providerId="ADAL" clId="{00B67DF7-CFBF-47AD-B0DA-6FA10D9533BA}" dt="2024-10-17T13:59:09.979" v="1" actId="47"/>
        <pc:sldMkLst>
          <pc:docMk/>
          <pc:sldMk cId="0" sldId="308"/>
        </pc:sldMkLst>
      </pc:sldChg>
      <pc:sldChg chg="del">
        <pc:chgData name="Parr, Denise (DHHS-Contractor)" userId="8e0f8b07-43e5-498f-b12a-92d53dcbf731" providerId="ADAL" clId="{00B67DF7-CFBF-47AD-B0DA-6FA10D9533BA}" dt="2024-10-17T13:59:09.979" v="1" actId="47"/>
        <pc:sldMkLst>
          <pc:docMk/>
          <pc:sldMk cId="0" sldId="309"/>
        </pc:sldMkLst>
      </pc:sldChg>
      <pc:sldChg chg="del">
        <pc:chgData name="Parr, Denise (DHHS-Contractor)" userId="8e0f8b07-43e5-498f-b12a-92d53dcbf731" providerId="ADAL" clId="{00B67DF7-CFBF-47AD-B0DA-6FA10D9533BA}" dt="2024-10-17T13:59:09.979" v="1" actId="47"/>
        <pc:sldMkLst>
          <pc:docMk/>
          <pc:sldMk cId="0" sldId="310"/>
        </pc:sldMkLst>
      </pc:sldChg>
      <pc:sldChg chg="del">
        <pc:chgData name="Parr, Denise (DHHS-Contractor)" userId="8e0f8b07-43e5-498f-b12a-92d53dcbf731" providerId="ADAL" clId="{00B67DF7-CFBF-47AD-B0DA-6FA10D9533BA}" dt="2024-10-17T13:59:09.979" v="1" actId="47"/>
        <pc:sldMkLst>
          <pc:docMk/>
          <pc:sldMk cId="0" sldId="311"/>
        </pc:sldMkLst>
      </pc:sldChg>
      <pc:sldChg chg="del">
        <pc:chgData name="Parr, Denise (DHHS-Contractor)" userId="8e0f8b07-43e5-498f-b12a-92d53dcbf731" providerId="ADAL" clId="{00B67DF7-CFBF-47AD-B0DA-6FA10D9533BA}" dt="2024-10-17T13:59:09.979" v="1" actId="47"/>
        <pc:sldMkLst>
          <pc:docMk/>
          <pc:sldMk cId="0" sldId="312"/>
        </pc:sldMkLst>
      </pc:sldChg>
      <pc:sldChg chg="del">
        <pc:chgData name="Parr, Denise (DHHS-Contractor)" userId="8e0f8b07-43e5-498f-b12a-92d53dcbf731" providerId="ADAL" clId="{00B67DF7-CFBF-47AD-B0DA-6FA10D9533BA}" dt="2024-10-17T13:59:09.979" v="1" actId="47"/>
        <pc:sldMkLst>
          <pc:docMk/>
          <pc:sldMk cId="0" sldId="313"/>
        </pc:sldMkLst>
      </pc:sldChg>
      <pc:sldChg chg="del">
        <pc:chgData name="Parr, Denise (DHHS-Contractor)" userId="8e0f8b07-43e5-498f-b12a-92d53dcbf731" providerId="ADAL" clId="{00B67DF7-CFBF-47AD-B0DA-6FA10D9533BA}" dt="2024-10-17T13:59:09.979" v="1" actId="47"/>
        <pc:sldMkLst>
          <pc:docMk/>
          <pc:sldMk cId="0" sldId="314"/>
        </pc:sldMkLst>
      </pc:sldChg>
      <pc:sldChg chg="del">
        <pc:chgData name="Parr, Denise (DHHS-Contractor)" userId="8e0f8b07-43e5-498f-b12a-92d53dcbf731" providerId="ADAL" clId="{00B67DF7-CFBF-47AD-B0DA-6FA10D9533BA}" dt="2024-10-17T13:59:09.979" v="1" actId="47"/>
        <pc:sldMkLst>
          <pc:docMk/>
          <pc:sldMk cId="0" sldId="315"/>
        </pc:sldMkLst>
      </pc:sldChg>
      <pc:sldChg chg="del">
        <pc:chgData name="Parr, Denise (DHHS-Contractor)" userId="8e0f8b07-43e5-498f-b12a-92d53dcbf731" providerId="ADAL" clId="{00B67DF7-CFBF-47AD-B0DA-6FA10D9533BA}" dt="2024-10-17T13:59:09.979" v="1" actId="47"/>
        <pc:sldMkLst>
          <pc:docMk/>
          <pc:sldMk cId="0" sldId="317"/>
        </pc:sldMkLst>
      </pc:sldChg>
      <pc:sldChg chg="del">
        <pc:chgData name="Parr, Denise (DHHS-Contractor)" userId="8e0f8b07-43e5-498f-b12a-92d53dcbf731" providerId="ADAL" clId="{00B67DF7-CFBF-47AD-B0DA-6FA10D9533BA}" dt="2024-10-17T13:59:09.979" v="1" actId="47"/>
        <pc:sldMkLst>
          <pc:docMk/>
          <pc:sldMk cId="0" sldId="318"/>
        </pc:sldMkLst>
      </pc:sldChg>
      <pc:sldChg chg="del">
        <pc:chgData name="Parr, Denise (DHHS-Contractor)" userId="8e0f8b07-43e5-498f-b12a-92d53dcbf731" providerId="ADAL" clId="{00B67DF7-CFBF-47AD-B0DA-6FA10D9533BA}" dt="2024-10-17T13:59:09.979" v="1" actId="47"/>
        <pc:sldMkLst>
          <pc:docMk/>
          <pc:sldMk cId="0" sldId="319"/>
        </pc:sldMkLst>
      </pc:sldChg>
      <pc:sldChg chg="del">
        <pc:chgData name="Parr, Denise (DHHS-Contractor)" userId="8e0f8b07-43e5-498f-b12a-92d53dcbf731" providerId="ADAL" clId="{00B67DF7-CFBF-47AD-B0DA-6FA10D9533BA}" dt="2024-10-17T13:59:09.979" v="1" actId="47"/>
        <pc:sldMkLst>
          <pc:docMk/>
          <pc:sldMk cId="0" sldId="328"/>
        </pc:sldMkLst>
      </pc:sldChg>
      <pc:sldChg chg="del">
        <pc:chgData name="Parr, Denise (DHHS-Contractor)" userId="8e0f8b07-43e5-498f-b12a-92d53dcbf731" providerId="ADAL" clId="{00B67DF7-CFBF-47AD-B0DA-6FA10D9533BA}" dt="2024-10-17T13:59:09.979" v="1" actId="47"/>
        <pc:sldMkLst>
          <pc:docMk/>
          <pc:sldMk cId="0" sldId="329"/>
        </pc:sldMkLst>
      </pc:sldChg>
      <pc:sldChg chg="del">
        <pc:chgData name="Parr, Denise (DHHS-Contractor)" userId="8e0f8b07-43e5-498f-b12a-92d53dcbf731" providerId="ADAL" clId="{00B67DF7-CFBF-47AD-B0DA-6FA10D9533BA}" dt="2024-10-17T13:59:09.979" v="1" actId="47"/>
        <pc:sldMkLst>
          <pc:docMk/>
          <pc:sldMk cId="0" sldId="331"/>
        </pc:sldMkLst>
      </pc:sldChg>
      <pc:sldChg chg="del">
        <pc:chgData name="Parr, Denise (DHHS-Contractor)" userId="8e0f8b07-43e5-498f-b12a-92d53dcbf731" providerId="ADAL" clId="{00B67DF7-CFBF-47AD-B0DA-6FA10D9533BA}" dt="2024-10-17T13:59:09.979" v="1" actId="47"/>
        <pc:sldMkLst>
          <pc:docMk/>
          <pc:sldMk cId="0" sldId="332"/>
        </pc:sldMkLst>
      </pc:sldChg>
      <pc:sldChg chg="del">
        <pc:chgData name="Parr, Denise (DHHS-Contractor)" userId="8e0f8b07-43e5-498f-b12a-92d53dcbf731" providerId="ADAL" clId="{00B67DF7-CFBF-47AD-B0DA-6FA10D9533BA}" dt="2024-10-17T13:59:09.979" v="1" actId="47"/>
        <pc:sldMkLst>
          <pc:docMk/>
          <pc:sldMk cId="0" sldId="333"/>
        </pc:sldMkLst>
      </pc:sldChg>
      <pc:sldChg chg="del">
        <pc:chgData name="Parr, Denise (DHHS-Contractor)" userId="8e0f8b07-43e5-498f-b12a-92d53dcbf731" providerId="ADAL" clId="{00B67DF7-CFBF-47AD-B0DA-6FA10D9533BA}" dt="2024-10-17T13:59:09.979" v="1" actId="47"/>
        <pc:sldMkLst>
          <pc:docMk/>
          <pc:sldMk cId="0" sldId="334"/>
        </pc:sldMkLst>
      </pc:sldChg>
      <pc:sldChg chg="del">
        <pc:chgData name="Parr, Denise (DHHS-Contractor)" userId="8e0f8b07-43e5-498f-b12a-92d53dcbf731" providerId="ADAL" clId="{00B67DF7-CFBF-47AD-B0DA-6FA10D9533BA}" dt="2024-10-17T13:59:09.979" v="1" actId="47"/>
        <pc:sldMkLst>
          <pc:docMk/>
          <pc:sldMk cId="0" sldId="335"/>
        </pc:sldMkLst>
      </pc:sldChg>
      <pc:sldChg chg="del">
        <pc:chgData name="Parr, Denise (DHHS-Contractor)" userId="8e0f8b07-43e5-498f-b12a-92d53dcbf731" providerId="ADAL" clId="{00B67DF7-CFBF-47AD-B0DA-6FA10D9533BA}" dt="2024-10-17T13:59:09.979" v="1" actId="47"/>
        <pc:sldMkLst>
          <pc:docMk/>
          <pc:sldMk cId="0" sldId="336"/>
        </pc:sldMkLst>
      </pc:sldChg>
      <pc:sldChg chg="del">
        <pc:chgData name="Parr, Denise (DHHS-Contractor)" userId="8e0f8b07-43e5-498f-b12a-92d53dcbf731" providerId="ADAL" clId="{00B67DF7-CFBF-47AD-B0DA-6FA10D9533BA}" dt="2024-10-17T13:59:09.979" v="1" actId="47"/>
        <pc:sldMkLst>
          <pc:docMk/>
          <pc:sldMk cId="0" sldId="337"/>
        </pc:sldMkLst>
      </pc:sldChg>
      <pc:sldChg chg="del">
        <pc:chgData name="Parr, Denise (DHHS-Contractor)" userId="8e0f8b07-43e5-498f-b12a-92d53dcbf731" providerId="ADAL" clId="{00B67DF7-CFBF-47AD-B0DA-6FA10D9533BA}" dt="2024-10-17T13:59:09.979" v="1" actId="47"/>
        <pc:sldMkLst>
          <pc:docMk/>
          <pc:sldMk cId="0" sldId="338"/>
        </pc:sldMkLst>
      </pc:sldChg>
      <pc:sldChg chg="del">
        <pc:chgData name="Parr, Denise (DHHS-Contractor)" userId="8e0f8b07-43e5-498f-b12a-92d53dcbf731" providerId="ADAL" clId="{00B67DF7-CFBF-47AD-B0DA-6FA10D9533BA}" dt="2024-10-17T13:59:09.979" v="1" actId="47"/>
        <pc:sldMkLst>
          <pc:docMk/>
          <pc:sldMk cId="2090374411" sldId="339"/>
        </pc:sldMkLst>
      </pc:sldChg>
      <pc:sldChg chg="del">
        <pc:chgData name="Parr, Denise (DHHS-Contractor)" userId="8e0f8b07-43e5-498f-b12a-92d53dcbf731" providerId="ADAL" clId="{00B67DF7-CFBF-47AD-B0DA-6FA10D9533BA}" dt="2024-10-17T13:59:09.979" v="1" actId="47"/>
        <pc:sldMkLst>
          <pc:docMk/>
          <pc:sldMk cId="1534054360" sldId="340"/>
        </pc:sldMkLst>
      </pc:sldChg>
      <pc:sldChg chg="del">
        <pc:chgData name="Parr, Denise (DHHS-Contractor)" userId="8e0f8b07-43e5-498f-b12a-92d53dcbf731" providerId="ADAL" clId="{00B67DF7-CFBF-47AD-B0DA-6FA10D9533BA}" dt="2024-10-17T13:59:09.979" v="1" actId="47"/>
        <pc:sldMkLst>
          <pc:docMk/>
          <pc:sldMk cId="601816805" sldId="341"/>
        </pc:sldMkLst>
      </pc:sldChg>
      <pc:sldChg chg="del">
        <pc:chgData name="Parr, Denise (DHHS-Contractor)" userId="8e0f8b07-43e5-498f-b12a-92d53dcbf731" providerId="ADAL" clId="{00B67DF7-CFBF-47AD-B0DA-6FA10D9533BA}" dt="2024-10-17T13:59:09.979" v="1" actId="47"/>
        <pc:sldMkLst>
          <pc:docMk/>
          <pc:sldMk cId="4087155128" sldId="342"/>
        </pc:sldMkLst>
      </pc:sldChg>
      <pc:sldChg chg="del">
        <pc:chgData name="Parr, Denise (DHHS-Contractor)" userId="8e0f8b07-43e5-498f-b12a-92d53dcbf731" providerId="ADAL" clId="{00B67DF7-CFBF-47AD-B0DA-6FA10D9533BA}" dt="2024-10-17T13:59:09.979" v="1" actId="47"/>
        <pc:sldMkLst>
          <pc:docMk/>
          <pc:sldMk cId="2090899098" sldId="343"/>
        </pc:sldMkLst>
      </pc:sldChg>
      <pc:sldChg chg="del">
        <pc:chgData name="Parr, Denise (DHHS-Contractor)" userId="8e0f8b07-43e5-498f-b12a-92d53dcbf731" providerId="ADAL" clId="{00B67DF7-CFBF-47AD-B0DA-6FA10D9533BA}" dt="2024-10-17T13:59:09.979" v="1" actId="47"/>
        <pc:sldMkLst>
          <pc:docMk/>
          <pc:sldMk cId="2348777295" sldId="344"/>
        </pc:sldMkLst>
      </pc:sldChg>
      <pc:sldChg chg="del">
        <pc:chgData name="Parr, Denise (DHHS-Contractor)" userId="8e0f8b07-43e5-498f-b12a-92d53dcbf731" providerId="ADAL" clId="{00B67DF7-CFBF-47AD-B0DA-6FA10D9533BA}" dt="2024-10-17T13:59:09.979" v="1" actId="47"/>
        <pc:sldMkLst>
          <pc:docMk/>
          <pc:sldMk cId="2458547348" sldId="345"/>
        </pc:sldMkLst>
      </pc:sldChg>
      <pc:sldChg chg="del">
        <pc:chgData name="Parr, Denise (DHHS-Contractor)" userId="8e0f8b07-43e5-498f-b12a-92d53dcbf731" providerId="ADAL" clId="{00B67DF7-CFBF-47AD-B0DA-6FA10D9533BA}" dt="2024-10-17T13:59:09.979" v="1" actId="47"/>
        <pc:sldMkLst>
          <pc:docMk/>
          <pc:sldMk cId="2887527761" sldId="346"/>
        </pc:sldMkLst>
      </pc:sldChg>
      <pc:sldChg chg="del">
        <pc:chgData name="Parr, Denise (DHHS-Contractor)" userId="8e0f8b07-43e5-498f-b12a-92d53dcbf731" providerId="ADAL" clId="{00B67DF7-CFBF-47AD-B0DA-6FA10D9533BA}" dt="2024-10-17T13:59:09.979" v="1" actId="47"/>
        <pc:sldMkLst>
          <pc:docMk/>
          <pc:sldMk cId="3178487378" sldId="347"/>
        </pc:sldMkLst>
      </pc:sldChg>
      <pc:sldChg chg="del">
        <pc:chgData name="Parr, Denise (DHHS-Contractor)" userId="8e0f8b07-43e5-498f-b12a-92d53dcbf731" providerId="ADAL" clId="{00B67DF7-CFBF-47AD-B0DA-6FA10D9533BA}" dt="2024-10-17T13:59:09.979" v="1" actId="47"/>
        <pc:sldMkLst>
          <pc:docMk/>
          <pc:sldMk cId="1557378524" sldId="348"/>
        </pc:sldMkLst>
      </pc:sldChg>
      <pc:sldChg chg="del">
        <pc:chgData name="Parr, Denise (DHHS-Contractor)" userId="8e0f8b07-43e5-498f-b12a-92d53dcbf731" providerId="ADAL" clId="{00B67DF7-CFBF-47AD-B0DA-6FA10D9533BA}" dt="2024-10-17T13:59:09.979" v="1" actId="47"/>
        <pc:sldMkLst>
          <pc:docMk/>
          <pc:sldMk cId="165721789" sldId="349"/>
        </pc:sldMkLst>
      </pc:sldChg>
      <pc:sldChg chg="del">
        <pc:chgData name="Parr, Denise (DHHS-Contractor)" userId="8e0f8b07-43e5-498f-b12a-92d53dcbf731" providerId="ADAL" clId="{00B67DF7-CFBF-47AD-B0DA-6FA10D9533BA}" dt="2024-10-17T13:59:09.979" v="1" actId="47"/>
        <pc:sldMkLst>
          <pc:docMk/>
          <pc:sldMk cId="267741895" sldId="350"/>
        </pc:sldMkLst>
      </pc:sldChg>
      <pc:sldChg chg="del">
        <pc:chgData name="Parr, Denise (DHHS-Contractor)" userId="8e0f8b07-43e5-498f-b12a-92d53dcbf731" providerId="ADAL" clId="{00B67DF7-CFBF-47AD-B0DA-6FA10D9533BA}" dt="2024-10-17T13:59:09.979" v="1" actId="47"/>
        <pc:sldMkLst>
          <pc:docMk/>
          <pc:sldMk cId="313684081" sldId="351"/>
        </pc:sldMkLst>
      </pc:sldChg>
      <pc:sldChg chg="del">
        <pc:chgData name="Parr, Denise (DHHS-Contractor)" userId="8e0f8b07-43e5-498f-b12a-92d53dcbf731" providerId="ADAL" clId="{00B67DF7-CFBF-47AD-B0DA-6FA10D9533BA}" dt="2024-10-17T13:59:09.979" v="1" actId="47"/>
        <pc:sldMkLst>
          <pc:docMk/>
          <pc:sldMk cId="2205184091" sldId="352"/>
        </pc:sldMkLst>
      </pc:sldChg>
      <pc:sldChg chg="del">
        <pc:chgData name="Parr, Denise (DHHS-Contractor)" userId="8e0f8b07-43e5-498f-b12a-92d53dcbf731" providerId="ADAL" clId="{00B67DF7-CFBF-47AD-B0DA-6FA10D9533BA}" dt="2024-10-17T13:59:09.979" v="1" actId="47"/>
        <pc:sldMkLst>
          <pc:docMk/>
          <pc:sldMk cId="3694462859" sldId="353"/>
        </pc:sldMkLst>
      </pc:sldChg>
      <pc:sldChg chg="del">
        <pc:chgData name="Parr, Denise (DHHS-Contractor)" userId="8e0f8b07-43e5-498f-b12a-92d53dcbf731" providerId="ADAL" clId="{00B67DF7-CFBF-47AD-B0DA-6FA10D9533BA}" dt="2024-10-17T13:59:09.979" v="1" actId="47"/>
        <pc:sldMkLst>
          <pc:docMk/>
          <pc:sldMk cId="220174816" sldId="354"/>
        </pc:sldMkLst>
      </pc:sldChg>
      <pc:sldChg chg="del">
        <pc:chgData name="Parr, Denise (DHHS-Contractor)" userId="8e0f8b07-43e5-498f-b12a-92d53dcbf731" providerId="ADAL" clId="{00B67DF7-CFBF-47AD-B0DA-6FA10D9533BA}" dt="2024-10-17T13:59:09.979" v="1" actId="47"/>
        <pc:sldMkLst>
          <pc:docMk/>
          <pc:sldMk cId="2279069685" sldId="355"/>
        </pc:sldMkLst>
      </pc:sldChg>
      <pc:sldChg chg="del">
        <pc:chgData name="Parr, Denise (DHHS-Contractor)" userId="8e0f8b07-43e5-498f-b12a-92d53dcbf731" providerId="ADAL" clId="{00B67DF7-CFBF-47AD-B0DA-6FA10D9533BA}" dt="2024-10-17T13:59:09.979" v="1" actId="47"/>
        <pc:sldMkLst>
          <pc:docMk/>
          <pc:sldMk cId="897559267" sldId="356"/>
        </pc:sldMkLst>
      </pc:sldChg>
      <pc:sldChg chg="del">
        <pc:chgData name="Parr, Denise (DHHS-Contractor)" userId="8e0f8b07-43e5-498f-b12a-92d53dcbf731" providerId="ADAL" clId="{00B67DF7-CFBF-47AD-B0DA-6FA10D9533BA}" dt="2024-10-17T13:59:09.979" v="1" actId="47"/>
        <pc:sldMkLst>
          <pc:docMk/>
          <pc:sldMk cId="2333081032" sldId="357"/>
        </pc:sldMkLst>
      </pc:sldChg>
      <pc:sldChg chg="del">
        <pc:chgData name="Parr, Denise (DHHS-Contractor)" userId="8e0f8b07-43e5-498f-b12a-92d53dcbf731" providerId="ADAL" clId="{00B67DF7-CFBF-47AD-B0DA-6FA10D9533BA}" dt="2024-10-17T13:59:09.979" v="1" actId="47"/>
        <pc:sldMkLst>
          <pc:docMk/>
          <pc:sldMk cId="1021534767" sldId="358"/>
        </pc:sldMkLst>
      </pc:sldChg>
      <pc:sldChg chg="del">
        <pc:chgData name="Parr, Denise (DHHS-Contractor)" userId="8e0f8b07-43e5-498f-b12a-92d53dcbf731" providerId="ADAL" clId="{00B67DF7-CFBF-47AD-B0DA-6FA10D9533BA}" dt="2024-10-17T13:59:09.979" v="1" actId="47"/>
        <pc:sldMkLst>
          <pc:docMk/>
          <pc:sldMk cId="2288209897" sldId="359"/>
        </pc:sldMkLst>
      </pc:sldChg>
      <pc:sldChg chg="del">
        <pc:chgData name="Parr, Denise (DHHS-Contractor)" userId="8e0f8b07-43e5-498f-b12a-92d53dcbf731" providerId="ADAL" clId="{00B67DF7-CFBF-47AD-B0DA-6FA10D9533BA}" dt="2024-10-17T13:59:09.979" v="1" actId="47"/>
        <pc:sldMkLst>
          <pc:docMk/>
          <pc:sldMk cId="86037078" sldId="360"/>
        </pc:sldMkLst>
      </pc:sldChg>
      <pc:sldChg chg="del">
        <pc:chgData name="Parr, Denise (DHHS-Contractor)" userId="8e0f8b07-43e5-498f-b12a-92d53dcbf731" providerId="ADAL" clId="{00B67DF7-CFBF-47AD-B0DA-6FA10D9533BA}" dt="2024-10-17T13:59:09.979" v="1" actId="47"/>
        <pc:sldMkLst>
          <pc:docMk/>
          <pc:sldMk cId="2312615176" sldId="361"/>
        </pc:sldMkLst>
      </pc:sldChg>
      <pc:sldChg chg="del">
        <pc:chgData name="Parr, Denise (DHHS-Contractor)" userId="8e0f8b07-43e5-498f-b12a-92d53dcbf731" providerId="ADAL" clId="{00B67DF7-CFBF-47AD-B0DA-6FA10D9533BA}" dt="2024-10-17T13:59:09.979" v="1" actId="47"/>
        <pc:sldMkLst>
          <pc:docMk/>
          <pc:sldMk cId="2493651471" sldId="362"/>
        </pc:sldMkLst>
      </pc:sldChg>
      <pc:sldChg chg="del">
        <pc:chgData name="Parr, Denise (DHHS-Contractor)" userId="8e0f8b07-43e5-498f-b12a-92d53dcbf731" providerId="ADAL" clId="{00B67DF7-CFBF-47AD-B0DA-6FA10D9533BA}" dt="2024-10-17T13:59:09.979" v="1" actId="47"/>
        <pc:sldMkLst>
          <pc:docMk/>
          <pc:sldMk cId="785929548" sldId="363"/>
        </pc:sldMkLst>
      </pc:sldChg>
      <pc:sldChg chg="del">
        <pc:chgData name="Parr, Denise (DHHS-Contractor)" userId="8e0f8b07-43e5-498f-b12a-92d53dcbf731" providerId="ADAL" clId="{00B67DF7-CFBF-47AD-B0DA-6FA10D9533BA}" dt="2024-10-17T13:59:09.979" v="1" actId="47"/>
        <pc:sldMkLst>
          <pc:docMk/>
          <pc:sldMk cId="933280098" sldId="364"/>
        </pc:sldMkLst>
      </pc:sldChg>
      <pc:sldChg chg="del">
        <pc:chgData name="Parr, Denise (DHHS-Contractor)" userId="8e0f8b07-43e5-498f-b12a-92d53dcbf731" providerId="ADAL" clId="{00B67DF7-CFBF-47AD-B0DA-6FA10D9533BA}" dt="2024-10-17T13:59:09.979" v="1" actId="47"/>
        <pc:sldMkLst>
          <pc:docMk/>
          <pc:sldMk cId="2402147497" sldId="365"/>
        </pc:sldMkLst>
      </pc:sldChg>
      <pc:sldChg chg="del">
        <pc:chgData name="Parr, Denise (DHHS-Contractor)" userId="8e0f8b07-43e5-498f-b12a-92d53dcbf731" providerId="ADAL" clId="{00B67DF7-CFBF-47AD-B0DA-6FA10D9533BA}" dt="2024-10-17T13:59:09.979" v="1" actId="47"/>
        <pc:sldMkLst>
          <pc:docMk/>
          <pc:sldMk cId="237242690" sldId="366"/>
        </pc:sldMkLst>
      </pc:sldChg>
      <pc:sldChg chg="del">
        <pc:chgData name="Parr, Denise (DHHS-Contractor)" userId="8e0f8b07-43e5-498f-b12a-92d53dcbf731" providerId="ADAL" clId="{00B67DF7-CFBF-47AD-B0DA-6FA10D9533BA}" dt="2024-10-17T13:59:09.979" v="1" actId="47"/>
        <pc:sldMkLst>
          <pc:docMk/>
          <pc:sldMk cId="4202827889" sldId="367"/>
        </pc:sldMkLst>
      </pc:sldChg>
      <pc:sldChg chg="del">
        <pc:chgData name="Parr, Denise (DHHS-Contractor)" userId="8e0f8b07-43e5-498f-b12a-92d53dcbf731" providerId="ADAL" clId="{00B67DF7-CFBF-47AD-B0DA-6FA10D9533BA}" dt="2024-10-17T13:59:09.979" v="1" actId="47"/>
        <pc:sldMkLst>
          <pc:docMk/>
          <pc:sldMk cId="3075618124" sldId="368"/>
        </pc:sldMkLst>
      </pc:sldChg>
      <pc:sldChg chg="del">
        <pc:chgData name="Parr, Denise (DHHS-Contractor)" userId="8e0f8b07-43e5-498f-b12a-92d53dcbf731" providerId="ADAL" clId="{00B67DF7-CFBF-47AD-B0DA-6FA10D9533BA}" dt="2024-10-17T13:59:09.979" v="1" actId="47"/>
        <pc:sldMkLst>
          <pc:docMk/>
          <pc:sldMk cId="801284080" sldId="369"/>
        </pc:sldMkLst>
      </pc:sldChg>
      <pc:sldChg chg="del">
        <pc:chgData name="Parr, Denise (DHHS-Contractor)" userId="8e0f8b07-43e5-498f-b12a-92d53dcbf731" providerId="ADAL" clId="{00B67DF7-CFBF-47AD-B0DA-6FA10D9533BA}" dt="2024-10-17T13:59:09.979" v="1" actId="47"/>
        <pc:sldMkLst>
          <pc:docMk/>
          <pc:sldMk cId="1753679706" sldId="370"/>
        </pc:sldMkLst>
      </pc:sldChg>
      <pc:sldChg chg="del">
        <pc:chgData name="Parr, Denise (DHHS-Contractor)" userId="8e0f8b07-43e5-498f-b12a-92d53dcbf731" providerId="ADAL" clId="{00B67DF7-CFBF-47AD-B0DA-6FA10D9533BA}" dt="2024-10-17T13:59:09.979" v="1" actId="47"/>
        <pc:sldMkLst>
          <pc:docMk/>
          <pc:sldMk cId="1046264514" sldId="371"/>
        </pc:sldMkLst>
      </pc:sldChg>
      <pc:sldChg chg="del">
        <pc:chgData name="Parr, Denise (DHHS-Contractor)" userId="8e0f8b07-43e5-498f-b12a-92d53dcbf731" providerId="ADAL" clId="{00B67DF7-CFBF-47AD-B0DA-6FA10D9533BA}" dt="2024-10-17T13:59:09.979" v="1" actId="47"/>
        <pc:sldMkLst>
          <pc:docMk/>
          <pc:sldMk cId="2712269007" sldId="372"/>
        </pc:sldMkLst>
      </pc:sldChg>
      <pc:sldChg chg="del">
        <pc:chgData name="Parr, Denise (DHHS-Contractor)" userId="8e0f8b07-43e5-498f-b12a-92d53dcbf731" providerId="ADAL" clId="{00B67DF7-CFBF-47AD-B0DA-6FA10D9533BA}" dt="2024-10-17T13:59:09.979" v="1" actId="47"/>
        <pc:sldMkLst>
          <pc:docMk/>
          <pc:sldMk cId="1982533285" sldId="373"/>
        </pc:sldMkLst>
      </pc:sldChg>
      <pc:sldChg chg="del">
        <pc:chgData name="Parr, Denise (DHHS-Contractor)" userId="8e0f8b07-43e5-498f-b12a-92d53dcbf731" providerId="ADAL" clId="{00B67DF7-CFBF-47AD-B0DA-6FA10D9533BA}" dt="2024-10-17T13:59:09.979" v="1" actId="47"/>
        <pc:sldMkLst>
          <pc:docMk/>
          <pc:sldMk cId="3861105217" sldId="374"/>
        </pc:sldMkLst>
      </pc:sldChg>
      <pc:sldChg chg="del">
        <pc:chgData name="Parr, Denise (DHHS-Contractor)" userId="8e0f8b07-43e5-498f-b12a-92d53dcbf731" providerId="ADAL" clId="{00B67DF7-CFBF-47AD-B0DA-6FA10D9533BA}" dt="2024-10-17T13:59:09.979" v="1" actId="47"/>
        <pc:sldMkLst>
          <pc:docMk/>
          <pc:sldMk cId="129083110" sldId="435"/>
        </pc:sldMkLst>
      </pc:sldChg>
      <pc:sldChg chg="del">
        <pc:chgData name="Parr, Denise (DHHS-Contractor)" userId="8e0f8b07-43e5-498f-b12a-92d53dcbf731" providerId="ADAL" clId="{00B67DF7-CFBF-47AD-B0DA-6FA10D9533BA}" dt="2024-10-17T13:59:09.979" v="1" actId="47"/>
        <pc:sldMkLst>
          <pc:docMk/>
          <pc:sldMk cId="4128671393" sldId="436"/>
        </pc:sldMkLst>
      </pc:sldChg>
      <pc:sldChg chg="del">
        <pc:chgData name="Parr, Denise (DHHS-Contractor)" userId="8e0f8b07-43e5-498f-b12a-92d53dcbf731" providerId="ADAL" clId="{00B67DF7-CFBF-47AD-B0DA-6FA10D9533BA}" dt="2024-10-17T13:59:09.979" v="1" actId="47"/>
        <pc:sldMkLst>
          <pc:docMk/>
          <pc:sldMk cId="1516525939" sldId="437"/>
        </pc:sldMkLst>
      </pc:sldChg>
      <pc:sldChg chg="del">
        <pc:chgData name="Parr, Denise (DHHS-Contractor)" userId="8e0f8b07-43e5-498f-b12a-92d53dcbf731" providerId="ADAL" clId="{00B67DF7-CFBF-47AD-B0DA-6FA10D9533BA}" dt="2024-10-17T13:59:09.979" v="1" actId="47"/>
        <pc:sldMkLst>
          <pc:docMk/>
          <pc:sldMk cId="3152487870" sldId="438"/>
        </pc:sldMkLst>
      </pc:sldChg>
      <pc:sldChg chg="del">
        <pc:chgData name="Parr, Denise (DHHS-Contractor)" userId="8e0f8b07-43e5-498f-b12a-92d53dcbf731" providerId="ADAL" clId="{00B67DF7-CFBF-47AD-B0DA-6FA10D9533BA}" dt="2024-10-17T13:59:09.979" v="1" actId="47"/>
        <pc:sldMkLst>
          <pc:docMk/>
          <pc:sldMk cId="3779140065" sldId="439"/>
        </pc:sldMkLst>
      </pc:sldChg>
      <pc:sldChg chg="del">
        <pc:chgData name="Parr, Denise (DHHS-Contractor)" userId="8e0f8b07-43e5-498f-b12a-92d53dcbf731" providerId="ADAL" clId="{00B67DF7-CFBF-47AD-B0DA-6FA10D9533BA}" dt="2024-10-17T13:59:09.979" v="1" actId="47"/>
        <pc:sldMkLst>
          <pc:docMk/>
          <pc:sldMk cId="1369704816" sldId="440"/>
        </pc:sldMkLst>
      </pc:sldChg>
      <pc:sldChg chg="del">
        <pc:chgData name="Parr, Denise (DHHS-Contractor)" userId="8e0f8b07-43e5-498f-b12a-92d53dcbf731" providerId="ADAL" clId="{00B67DF7-CFBF-47AD-B0DA-6FA10D9533BA}" dt="2024-10-17T13:59:09.979" v="1" actId="47"/>
        <pc:sldMkLst>
          <pc:docMk/>
          <pc:sldMk cId="3364354990" sldId="441"/>
        </pc:sldMkLst>
      </pc:sldChg>
      <pc:sldChg chg="del">
        <pc:chgData name="Parr, Denise (DHHS-Contractor)" userId="8e0f8b07-43e5-498f-b12a-92d53dcbf731" providerId="ADAL" clId="{00B67DF7-CFBF-47AD-B0DA-6FA10D9533BA}" dt="2024-10-17T13:59:09.979" v="1" actId="47"/>
        <pc:sldMkLst>
          <pc:docMk/>
          <pc:sldMk cId="3392114981" sldId="442"/>
        </pc:sldMkLst>
      </pc:sldChg>
      <pc:sldChg chg="del">
        <pc:chgData name="Parr, Denise (DHHS-Contractor)" userId="8e0f8b07-43e5-498f-b12a-92d53dcbf731" providerId="ADAL" clId="{00B67DF7-CFBF-47AD-B0DA-6FA10D9533BA}" dt="2024-10-17T13:59:09.979" v="1" actId="47"/>
        <pc:sldMkLst>
          <pc:docMk/>
          <pc:sldMk cId="4273565447" sldId="443"/>
        </pc:sldMkLst>
      </pc:sldChg>
      <pc:sldChg chg="del">
        <pc:chgData name="Parr, Denise (DHHS-Contractor)" userId="8e0f8b07-43e5-498f-b12a-92d53dcbf731" providerId="ADAL" clId="{00B67DF7-CFBF-47AD-B0DA-6FA10D9533BA}" dt="2024-10-17T13:59:09.979" v="1" actId="47"/>
        <pc:sldMkLst>
          <pc:docMk/>
          <pc:sldMk cId="2171534946" sldId="444"/>
        </pc:sldMkLst>
      </pc:sldChg>
      <pc:sldChg chg="del">
        <pc:chgData name="Parr, Denise (DHHS-Contractor)" userId="8e0f8b07-43e5-498f-b12a-92d53dcbf731" providerId="ADAL" clId="{00B67DF7-CFBF-47AD-B0DA-6FA10D9533BA}" dt="2024-10-17T13:59:09.979" v="1" actId="47"/>
        <pc:sldMkLst>
          <pc:docMk/>
          <pc:sldMk cId="193485252" sldId="445"/>
        </pc:sldMkLst>
      </pc:sldChg>
      <pc:sldChg chg="del">
        <pc:chgData name="Parr, Denise (DHHS-Contractor)" userId="8e0f8b07-43e5-498f-b12a-92d53dcbf731" providerId="ADAL" clId="{00B67DF7-CFBF-47AD-B0DA-6FA10D9533BA}" dt="2024-10-17T13:59:09.979" v="1" actId="47"/>
        <pc:sldMkLst>
          <pc:docMk/>
          <pc:sldMk cId="1746009858" sldId="446"/>
        </pc:sldMkLst>
      </pc:sldChg>
      <pc:sldChg chg="del">
        <pc:chgData name="Parr, Denise (DHHS-Contractor)" userId="8e0f8b07-43e5-498f-b12a-92d53dcbf731" providerId="ADAL" clId="{00B67DF7-CFBF-47AD-B0DA-6FA10D9533BA}" dt="2024-10-17T13:59:09.979" v="1" actId="47"/>
        <pc:sldMkLst>
          <pc:docMk/>
          <pc:sldMk cId="950549111" sldId="447"/>
        </pc:sldMkLst>
      </pc:sldChg>
      <pc:sldChg chg="del">
        <pc:chgData name="Parr, Denise (DHHS-Contractor)" userId="8e0f8b07-43e5-498f-b12a-92d53dcbf731" providerId="ADAL" clId="{00B67DF7-CFBF-47AD-B0DA-6FA10D9533BA}" dt="2024-10-17T13:59:09.979" v="1" actId="47"/>
        <pc:sldMkLst>
          <pc:docMk/>
          <pc:sldMk cId="2131173780" sldId="448"/>
        </pc:sldMkLst>
      </pc:sldChg>
      <pc:sldChg chg="del">
        <pc:chgData name="Parr, Denise (DHHS-Contractor)" userId="8e0f8b07-43e5-498f-b12a-92d53dcbf731" providerId="ADAL" clId="{00B67DF7-CFBF-47AD-B0DA-6FA10D9533BA}" dt="2024-10-17T13:59:09.979" v="1" actId="47"/>
        <pc:sldMkLst>
          <pc:docMk/>
          <pc:sldMk cId="922361491" sldId="449"/>
        </pc:sldMkLst>
      </pc:sldChg>
      <pc:sldChg chg="del">
        <pc:chgData name="Parr, Denise (DHHS-Contractor)" userId="8e0f8b07-43e5-498f-b12a-92d53dcbf731" providerId="ADAL" clId="{00B67DF7-CFBF-47AD-B0DA-6FA10D9533BA}" dt="2024-10-17T13:59:09.979" v="1" actId="47"/>
        <pc:sldMkLst>
          <pc:docMk/>
          <pc:sldMk cId="3323523636" sldId="450"/>
        </pc:sldMkLst>
      </pc:sldChg>
      <pc:sldChg chg="del">
        <pc:chgData name="Parr, Denise (DHHS-Contractor)" userId="8e0f8b07-43e5-498f-b12a-92d53dcbf731" providerId="ADAL" clId="{00B67DF7-CFBF-47AD-B0DA-6FA10D9533BA}" dt="2024-10-17T13:59:09.979" v="1" actId="47"/>
        <pc:sldMkLst>
          <pc:docMk/>
          <pc:sldMk cId="3872246274" sldId="451"/>
        </pc:sldMkLst>
      </pc:sldChg>
      <pc:sldChg chg="del">
        <pc:chgData name="Parr, Denise (DHHS-Contractor)" userId="8e0f8b07-43e5-498f-b12a-92d53dcbf731" providerId="ADAL" clId="{00B67DF7-CFBF-47AD-B0DA-6FA10D9533BA}" dt="2024-10-17T13:59:09.979" v="1" actId="47"/>
        <pc:sldMkLst>
          <pc:docMk/>
          <pc:sldMk cId="478554460" sldId="452"/>
        </pc:sldMkLst>
      </pc:sldChg>
      <pc:sldChg chg="del">
        <pc:chgData name="Parr, Denise (DHHS-Contractor)" userId="8e0f8b07-43e5-498f-b12a-92d53dcbf731" providerId="ADAL" clId="{00B67DF7-CFBF-47AD-B0DA-6FA10D9533BA}" dt="2024-10-17T13:59:09.979" v="1" actId="47"/>
        <pc:sldMkLst>
          <pc:docMk/>
          <pc:sldMk cId="1041656774" sldId="453"/>
        </pc:sldMkLst>
      </pc:sldChg>
      <pc:sldChg chg="del">
        <pc:chgData name="Parr, Denise (DHHS-Contractor)" userId="8e0f8b07-43e5-498f-b12a-92d53dcbf731" providerId="ADAL" clId="{00B67DF7-CFBF-47AD-B0DA-6FA10D9533BA}" dt="2024-10-17T13:59:09.979" v="1" actId="47"/>
        <pc:sldMkLst>
          <pc:docMk/>
          <pc:sldMk cId="3165197979" sldId="454"/>
        </pc:sldMkLst>
      </pc:sldChg>
      <pc:sldChg chg="del">
        <pc:chgData name="Parr, Denise (DHHS-Contractor)" userId="8e0f8b07-43e5-498f-b12a-92d53dcbf731" providerId="ADAL" clId="{00B67DF7-CFBF-47AD-B0DA-6FA10D9533BA}" dt="2024-10-17T13:59:09.979" v="1" actId="47"/>
        <pc:sldMkLst>
          <pc:docMk/>
          <pc:sldMk cId="2511255865" sldId="455"/>
        </pc:sldMkLst>
      </pc:sldChg>
      <pc:sldChg chg="del">
        <pc:chgData name="Parr, Denise (DHHS-Contractor)" userId="8e0f8b07-43e5-498f-b12a-92d53dcbf731" providerId="ADAL" clId="{00B67DF7-CFBF-47AD-B0DA-6FA10D9533BA}" dt="2024-10-17T13:59:09.979" v="1" actId="47"/>
        <pc:sldMkLst>
          <pc:docMk/>
          <pc:sldMk cId="461462511" sldId="456"/>
        </pc:sldMkLst>
      </pc:sldChg>
      <pc:sldChg chg="del">
        <pc:chgData name="Parr, Denise (DHHS-Contractor)" userId="8e0f8b07-43e5-498f-b12a-92d53dcbf731" providerId="ADAL" clId="{00B67DF7-CFBF-47AD-B0DA-6FA10D9533BA}" dt="2024-10-17T13:59:09.979" v="1" actId="47"/>
        <pc:sldMkLst>
          <pc:docMk/>
          <pc:sldMk cId="1189005020" sldId="457"/>
        </pc:sldMkLst>
      </pc:sldChg>
      <pc:sldChg chg="del">
        <pc:chgData name="Parr, Denise (DHHS-Contractor)" userId="8e0f8b07-43e5-498f-b12a-92d53dcbf731" providerId="ADAL" clId="{00B67DF7-CFBF-47AD-B0DA-6FA10D9533BA}" dt="2024-10-17T13:59:09.979" v="1" actId="47"/>
        <pc:sldMkLst>
          <pc:docMk/>
          <pc:sldMk cId="651555992" sldId="458"/>
        </pc:sldMkLst>
      </pc:sldChg>
      <pc:sldChg chg="del">
        <pc:chgData name="Parr, Denise (DHHS-Contractor)" userId="8e0f8b07-43e5-498f-b12a-92d53dcbf731" providerId="ADAL" clId="{00B67DF7-CFBF-47AD-B0DA-6FA10D9533BA}" dt="2024-10-17T13:59:09.979" v="1" actId="47"/>
        <pc:sldMkLst>
          <pc:docMk/>
          <pc:sldMk cId="2235588512" sldId="459"/>
        </pc:sldMkLst>
      </pc:sldChg>
      <pc:sldChg chg="del">
        <pc:chgData name="Parr, Denise (DHHS-Contractor)" userId="8e0f8b07-43e5-498f-b12a-92d53dcbf731" providerId="ADAL" clId="{00B67DF7-CFBF-47AD-B0DA-6FA10D9533BA}" dt="2024-10-17T13:59:09.979" v="1" actId="47"/>
        <pc:sldMkLst>
          <pc:docMk/>
          <pc:sldMk cId="445944013" sldId="460"/>
        </pc:sldMkLst>
      </pc:sldChg>
      <pc:sldChg chg="del">
        <pc:chgData name="Parr, Denise (DHHS-Contractor)" userId="8e0f8b07-43e5-498f-b12a-92d53dcbf731" providerId="ADAL" clId="{00B67DF7-CFBF-47AD-B0DA-6FA10D9533BA}" dt="2024-10-17T13:59:09.979" v="1" actId="47"/>
        <pc:sldMkLst>
          <pc:docMk/>
          <pc:sldMk cId="3209571531" sldId="461"/>
        </pc:sldMkLst>
      </pc:sldChg>
      <pc:sldChg chg="del">
        <pc:chgData name="Parr, Denise (DHHS-Contractor)" userId="8e0f8b07-43e5-498f-b12a-92d53dcbf731" providerId="ADAL" clId="{00B67DF7-CFBF-47AD-B0DA-6FA10D9533BA}" dt="2024-10-17T13:59:09.979" v="1" actId="47"/>
        <pc:sldMkLst>
          <pc:docMk/>
          <pc:sldMk cId="226369854" sldId="462"/>
        </pc:sldMkLst>
      </pc:sldChg>
      <pc:sldChg chg="del">
        <pc:chgData name="Parr, Denise (DHHS-Contractor)" userId="8e0f8b07-43e5-498f-b12a-92d53dcbf731" providerId="ADAL" clId="{00B67DF7-CFBF-47AD-B0DA-6FA10D9533BA}" dt="2024-10-17T13:59:09.979" v="1" actId="47"/>
        <pc:sldMkLst>
          <pc:docMk/>
          <pc:sldMk cId="2336530734" sldId="463"/>
        </pc:sldMkLst>
      </pc:sldChg>
      <pc:sldChg chg="del">
        <pc:chgData name="Parr, Denise (DHHS-Contractor)" userId="8e0f8b07-43e5-498f-b12a-92d53dcbf731" providerId="ADAL" clId="{00B67DF7-CFBF-47AD-B0DA-6FA10D9533BA}" dt="2024-10-17T13:59:09.979" v="1" actId="47"/>
        <pc:sldMkLst>
          <pc:docMk/>
          <pc:sldMk cId="2839808327" sldId="464"/>
        </pc:sldMkLst>
      </pc:sldChg>
      <pc:sldChg chg="del">
        <pc:chgData name="Parr, Denise (DHHS-Contractor)" userId="8e0f8b07-43e5-498f-b12a-92d53dcbf731" providerId="ADAL" clId="{00B67DF7-CFBF-47AD-B0DA-6FA10D9533BA}" dt="2024-10-17T13:59:09.979" v="1" actId="47"/>
        <pc:sldMkLst>
          <pc:docMk/>
          <pc:sldMk cId="3207001428" sldId="465"/>
        </pc:sldMkLst>
      </pc:sldChg>
      <pc:sldChg chg="del">
        <pc:chgData name="Parr, Denise (DHHS-Contractor)" userId="8e0f8b07-43e5-498f-b12a-92d53dcbf731" providerId="ADAL" clId="{00B67DF7-CFBF-47AD-B0DA-6FA10D9533BA}" dt="2024-10-17T13:59:09.979" v="1" actId="47"/>
        <pc:sldMkLst>
          <pc:docMk/>
          <pc:sldMk cId="1442033533" sldId="466"/>
        </pc:sldMkLst>
      </pc:sldChg>
      <pc:sldChg chg="del">
        <pc:chgData name="Parr, Denise (DHHS-Contractor)" userId="8e0f8b07-43e5-498f-b12a-92d53dcbf731" providerId="ADAL" clId="{00B67DF7-CFBF-47AD-B0DA-6FA10D9533BA}" dt="2024-10-17T13:59:09.979" v="1" actId="47"/>
        <pc:sldMkLst>
          <pc:docMk/>
          <pc:sldMk cId="3835471134" sldId="467"/>
        </pc:sldMkLst>
      </pc:sldChg>
      <pc:sldChg chg="del">
        <pc:chgData name="Parr, Denise (DHHS-Contractor)" userId="8e0f8b07-43e5-498f-b12a-92d53dcbf731" providerId="ADAL" clId="{00B67DF7-CFBF-47AD-B0DA-6FA10D9533BA}" dt="2024-10-17T13:59:09.979" v="1" actId="47"/>
        <pc:sldMkLst>
          <pc:docMk/>
          <pc:sldMk cId="1248912588" sldId="468"/>
        </pc:sldMkLst>
      </pc:sldChg>
      <pc:sldChg chg="del">
        <pc:chgData name="Parr, Denise (DHHS-Contractor)" userId="8e0f8b07-43e5-498f-b12a-92d53dcbf731" providerId="ADAL" clId="{00B67DF7-CFBF-47AD-B0DA-6FA10D9533BA}" dt="2024-10-17T13:59:09.979" v="1" actId="47"/>
        <pc:sldMkLst>
          <pc:docMk/>
          <pc:sldMk cId="1070591765" sldId="469"/>
        </pc:sldMkLst>
      </pc:sldChg>
      <pc:sldChg chg="del">
        <pc:chgData name="Parr, Denise (DHHS-Contractor)" userId="8e0f8b07-43e5-498f-b12a-92d53dcbf731" providerId="ADAL" clId="{00B67DF7-CFBF-47AD-B0DA-6FA10D9533BA}" dt="2024-10-17T13:59:09.979" v="1" actId="47"/>
        <pc:sldMkLst>
          <pc:docMk/>
          <pc:sldMk cId="2477822095" sldId="470"/>
        </pc:sldMkLst>
      </pc:sldChg>
      <pc:sldChg chg="del">
        <pc:chgData name="Parr, Denise (DHHS-Contractor)" userId="8e0f8b07-43e5-498f-b12a-92d53dcbf731" providerId="ADAL" clId="{00B67DF7-CFBF-47AD-B0DA-6FA10D9533BA}" dt="2024-10-17T13:59:09.979" v="1" actId="47"/>
        <pc:sldMkLst>
          <pc:docMk/>
          <pc:sldMk cId="3595984106" sldId="471"/>
        </pc:sldMkLst>
      </pc:sldChg>
      <pc:sldChg chg="del">
        <pc:chgData name="Parr, Denise (DHHS-Contractor)" userId="8e0f8b07-43e5-498f-b12a-92d53dcbf731" providerId="ADAL" clId="{00B67DF7-CFBF-47AD-B0DA-6FA10D9533BA}" dt="2024-10-17T13:59:09.979" v="1" actId="47"/>
        <pc:sldMkLst>
          <pc:docMk/>
          <pc:sldMk cId="2563114177" sldId="472"/>
        </pc:sldMkLst>
      </pc:sldChg>
      <pc:sldChg chg="del">
        <pc:chgData name="Parr, Denise (DHHS-Contractor)" userId="8e0f8b07-43e5-498f-b12a-92d53dcbf731" providerId="ADAL" clId="{00B67DF7-CFBF-47AD-B0DA-6FA10D9533BA}" dt="2024-10-17T13:59:09.979" v="1" actId="47"/>
        <pc:sldMkLst>
          <pc:docMk/>
          <pc:sldMk cId="1055162764" sldId="473"/>
        </pc:sldMkLst>
      </pc:sldChg>
      <pc:sldChg chg="del">
        <pc:chgData name="Parr, Denise (DHHS-Contractor)" userId="8e0f8b07-43e5-498f-b12a-92d53dcbf731" providerId="ADAL" clId="{00B67DF7-CFBF-47AD-B0DA-6FA10D9533BA}" dt="2024-10-17T13:59:09.979" v="1" actId="47"/>
        <pc:sldMkLst>
          <pc:docMk/>
          <pc:sldMk cId="3302106094" sldId="474"/>
        </pc:sldMkLst>
      </pc:sldChg>
      <pc:sldChg chg="del">
        <pc:chgData name="Parr, Denise (DHHS-Contractor)" userId="8e0f8b07-43e5-498f-b12a-92d53dcbf731" providerId="ADAL" clId="{00B67DF7-CFBF-47AD-B0DA-6FA10D9533BA}" dt="2024-10-17T13:59:09.979" v="1" actId="47"/>
        <pc:sldMkLst>
          <pc:docMk/>
          <pc:sldMk cId="3532968308" sldId="475"/>
        </pc:sldMkLst>
      </pc:sldChg>
      <pc:sldChg chg="del">
        <pc:chgData name="Parr, Denise (DHHS-Contractor)" userId="8e0f8b07-43e5-498f-b12a-92d53dcbf731" providerId="ADAL" clId="{00B67DF7-CFBF-47AD-B0DA-6FA10D9533BA}" dt="2024-10-17T13:59:09.979" v="1" actId="47"/>
        <pc:sldMkLst>
          <pc:docMk/>
          <pc:sldMk cId="304938" sldId="476"/>
        </pc:sldMkLst>
      </pc:sldChg>
      <pc:sldChg chg="del">
        <pc:chgData name="Parr, Denise (DHHS-Contractor)" userId="8e0f8b07-43e5-498f-b12a-92d53dcbf731" providerId="ADAL" clId="{00B67DF7-CFBF-47AD-B0DA-6FA10D9533BA}" dt="2024-10-17T13:59:09.979" v="1" actId="47"/>
        <pc:sldMkLst>
          <pc:docMk/>
          <pc:sldMk cId="3414051877" sldId="477"/>
        </pc:sldMkLst>
      </pc:sldChg>
      <pc:sldChg chg="del">
        <pc:chgData name="Parr, Denise (DHHS-Contractor)" userId="8e0f8b07-43e5-498f-b12a-92d53dcbf731" providerId="ADAL" clId="{00B67DF7-CFBF-47AD-B0DA-6FA10D9533BA}" dt="2024-10-17T13:59:09.979" v="1" actId="47"/>
        <pc:sldMkLst>
          <pc:docMk/>
          <pc:sldMk cId="616588272" sldId="478"/>
        </pc:sldMkLst>
      </pc:sldChg>
      <pc:sldChg chg="del">
        <pc:chgData name="Parr, Denise (DHHS-Contractor)" userId="8e0f8b07-43e5-498f-b12a-92d53dcbf731" providerId="ADAL" clId="{00B67DF7-CFBF-47AD-B0DA-6FA10D9533BA}" dt="2024-10-17T13:59:09.979" v="1" actId="47"/>
        <pc:sldMkLst>
          <pc:docMk/>
          <pc:sldMk cId="3836760738" sldId="479"/>
        </pc:sldMkLst>
      </pc:sldChg>
      <pc:sldMasterChg chg="delSldLayout">
        <pc:chgData name="Parr, Denise (DHHS-Contractor)" userId="8e0f8b07-43e5-498f-b12a-92d53dcbf731" providerId="ADAL" clId="{00B67DF7-CFBF-47AD-B0DA-6FA10D9533BA}" dt="2024-10-17T13:59:09.979" v="1" actId="47"/>
        <pc:sldMasterMkLst>
          <pc:docMk/>
          <pc:sldMasterMk cId="0" sldId="2147483648"/>
        </pc:sldMasterMkLst>
        <pc:sldLayoutChg chg="del">
          <pc:chgData name="Parr, Denise (DHHS-Contractor)" userId="8e0f8b07-43e5-498f-b12a-92d53dcbf731" providerId="ADAL" clId="{00B67DF7-CFBF-47AD-B0DA-6FA10D9533BA}" dt="2024-10-17T13:59:09.979" v="1" actId="47"/>
          <pc:sldLayoutMkLst>
            <pc:docMk/>
            <pc:sldMasterMk cId="0" sldId="2147483648"/>
            <pc:sldLayoutMk cId="0" sldId="2147483650"/>
          </pc:sldLayoutMkLst>
        </pc:sldLayoutChg>
        <pc:sldLayoutChg chg="del">
          <pc:chgData name="Parr, Denise (DHHS-Contractor)" userId="8e0f8b07-43e5-498f-b12a-92d53dcbf731" providerId="ADAL" clId="{00B67DF7-CFBF-47AD-B0DA-6FA10D9533BA}" dt="2024-10-17T13:59:09.979" v="1" actId="47"/>
          <pc:sldLayoutMkLst>
            <pc:docMk/>
            <pc:sldMasterMk cId="0" sldId="2147483648"/>
            <pc:sldLayoutMk cId="0" sldId="2147483651"/>
          </pc:sldLayoutMkLst>
        </pc:sldLayoutChg>
        <pc:sldLayoutChg chg="del">
          <pc:chgData name="Parr, Denise (DHHS-Contractor)" userId="8e0f8b07-43e5-498f-b12a-92d53dcbf731" providerId="ADAL" clId="{00B67DF7-CFBF-47AD-B0DA-6FA10D9533BA}" dt="2024-10-17T13:59:09.979" v="1" actId="47"/>
          <pc:sldLayoutMkLst>
            <pc:docMk/>
            <pc:sldMasterMk cId="0" sldId="2147483648"/>
            <pc:sldLayoutMk cId="0" sldId="2147483655"/>
          </pc:sldLayoutMkLst>
        </pc:sldLayoutChg>
      </pc:sldMasterChg>
      <pc:sldMasterChg chg="del delSldLayout">
        <pc:chgData name="Parr, Denise (DHHS-Contractor)" userId="8e0f8b07-43e5-498f-b12a-92d53dcbf731" providerId="ADAL" clId="{00B67DF7-CFBF-47AD-B0DA-6FA10D9533BA}" dt="2024-10-17T13:59:09.979" v="1" actId="47"/>
        <pc:sldMasterMkLst>
          <pc:docMk/>
          <pc:sldMasterMk cId="0" sldId="2147483664"/>
        </pc:sldMasterMkLst>
        <pc:sldLayoutChg chg="del">
          <pc:chgData name="Parr, Denise (DHHS-Contractor)" userId="8e0f8b07-43e5-498f-b12a-92d53dcbf731" providerId="ADAL" clId="{00B67DF7-CFBF-47AD-B0DA-6FA10D9533BA}" dt="2024-10-17T13:59:09.979" v="1" actId="47"/>
          <pc:sldLayoutMkLst>
            <pc:docMk/>
            <pc:sldMasterMk cId="0" sldId="2147483664"/>
            <pc:sldLayoutMk cId="0" sldId="2147483665"/>
          </pc:sldLayoutMkLst>
        </pc:sldLayoutChg>
        <pc:sldLayoutChg chg="del">
          <pc:chgData name="Parr, Denise (DHHS-Contractor)" userId="8e0f8b07-43e5-498f-b12a-92d53dcbf731" providerId="ADAL" clId="{00B67DF7-CFBF-47AD-B0DA-6FA10D9533BA}" dt="2024-10-17T13:59:09.979" v="1" actId="47"/>
          <pc:sldLayoutMkLst>
            <pc:docMk/>
            <pc:sldMasterMk cId="0" sldId="2147483664"/>
            <pc:sldLayoutMk cId="0" sldId="2147483666"/>
          </pc:sldLayoutMkLst>
        </pc:sldLayoutChg>
        <pc:sldLayoutChg chg="del">
          <pc:chgData name="Parr, Denise (DHHS-Contractor)" userId="8e0f8b07-43e5-498f-b12a-92d53dcbf731" providerId="ADAL" clId="{00B67DF7-CFBF-47AD-B0DA-6FA10D9533BA}" dt="2024-10-17T13:59:09.979" v="1" actId="47"/>
          <pc:sldLayoutMkLst>
            <pc:docMk/>
            <pc:sldMasterMk cId="0" sldId="2147483664"/>
            <pc:sldLayoutMk cId="0" sldId="2147483667"/>
          </pc:sldLayoutMkLst>
        </pc:sldLayoutChg>
        <pc:sldLayoutChg chg="del">
          <pc:chgData name="Parr, Denise (DHHS-Contractor)" userId="8e0f8b07-43e5-498f-b12a-92d53dcbf731" providerId="ADAL" clId="{00B67DF7-CFBF-47AD-B0DA-6FA10D9533BA}" dt="2024-10-17T13:59:09.979" v="1" actId="47"/>
          <pc:sldLayoutMkLst>
            <pc:docMk/>
            <pc:sldMasterMk cId="0" sldId="2147483664"/>
            <pc:sldLayoutMk cId="0" sldId="2147483668"/>
          </pc:sldLayoutMkLst>
        </pc:sldLayoutChg>
        <pc:sldLayoutChg chg="del">
          <pc:chgData name="Parr, Denise (DHHS-Contractor)" userId="8e0f8b07-43e5-498f-b12a-92d53dcbf731" providerId="ADAL" clId="{00B67DF7-CFBF-47AD-B0DA-6FA10D9533BA}" dt="2024-10-17T13:59:09.979" v="1" actId="47"/>
          <pc:sldLayoutMkLst>
            <pc:docMk/>
            <pc:sldMasterMk cId="0" sldId="2147483664"/>
            <pc:sldLayoutMk cId="0" sldId="2147483669"/>
          </pc:sldLayoutMkLst>
        </pc:sldLayoutChg>
        <pc:sldLayoutChg chg="del">
          <pc:chgData name="Parr, Denise (DHHS-Contractor)" userId="8e0f8b07-43e5-498f-b12a-92d53dcbf731" providerId="ADAL" clId="{00B67DF7-CFBF-47AD-B0DA-6FA10D9533BA}" dt="2024-10-17T13:59:09.979" v="1" actId="47"/>
          <pc:sldLayoutMkLst>
            <pc:docMk/>
            <pc:sldMasterMk cId="0" sldId="2147483664"/>
            <pc:sldLayoutMk cId="0" sldId="2147483670"/>
          </pc:sldLayoutMkLst>
        </pc:sldLayoutChg>
        <pc:sldLayoutChg chg="del">
          <pc:chgData name="Parr, Denise (DHHS-Contractor)" userId="8e0f8b07-43e5-498f-b12a-92d53dcbf731" providerId="ADAL" clId="{00B67DF7-CFBF-47AD-B0DA-6FA10D9533BA}" dt="2024-10-17T13:59:09.979" v="1" actId="47"/>
          <pc:sldLayoutMkLst>
            <pc:docMk/>
            <pc:sldMasterMk cId="0" sldId="2147483664"/>
            <pc:sldLayoutMk cId="0" sldId="2147483671"/>
          </pc:sldLayoutMkLst>
        </pc:sldLayoutChg>
        <pc:sldLayoutChg chg="del">
          <pc:chgData name="Parr, Denise (DHHS-Contractor)" userId="8e0f8b07-43e5-498f-b12a-92d53dcbf731" providerId="ADAL" clId="{00B67DF7-CFBF-47AD-B0DA-6FA10D9533BA}" dt="2024-10-17T13:59:09.979" v="1" actId="47"/>
          <pc:sldLayoutMkLst>
            <pc:docMk/>
            <pc:sldMasterMk cId="0" sldId="2147483664"/>
            <pc:sldLayoutMk cId="0" sldId="2147483672"/>
          </pc:sldLayoutMkLst>
        </pc:sldLayoutChg>
        <pc:sldLayoutChg chg="del">
          <pc:chgData name="Parr, Denise (DHHS-Contractor)" userId="8e0f8b07-43e5-498f-b12a-92d53dcbf731" providerId="ADAL" clId="{00B67DF7-CFBF-47AD-B0DA-6FA10D9533BA}" dt="2024-10-17T13:59:09.979" v="1" actId="47"/>
          <pc:sldLayoutMkLst>
            <pc:docMk/>
            <pc:sldMasterMk cId="0" sldId="2147483664"/>
            <pc:sldLayoutMk cId="0" sldId="2147483673"/>
          </pc:sldLayoutMkLst>
        </pc:sldLayoutChg>
        <pc:sldLayoutChg chg="del">
          <pc:chgData name="Parr, Denise (DHHS-Contractor)" userId="8e0f8b07-43e5-498f-b12a-92d53dcbf731" providerId="ADAL" clId="{00B67DF7-CFBF-47AD-B0DA-6FA10D9533BA}" dt="2024-10-17T13:59:09.979" v="1" actId="47"/>
          <pc:sldLayoutMkLst>
            <pc:docMk/>
            <pc:sldMasterMk cId="0" sldId="2147483664"/>
            <pc:sldLayoutMk cId="0" sldId="2147483674"/>
          </pc:sldLayoutMkLst>
        </pc:sldLayoutChg>
        <pc:sldLayoutChg chg="del">
          <pc:chgData name="Parr, Denise (DHHS-Contractor)" userId="8e0f8b07-43e5-498f-b12a-92d53dcbf731" providerId="ADAL" clId="{00B67DF7-CFBF-47AD-B0DA-6FA10D9533BA}" dt="2024-10-17T13:59:09.979" v="1" actId="47"/>
          <pc:sldLayoutMkLst>
            <pc:docMk/>
            <pc:sldMasterMk cId="0" sldId="2147483664"/>
            <pc:sldLayoutMk cId="0" sldId="2147483675"/>
          </pc:sldLayoutMkLst>
        </pc:sldLayoutChg>
      </pc:sldMasterChg>
      <pc:sldMasterChg chg="del delSldLayout">
        <pc:chgData name="Parr, Denise (DHHS-Contractor)" userId="8e0f8b07-43e5-498f-b12a-92d53dcbf731" providerId="ADAL" clId="{00B67DF7-CFBF-47AD-B0DA-6FA10D9533BA}" dt="2024-10-17T13:59:09.979" v="1" actId="47"/>
        <pc:sldMasterMkLst>
          <pc:docMk/>
          <pc:sldMasterMk cId="0" sldId="2147483676"/>
        </pc:sldMasterMkLst>
        <pc:sldLayoutChg chg="del">
          <pc:chgData name="Parr, Denise (DHHS-Contractor)" userId="8e0f8b07-43e5-498f-b12a-92d53dcbf731" providerId="ADAL" clId="{00B67DF7-CFBF-47AD-B0DA-6FA10D9533BA}" dt="2024-10-17T13:59:09.979" v="1" actId="47"/>
          <pc:sldLayoutMkLst>
            <pc:docMk/>
            <pc:sldMasterMk cId="0" sldId="2147483676"/>
            <pc:sldLayoutMk cId="0" sldId="2147483677"/>
          </pc:sldLayoutMkLst>
        </pc:sldLayoutChg>
        <pc:sldLayoutChg chg="del">
          <pc:chgData name="Parr, Denise (DHHS-Contractor)" userId="8e0f8b07-43e5-498f-b12a-92d53dcbf731" providerId="ADAL" clId="{00B67DF7-CFBF-47AD-B0DA-6FA10D9533BA}" dt="2024-10-17T13:59:09.979" v="1" actId="47"/>
          <pc:sldLayoutMkLst>
            <pc:docMk/>
            <pc:sldMasterMk cId="0" sldId="2147483676"/>
            <pc:sldLayoutMk cId="0" sldId="2147483678"/>
          </pc:sldLayoutMkLst>
        </pc:sldLayoutChg>
        <pc:sldLayoutChg chg="del">
          <pc:chgData name="Parr, Denise (DHHS-Contractor)" userId="8e0f8b07-43e5-498f-b12a-92d53dcbf731" providerId="ADAL" clId="{00B67DF7-CFBF-47AD-B0DA-6FA10D9533BA}" dt="2024-10-17T13:59:09.979" v="1" actId="47"/>
          <pc:sldLayoutMkLst>
            <pc:docMk/>
            <pc:sldMasterMk cId="0" sldId="2147483676"/>
            <pc:sldLayoutMk cId="0" sldId="2147483679"/>
          </pc:sldLayoutMkLst>
        </pc:sldLayoutChg>
        <pc:sldLayoutChg chg="del">
          <pc:chgData name="Parr, Denise (DHHS-Contractor)" userId="8e0f8b07-43e5-498f-b12a-92d53dcbf731" providerId="ADAL" clId="{00B67DF7-CFBF-47AD-B0DA-6FA10D9533BA}" dt="2024-10-17T13:59:09.979" v="1" actId="47"/>
          <pc:sldLayoutMkLst>
            <pc:docMk/>
            <pc:sldMasterMk cId="0" sldId="2147483676"/>
            <pc:sldLayoutMk cId="0" sldId="2147483680"/>
          </pc:sldLayoutMkLst>
        </pc:sldLayoutChg>
        <pc:sldLayoutChg chg="del">
          <pc:chgData name="Parr, Denise (DHHS-Contractor)" userId="8e0f8b07-43e5-498f-b12a-92d53dcbf731" providerId="ADAL" clId="{00B67DF7-CFBF-47AD-B0DA-6FA10D9533BA}" dt="2024-10-17T13:59:09.979" v="1" actId="47"/>
          <pc:sldLayoutMkLst>
            <pc:docMk/>
            <pc:sldMasterMk cId="0" sldId="2147483676"/>
            <pc:sldLayoutMk cId="0" sldId="2147483681"/>
          </pc:sldLayoutMkLst>
        </pc:sldLayoutChg>
        <pc:sldLayoutChg chg="del">
          <pc:chgData name="Parr, Denise (DHHS-Contractor)" userId="8e0f8b07-43e5-498f-b12a-92d53dcbf731" providerId="ADAL" clId="{00B67DF7-CFBF-47AD-B0DA-6FA10D9533BA}" dt="2024-10-17T13:59:09.979" v="1" actId="47"/>
          <pc:sldLayoutMkLst>
            <pc:docMk/>
            <pc:sldMasterMk cId="0" sldId="2147483676"/>
            <pc:sldLayoutMk cId="0" sldId="2147483682"/>
          </pc:sldLayoutMkLst>
        </pc:sldLayoutChg>
        <pc:sldLayoutChg chg="del">
          <pc:chgData name="Parr, Denise (DHHS-Contractor)" userId="8e0f8b07-43e5-498f-b12a-92d53dcbf731" providerId="ADAL" clId="{00B67DF7-CFBF-47AD-B0DA-6FA10D9533BA}" dt="2024-10-17T13:59:09.979" v="1" actId="47"/>
          <pc:sldLayoutMkLst>
            <pc:docMk/>
            <pc:sldMasterMk cId="0" sldId="2147483676"/>
            <pc:sldLayoutMk cId="0" sldId="2147483683"/>
          </pc:sldLayoutMkLst>
        </pc:sldLayoutChg>
        <pc:sldLayoutChg chg="del">
          <pc:chgData name="Parr, Denise (DHHS-Contractor)" userId="8e0f8b07-43e5-498f-b12a-92d53dcbf731" providerId="ADAL" clId="{00B67DF7-CFBF-47AD-B0DA-6FA10D9533BA}" dt="2024-10-17T13:59:09.979" v="1" actId="47"/>
          <pc:sldLayoutMkLst>
            <pc:docMk/>
            <pc:sldMasterMk cId="0" sldId="2147483676"/>
            <pc:sldLayoutMk cId="0" sldId="2147483684"/>
          </pc:sldLayoutMkLst>
        </pc:sldLayoutChg>
        <pc:sldLayoutChg chg="del">
          <pc:chgData name="Parr, Denise (DHHS-Contractor)" userId="8e0f8b07-43e5-498f-b12a-92d53dcbf731" providerId="ADAL" clId="{00B67DF7-CFBF-47AD-B0DA-6FA10D9533BA}" dt="2024-10-17T13:59:09.979" v="1" actId="47"/>
          <pc:sldLayoutMkLst>
            <pc:docMk/>
            <pc:sldMasterMk cId="0" sldId="2147483676"/>
            <pc:sldLayoutMk cId="0" sldId="2147483685"/>
          </pc:sldLayoutMkLst>
        </pc:sldLayoutChg>
        <pc:sldLayoutChg chg="del">
          <pc:chgData name="Parr, Denise (DHHS-Contractor)" userId="8e0f8b07-43e5-498f-b12a-92d53dcbf731" providerId="ADAL" clId="{00B67DF7-CFBF-47AD-B0DA-6FA10D9533BA}" dt="2024-10-17T13:59:09.979" v="1" actId="47"/>
          <pc:sldLayoutMkLst>
            <pc:docMk/>
            <pc:sldMasterMk cId="0" sldId="2147483676"/>
            <pc:sldLayoutMk cId="0" sldId="2147483686"/>
          </pc:sldLayoutMkLst>
        </pc:sldLayoutChg>
        <pc:sldLayoutChg chg="del">
          <pc:chgData name="Parr, Denise (DHHS-Contractor)" userId="8e0f8b07-43e5-498f-b12a-92d53dcbf731" providerId="ADAL" clId="{00B67DF7-CFBF-47AD-B0DA-6FA10D9533BA}" dt="2024-10-17T13:59:09.979" v="1" actId="47"/>
          <pc:sldLayoutMkLst>
            <pc:docMk/>
            <pc:sldMasterMk cId="0" sldId="2147483676"/>
            <pc:sldLayoutMk cId="0" sldId="2147483687"/>
          </pc:sldLayoutMkLst>
        </pc:sldLayoutChg>
      </pc:sldMasterChg>
      <pc:sldMasterChg chg="del delSldLayout">
        <pc:chgData name="Parr, Denise (DHHS-Contractor)" userId="8e0f8b07-43e5-498f-b12a-92d53dcbf731" providerId="ADAL" clId="{00B67DF7-CFBF-47AD-B0DA-6FA10D9533BA}" dt="2024-10-17T13:59:09.979" v="1" actId="47"/>
        <pc:sldMasterMkLst>
          <pc:docMk/>
          <pc:sldMasterMk cId="0" sldId="2147483688"/>
        </pc:sldMasterMkLst>
        <pc:sldLayoutChg chg="del">
          <pc:chgData name="Parr, Denise (DHHS-Contractor)" userId="8e0f8b07-43e5-498f-b12a-92d53dcbf731" providerId="ADAL" clId="{00B67DF7-CFBF-47AD-B0DA-6FA10D9533BA}" dt="2024-10-17T13:59:09.979" v="1" actId="47"/>
          <pc:sldLayoutMkLst>
            <pc:docMk/>
            <pc:sldMasterMk cId="0" sldId="2147483688"/>
            <pc:sldLayoutMk cId="0" sldId="2147483689"/>
          </pc:sldLayoutMkLst>
        </pc:sldLayoutChg>
        <pc:sldLayoutChg chg="del">
          <pc:chgData name="Parr, Denise (DHHS-Contractor)" userId="8e0f8b07-43e5-498f-b12a-92d53dcbf731" providerId="ADAL" clId="{00B67DF7-CFBF-47AD-B0DA-6FA10D9533BA}" dt="2024-10-17T13:59:09.979" v="1" actId="47"/>
          <pc:sldLayoutMkLst>
            <pc:docMk/>
            <pc:sldMasterMk cId="0" sldId="2147483688"/>
            <pc:sldLayoutMk cId="0" sldId="2147483690"/>
          </pc:sldLayoutMkLst>
        </pc:sldLayoutChg>
        <pc:sldLayoutChg chg="del">
          <pc:chgData name="Parr, Denise (DHHS-Contractor)" userId="8e0f8b07-43e5-498f-b12a-92d53dcbf731" providerId="ADAL" clId="{00B67DF7-CFBF-47AD-B0DA-6FA10D9533BA}" dt="2024-10-17T13:59:09.979" v="1" actId="47"/>
          <pc:sldLayoutMkLst>
            <pc:docMk/>
            <pc:sldMasterMk cId="0" sldId="2147483688"/>
            <pc:sldLayoutMk cId="0" sldId="2147483691"/>
          </pc:sldLayoutMkLst>
        </pc:sldLayoutChg>
        <pc:sldLayoutChg chg="del">
          <pc:chgData name="Parr, Denise (DHHS-Contractor)" userId="8e0f8b07-43e5-498f-b12a-92d53dcbf731" providerId="ADAL" clId="{00B67DF7-CFBF-47AD-B0DA-6FA10D9533BA}" dt="2024-10-17T13:59:09.979" v="1" actId="47"/>
          <pc:sldLayoutMkLst>
            <pc:docMk/>
            <pc:sldMasterMk cId="0" sldId="2147483688"/>
            <pc:sldLayoutMk cId="0" sldId="2147483692"/>
          </pc:sldLayoutMkLst>
        </pc:sldLayoutChg>
        <pc:sldLayoutChg chg="del">
          <pc:chgData name="Parr, Denise (DHHS-Contractor)" userId="8e0f8b07-43e5-498f-b12a-92d53dcbf731" providerId="ADAL" clId="{00B67DF7-CFBF-47AD-B0DA-6FA10D9533BA}" dt="2024-10-17T13:59:09.979" v="1" actId="47"/>
          <pc:sldLayoutMkLst>
            <pc:docMk/>
            <pc:sldMasterMk cId="0" sldId="2147483688"/>
            <pc:sldLayoutMk cId="0" sldId="2147483693"/>
          </pc:sldLayoutMkLst>
        </pc:sldLayoutChg>
        <pc:sldLayoutChg chg="del">
          <pc:chgData name="Parr, Denise (DHHS-Contractor)" userId="8e0f8b07-43e5-498f-b12a-92d53dcbf731" providerId="ADAL" clId="{00B67DF7-CFBF-47AD-B0DA-6FA10D9533BA}" dt="2024-10-17T13:59:09.979" v="1" actId="47"/>
          <pc:sldLayoutMkLst>
            <pc:docMk/>
            <pc:sldMasterMk cId="0" sldId="2147483688"/>
            <pc:sldLayoutMk cId="0" sldId="2147483694"/>
          </pc:sldLayoutMkLst>
        </pc:sldLayoutChg>
        <pc:sldLayoutChg chg="del">
          <pc:chgData name="Parr, Denise (DHHS-Contractor)" userId="8e0f8b07-43e5-498f-b12a-92d53dcbf731" providerId="ADAL" clId="{00B67DF7-CFBF-47AD-B0DA-6FA10D9533BA}" dt="2024-10-17T13:59:09.979" v="1" actId="47"/>
          <pc:sldLayoutMkLst>
            <pc:docMk/>
            <pc:sldMasterMk cId="0" sldId="2147483688"/>
            <pc:sldLayoutMk cId="0" sldId="2147483695"/>
          </pc:sldLayoutMkLst>
        </pc:sldLayoutChg>
        <pc:sldLayoutChg chg="del">
          <pc:chgData name="Parr, Denise (DHHS-Contractor)" userId="8e0f8b07-43e5-498f-b12a-92d53dcbf731" providerId="ADAL" clId="{00B67DF7-CFBF-47AD-B0DA-6FA10D9533BA}" dt="2024-10-17T13:59:09.979" v="1" actId="47"/>
          <pc:sldLayoutMkLst>
            <pc:docMk/>
            <pc:sldMasterMk cId="0" sldId="2147483688"/>
            <pc:sldLayoutMk cId="0" sldId="2147483696"/>
          </pc:sldLayoutMkLst>
        </pc:sldLayoutChg>
        <pc:sldLayoutChg chg="del">
          <pc:chgData name="Parr, Denise (DHHS-Contractor)" userId="8e0f8b07-43e5-498f-b12a-92d53dcbf731" providerId="ADAL" clId="{00B67DF7-CFBF-47AD-B0DA-6FA10D9533BA}" dt="2024-10-17T13:59:09.979" v="1" actId="47"/>
          <pc:sldLayoutMkLst>
            <pc:docMk/>
            <pc:sldMasterMk cId="0" sldId="2147483688"/>
            <pc:sldLayoutMk cId="0" sldId="2147483697"/>
          </pc:sldLayoutMkLst>
        </pc:sldLayoutChg>
        <pc:sldLayoutChg chg="del">
          <pc:chgData name="Parr, Denise (DHHS-Contractor)" userId="8e0f8b07-43e5-498f-b12a-92d53dcbf731" providerId="ADAL" clId="{00B67DF7-CFBF-47AD-B0DA-6FA10D9533BA}" dt="2024-10-17T13:59:09.979" v="1" actId="47"/>
          <pc:sldLayoutMkLst>
            <pc:docMk/>
            <pc:sldMasterMk cId="0" sldId="2147483688"/>
            <pc:sldLayoutMk cId="0" sldId="2147483698"/>
          </pc:sldLayoutMkLst>
        </pc:sldLayoutChg>
        <pc:sldLayoutChg chg="del">
          <pc:chgData name="Parr, Denise (DHHS-Contractor)" userId="8e0f8b07-43e5-498f-b12a-92d53dcbf731" providerId="ADAL" clId="{00B67DF7-CFBF-47AD-B0DA-6FA10D9533BA}" dt="2024-10-17T13:59:09.979" v="1" actId="47"/>
          <pc:sldLayoutMkLst>
            <pc:docMk/>
            <pc:sldMasterMk cId="0" sldId="2147483688"/>
            <pc:sldLayoutMk cId="0" sldId="2147483699"/>
          </pc:sldLayoutMkLst>
        </pc:sldLayoutChg>
      </pc:sldMasterChg>
      <pc:sldMasterChg chg="del delSldLayout">
        <pc:chgData name="Parr, Denise (DHHS-Contractor)" userId="8e0f8b07-43e5-498f-b12a-92d53dcbf731" providerId="ADAL" clId="{00B67DF7-CFBF-47AD-B0DA-6FA10D9533BA}" dt="2024-10-17T13:59:09.979" v="1" actId="47"/>
        <pc:sldMasterMkLst>
          <pc:docMk/>
          <pc:sldMasterMk cId="3761427234" sldId="2147483700"/>
        </pc:sldMasterMkLst>
        <pc:sldLayoutChg chg="del">
          <pc:chgData name="Parr, Denise (DHHS-Contractor)" userId="8e0f8b07-43e5-498f-b12a-92d53dcbf731" providerId="ADAL" clId="{00B67DF7-CFBF-47AD-B0DA-6FA10D9533BA}" dt="2024-10-17T13:59:09.979" v="1" actId="47"/>
          <pc:sldLayoutMkLst>
            <pc:docMk/>
            <pc:sldMasterMk cId="3761427234" sldId="2147483700"/>
            <pc:sldLayoutMk cId="3901858718" sldId="2147483701"/>
          </pc:sldLayoutMkLst>
        </pc:sldLayoutChg>
        <pc:sldLayoutChg chg="del">
          <pc:chgData name="Parr, Denise (DHHS-Contractor)" userId="8e0f8b07-43e5-498f-b12a-92d53dcbf731" providerId="ADAL" clId="{00B67DF7-CFBF-47AD-B0DA-6FA10D9533BA}" dt="2024-10-17T13:59:09.979" v="1" actId="47"/>
          <pc:sldLayoutMkLst>
            <pc:docMk/>
            <pc:sldMasterMk cId="3761427234" sldId="2147483700"/>
            <pc:sldLayoutMk cId="1756739739" sldId="2147483702"/>
          </pc:sldLayoutMkLst>
        </pc:sldLayoutChg>
        <pc:sldLayoutChg chg="del">
          <pc:chgData name="Parr, Denise (DHHS-Contractor)" userId="8e0f8b07-43e5-498f-b12a-92d53dcbf731" providerId="ADAL" clId="{00B67DF7-CFBF-47AD-B0DA-6FA10D9533BA}" dt="2024-10-17T13:59:09.979" v="1" actId="47"/>
          <pc:sldLayoutMkLst>
            <pc:docMk/>
            <pc:sldMasterMk cId="3761427234" sldId="2147483700"/>
            <pc:sldLayoutMk cId="2733239842" sldId="2147483703"/>
          </pc:sldLayoutMkLst>
        </pc:sldLayoutChg>
        <pc:sldLayoutChg chg="del">
          <pc:chgData name="Parr, Denise (DHHS-Contractor)" userId="8e0f8b07-43e5-498f-b12a-92d53dcbf731" providerId="ADAL" clId="{00B67DF7-CFBF-47AD-B0DA-6FA10D9533BA}" dt="2024-10-17T13:59:09.979" v="1" actId="47"/>
          <pc:sldLayoutMkLst>
            <pc:docMk/>
            <pc:sldMasterMk cId="3761427234" sldId="2147483700"/>
            <pc:sldLayoutMk cId="1911095047" sldId="2147483704"/>
          </pc:sldLayoutMkLst>
        </pc:sldLayoutChg>
        <pc:sldLayoutChg chg="del">
          <pc:chgData name="Parr, Denise (DHHS-Contractor)" userId="8e0f8b07-43e5-498f-b12a-92d53dcbf731" providerId="ADAL" clId="{00B67DF7-CFBF-47AD-B0DA-6FA10D9533BA}" dt="2024-10-17T13:59:09.979" v="1" actId="47"/>
          <pc:sldLayoutMkLst>
            <pc:docMk/>
            <pc:sldMasterMk cId="3761427234" sldId="2147483700"/>
            <pc:sldLayoutMk cId="3606163684" sldId="2147483705"/>
          </pc:sldLayoutMkLst>
        </pc:sldLayoutChg>
        <pc:sldLayoutChg chg="del">
          <pc:chgData name="Parr, Denise (DHHS-Contractor)" userId="8e0f8b07-43e5-498f-b12a-92d53dcbf731" providerId="ADAL" clId="{00B67DF7-CFBF-47AD-B0DA-6FA10D9533BA}" dt="2024-10-17T13:59:09.979" v="1" actId="47"/>
          <pc:sldLayoutMkLst>
            <pc:docMk/>
            <pc:sldMasterMk cId="3761427234" sldId="2147483700"/>
            <pc:sldLayoutMk cId="1330119218" sldId="2147483706"/>
          </pc:sldLayoutMkLst>
        </pc:sldLayoutChg>
        <pc:sldLayoutChg chg="del">
          <pc:chgData name="Parr, Denise (DHHS-Contractor)" userId="8e0f8b07-43e5-498f-b12a-92d53dcbf731" providerId="ADAL" clId="{00B67DF7-CFBF-47AD-B0DA-6FA10D9533BA}" dt="2024-10-17T13:59:09.979" v="1" actId="47"/>
          <pc:sldLayoutMkLst>
            <pc:docMk/>
            <pc:sldMasterMk cId="3761427234" sldId="2147483700"/>
            <pc:sldLayoutMk cId="140186562" sldId="2147483707"/>
          </pc:sldLayoutMkLst>
        </pc:sldLayoutChg>
        <pc:sldLayoutChg chg="del">
          <pc:chgData name="Parr, Denise (DHHS-Contractor)" userId="8e0f8b07-43e5-498f-b12a-92d53dcbf731" providerId="ADAL" clId="{00B67DF7-CFBF-47AD-B0DA-6FA10D9533BA}" dt="2024-10-17T13:59:09.979" v="1" actId="47"/>
          <pc:sldLayoutMkLst>
            <pc:docMk/>
            <pc:sldMasterMk cId="3761427234" sldId="2147483700"/>
            <pc:sldLayoutMk cId="3197482689" sldId="2147483708"/>
          </pc:sldLayoutMkLst>
        </pc:sldLayoutChg>
        <pc:sldLayoutChg chg="del">
          <pc:chgData name="Parr, Denise (DHHS-Contractor)" userId="8e0f8b07-43e5-498f-b12a-92d53dcbf731" providerId="ADAL" clId="{00B67DF7-CFBF-47AD-B0DA-6FA10D9533BA}" dt="2024-10-17T13:59:09.979" v="1" actId="47"/>
          <pc:sldLayoutMkLst>
            <pc:docMk/>
            <pc:sldMasterMk cId="3761427234" sldId="2147483700"/>
            <pc:sldLayoutMk cId="3287194749" sldId="2147483709"/>
          </pc:sldLayoutMkLst>
        </pc:sldLayoutChg>
        <pc:sldLayoutChg chg="del">
          <pc:chgData name="Parr, Denise (DHHS-Contractor)" userId="8e0f8b07-43e5-498f-b12a-92d53dcbf731" providerId="ADAL" clId="{00B67DF7-CFBF-47AD-B0DA-6FA10D9533BA}" dt="2024-10-17T13:59:09.979" v="1" actId="47"/>
          <pc:sldLayoutMkLst>
            <pc:docMk/>
            <pc:sldMasterMk cId="3761427234" sldId="2147483700"/>
            <pc:sldLayoutMk cId="3834818855" sldId="2147483710"/>
          </pc:sldLayoutMkLst>
        </pc:sldLayoutChg>
        <pc:sldLayoutChg chg="del">
          <pc:chgData name="Parr, Denise (DHHS-Contractor)" userId="8e0f8b07-43e5-498f-b12a-92d53dcbf731" providerId="ADAL" clId="{00B67DF7-CFBF-47AD-B0DA-6FA10D9533BA}" dt="2024-10-17T13:59:09.979" v="1" actId="47"/>
          <pc:sldLayoutMkLst>
            <pc:docMk/>
            <pc:sldMasterMk cId="3761427234" sldId="2147483700"/>
            <pc:sldLayoutMk cId="2652517325" sldId="2147483711"/>
          </pc:sldLayoutMkLst>
        </pc:sldLayoutChg>
        <pc:sldLayoutChg chg="del">
          <pc:chgData name="Parr, Denise (DHHS-Contractor)" userId="8e0f8b07-43e5-498f-b12a-92d53dcbf731" providerId="ADAL" clId="{00B67DF7-CFBF-47AD-B0DA-6FA10D9533BA}" dt="2024-10-17T13:59:09.979" v="1" actId="47"/>
          <pc:sldLayoutMkLst>
            <pc:docMk/>
            <pc:sldMasterMk cId="3761427234" sldId="2147483700"/>
            <pc:sldLayoutMk cId="2371498459" sldId="2147483712"/>
          </pc:sldLayoutMkLst>
        </pc:sldLayoutChg>
        <pc:sldLayoutChg chg="del">
          <pc:chgData name="Parr, Denise (DHHS-Contractor)" userId="8e0f8b07-43e5-498f-b12a-92d53dcbf731" providerId="ADAL" clId="{00B67DF7-CFBF-47AD-B0DA-6FA10D9533BA}" dt="2024-10-17T13:59:09.979" v="1" actId="47"/>
          <pc:sldLayoutMkLst>
            <pc:docMk/>
            <pc:sldMasterMk cId="3761427234" sldId="2147483700"/>
            <pc:sldLayoutMk cId="1028278076" sldId="2147483713"/>
          </pc:sldLayoutMkLst>
        </pc:sldLayoutChg>
        <pc:sldLayoutChg chg="del">
          <pc:chgData name="Parr, Denise (DHHS-Contractor)" userId="8e0f8b07-43e5-498f-b12a-92d53dcbf731" providerId="ADAL" clId="{00B67DF7-CFBF-47AD-B0DA-6FA10D9533BA}" dt="2024-10-17T13:59:09.979" v="1" actId="47"/>
          <pc:sldLayoutMkLst>
            <pc:docMk/>
            <pc:sldMasterMk cId="3761427234" sldId="2147483700"/>
            <pc:sldLayoutMk cId="474294146" sldId="2147483714"/>
          </pc:sldLayoutMkLst>
        </pc:sldLayoutChg>
      </pc:sldMasterChg>
      <pc:sldMasterChg chg="del delSldLayout">
        <pc:chgData name="Parr, Denise (DHHS-Contractor)" userId="8e0f8b07-43e5-498f-b12a-92d53dcbf731" providerId="ADAL" clId="{00B67DF7-CFBF-47AD-B0DA-6FA10D9533BA}" dt="2024-10-17T13:59:09.979" v="1" actId="47"/>
        <pc:sldMasterMkLst>
          <pc:docMk/>
          <pc:sldMasterMk cId="1225822839" sldId="2147483715"/>
        </pc:sldMasterMkLst>
        <pc:sldLayoutChg chg="del">
          <pc:chgData name="Parr, Denise (DHHS-Contractor)" userId="8e0f8b07-43e5-498f-b12a-92d53dcbf731" providerId="ADAL" clId="{00B67DF7-CFBF-47AD-B0DA-6FA10D9533BA}" dt="2024-10-17T13:59:09.979" v="1" actId="47"/>
          <pc:sldLayoutMkLst>
            <pc:docMk/>
            <pc:sldMasterMk cId="1225822839" sldId="2147483715"/>
            <pc:sldLayoutMk cId="692725091" sldId="2147483716"/>
          </pc:sldLayoutMkLst>
        </pc:sldLayoutChg>
        <pc:sldLayoutChg chg="del">
          <pc:chgData name="Parr, Denise (DHHS-Contractor)" userId="8e0f8b07-43e5-498f-b12a-92d53dcbf731" providerId="ADAL" clId="{00B67DF7-CFBF-47AD-B0DA-6FA10D9533BA}" dt="2024-10-17T13:59:09.979" v="1" actId="47"/>
          <pc:sldLayoutMkLst>
            <pc:docMk/>
            <pc:sldMasterMk cId="1225822839" sldId="2147483715"/>
            <pc:sldLayoutMk cId="2200678455" sldId="2147483717"/>
          </pc:sldLayoutMkLst>
        </pc:sldLayoutChg>
        <pc:sldLayoutChg chg="del">
          <pc:chgData name="Parr, Denise (DHHS-Contractor)" userId="8e0f8b07-43e5-498f-b12a-92d53dcbf731" providerId="ADAL" clId="{00B67DF7-CFBF-47AD-B0DA-6FA10D9533BA}" dt="2024-10-17T13:59:09.979" v="1" actId="47"/>
          <pc:sldLayoutMkLst>
            <pc:docMk/>
            <pc:sldMasterMk cId="1225822839" sldId="2147483715"/>
            <pc:sldLayoutMk cId="918159794" sldId="2147483718"/>
          </pc:sldLayoutMkLst>
        </pc:sldLayoutChg>
        <pc:sldLayoutChg chg="del">
          <pc:chgData name="Parr, Denise (DHHS-Contractor)" userId="8e0f8b07-43e5-498f-b12a-92d53dcbf731" providerId="ADAL" clId="{00B67DF7-CFBF-47AD-B0DA-6FA10D9533BA}" dt="2024-10-17T13:59:09.979" v="1" actId="47"/>
          <pc:sldLayoutMkLst>
            <pc:docMk/>
            <pc:sldMasterMk cId="1225822839" sldId="2147483715"/>
            <pc:sldLayoutMk cId="615037632" sldId="2147483719"/>
          </pc:sldLayoutMkLst>
        </pc:sldLayoutChg>
        <pc:sldLayoutChg chg="del">
          <pc:chgData name="Parr, Denise (DHHS-Contractor)" userId="8e0f8b07-43e5-498f-b12a-92d53dcbf731" providerId="ADAL" clId="{00B67DF7-CFBF-47AD-B0DA-6FA10D9533BA}" dt="2024-10-17T13:59:09.979" v="1" actId="47"/>
          <pc:sldLayoutMkLst>
            <pc:docMk/>
            <pc:sldMasterMk cId="1225822839" sldId="2147483715"/>
            <pc:sldLayoutMk cId="3552295790" sldId="2147483720"/>
          </pc:sldLayoutMkLst>
        </pc:sldLayoutChg>
        <pc:sldLayoutChg chg="del">
          <pc:chgData name="Parr, Denise (DHHS-Contractor)" userId="8e0f8b07-43e5-498f-b12a-92d53dcbf731" providerId="ADAL" clId="{00B67DF7-CFBF-47AD-B0DA-6FA10D9533BA}" dt="2024-10-17T13:59:09.979" v="1" actId="47"/>
          <pc:sldLayoutMkLst>
            <pc:docMk/>
            <pc:sldMasterMk cId="1225822839" sldId="2147483715"/>
            <pc:sldLayoutMk cId="663983689" sldId="2147483721"/>
          </pc:sldLayoutMkLst>
        </pc:sldLayoutChg>
        <pc:sldLayoutChg chg="del">
          <pc:chgData name="Parr, Denise (DHHS-Contractor)" userId="8e0f8b07-43e5-498f-b12a-92d53dcbf731" providerId="ADAL" clId="{00B67DF7-CFBF-47AD-B0DA-6FA10D9533BA}" dt="2024-10-17T13:59:09.979" v="1" actId="47"/>
          <pc:sldLayoutMkLst>
            <pc:docMk/>
            <pc:sldMasterMk cId="1225822839" sldId="2147483715"/>
            <pc:sldLayoutMk cId="661111180" sldId="2147483722"/>
          </pc:sldLayoutMkLst>
        </pc:sldLayoutChg>
        <pc:sldLayoutChg chg="del">
          <pc:chgData name="Parr, Denise (DHHS-Contractor)" userId="8e0f8b07-43e5-498f-b12a-92d53dcbf731" providerId="ADAL" clId="{00B67DF7-CFBF-47AD-B0DA-6FA10D9533BA}" dt="2024-10-17T13:59:09.979" v="1" actId="47"/>
          <pc:sldLayoutMkLst>
            <pc:docMk/>
            <pc:sldMasterMk cId="1225822839" sldId="2147483715"/>
            <pc:sldLayoutMk cId="4059634945" sldId="2147483723"/>
          </pc:sldLayoutMkLst>
        </pc:sldLayoutChg>
        <pc:sldLayoutChg chg="del">
          <pc:chgData name="Parr, Denise (DHHS-Contractor)" userId="8e0f8b07-43e5-498f-b12a-92d53dcbf731" providerId="ADAL" clId="{00B67DF7-CFBF-47AD-B0DA-6FA10D9533BA}" dt="2024-10-17T13:59:09.979" v="1" actId="47"/>
          <pc:sldLayoutMkLst>
            <pc:docMk/>
            <pc:sldMasterMk cId="1225822839" sldId="2147483715"/>
            <pc:sldLayoutMk cId="612881825" sldId="2147483724"/>
          </pc:sldLayoutMkLst>
        </pc:sldLayoutChg>
        <pc:sldLayoutChg chg="del">
          <pc:chgData name="Parr, Denise (DHHS-Contractor)" userId="8e0f8b07-43e5-498f-b12a-92d53dcbf731" providerId="ADAL" clId="{00B67DF7-CFBF-47AD-B0DA-6FA10D9533BA}" dt="2024-10-17T13:59:09.979" v="1" actId="47"/>
          <pc:sldLayoutMkLst>
            <pc:docMk/>
            <pc:sldMasterMk cId="1225822839" sldId="2147483715"/>
            <pc:sldLayoutMk cId="1851494654" sldId="2147483725"/>
          </pc:sldLayoutMkLst>
        </pc:sldLayoutChg>
        <pc:sldLayoutChg chg="del">
          <pc:chgData name="Parr, Denise (DHHS-Contractor)" userId="8e0f8b07-43e5-498f-b12a-92d53dcbf731" providerId="ADAL" clId="{00B67DF7-CFBF-47AD-B0DA-6FA10D9533BA}" dt="2024-10-17T13:59:09.979" v="1" actId="47"/>
          <pc:sldLayoutMkLst>
            <pc:docMk/>
            <pc:sldMasterMk cId="1225822839" sldId="2147483715"/>
            <pc:sldLayoutMk cId="2500034984" sldId="2147483726"/>
          </pc:sldLayoutMkLst>
        </pc:sldLayoutChg>
        <pc:sldLayoutChg chg="del">
          <pc:chgData name="Parr, Denise (DHHS-Contractor)" userId="8e0f8b07-43e5-498f-b12a-92d53dcbf731" providerId="ADAL" clId="{00B67DF7-CFBF-47AD-B0DA-6FA10D9533BA}" dt="2024-10-17T13:59:09.979" v="1" actId="47"/>
          <pc:sldLayoutMkLst>
            <pc:docMk/>
            <pc:sldMasterMk cId="1225822839" sldId="2147483715"/>
            <pc:sldLayoutMk cId="1611337534" sldId="2147483727"/>
          </pc:sldLayoutMkLst>
        </pc:sldLayoutChg>
        <pc:sldLayoutChg chg="del">
          <pc:chgData name="Parr, Denise (DHHS-Contractor)" userId="8e0f8b07-43e5-498f-b12a-92d53dcbf731" providerId="ADAL" clId="{00B67DF7-CFBF-47AD-B0DA-6FA10D9533BA}" dt="2024-10-17T13:59:09.979" v="1" actId="47"/>
          <pc:sldLayoutMkLst>
            <pc:docMk/>
            <pc:sldMasterMk cId="1225822839" sldId="2147483715"/>
            <pc:sldLayoutMk cId="1120286271" sldId="2147483728"/>
          </pc:sldLayoutMkLst>
        </pc:sldLayoutChg>
        <pc:sldLayoutChg chg="del">
          <pc:chgData name="Parr, Denise (DHHS-Contractor)" userId="8e0f8b07-43e5-498f-b12a-92d53dcbf731" providerId="ADAL" clId="{00B67DF7-CFBF-47AD-B0DA-6FA10D9533BA}" dt="2024-10-17T13:59:09.979" v="1" actId="47"/>
          <pc:sldLayoutMkLst>
            <pc:docMk/>
            <pc:sldMasterMk cId="1225822839" sldId="2147483715"/>
            <pc:sldLayoutMk cId="2867321762" sldId="2147483729"/>
          </pc:sldLayoutMkLst>
        </pc:sldLayoutChg>
        <pc:sldLayoutChg chg="del">
          <pc:chgData name="Parr, Denise (DHHS-Contractor)" userId="8e0f8b07-43e5-498f-b12a-92d53dcbf731" providerId="ADAL" clId="{00B67DF7-CFBF-47AD-B0DA-6FA10D9533BA}" dt="2024-10-17T13:59:09.979" v="1" actId="47"/>
          <pc:sldLayoutMkLst>
            <pc:docMk/>
            <pc:sldMasterMk cId="1225822839" sldId="2147483715"/>
            <pc:sldLayoutMk cId="2976395728" sldId="2147483730"/>
          </pc:sldLayoutMkLst>
        </pc:sldLayoutChg>
        <pc:sldLayoutChg chg="del">
          <pc:chgData name="Parr, Denise (DHHS-Contractor)" userId="8e0f8b07-43e5-498f-b12a-92d53dcbf731" providerId="ADAL" clId="{00B67DF7-CFBF-47AD-B0DA-6FA10D9533BA}" dt="2024-10-17T13:59:09.979" v="1" actId="47"/>
          <pc:sldLayoutMkLst>
            <pc:docMk/>
            <pc:sldMasterMk cId="1225822839" sldId="2147483715"/>
            <pc:sldLayoutMk cId="3486672298" sldId="2147483731"/>
          </pc:sldLayoutMkLst>
        </pc:sldLayoutChg>
        <pc:sldLayoutChg chg="del">
          <pc:chgData name="Parr, Denise (DHHS-Contractor)" userId="8e0f8b07-43e5-498f-b12a-92d53dcbf731" providerId="ADAL" clId="{00B67DF7-CFBF-47AD-B0DA-6FA10D9533BA}" dt="2024-10-17T13:59:09.979" v="1" actId="47"/>
          <pc:sldLayoutMkLst>
            <pc:docMk/>
            <pc:sldMasterMk cId="1225822839" sldId="2147483715"/>
            <pc:sldLayoutMk cId="847885291" sldId="2147483732"/>
          </pc:sldLayoutMkLst>
        </pc:sldLayoutChg>
        <pc:sldLayoutChg chg="del">
          <pc:chgData name="Parr, Denise (DHHS-Contractor)" userId="8e0f8b07-43e5-498f-b12a-92d53dcbf731" providerId="ADAL" clId="{00B67DF7-CFBF-47AD-B0DA-6FA10D9533BA}" dt="2024-10-17T13:59:09.979" v="1" actId="47"/>
          <pc:sldLayoutMkLst>
            <pc:docMk/>
            <pc:sldMasterMk cId="1225822839" sldId="2147483715"/>
            <pc:sldLayoutMk cId="505897655" sldId="2147483733"/>
          </pc:sldLayoutMkLst>
        </pc:sldLayoutChg>
        <pc:sldLayoutChg chg="del">
          <pc:chgData name="Parr, Denise (DHHS-Contractor)" userId="8e0f8b07-43e5-498f-b12a-92d53dcbf731" providerId="ADAL" clId="{00B67DF7-CFBF-47AD-B0DA-6FA10D9533BA}" dt="2024-10-17T13:59:09.979" v="1" actId="47"/>
          <pc:sldLayoutMkLst>
            <pc:docMk/>
            <pc:sldMasterMk cId="1225822839" sldId="2147483715"/>
            <pc:sldLayoutMk cId="1893103040" sldId="2147483734"/>
          </pc:sldLayoutMkLst>
        </pc:sldLayoutChg>
        <pc:sldLayoutChg chg="del">
          <pc:chgData name="Parr, Denise (DHHS-Contractor)" userId="8e0f8b07-43e5-498f-b12a-92d53dcbf731" providerId="ADAL" clId="{00B67DF7-CFBF-47AD-B0DA-6FA10D9533BA}" dt="2024-10-17T13:59:09.979" v="1" actId="47"/>
          <pc:sldLayoutMkLst>
            <pc:docMk/>
            <pc:sldMasterMk cId="1225822839" sldId="2147483715"/>
            <pc:sldLayoutMk cId="3800737570" sldId="2147483735"/>
          </pc:sldLayoutMkLst>
        </pc:sldLayoutChg>
        <pc:sldLayoutChg chg="del">
          <pc:chgData name="Parr, Denise (DHHS-Contractor)" userId="8e0f8b07-43e5-498f-b12a-92d53dcbf731" providerId="ADAL" clId="{00B67DF7-CFBF-47AD-B0DA-6FA10D9533BA}" dt="2024-10-17T13:59:09.979" v="1" actId="47"/>
          <pc:sldLayoutMkLst>
            <pc:docMk/>
            <pc:sldMasterMk cId="1225822839" sldId="2147483715"/>
            <pc:sldLayoutMk cId="3751524442" sldId="2147483736"/>
          </pc:sldLayoutMkLst>
        </pc:sldLayoutChg>
        <pc:sldLayoutChg chg="del">
          <pc:chgData name="Parr, Denise (DHHS-Contractor)" userId="8e0f8b07-43e5-498f-b12a-92d53dcbf731" providerId="ADAL" clId="{00B67DF7-CFBF-47AD-B0DA-6FA10D9533BA}" dt="2024-10-17T13:59:09.979" v="1" actId="47"/>
          <pc:sldLayoutMkLst>
            <pc:docMk/>
            <pc:sldMasterMk cId="1225822839" sldId="2147483715"/>
            <pc:sldLayoutMk cId="2652507273" sldId="2147483737"/>
          </pc:sldLayoutMkLst>
        </pc:sldLayoutChg>
        <pc:sldLayoutChg chg="del">
          <pc:chgData name="Parr, Denise (DHHS-Contractor)" userId="8e0f8b07-43e5-498f-b12a-92d53dcbf731" providerId="ADAL" clId="{00B67DF7-CFBF-47AD-B0DA-6FA10D9533BA}" dt="2024-10-17T13:59:09.979" v="1" actId="47"/>
          <pc:sldLayoutMkLst>
            <pc:docMk/>
            <pc:sldMasterMk cId="1225822839" sldId="2147483715"/>
            <pc:sldLayoutMk cId="3620567515" sldId="2147483738"/>
          </pc:sldLayoutMkLst>
        </pc:sldLayoutChg>
        <pc:sldLayoutChg chg="del">
          <pc:chgData name="Parr, Denise (DHHS-Contractor)" userId="8e0f8b07-43e5-498f-b12a-92d53dcbf731" providerId="ADAL" clId="{00B67DF7-CFBF-47AD-B0DA-6FA10D9533BA}" dt="2024-10-17T13:59:09.979" v="1" actId="47"/>
          <pc:sldLayoutMkLst>
            <pc:docMk/>
            <pc:sldMasterMk cId="1225822839" sldId="2147483715"/>
            <pc:sldLayoutMk cId="2570165076" sldId="2147483739"/>
          </pc:sldLayoutMkLst>
        </pc:sldLayoutChg>
        <pc:sldLayoutChg chg="del">
          <pc:chgData name="Parr, Denise (DHHS-Contractor)" userId="8e0f8b07-43e5-498f-b12a-92d53dcbf731" providerId="ADAL" clId="{00B67DF7-CFBF-47AD-B0DA-6FA10D9533BA}" dt="2024-10-17T13:59:09.979" v="1" actId="47"/>
          <pc:sldLayoutMkLst>
            <pc:docMk/>
            <pc:sldMasterMk cId="1225822839" sldId="2147483715"/>
            <pc:sldLayoutMk cId="3774686596" sldId="2147483740"/>
          </pc:sldLayoutMkLst>
        </pc:sldLayoutChg>
        <pc:sldLayoutChg chg="del">
          <pc:chgData name="Parr, Denise (DHHS-Contractor)" userId="8e0f8b07-43e5-498f-b12a-92d53dcbf731" providerId="ADAL" clId="{00B67DF7-CFBF-47AD-B0DA-6FA10D9533BA}" dt="2024-10-17T13:59:09.979" v="1" actId="47"/>
          <pc:sldLayoutMkLst>
            <pc:docMk/>
            <pc:sldMasterMk cId="1225822839" sldId="2147483715"/>
            <pc:sldLayoutMk cId="1483019649" sldId="2147483741"/>
          </pc:sldLayoutMkLst>
        </pc:sldLayoutChg>
      </pc:sldMasterChg>
      <pc:sldMasterChg chg="del delSldLayout">
        <pc:chgData name="Parr, Denise (DHHS-Contractor)" userId="8e0f8b07-43e5-498f-b12a-92d53dcbf731" providerId="ADAL" clId="{00B67DF7-CFBF-47AD-B0DA-6FA10D9533BA}" dt="2024-10-17T13:59:09.979" v="1" actId="47"/>
        <pc:sldMasterMkLst>
          <pc:docMk/>
          <pc:sldMasterMk cId="2446133375" sldId="2147483755"/>
        </pc:sldMasterMkLst>
        <pc:sldLayoutChg chg="del">
          <pc:chgData name="Parr, Denise (DHHS-Contractor)" userId="8e0f8b07-43e5-498f-b12a-92d53dcbf731" providerId="ADAL" clId="{00B67DF7-CFBF-47AD-B0DA-6FA10D9533BA}" dt="2024-10-17T13:59:09.979" v="1" actId="47"/>
          <pc:sldLayoutMkLst>
            <pc:docMk/>
            <pc:sldMasterMk cId="2446133375" sldId="2147483755"/>
            <pc:sldLayoutMk cId="1831827270" sldId="2147483756"/>
          </pc:sldLayoutMkLst>
        </pc:sldLayoutChg>
        <pc:sldLayoutChg chg="del">
          <pc:chgData name="Parr, Denise (DHHS-Contractor)" userId="8e0f8b07-43e5-498f-b12a-92d53dcbf731" providerId="ADAL" clId="{00B67DF7-CFBF-47AD-B0DA-6FA10D9533BA}" dt="2024-10-17T13:59:09.979" v="1" actId="47"/>
          <pc:sldLayoutMkLst>
            <pc:docMk/>
            <pc:sldMasterMk cId="2446133375" sldId="2147483755"/>
            <pc:sldLayoutMk cId="1464564636" sldId="2147483757"/>
          </pc:sldLayoutMkLst>
        </pc:sldLayoutChg>
        <pc:sldLayoutChg chg="del">
          <pc:chgData name="Parr, Denise (DHHS-Contractor)" userId="8e0f8b07-43e5-498f-b12a-92d53dcbf731" providerId="ADAL" clId="{00B67DF7-CFBF-47AD-B0DA-6FA10D9533BA}" dt="2024-10-17T13:59:09.979" v="1" actId="47"/>
          <pc:sldLayoutMkLst>
            <pc:docMk/>
            <pc:sldMasterMk cId="2446133375" sldId="2147483755"/>
            <pc:sldLayoutMk cId="607040147" sldId="2147483758"/>
          </pc:sldLayoutMkLst>
        </pc:sldLayoutChg>
        <pc:sldLayoutChg chg="del">
          <pc:chgData name="Parr, Denise (DHHS-Contractor)" userId="8e0f8b07-43e5-498f-b12a-92d53dcbf731" providerId="ADAL" clId="{00B67DF7-CFBF-47AD-B0DA-6FA10D9533BA}" dt="2024-10-17T13:59:09.979" v="1" actId="47"/>
          <pc:sldLayoutMkLst>
            <pc:docMk/>
            <pc:sldMasterMk cId="2446133375" sldId="2147483755"/>
            <pc:sldLayoutMk cId="1740244122" sldId="2147483759"/>
          </pc:sldLayoutMkLst>
        </pc:sldLayoutChg>
        <pc:sldLayoutChg chg="del">
          <pc:chgData name="Parr, Denise (DHHS-Contractor)" userId="8e0f8b07-43e5-498f-b12a-92d53dcbf731" providerId="ADAL" clId="{00B67DF7-CFBF-47AD-B0DA-6FA10D9533BA}" dt="2024-10-17T13:59:09.979" v="1" actId="47"/>
          <pc:sldLayoutMkLst>
            <pc:docMk/>
            <pc:sldMasterMk cId="2446133375" sldId="2147483755"/>
            <pc:sldLayoutMk cId="1558093266" sldId="2147483760"/>
          </pc:sldLayoutMkLst>
        </pc:sldLayoutChg>
        <pc:sldLayoutChg chg="del">
          <pc:chgData name="Parr, Denise (DHHS-Contractor)" userId="8e0f8b07-43e5-498f-b12a-92d53dcbf731" providerId="ADAL" clId="{00B67DF7-CFBF-47AD-B0DA-6FA10D9533BA}" dt="2024-10-17T13:59:09.979" v="1" actId="47"/>
          <pc:sldLayoutMkLst>
            <pc:docMk/>
            <pc:sldMasterMk cId="2446133375" sldId="2147483755"/>
            <pc:sldLayoutMk cId="1533931109" sldId="2147483761"/>
          </pc:sldLayoutMkLst>
        </pc:sldLayoutChg>
        <pc:sldLayoutChg chg="del">
          <pc:chgData name="Parr, Denise (DHHS-Contractor)" userId="8e0f8b07-43e5-498f-b12a-92d53dcbf731" providerId="ADAL" clId="{00B67DF7-CFBF-47AD-B0DA-6FA10D9533BA}" dt="2024-10-17T13:59:09.979" v="1" actId="47"/>
          <pc:sldLayoutMkLst>
            <pc:docMk/>
            <pc:sldMasterMk cId="2446133375" sldId="2147483755"/>
            <pc:sldLayoutMk cId="1518201810" sldId="2147483762"/>
          </pc:sldLayoutMkLst>
        </pc:sldLayoutChg>
        <pc:sldLayoutChg chg="del">
          <pc:chgData name="Parr, Denise (DHHS-Contractor)" userId="8e0f8b07-43e5-498f-b12a-92d53dcbf731" providerId="ADAL" clId="{00B67DF7-CFBF-47AD-B0DA-6FA10D9533BA}" dt="2024-10-17T13:59:09.979" v="1" actId="47"/>
          <pc:sldLayoutMkLst>
            <pc:docMk/>
            <pc:sldMasterMk cId="2446133375" sldId="2147483755"/>
            <pc:sldLayoutMk cId="1945853359" sldId="2147483763"/>
          </pc:sldLayoutMkLst>
        </pc:sldLayoutChg>
        <pc:sldLayoutChg chg="del">
          <pc:chgData name="Parr, Denise (DHHS-Contractor)" userId="8e0f8b07-43e5-498f-b12a-92d53dcbf731" providerId="ADAL" clId="{00B67DF7-CFBF-47AD-B0DA-6FA10D9533BA}" dt="2024-10-17T13:59:09.979" v="1" actId="47"/>
          <pc:sldLayoutMkLst>
            <pc:docMk/>
            <pc:sldMasterMk cId="2446133375" sldId="2147483755"/>
            <pc:sldLayoutMk cId="737012549" sldId="2147483764"/>
          </pc:sldLayoutMkLst>
        </pc:sldLayoutChg>
        <pc:sldLayoutChg chg="del">
          <pc:chgData name="Parr, Denise (DHHS-Contractor)" userId="8e0f8b07-43e5-498f-b12a-92d53dcbf731" providerId="ADAL" clId="{00B67DF7-CFBF-47AD-B0DA-6FA10D9533BA}" dt="2024-10-17T13:59:09.979" v="1" actId="47"/>
          <pc:sldLayoutMkLst>
            <pc:docMk/>
            <pc:sldMasterMk cId="2446133375" sldId="2147483755"/>
            <pc:sldLayoutMk cId="2611481204" sldId="2147483765"/>
          </pc:sldLayoutMkLst>
        </pc:sldLayoutChg>
        <pc:sldLayoutChg chg="del">
          <pc:chgData name="Parr, Denise (DHHS-Contractor)" userId="8e0f8b07-43e5-498f-b12a-92d53dcbf731" providerId="ADAL" clId="{00B67DF7-CFBF-47AD-B0DA-6FA10D9533BA}" dt="2024-10-17T13:59:09.979" v="1" actId="47"/>
          <pc:sldLayoutMkLst>
            <pc:docMk/>
            <pc:sldMasterMk cId="2446133375" sldId="2147483755"/>
            <pc:sldLayoutMk cId="1498914992" sldId="2147483766"/>
          </pc:sldLayoutMkLst>
        </pc:sldLayoutChg>
        <pc:sldLayoutChg chg="del">
          <pc:chgData name="Parr, Denise (DHHS-Contractor)" userId="8e0f8b07-43e5-498f-b12a-92d53dcbf731" providerId="ADAL" clId="{00B67DF7-CFBF-47AD-B0DA-6FA10D9533BA}" dt="2024-10-17T13:59:09.979" v="1" actId="47"/>
          <pc:sldLayoutMkLst>
            <pc:docMk/>
            <pc:sldMasterMk cId="2446133375" sldId="2147483755"/>
            <pc:sldLayoutMk cId="1667071218" sldId="2147483767"/>
          </pc:sldLayoutMkLst>
        </pc:sldLayoutChg>
        <pc:sldLayoutChg chg="del">
          <pc:chgData name="Parr, Denise (DHHS-Contractor)" userId="8e0f8b07-43e5-498f-b12a-92d53dcbf731" providerId="ADAL" clId="{00B67DF7-CFBF-47AD-B0DA-6FA10D9533BA}" dt="2024-10-17T13:59:09.979" v="1" actId="47"/>
          <pc:sldLayoutMkLst>
            <pc:docMk/>
            <pc:sldMasterMk cId="2446133375" sldId="2147483755"/>
            <pc:sldLayoutMk cId="428527816" sldId="2147483768"/>
          </pc:sldLayoutMkLst>
        </pc:sldLayoutChg>
        <pc:sldLayoutChg chg="del">
          <pc:chgData name="Parr, Denise (DHHS-Contractor)" userId="8e0f8b07-43e5-498f-b12a-92d53dcbf731" providerId="ADAL" clId="{00B67DF7-CFBF-47AD-B0DA-6FA10D9533BA}" dt="2024-10-17T13:59:09.979" v="1" actId="47"/>
          <pc:sldLayoutMkLst>
            <pc:docMk/>
            <pc:sldMasterMk cId="2446133375" sldId="2147483755"/>
            <pc:sldLayoutMk cId="2661462448" sldId="2147483769"/>
          </pc:sldLayoutMkLst>
        </pc:sldLayoutChg>
        <pc:sldLayoutChg chg="del">
          <pc:chgData name="Parr, Denise (DHHS-Contractor)" userId="8e0f8b07-43e5-498f-b12a-92d53dcbf731" providerId="ADAL" clId="{00B67DF7-CFBF-47AD-B0DA-6FA10D9533BA}" dt="2024-10-17T13:59:09.979" v="1" actId="47"/>
          <pc:sldLayoutMkLst>
            <pc:docMk/>
            <pc:sldMasterMk cId="2446133375" sldId="2147483755"/>
            <pc:sldLayoutMk cId="2300737734" sldId="2147483770"/>
          </pc:sldLayoutMkLst>
        </pc:sldLayoutChg>
        <pc:sldLayoutChg chg="del">
          <pc:chgData name="Parr, Denise (DHHS-Contractor)" userId="8e0f8b07-43e5-498f-b12a-92d53dcbf731" providerId="ADAL" clId="{00B67DF7-CFBF-47AD-B0DA-6FA10D9533BA}" dt="2024-10-17T13:59:09.979" v="1" actId="47"/>
          <pc:sldLayoutMkLst>
            <pc:docMk/>
            <pc:sldMasterMk cId="2446133375" sldId="2147483755"/>
            <pc:sldLayoutMk cId="242321336" sldId="2147483771"/>
          </pc:sldLayoutMkLst>
        </pc:sldLayoutChg>
        <pc:sldLayoutChg chg="del">
          <pc:chgData name="Parr, Denise (DHHS-Contractor)" userId="8e0f8b07-43e5-498f-b12a-92d53dcbf731" providerId="ADAL" clId="{00B67DF7-CFBF-47AD-B0DA-6FA10D9533BA}" dt="2024-10-17T13:59:09.979" v="1" actId="47"/>
          <pc:sldLayoutMkLst>
            <pc:docMk/>
            <pc:sldMasterMk cId="2446133375" sldId="2147483755"/>
            <pc:sldLayoutMk cId="1715766329" sldId="2147483772"/>
          </pc:sldLayoutMkLst>
        </pc:sldLayoutChg>
        <pc:sldLayoutChg chg="del">
          <pc:chgData name="Parr, Denise (DHHS-Contractor)" userId="8e0f8b07-43e5-498f-b12a-92d53dcbf731" providerId="ADAL" clId="{00B67DF7-CFBF-47AD-B0DA-6FA10D9533BA}" dt="2024-10-17T13:59:09.979" v="1" actId="47"/>
          <pc:sldLayoutMkLst>
            <pc:docMk/>
            <pc:sldMasterMk cId="2446133375" sldId="2147483755"/>
            <pc:sldLayoutMk cId="1042465786" sldId="2147483773"/>
          </pc:sldLayoutMkLst>
        </pc:sldLayoutChg>
        <pc:sldLayoutChg chg="del">
          <pc:chgData name="Parr, Denise (DHHS-Contractor)" userId="8e0f8b07-43e5-498f-b12a-92d53dcbf731" providerId="ADAL" clId="{00B67DF7-CFBF-47AD-B0DA-6FA10D9533BA}" dt="2024-10-17T13:59:09.979" v="1" actId="47"/>
          <pc:sldLayoutMkLst>
            <pc:docMk/>
            <pc:sldMasterMk cId="2446133375" sldId="2147483755"/>
            <pc:sldLayoutMk cId="1897459460" sldId="2147483774"/>
          </pc:sldLayoutMkLst>
        </pc:sldLayoutChg>
        <pc:sldLayoutChg chg="del">
          <pc:chgData name="Parr, Denise (DHHS-Contractor)" userId="8e0f8b07-43e5-498f-b12a-92d53dcbf731" providerId="ADAL" clId="{00B67DF7-CFBF-47AD-B0DA-6FA10D9533BA}" dt="2024-10-17T13:59:09.979" v="1" actId="47"/>
          <pc:sldLayoutMkLst>
            <pc:docMk/>
            <pc:sldMasterMk cId="2446133375" sldId="2147483755"/>
            <pc:sldLayoutMk cId="816772583" sldId="214748377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dc.gov/hai/prevent/Oral-Health-Toolkit.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9wT-jx3E1wU"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youtube.com/watch?v=9wT-jx3E1wU"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r2library.com/search?q=aspiration"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r2library.com/search?q=pneumonia"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bronsonhg.policytech.com/dotNet/documents/?docid=44931&amp;app=pt&amp;source=search"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654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6425" y="641350"/>
            <a:ext cx="5575300" cy="3136900"/>
          </a:xfrm>
        </p:spPr>
      </p:sp>
      <p:sp>
        <p:nvSpPr>
          <p:cNvPr id="3" name="Notes Placeholder 2"/>
          <p:cNvSpPr>
            <a:spLocks noGrp="1"/>
          </p:cNvSpPr>
          <p:nvPr>
            <p:ph type="body" idx="1"/>
          </p:nvPr>
        </p:nvSpPr>
        <p:spPr>
          <a:xfrm>
            <a:off x="398586" y="3778277"/>
            <a:ext cx="5990491" cy="4356073"/>
          </a:xfrm>
        </p:spPr>
        <p:txBody>
          <a:bodyPr/>
          <a:lstStyle/>
          <a:p>
            <a:pPr algn="l">
              <a:buFont typeface="Arial" panose="020B0604020202020204" pitchFamily="34" charset="0"/>
              <a:buNone/>
            </a:pPr>
            <a:r>
              <a:rPr lang="en-US" sz="1600" b="0" i="0" dirty="0">
                <a:solidFill>
                  <a:srgbClr val="505050"/>
                </a:solidFill>
                <a:effectLst/>
                <a:latin typeface="+mn-lt"/>
              </a:rPr>
              <a:t>Non-ventilator hospital-acquired pneumonia (NV-HAP) is associated with increased cost of care, hospital length of stay, and mortality.</a:t>
            </a:r>
          </a:p>
          <a:p>
            <a:pPr marL="285750" indent="-285750">
              <a:buFont typeface="Arial" panose="020B0604020202020204" pitchFamily="34" charset="0"/>
              <a:buChar char="•"/>
            </a:pPr>
            <a:r>
              <a:rPr lang="en-US" sz="1600" dirty="0">
                <a:latin typeface="+mn-lt"/>
              </a:rPr>
              <a:t>1.6% of patients develop NV-HAP</a:t>
            </a:r>
          </a:p>
          <a:p>
            <a:pPr marL="285750" indent="-285750">
              <a:buFont typeface="Arial" panose="020B0604020202020204" pitchFamily="34" charset="0"/>
              <a:buChar char="•"/>
            </a:pPr>
            <a:r>
              <a:rPr lang="en-US" sz="1600" dirty="0">
                <a:latin typeface="+mn-lt"/>
              </a:rPr>
              <a:t>8.4x more likely to die than patients without</a:t>
            </a:r>
          </a:p>
          <a:p>
            <a:pPr marL="285750" indent="-285750">
              <a:buFont typeface="Arial" panose="020B0604020202020204" pitchFamily="34" charset="0"/>
              <a:buChar char="•"/>
            </a:pPr>
            <a:r>
              <a:rPr lang="en-US" sz="1600" dirty="0">
                <a:latin typeface="+mn-lt"/>
              </a:rPr>
              <a:t>7.3% of all hospital deaths attributed to NV-HAP</a:t>
            </a:r>
          </a:p>
          <a:p>
            <a:pPr algn="l">
              <a:buFont typeface="Arial" panose="020B0604020202020204" pitchFamily="34" charset="0"/>
              <a:buChar char="•"/>
            </a:pPr>
            <a:endParaRPr lang="en-US" sz="1600" b="0" i="0" dirty="0">
              <a:solidFill>
                <a:srgbClr val="505050"/>
              </a:solidFill>
              <a:effectLst/>
              <a:latin typeface="+mn-lt"/>
            </a:endParaRPr>
          </a:p>
          <a:p>
            <a:pPr algn="l">
              <a:buFont typeface="Arial" panose="020B0604020202020204" pitchFamily="34" charset="0"/>
              <a:buChar char="•"/>
            </a:pPr>
            <a:r>
              <a:rPr lang="en-US" sz="1600" dirty="0">
                <a:effectLst/>
                <a:latin typeface="+mn-lt"/>
                <a:ea typeface="Calibri" panose="020F0502020204030204" pitchFamily="34" charset="0"/>
              </a:rPr>
              <a:t>The estimated increase in cost for a NV HAP patient’s admission </a:t>
            </a:r>
            <a:r>
              <a:rPr lang="en-US" sz="1600" dirty="0">
                <a:effectLst/>
                <a:ea typeface="Calibri" panose="020F0502020204030204" pitchFamily="34" charset="0"/>
              </a:rPr>
              <a:t>vs. a non-vented patient with no HAP on average is </a:t>
            </a:r>
            <a:r>
              <a:rPr lang="en-US" sz="1600" b="1" dirty="0">
                <a:effectLst/>
                <a:ea typeface="Calibri" panose="020F0502020204030204" pitchFamily="34" charset="0"/>
              </a:rPr>
              <a:t>$20,189</a:t>
            </a:r>
            <a:r>
              <a:rPr lang="en-US" sz="1600" dirty="0">
                <a:effectLst/>
                <a:ea typeface="Calibri" panose="020F0502020204030204" pitchFamily="34" charset="0"/>
              </a:rPr>
              <a:t> per case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Increase in antibiotic use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775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rgbClr val="505050"/>
                </a:solidFill>
                <a:effectLst/>
                <a:latin typeface="+mn-lt"/>
              </a:rPr>
              <a:t>Stats come from refs on previous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rgbClr val="505050"/>
                </a:solidFill>
                <a:effectLst/>
                <a:latin typeface="+mn-lt"/>
              </a:rPr>
              <a:t>From the literature: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dirty="0">
                <a:solidFill>
                  <a:srgbClr val="505050"/>
                </a:solidFill>
                <a:effectLst/>
                <a:latin typeface="+mn-lt"/>
              </a:rPr>
              <a:t>NV-HAP patients had a greater need for post discharge care at another healthcare facility than any of the comparison groups.</a:t>
            </a:r>
          </a:p>
          <a:p>
            <a:pPr algn="l">
              <a:buFont typeface="Arial" panose="020B0604020202020204" pitchFamily="34" charset="0"/>
              <a:buChar char="•"/>
            </a:pPr>
            <a:r>
              <a:rPr lang="en-US" sz="1600" b="0" i="0" dirty="0">
                <a:solidFill>
                  <a:srgbClr val="505050"/>
                </a:solidFill>
                <a:effectLst/>
                <a:latin typeface="+mn-lt"/>
              </a:rPr>
              <a:t>20%-36% of NV-HAP patients develop sepsis</a:t>
            </a:r>
          </a:p>
          <a:p>
            <a:pPr algn="l">
              <a:buFont typeface="Arial" panose="020B0604020202020204" pitchFamily="34" charset="0"/>
              <a:buChar char="•"/>
            </a:pPr>
            <a:r>
              <a:rPr lang="en-US" sz="1600" b="0" i="0" dirty="0">
                <a:solidFill>
                  <a:srgbClr val="505050"/>
                </a:solidFill>
                <a:effectLst/>
                <a:latin typeface="+mn-lt"/>
              </a:rPr>
              <a:t>19% had to spend time in the ICU, and 46% were readmitted.</a:t>
            </a:r>
          </a:p>
          <a:p>
            <a:pPr algn="l">
              <a:buFont typeface="Arial" panose="020B0604020202020204" pitchFamily="34" charset="0"/>
              <a:buChar char="•"/>
            </a:pPr>
            <a:r>
              <a:rPr lang="en-US" sz="1600" b="0" i="0" dirty="0">
                <a:solidFill>
                  <a:srgbClr val="505050"/>
                </a:solidFill>
                <a:effectLst/>
                <a:latin typeface="+mn-lt"/>
              </a:rPr>
              <a:t>NV-HAP patients have an estimated 15-30% mortality rate</a:t>
            </a:r>
          </a:p>
          <a:p>
            <a:pPr algn="l">
              <a:buFont typeface="Arial" panose="020B0604020202020204" pitchFamily="34" charset="0"/>
              <a:buChar char="•"/>
            </a:pPr>
            <a:endParaRPr lang="en-US" sz="1600" b="0" i="0" dirty="0">
              <a:solidFill>
                <a:srgbClr val="505050"/>
              </a:solidFill>
              <a:effectLst/>
              <a:latin typeface="+mn-lt"/>
            </a:endParaRPr>
          </a:p>
          <a:p>
            <a:pPr algn="l">
              <a:buFont typeface="Arial" panose="020B0604020202020204" pitchFamily="34" charset="0"/>
              <a:buNone/>
            </a:pPr>
            <a:r>
              <a:rPr lang="en-US" sz="1600" b="0" i="0" dirty="0">
                <a:solidFill>
                  <a:srgbClr val="505050"/>
                </a:solidFill>
                <a:effectLst/>
                <a:latin typeface="+mn-lt"/>
              </a:rPr>
              <a:t>Lots of stats options to </a:t>
            </a:r>
            <a:r>
              <a:rPr lang="en-US" sz="1600" dirty="0"/>
              <a:t>build a case for change in your organization and engaging facility leaders.</a:t>
            </a:r>
          </a:p>
          <a:p>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737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sz="1600" b="0" i="0" dirty="0">
                <a:solidFill>
                  <a:srgbClr val="505050"/>
                </a:solidFill>
                <a:effectLst/>
                <a:latin typeface="+mn-lt"/>
              </a:rPr>
              <a:t>Those were publications and burden stats for hospitalized patients</a:t>
            </a:r>
          </a:p>
          <a:p>
            <a:pPr algn="l">
              <a:buFont typeface="Arial" panose="020B0604020202020204" pitchFamily="34" charset="0"/>
              <a:buNone/>
            </a:pPr>
            <a:endParaRPr lang="en-US" sz="1600" b="0" i="0" dirty="0">
              <a:solidFill>
                <a:srgbClr val="505050"/>
              </a:solidFill>
              <a:effectLst/>
              <a:latin typeface="+mn-lt"/>
            </a:endParaRPr>
          </a:p>
          <a:p>
            <a:pPr algn="l">
              <a:buFont typeface="Arial" panose="020B0604020202020204" pitchFamily="34" charset="0"/>
              <a:buNone/>
            </a:pPr>
            <a:r>
              <a:rPr lang="en-US" sz="1600" b="0" i="0" dirty="0">
                <a:solidFill>
                  <a:srgbClr val="505050"/>
                </a:solidFill>
                <a:effectLst/>
                <a:latin typeface="+mn-lt"/>
              </a:rPr>
              <a:t>Turning to LTC:</a:t>
            </a:r>
          </a:p>
          <a:p>
            <a:pPr algn="l">
              <a:buFont typeface="Arial" panose="020B0604020202020204" pitchFamily="34" charset="0"/>
              <a:buNone/>
            </a:pPr>
            <a:r>
              <a:rPr lang="en-US" sz="1600" b="0" i="0" dirty="0">
                <a:solidFill>
                  <a:srgbClr val="505050"/>
                </a:solidFill>
                <a:effectLst/>
                <a:latin typeface="+mn-lt"/>
              </a:rPr>
              <a:t>Pneumonia is leading cause of death and hospitalization for LTC patients and residents</a:t>
            </a:r>
          </a:p>
          <a:p>
            <a:pPr algn="l">
              <a:buFont typeface="Arial" panose="020B0604020202020204" pitchFamily="34" charset="0"/>
              <a:buNone/>
            </a:pPr>
            <a:r>
              <a:rPr lang="en-US" sz="1600" b="0" i="0" dirty="0">
                <a:solidFill>
                  <a:srgbClr val="505050"/>
                </a:solidFill>
                <a:effectLst/>
                <a:latin typeface="+mn-lt"/>
              </a:rPr>
              <a:t>10-18% in the hospital for </a:t>
            </a:r>
            <a:r>
              <a:rPr lang="en-US" sz="1600" b="0" i="0" dirty="0" err="1">
                <a:solidFill>
                  <a:srgbClr val="505050"/>
                </a:solidFill>
                <a:effectLst/>
                <a:latin typeface="+mn-lt"/>
              </a:rPr>
              <a:t>pneu</a:t>
            </a:r>
            <a:r>
              <a:rPr lang="en-US" sz="1600" b="0" i="0" dirty="0">
                <a:solidFill>
                  <a:srgbClr val="505050"/>
                </a:solidFill>
                <a:effectLst/>
                <a:latin typeface="+mn-lt"/>
              </a:rPr>
              <a:t> come from LTC</a:t>
            </a:r>
          </a:p>
          <a:p>
            <a:pPr algn="l">
              <a:buFont typeface="Arial" panose="020B0604020202020204" pitchFamily="34" charset="0"/>
              <a:buNone/>
            </a:pPr>
            <a:endParaRPr lang="en-US" sz="1600" b="0" i="0" dirty="0">
              <a:solidFill>
                <a:srgbClr val="505050"/>
              </a:solidFill>
              <a:effectLst/>
              <a:latin typeface="+mn-lt"/>
            </a:endParaRPr>
          </a:p>
          <a:p>
            <a:pPr algn="l">
              <a:buFont typeface="Arial" panose="020B0604020202020204" pitchFamily="34" charset="0"/>
              <a:buNone/>
            </a:pPr>
            <a:r>
              <a:rPr lang="en-US" sz="1600" b="0" i="0" dirty="0">
                <a:solidFill>
                  <a:srgbClr val="505050"/>
                </a:solidFill>
                <a:effectLst/>
                <a:latin typeface="+mn-lt"/>
              </a:rPr>
              <a:t>Estimated </a:t>
            </a:r>
            <a:r>
              <a:rPr lang="en-US" sz="1600" b="0" i="0" dirty="0" err="1">
                <a:solidFill>
                  <a:srgbClr val="505050"/>
                </a:solidFill>
                <a:effectLst/>
                <a:latin typeface="+mn-lt"/>
              </a:rPr>
              <a:t>pneu</a:t>
            </a:r>
            <a:r>
              <a:rPr lang="en-US" sz="1600" b="0" i="0" dirty="0">
                <a:solidFill>
                  <a:srgbClr val="505050"/>
                </a:solidFill>
                <a:effectLst/>
                <a:latin typeface="+mn-lt"/>
              </a:rPr>
              <a:t> incidence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510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236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4250" y="279400"/>
            <a:ext cx="4622800" cy="2600325"/>
          </a:xfrm>
        </p:spPr>
      </p:sp>
      <p:sp>
        <p:nvSpPr>
          <p:cNvPr id="3" name="Notes Placeholder 2"/>
          <p:cNvSpPr>
            <a:spLocks noGrp="1"/>
          </p:cNvSpPr>
          <p:nvPr>
            <p:ph type="body" idx="1"/>
          </p:nvPr>
        </p:nvSpPr>
        <p:spPr>
          <a:xfrm>
            <a:off x="339969" y="2879301"/>
            <a:ext cx="6389077" cy="5713909"/>
          </a:xfrm>
        </p:spPr>
        <p:txBody>
          <a:bodyPr/>
          <a:lstStyle/>
          <a:p>
            <a:pPr marL="285750" indent="-285750">
              <a:buFont typeface="Arial" panose="020B0604020202020204" pitchFamily="34" charset="0"/>
              <a:buChar char="•"/>
            </a:pPr>
            <a:r>
              <a:rPr lang="en-US" sz="1400" dirty="0"/>
              <a:t>Prevention recommendations come from our usual leading organizations.</a:t>
            </a:r>
          </a:p>
          <a:p>
            <a:pPr marL="285750" indent="-285750">
              <a:buFont typeface="Arial" panose="020B0604020202020204" pitchFamily="34" charset="0"/>
              <a:buChar char="•"/>
            </a:pPr>
            <a:r>
              <a:rPr lang="en-US" sz="1400" dirty="0"/>
              <a:t>If you save all your AJIC journals filed away on your desk like me, there was </a:t>
            </a:r>
            <a:r>
              <a:rPr lang="en-US" sz="1400" b="1" dirty="0"/>
              <a:t>full journal dedicated to prevention of NV-HAP put out in May 2020</a:t>
            </a:r>
            <a:r>
              <a:rPr lang="en-US" sz="1400" dirty="0"/>
              <a:t>. That volume has articles both for prevention in acute care and Long term care. </a:t>
            </a:r>
          </a:p>
          <a:p>
            <a:pPr marL="285750" indent="-285750">
              <a:buFont typeface="Arial" panose="020B0604020202020204" pitchFamily="34" charset="0"/>
              <a:buChar char="•"/>
            </a:pPr>
            <a:r>
              <a:rPr lang="en-US" sz="1400" dirty="0"/>
              <a:t>In 2021 there was an </a:t>
            </a:r>
            <a:r>
              <a:rPr lang="en-US" sz="1400" b="1" dirty="0"/>
              <a:t>article in the journal Infection Control &amp; Hospital Epidemiology (ICHE) that detailed a call to action to address NVHAP</a:t>
            </a:r>
            <a:r>
              <a:rPr lang="en-US" sz="1400" dirty="0"/>
              <a:t>. The purpose was to begin a national health care conversation about NV-HAP prevention and to encourage researchers to develop new strategies for NVHAP prevention and surveillance. This Call to Action was a collaboration of national organizations including the Veteran’s Health Administration, CDC, Joint Commission, </a:t>
            </a:r>
            <a:r>
              <a:rPr lang="en-US" sz="1400" b="0" i="0" dirty="0">
                <a:solidFill>
                  <a:srgbClr val="212121"/>
                </a:solidFill>
                <a:effectLst/>
              </a:rPr>
              <a:t>American Dental Association and others</a:t>
            </a:r>
            <a:r>
              <a:rPr lang="en-US" sz="1400" dirty="0"/>
              <a:t>. </a:t>
            </a:r>
          </a:p>
          <a:p>
            <a:pPr marL="285750" indent="-285750">
              <a:buFont typeface="Arial" panose="020B0604020202020204" pitchFamily="34" charset="0"/>
              <a:buChar char="•"/>
            </a:pPr>
            <a:r>
              <a:rPr lang="en-US" sz="1400" b="1" dirty="0"/>
              <a:t>Joint Commission followed </a:t>
            </a:r>
            <a:r>
              <a:rPr lang="en-US" sz="1400" dirty="0"/>
              <a:t>by putting out a Quick Safety bulletin highlighting the Call to Action’s challenge </a:t>
            </a:r>
            <a:r>
              <a:rPr lang="en-US" sz="1400" u="sng" dirty="0"/>
              <a:t>to health care systems</a:t>
            </a:r>
            <a:r>
              <a:rPr lang="en-US" sz="1400" dirty="0"/>
              <a:t>: to implement and support NVHAP prevention, and to add NVHAP prevention measures to education for patients, health care professionals and students. </a:t>
            </a:r>
          </a:p>
          <a:p>
            <a:pPr marL="285750" indent="-285750">
              <a:buFont typeface="Arial" panose="020B0604020202020204" pitchFamily="34" charset="0"/>
              <a:buChar char="•"/>
            </a:pPr>
            <a:r>
              <a:rPr lang="en-US" sz="1400" dirty="0"/>
              <a:t>The following year when </a:t>
            </a:r>
            <a:r>
              <a:rPr lang="en-US" sz="1400" b="1" dirty="0"/>
              <a:t>SHEA published the updated prevention compendiums, </a:t>
            </a:r>
            <a:r>
              <a:rPr lang="en-US" sz="1400" dirty="0"/>
              <a:t>the pneumonia prevention compendium called out non-ventilator HAP prevention and included specific recommendations for prevention.</a:t>
            </a:r>
          </a:p>
          <a:p>
            <a:pPr marL="285750" indent="-285750">
              <a:buFont typeface="Arial" panose="020B0604020202020204" pitchFamily="34" charset="0"/>
              <a:buChar char="•"/>
            </a:pPr>
            <a:r>
              <a:rPr lang="en-US" sz="1400" b="1" dirty="0"/>
              <a:t>The APIC text Pneumonia chapter </a:t>
            </a:r>
            <a:r>
              <a:rPr lang="en-US" sz="1400" dirty="0"/>
              <a:t>was updated in 2024 and recommendations are consistent with the SHEA 2022 Pneumonia prevention compendium, including oral hygiene recommendations. The chapter now also refers IPs to the CDC </a:t>
            </a:r>
            <a:r>
              <a:rPr lang="en-US" sz="1400" b="0" i="0" dirty="0">
                <a:solidFill>
                  <a:srgbClr val="333333"/>
                </a:solidFill>
                <a:effectLst/>
              </a:rPr>
              <a:t>“</a:t>
            </a:r>
            <a:r>
              <a:rPr lang="en-US" sz="1400" b="0" i="0" u="none" strike="noStrike" dirty="0">
                <a:solidFill>
                  <a:srgbClr val="337AB7"/>
                </a:solidFill>
                <a:effectLst/>
                <a:hlinkClick r:id="rId3"/>
              </a:rPr>
              <a:t>Oral Health in Healthcare Settings to Prevent Pneumonia Toolkit</a:t>
            </a:r>
            <a:r>
              <a:rPr lang="en-US" sz="1400" b="0" i="0" dirty="0">
                <a:solidFill>
                  <a:srgbClr val="333333"/>
                </a:solidFill>
                <a:effectLst/>
              </a:rPr>
              <a:t>” to promote oral care within their facility. </a:t>
            </a:r>
          </a:p>
          <a:p>
            <a:r>
              <a:rPr lang="en-US" sz="1400" b="1" i="0" dirty="0">
                <a:solidFill>
                  <a:srgbClr val="333333"/>
                </a:solidFill>
                <a:effectLst/>
              </a:rPr>
              <a:t>All of these organizations’ recommendations to prevent NV-HAP include oral hygiene. </a:t>
            </a:r>
            <a:endParaRPr lang="en-US" sz="14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930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757238"/>
            <a:ext cx="5575300" cy="3136900"/>
          </a:xfrm>
        </p:spPr>
      </p:sp>
      <p:sp>
        <p:nvSpPr>
          <p:cNvPr id="3" name="Notes Placeholder 2"/>
          <p:cNvSpPr>
            <a:spLocks noGrp="1"/>
          </p:cNvSpPr>
          <p:nvPr>
            <p:ph type="body" idx="1"/>
          </p:nvPr>
        </p:nvSpPr>
        <p:spPr>
          <a:xfrm>
            <a:off x="685800" y="3980766"/>
            <a:ext cx="5486400" cy="3921174"/>
          </a:xfrm>
        </p:spPr>
        <p:txBody>
          <a:bodyPr/>
          <a:lstStyle/>
          <a:p>
            <a:pPr algn="l"/>
            <a:r>
              <a:rPr lang="en-US" sz="1600" b="0" i="0" dirty="0">
                <a:solidFill>
                  <a:srgbClr val="505050"/>
                </a:solidFill>
                <a:effectLst/>
              </a:rPr>
              <a:t>From these recommending bodies, we can start with APIC’s NV-HAP implementation guide that was published in May 2020.</a:t>
            </a:r>
          </a:p>
          <a:p>
            <a:pPr algn="l"/>
            <a:endParaRPr lang="en-US" sz="1600" b="0" i="0" dirty="0">
              <a:solidFill>
                <a:srgbClr val="505050"/>
              </a:solidFill>
              <a:effectLst/>
            </a:endParaRPr>
          </a:p>
          <a:p>
            <a:pPr algn="l"/>
            <a:r>
              <a:rPr lang="en-US" sz="1600" b="0" i="0" dirty="0">
                <a:solidFill>
                  <a:srgbClr val="505050"/>
                </a:solidFill>
                <a:effectLst/>
              </a:rPr>
              <a:t>Intended for IPs, nurses, and others who are involved in infection prevention efforts across the continuum of care. </a:t>
            </a:r>
          </a:p>
          <a:p>
            <a:pPr algn="l"/>
            <a:r>
              <a:rPr lang="en-US" sz="1600" b="0" i="0" dirty="0">
                <a:solidFill>
                  <a:srgbClr val="505050"/>
                </a:solidFill>
                <a:effectLst/>
              </a:rPr>
              <a:t>Reviews current literature, prevention strategies, and potential tools and techniques to guide surveillance, detection, and prevention efforts for NV-HAP. </a:t>
            </a:r>
          </a:p>
          <a:p>
            <a:pPr algn="l"/>
            <a:r>
              <a:rPr lang="en-US" sz="1600" b="0" i="0" dirty="0">
                <a:solidFill>
                  <a:srgbClr val="505050"/>
                </a:solidFill>
                <a:effectLst/>
              </a:rPr>
              <a:t>Covers both inpatient and outpatient settings, acute care and long term care</a:t>
            </a:r>
          </a:p>
          <a:p>
            <a:pPr algn="l"/>
            <a:endParaRPr lang="en-US" sz="1600" b="0" i="0" dirty="0">
              <a:solidFill>
                <a:srgbClr val="505050"/>
              </a:solidFill>
              <a:effectLst/>
            </a:endParaRPr>
          </a:p>
          <a:p>
            <a:pPr algn="l"/>
            <a:r>
              <a:rPr lang="en-US" sz="1600" b="0" i="0" dirty="0">
                <a:solidFill>
                  <a:srgbClr val="505050"/>
                </a:solidFill>
                <a:effectLst/>
              </a:rPr>
              <a:t>Not a poll, but did anyone read this when it came out in 2020? </a:t>
            </a:r>
            <a:r>
              <a:rPr lang="en-US" sz="1600" dirty="0"/>
              <a:t>We were all a little busy that spring, so it was not on our radar at the 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239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893"/>
            <a:ext cx="5486400" cy="3137535"/>
          </a:xfrm>
        </p:spPr>
        <p:txBody>
          <a:bodyPr/>
          <a:lstStyle/>
          <a:p>
            <a:r>
              <a:rPr lang="en-US" sz="1600" dirty="0"/>
              <a:t>This slide has the full list from the JC Quick Safety Issue that followed the Call to Action publication.</a:t>
            </a:r>
          </a:p>
          <a:p>
            <a:endParaRPr lang="en-US" sz="1600" dirty="0"/>
          </a:p>
          <a:p>
            <a:r>
              <a:rPr lang="en-US" sz="1600" dirty="0"/>
              <a:t>Most prevention measures target primary source control and this is reflects the interaction of care practices and patient treatments that increase or decrease the risk for pneumonia.</a:t>
            </a:r>
          </a:p>
          <a:p>
            <a:endParaRPr lang="en-US" sz="1600" dirty="0"/>
          </a:p>
          <a:p>
            <a:r>
              <a:rPr lang="en-US" sz="1600" dirty="0"/>
              <a:t>The very first item on their list is regular oral care. </a:t>
            </a:r>
            <a:r>
              <a:rPr lang="en-US" sz="1600" b="0" i="0" dirty="0">
                <a:solidFill>
                  <a:srgbClr val="333333"/>
                </a:solidFill>
                <a:effectLst/>
              </a:rPr>
              <a:t>Oral care among hospitalized patients is a low-cost, low risk intervention to reduce NV-HAP.</a:t>
            </a:r>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053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This is the list of essential practices in the 2022 SHEA pneumonia compendium for prevention of NV-HAP. </a:t>
            </a:r>
          </a:p>
          <a:p>
            <a:endParaRPr lang="en-US" sz="1600" dirty="0"/>
          </a:p>
          <a:p>
            <a:r>
              <a:rPr lang="en-US" sz="1600" dirty="0"/>
              <a:t>(Read the three)</a:t>
            </a:r>
          </a:p>
          <a:p>
            <a:endParaRPr lang="en-US" sz="1600" dirty="0"/>
          </a:p>
          <a:p>
            <a:r>
              <a:rPr lang="en-US" sz="1600" dirty="0"/>
              <a:t>It is a short list of essential practices specifically for NV HAP, and notice that the first thing listed is regular oral hygiene.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811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493713"/>
            <a:ext cx="5575300" cy="3136900"/>
          </a:xfrm>
        </p:spPr>
      </p:sp>
      <p:sp>
        <p:nvSpPr>
          <p:cNvPr id="3" name="Notes Placeholder 2"/>
          <p:cNvSpPr>
            <a:spLocks noGrp="1"/>
          </p:cNvSpPr>
          <p:nvPr>
            <p:ph type="body" idx="1"/>
          </p:nvPr>
        </p:nvSpPr>
        <p:spPr>
          <a:xfrm>
            <a:off x="257908" y="3825825"/>
            <a:ext cx="6037384" cy="4976861"/>
          </a:xfrm>
        </p:spPr>
        <p:txBody>
          <a:bodyPr/>
          <a:lstStyle/>
          <a:p>
            <a:r>
              <a:rPr lang="en-US" sz="1600" dirty="0"/>
              <a:t>This graphic is from the APIC text updated pneumonia chapter, with source paper cited here. </a:t>
            </a:r>
          </a:p>
          <a:p>
            <a:endParaRPr lang="en-US" sz="1600" dirty="0"/>
          </a:p>
          <a:p>
            <a:r>
              <a:rPr lang="en-US" sz="1600" dirty="0"/>
              <a:t>It’s difficult to read on the slide, but the Goal is to prevent NV HAP. </a:t>
            </a:r>
          </a:p>
          <a:p>
            <a:r>
              <a:rPr lang="en-US" sz="1600" dirty="0"/>
              <a:t>The second column boxes show primary drivers of NV HAP: </a:t>
            </a:r>
          </a:p>
          <a:p>
            <a:pPr marL="285750" indent="-285750">
              <a:buFont typeface="Arial" panose="020B0604020202020204" pitchFamily="34" charset="0"/>
              <a:buChar char="•"/>
            </a:pPr>
            <a:r>
              <a:rPr lang="en-US" sz="1600" dirty="0"/>
              <a:t>Reduce pathogenic colonization of oropharyngeal cavity for primary source control</a:t>
            </a:r>
          </a:p>
          <a:p>
            <a:pPr marL="285750" indent="-285750">
              <a:buFont typeface="Arial" panose="020B0604020202020204" pitchFamily="34" charset="0"/>
              <a:buChar char="•"/>
            </a:pPr>
            <a:r>
              <a:rPr lang="en-US" sz="1600" dirty="0"/>
              <a:t>Reduce </a:t>
            </a:r>
            <a:r>
              <a:rPr lang="en-US" sz="1600" dirty="0" err="1"/>
              <a:t>microaspiration</a:t>
            </a:r>
            <a:endParaRPr lang="en-US" sz="1600" dirty="0"/>
          </a:p>
          <a:p>
            <a:pPr marL="285750" indent="-285750">
              <a:buFont typeface="Arial" panose="020B0604020202020204" pitchFamily="34" charset="0"/>
              <a:buChar char="•"/>
            </a:pPr>
            <a:r>
              <a:rPr lang="en-US" sz="1600" dirty="0"/>
              <a:t>Strengthen host defenses </a:t>
            </a:r>
          </a:p>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The third column shows the secondary drivers, and for what we are focused on today, you can see that </a:t>
            </a:r>
            <a:r>
              <a:rPr lang="en-US" sz="1600" u="sng" dirty="0"/>
              <a:t>oral hygiene for all patients </a:t>
            </a:r>
            <a:r>
              <a:rPr lang="en-US" sz="1600" dirty="0"/>
              <a:t>is the upstream tactic to reduce pathogenic colonization of the oral cavity.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This Driver Diagram in the APIC text is similar to the three essential practices in the SHEA compendium to prevent NV HAP: oral hygiene, reducing aspiration risk (screen for/treat dysphagia), and in addition to early and regular patient mobilization, the Driver Diagram includes several more tactics to strengthen host defenses. </a:t>
            </a:r>
          </a:p>
          <a:p>
            <a:endParaRPr lang="en-US" sz="1600" dirty="0">
              <a:highlight>
                <a:srgbClr val="FFFF00"/>
              </a:highlight>
            </a:endParaRPr>
          </a:p>
          <a:p>
            <a:endParaRPr lang="en-US" sz="1600" dirty="0">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021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979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At Bronson, we had already gone down our implementation path prior to this toolkit being published in March of 2024, so my presentation today is not going to be about how we applied the CDC toolkit.</a:t>
            </a:r>
          </a:p>
          <a:p>
            <a:endParaRPr lang="en-US" sz="1600" dirty="0"/>
          </a:p>
          <a:p>
            <a:r>
              <a:rPr lang="en-US" sz="1600" dirty="0"/>
              <a:t>Reviewing the toolkit, our project did incorporate some of the same steps but in the interest of transparency, I can tell you as we strengthen the program we will consider additional approaches that are included.</a:t>
            </a:r>
          </a:p>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NEXT SLIDE </a:t>
            </a:r>
            <a:r>
              <a:rPr lang="en-US" sz="1600" dirty="0"/>
              <a:t>Now the most interesting (and for me the most motivating) part of pneumonia prevention. Learning about the pathophysiology and how pneumonia develops. </a:t>
            </a:r>
          </a:p>
          <a:p>
            <a:endParaRPr lang="en-US" sz="1600" dirty="0"/>
          </a:p>
          <a:p>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2505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Now the most interesting (and for me the most motivating) part of pneumonia prevention. Learning about the pathophysiology and how pneumonia develops.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116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57908" y="4473892"/>
            <a:ext cx="6248400" cy="404780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Lungs are not sterile, and are the largest surface area exposed to the environment (2x gut, 33x skin)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Lungs and oropharyngeal cavity are one physiological system: one microbiome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The germs in the oral cavity are the same as the ones in the lungs. Whatever is in the mouth has direct access and is going to effect the lung.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If the oral cavity is in dysbiosis, by extension the lungs are in dysbiosis. </a:t>
            </a:r>
          </a:p>
          <a:p>
            <a:endParaRPr lang="en-US" sz="1600" dirty="0"/>
          </a:p>
          <a:p>
            <a:r>
              <a:rPr lang="en-US" sz="1600" dirty="0"/>
              <a:t>All </a:t>
            </a:r>
            <a:r>
              <a:rPr lang="en-US" sz="1600" dirty="0" err="1"/>
              <a:t>microaspirate</a:t>
            </a:r>
            <a:endParaRPr lang="en-US" sz="1600" dirty="0"/>
          </a:p>
          <a:p>
            <a:r>
              <a:rPr lang="en-US" sz="1600" dirty="0"/>
              <a:t>When we are up and around and healthy, small numbers of pathogens we aspirate are cleared. </a:t>
            </a:r>
          </a:p>
          <a:p>
            <a:r>
              <a:rPr lang="en-US" sz="1600" dirty="0"/>
              <a:t>If we can’t clear them, they get into the lungs and lead to dysbiosis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763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781050"/>
            <a:ext cx="5575300" cy="3136900"/>
          </a:xfrm>
        </p:spPr>
      </p:sp>
      <p:sp>
        <p:nvSpPr>
          <p:cNvPr id="3" name="Notes Placeholder 2"/>
          <p:cNvSpPr>
            <a:spLocks noGrp="1"/>
          </p:cNvSpPr>
          <p:nvPr>
            <p:ph type="body" idx="1"/>
          </p:nvPr>
        </p:nvSpPr>
        <p:spPr>
          <a:xfrm>
            <a:off x="685800" y="4040359"/>
            <a:ext cx="5486400" cy="4093992"/>
          </a:xfrm>
        </p:spPr>
        <p:txBody>
          <a:bodyPr/>
          <a:lstStyle/>
          <a:p>
            <a:r>
              <a:rPr lang="en-US" sz="1600" dirty="0"/>
              <a:t>Why are patients in the hospital or long term care are so much more vulnerable to oral microbiome disruptions, and subsequently lung dysbiosis?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Medications impact the oral microbiome by causing dry mouth or changing saliva </a:t>
            </a:r>
            <a:r>
              <a:rPr lang="en-US" sz="1600" dirty="0" err="1"/>
              <a:t>pH.</a:t>
            </a:r>
            <a:endParaRPr lang="en-US" sz="1600" dirty="0"/>
          </a:p>
          <a:p>
            <a:endParaRPr lang="en-US" sz="1600" dirty="0"/>
          </a:p>
          <a:p>
            <a:r>
              <a:rPr lang="en-US" sz="1600" dirty="0"/>
              <a:t>When we are healthy and not in the hospital, we have cough, deeper breathing, and cilia in the respiratory tract to clear pathogens before they cause an infection. </a:t>
            </a:r>
          </a:p>
          <a:p>
            <a:endParaRPr lang="en-US" sz="1600" dirty="0"/>
          </a:p>
          <a:p>
            <a:r>
              <a:rPr lang="en-US" sz="1600" dirty="0"/>
              <a:t>While a patient is in the hospital or long term care that changes these normal, healthy mechanisms.</a:t>
            </a:r>
          </a:p>
          <a:p>
            <a:endParaRPr lang="en-US" sz="1600" dirty="0"/>
          </a:p>
          <a:p>
            <a:r>
              <a:rPr lang="en-US" sz="1600" dirty="0"/>
              <a:t>Dietary changes alter the microbiome as well.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399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669925"/>
            <a:ext cx="5575300" cy="3136900"/>
          </a:xfrm>
        </p:spPr>
      </p:sp>
      <p:sp>
        <p:nvSpPr>
          <p:cNvPr id="3" name="Notes Placeholder 2"/>
          <p:cNvSpPr>
            <a:spLocks noGrp="1"/>
          </p:cNvSpPr>
          <p:nvPr>
            <p:ph type="body" idx="1"/>
          </p:nvPr>
        </p:nvSpPr>
        <p:spPr>
          <a:xfrm>
            <a:off x="339970" y="3945010"/>
            <a:ext cx="6213231" cy="4189340"/>
          </a:xfrm>
        </p:spPr>
        <p:txBody>
          <a:bodyPr/>
          <a:lstStyle/>
          <a:p>
            <a:r>
              <a:rPr lang="en-US" sz="1600" dirty="0"/>
              <a:t>I borrowed this slide with permission from Dr. Dian Baker, a professor and researcher whose name you will start to see on a lot of NV-HAP prevention papers and guidelines. She is a leader in this movement for oral care to prevent pneumonia. </a:t>
            </a:r>
          </a:p>
          <a:p>
            <a:endParaRPr lang="en-US" sz="1600" dirty="0"/>
          </a:p>
          <a:p>
            <a:r>
              <a:rPr lang="en-US" sz="1600" dirty="0"/>
              <a:t>This picture illustrates how quickly microbes in the mouth multiply, without being removed by oral hygiene.</a:t>
            </a:r>
          </a:p>
          <a:p>
            <a:endParaRPr lang="en-US" sz="1600" dirty="0"/>
          </a:p>
          <a:p>
            <a:r>
              <a:rPr lang="en-US" sz="1600" dirty="0"/>
              <a:t>A lot is growing in there. When a patient goes into the hospital, their normal microbiome is now disrupted and is in a state of dysbiosis, so the there is a lot more here than the usual commensal organisms that help to maintain a healthy microbiome and suppress pathogens.</a:t>
            </a:r>
          </a:p>
          <a:p>
            <a:endParaRPr lang="en-US" sz="1600" dirty="0"/>
          </a:p>
          <a:p>
            <a:r>
              <a:rPr lang="en-US" sz="1600" dirty="0"/>
              <a:t>As you think about how quickly the mouth germs are multiplying, consider what this means for the patient who doesn’t do any oral hygiene or oral hygiene is days apart while they are hospitalized.</a:t>
            </a:r>
          </a:p>
          <a:p>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376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4725" y="530225"/>
            <a:ext cx="4656138" cy="2619375"/>
          </a:xfrm>
        </p:spPr>
      </p:sp>
      <p:sp>
        <p:nvSpPr>
          <p:cNvPr id="3" name="Notes Placeholder 2"/>
          <p:cNvSpPr>
            <a:spLocks noGrp="1"/>
          </p:cNvSpPr>
          <p:nvPr>
            <p:ph type="body" idx="1"/>
          </p:nvPr>
        </p:nvSpPr>
        <p:spPr>
          <a:xfrm>
            <a:off x="293077" y="3148833"/>
            <a:ext cx="6377354" cy="5681133"/>
          </a:xfrm>
        </p:spPr>
        <p:txBody>
          <a:bodyPr/>
          <a:lstStyle/>
          <a:p>
            <a:r>
              <a:rPr lang="en-US" sz="1600" dirty="0"/>
              <a:t>These multiplying germs attach to mucosal surfaces and teeth </a:t>
            </a:r>
          </a:p>
          <a:p>
            <a:r>
              <a:rPr lang="en-US" sz="1600" dirty="0"/>
              <a:t>Pathogens colonize together</a:t>
            </a:r>
          </a:p>
          <a:p>
            <a:r>
              <a:rPr lang="en-US" sz="1600" dirty="0"/>
              <a:t>Start to form their own biofilm</a:t>
            </a:r>
          </a:p>
          <a:p>
            <a:r>
              <a:rPr lang="en-US" sz="1600" dirty="0"/>
              <a:t>Then the clusters merge with other clusters to make a super biofilm cluster. Once that hardens, that is plaque that we have to go get scraped off at the dentist.</a:t>
            </a:r>
          </a:p>
          <a:p>
            <a:endParaRPr lang="en-US" sz="1600" dirty="0"/>
          </a:p>
          <a:p>
            <a:r>
              <a:rPr lang="en-US" sz="1600" dirty="0"/>
              <a:t>These biofilms are the source of infection: germs are flourishing within them, and patients are </a:t>
            </a:r>
            <a:r>
              <a:rPr lang="en-US" sz="1600" dirty="0" err="1"/>
              <a:t>microaspirating</a:t>
            </a:r>
            <a:r>
              <a:rPr lang="en-US" sz="1600" dirty="0"/>
              <a:t> into the lungs.</a:t>
            </a:r>
          </a:p>
          <a:p>
            <a:r>
              <a:rPr lang="en-US" sz="1600" dirty="0"/>
              <a:t>Sticky and hard to remove</a:t>
            </a:r>
          </a:p>
          <a:p>
            <a:r>
              <a:rPr lang="en-US" sz="1600" dirty="0"/>
              <a:t>Mechanical removal of biofilm requires toothbrushing</a:t>
            </a:r>
          </a:p>
          <a:p>
            <a:r>
              <a:rPr lang="en-US" sz="1600" dirty="0"/>
              <a:t>Oral rinse alone is not enough, foam swabs not enough.</a:t>
            </a:r>
          </a:p>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Inside biofilms germs are multiplying and protected.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These biofilms also secrete proinflammatory cytokines that reduce the immune response.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These can also be microaspirated and directly cause lung inflammatory response.</a:t>
            </a:r>
          </a:p>
          <a:p>
            <a:endParaRPr lang="en-US" sz="1600" dirty="0"/>
          </a:p>
          <a:p>
            <a:r>
              <a:rPr lang="en-US" sz="1600" dirty="0"/>
              <a:t>When biofilms in the mouth link up with each other and harden – this is what plaque is. At that point biofilm needs to be scraped off with tools by a dental hygienist.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1815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2722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2375" y="414338"/>
            <a:ext cx="4132263" cy="2325687"/>
          </a:xfrm>
        </p:spPr>
      </p:sp>
      <p:sp>
        <p:nvSpPr>
          <p:cNvPr id="3" name="Notes Placeholder 2"/>
          <p:cNvSpPr>
            <a:spLocks noGrp="1"/>
          </p:cNvSpPr>
          <p:nvPr>
            <p:ph type="body" idx="1"/>
          </p:nvPr>
        </p:nvSpPr>
        <p:spPr>
          <a:xfrm>
            <a:off x="339970" y="2740502"/>
            <a:ext cx="6377353" cy="5399807"/>
          </a:xfrm>
        </p:spPr>
        <p:txBody>
          <a:bodyPr/>
          <a:lstStyle/>
          <a:p>
            <a:r>
              <a:rPr lang="en-US" sz="1600" b="0" i="0" dirty="0">
                <a:solidFill>
                  <a:srgbClr val="333333"/>
                </a:solidFill>
                <a:effectLst/>
              </a:rPr>
              <a:t>The primary aim of this study was to determine the effectiveness of a universal, standardized oral care protocol in preventing NV-HAP in the acute care setting. The primary outcome measure was NV-HAP incidence per 1,000 patient-days.</a:t>
            </a:r>
          </a:p>
          <a:p>
            <a:endParaRPr lang="en-US" sz="1000" b="0" i="0" dirty="0">
              <a:solidFill>
                <a:srgbClr val="333333"/>
              </a:solidFill>
              <a:effectLst/>
            </a:endParaRPr>
          </a:p>
          <a:p>
            <a:r>
              <a:rPr lang="en-US" sz="1600" b="0" i="0" dirty="0">
                <a:solidFill>
                  <a:srgbClr val="333333"/>
                </a:solidFill>
                <a:effectLst/>
              </a:rPr>
              <a:t> 12-month study was conducted on four units at an 800-bed tertiary medical center. Patients on one medical and one surgical unit were randomly assigned to receive enhanced oral care (intervention units); patients on another medical and another surgical unit received usual oral care (control units).</a:t>
            </a:r>
          </a:p>
          <a:p>
            <a:endParaRPr lang="en-US" sz="1000" dirty="0">
              <a:effectLst/>
            </a:endParaRPr>
          </a:p>
          <a:p>
            <a:pPr marL="0" marR="0">
              <a:spcBef>
                <a:spcPts val="0"/>
              </a:spcBef>
              <a:spcAft>
                <a:spcPts val="0"/>
              </a:spcAft>
            </a:pPr>
            <a:r>
              <a:rPr lang="en-US" sz="1600" dirty="0">
                <a:solidFill>
                  <a:srgbClr val="333333"/>
                </a:solidFill>
                <a:effectLst/>
                <a:ea typeface="Calibri" panose="020F0502020204030204" pitchFamily="34" charset="0"/>
              </a:rPr>
              <a:t>For both medical and surgical units, oral care frequency increased from approximately 1x to 2x per day.</a:t>
            </a:r>
          </a:p>
          <a:p>
            <a:pPr marL="0" marR="0">
              <a:spcBef>
                <a:spcPts val="0"/>
              </a:spcBef>
              <a:spcAft>
                <a:spcPts val="0"/>
              </a:spcAft>
            </a:pPr>
            <a:r>
              <a:rPr lang="en-US" sz="1600" dirty="0">
                <a:solidFill>
                  <a:srgbClr val="333333"/>
                </a:solidFill>
                <a:effectLst/>
                <a:ea typeface="Calibri" panose="020F0502020204030204" pitchFamily="34" charset="0"/>
              </a:rPr>
              <a:t>In the </a:t>
            </a:r>
            <a:r>
              <a:rPr lang="en-US" sz="1600" dirty="0">
                <a:solidFill>
                  <a:srgbClr val="333333"/>
                </a:solidFill>
                <a:effectLst/>
                <a:highlight>
                  <a:srgbClr val="FFFF00"/>
                </a:highlight>
                <a:ea typeface="Calibri" panose="020F0502020204030204" pitchFamily="34" charset="0"/>
              </a:rPr>
              <a:t>medical control versus intervention units, there was a significant 85% reduction in the NV-HAP incidence rate.</a:t>
            </a:r>
            <a:r>
              <a:rPr lang="en-US" sz="1600" dirty="0">
                <a:solidFill>
                  <a:srgbClr val="333333"/>
                </a:solidFill>
                <a:effectLst/>
                <a:ea typeface="Calibri" panose="020F0502020204030204" pitchFamily="34" charset="0"/>
              </a:rPr>
              <a:t> The odds of developing NV-HAP were 7.1 times higher on the medical control versus intervention units, a significant finding. </a:t>
            </a:r>
          </a:p>
          <a:p>
            <a:pPr marL="0" marR="0">
              <a:spcBef>
                <a:spcPts val="0"/>
              </a:spcBef>
              <a:spcAft>
                <a:spcPts val="0"/>
              </a:spcAft>
            </a:pPr>
            <a:r>
              <a:rPr lang="en-US" sz="1600" dirty="0">
                <a:solidFill>
                  <a:srgbClr val="333333"/>
                </a:solidFill>
                <a:effectLst/>
                <a:ea typeface="Calibri" panose="020F0502020204030204" pitchFamily="34" charset="0"/>
              </a:rPr>
              <a:t>For the </a:t>
            </a:r>
            <a:r>
              <a:rPr lang="en-US" sz="1600" dirty="0">
                <a:solidFill>
                  <a:srgbClr val="333333"/>
                </a:solidFill>
                <a:effectLst/>
                <a:highlight>
                  <a:srgbClr val="FFFF00"/>
                </a:highlight>
                <a:ea typeface="Calibri" panose="020F0502020204030204" pitchFamily="34" charset="0"/>
              </a:rPr>
              <a:t>surgical control versus intervention units, they had a 56% reduction in the NV-HAP incidence rate</a:t>
            </a:r>
            <a:r>
              <a:rPr lang="en-US" sz="1600" dirty="0">
                <a:solidFill>
                  <a:srgbClr val="333333"/>
                </a:solidFill>
                <a:effectLst/>
                <a:ea typeface="Calibri" panose="020F0502020204030204" pitchFamily="34" charset="0"/>
              </a:rPr>
              <a:t>. The odds of developing NV-HAP were 1.6 times higher on the surgical control versus intervention units, although this result did not reach significance.</a:t>
            </a:r>
            <a:endParaRPr lang="en-US" sz="1600" dirty="0">
              <a:effectLst/>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10632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9763" y="622300"/>
            <a:ext cx="5578475" cy="3138488"/>
          </a:xfrm>
        </p:spPr>
      </p:sp>
      <p:sp>
        <p:nvSpPr>
          <p:cNvPr id="3" name="Notes Placeholder 2"/>
          <p:cNvSpPr>
            <a:spLocks noGrp="1"/>
          </p:cNvSpPr>
          <p:nvPr>
            <p:ph type="body" idx="1"/>
          </p:nvPr>
        </p:nvSpPr>
        <p:spPr>
          <a:xfrm>
            <a:off x="422032" y="3760523"/>
            <a:ext cx="6025661" cy="4606237"/>
          </a:xfrm>
        </p:spPr>
        <p:txBody>
          <a:bodyPr/>
          <a:lstStyle/>
          <a:p>
            <a:r>
              <a:rPr lang="en-US" sz="1600" dirty="0"/>
              <a:t>Another implementation study comes from the Veteran’s Health Administration. </a:t>
            </a:r>
          </a:p>
          <a:p>
            <a:r>
              <a:rPr lang="en-US" sz="1600" dirty="0"/>
              <a:t>This 2018 study is significant because it led to overhauling oral care in all VA hospitals as a quality improvement protocol and is now standard of care (toothbrushing twice a day to prevent pneumonia)</a:t>
            </a:r>
          </a:p>
          <a:p>
            <a:endParaRPr lang="en-US" sz="1600" b="0" i="0" u="none" strike="noStrike" baseline="0" dirty="0"/>
          </a:p>
          <a:p>
            <a:r>
              <a:rPr lang="en-US" sz="1600" b="0" i="0" u="none" strike="noStrike" baseline="0" dirty="0"/>
              <a:t>Aim: Determine the effect of a twice daily oral care initiative on the incidence and cost of NV-HAP</a:t>
            </a:r>
            <a:endParaRPr lang="en-US" sz="1600" dirty="0"/>
          </a:p>
          <a:p>
            <a:endParaRPr lang="en-US" sz="1600" dirty="0"/>
          </a:p>
          <a:p>
            <a:r>
              <a:rPr lang="en-US" sz="1600" b="0" i="0" dirty="0">
                <a:solidFill>
                  <a:srgbClr val="212121"/>
                </a:solidFill>
                <a:effectLst/>
              </a:rPr>
              <a:t>They did an intervention study that used pre/post population data to determine the effectiveness of a universal, standardized oral care protocol vs. usual care in preventing NV-HAP. </a:t>
            </a:r>
          </a:p>
          <a:p>
            <a:endParaRPr lang="en-US" sz="1600" b="0" i="0" dirty="0">
              <a:solidFill>
                <a:srgbClr val="212121"/>
              </a:solidFill>
              <a:effectLst/>
            </a:endParaRPr>
          </a:p>
          <a:p>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5045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892"/>
            <a:ext cx="5486400" cy="39241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rgbClr val="212121"/>
                </a:solidFill>
                <a:effectLst/>
              </a:rPr>
              <a:t>Their observed NV-HAP incidence decreased from 105 to 8.3 cases per 1,000 patient days (by 92%) in the first year. The intervention yielded an estimated cost avoidance of $2.84 million and 13 lives saved in 19 months post-implementation. </a:t>
            </a:r>
          </a:p>
          <a:p>
            <a:pPr algn="l"/>
            <a:endParaRPr lang="en-US" sz="1600" b="0" i="0" u="none" strike="noStrike" baseline="0" dirty="0">
              <a:latin typeface="AdvOT596495f2"/>
            </a:endParaRPr>
          </a:p>
          <a:p>
            <a:pPr algn="l"/>
            <a:r>
              <a:rPr lang="en-US" sz="1600" b="0" i="0" u="none" strike="noStrike" baseline="0" dirty="0">
                <a:latin typeface="AdvOT596495f2"/>
              </a:rPr>
              <a:t>Other pilot sites followed with similar prevention outcomes.</a:t>
            </a:r>
          </a:p>
          <a:p>
            <a:pPr algn="l"/>
            <a:endParaRPr lang="en-US" sz="1600" b="0" i="0" u="none" strike="noStrike" baseline="0" dirty="0">
              <a:latin typeface="AdvOT596495f2"/>
            </a:endParaRPr>
          </a:p>
          <a:p>
            <a:pPr algn="l"/>
            <a:r>
              <a:rPr lang="en-US" sz="1600" b="0" i="0" u="none" strike="noStrike" baseline="0" dirty="0">
                <a:latin typeface="AdvOT596495f2"/>
              </a:rPr>
              <a:t>This project resulted in development of the national VHA oral care implementation toolkit, public service announcements, and patient education materials.</a:t>
            </a:r>
          </a:p>
          <a:p>
            <a:pPr algn="l"/>
            <a:endParaRPr lang="en-US" sz="1600" b="0" i="0" u="none" strike="noStrike" baseline="0" dirty="0">
              <a:latin typeface="AdvOT596495f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In 2016, this intervention was selected for national VHA dissemination as QI and by July 2021 the initiative had spread to every single VHA Medical Center in the nation </a:t>
            </a:r>
            <a:r>
              <a:rPr lang="en-US" sz="1600" b="1" dirty="0"/>
              <a:t>as standard of care.</a:t>
            </a:r>
          </a:p>
          <a:p>
            <a:pPr algn="l"/>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06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Today we will talk about </a:t>
            </a:r>
          </a:p>
          <a:p>
            <a:pPr marL="285750" indent="-285750">
              <a:buFont typeface="Arial" panose="020B0604020202020204" pitchFamily="34" charset="0"/>
              <a:buChar char="•"/>
            </a:pPr>
            <a:r>
              <a:rPr lang="en-US" sz="1600" dirty="0"/>
              <a:t>Burden</a:t>
            </a:r>
          </a:p>
          <a:p>
            <a:pPr marL="285750" indent="-285750">
              <a:buFont typeface="Arial" panose="020B0604020202020204" pitchFamily="34" charset="0"/>
              <a:buChar char="•"/>
            </a:pPr>
            <a:r>
              <a:rPr lang="en-US" sz="1600" dirty="0"/>
              <a:t>prevention recommendations</a:t>
            </a:r>
          </a:p>
          <a:p>
            <a:pPr marL="285750" indent="-285750">
              <a:buFont typeface="Arial" panose="020B0604020202020204" pitchFamily="34" charset="0"/>
              <a:buChar char="•"/>
            </a:pPr>
            <a:r>
              <a:rPr lang="en-US" sz="1600" dirty="0"/>
              <a:t>why hospitalized patients are at increased risk</a:t>
            </a:r>
          </a:p>
          <a:p>
            <a:pPr marL="285750" indent="-285750">
              <a:buFont typeface="Arial" panose="020B0604020202020204" pitchFamily="34" charset="0"/>
              <a:buChar char="•"/>
            </a:pPr>
            <a:r>
              <a:rPr lang="en-US" sz="1600" dirty="0"/>
              <a:t>how oral hygiene reduces risk</a:t>
            </a:r>
          </a:p>
          <a:p>
            <a:pPr marL="285750" indent="-285750">
              <a:buFont typeface="Arial" panose="020B0604020202020204" pitchFamily="34" charset="0"/>
              <a:buChar char="•"/>
            </a:pPr>
            <a:r>
              <a:rPr lang="en-US" sz="1600" dirty="0"/>
              <a:t>and our experience at Bronson with implementing routine oral care to prevent NV-HAP</a:t>
            </a:r>
          </a:p>
          <a:p>
            <a:r>
              <a:rPr lang="en-US" sz="1600" dirty="0"/>
              <a:t>If you aren’t already working on NV-HAP, I hope today will get you fired up to go back to your organizations and start this work. </a:t>
            </a:r>
          </a:p>
          <a:p>
            <a:r>
              <a:rPr lang="en-US" sz="1600" dirty="0"/>
              <a:t>Fired up, and also with some background gathered in one spot to help you get started putting your case together for leadership.</a:t>
            </a:r>
          </a:p>
          <a:p>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399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toolkit for expansion of the oral care initiative at VA hospitals emphasis motivating clinical staff and patients to consistently perform oral care. This is a motivating video the VA shows their patients. </a:t>
            </a:r>
          </a:p>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hlinkClick r:id="rId3"/>
              </a:rPr>
              <a:t>Healthy Teeth, Healthy You (youtube.com)</a:t>
            </a: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https://www.youtube.com/watch?v=9wT-jx3E1wU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Next: Poll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8993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toolkit for expansion of the oral care initiative at VA hospitals emphasis motivating clinical staff and patients to consistently perform oral care. This is a motivating video the VA shows their patients. </a:t>
            </a:r>
          </a:p>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hlinkClick r:id="rId3"/>
              </a:rPr>
              <a:t>Healthy Teeth, Healthy You (youtube.com)</a:t>
            </a: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https://www.youtube.com/watch?v=9wT-jx3E1wU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Next: Poll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0298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5672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On a scale of 1 to 5, how are you feeling right now about oral care for your patients/residents?
https://www.polleverywhere.com/multiple_choice_polls/QxenN3Bj871eJK4314SH4?state=opened&amp;flow=Default&amp;onscreen=persist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C2DC599-27C4-EA82-0436-B483C495A1FC}"/>
              </a:ext>
            </a:extLst>
          </p:cNvPr>
          <p:cNvSpPr txBox="1"/>
          <p:nvPr/>
        </p:nvSpPr>
        <p:spPr>
          <a:xfrm>
            <a:off x="0" y="0"/>
            <a:ext cx="3810000" cy="369332"/>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7458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 I was at E as soon as I learned about the forming biofilms and the interconnectedness with the lungs.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3191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0345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2575" y="349250"/>
            <a:ext cx="2476500" cy="1393825"/>
          </a:xfrm>
        </p:spPr>
      </p:sp>
      <p:sp>
        <p:nvSpPr>
          <p:cNvPr id="3" name="Notes Placeholder 2"/>
          <p:cNvSpPr>
            <a:spLocks noGrp="1"/>
          </p:cNvSpPr>
          <p:nvPr>
            <p:ph type="body" idx="1"/>
          </p:nvPr>
        </p:nvSpPr>
        <p:spPr>
          <a:xfrm>
            <a:off x="304800" y="1743075"/>
            <a:ext cx="6271846" cy="6850136"/>
          </a:xfrm>
        </p:spPr>
        <p:txBody>
          <a:bodyPr/>
          <a:lstStyle/>
          <a:p>
            <a:pPr marL="0" indent="0">
              <a:buNone/>
            </a:pPr>
            <a:r>
              <a:rPr lang="en-US" sz="1400" dirty="0"/>
              <a:t>Our team first became aware of oral care as a pneumonia prevention strategy at a </a:t>
            </a:r>
            <a:r>
              <a:rPr lang="en-US" sz="1400" b="1" dirty="0"/>
              <a:t>MHA Keystone HAI prevention regional learning session, back in June 2017</a:t>
            </a:r>
            <a:r>
              <a:rPr lang="en-US" sz="1400" dirty="0"/>
              <a:t>.</a:t>
            </a:r>
          </a:p>
          <a:p>
            <a:pPr marL="0" indent="0">
              <a:buNone/>
            </a:pPr>
            <a:r>
              <a:rPr lang="en-US" sz="1400" dirty="0"/>
              <a:t>We brought the concept back and over a couple of years, tried to bring this forward with Patient Safety and Quality as a “new” intervention with nursing leaders. At the time there was emerging research but only a handful of papers, no strong consensus recommendations yet. It made a lot of sense, but will all the priorities already being worked on and the ever-short staffing concerns, it was not the right time. Looking back we </a:t>
            </a:r>
            <a:r>
              <a:rPr lang="en-US" sz="1400" b="1" dirty="0"/>
              <a:t>did not emphasize potential harm or potential cost avoidance. </a:t>
            </a:r>
          </a:p>
          <a:p>
            <a:pPr marL="0" indent="0">
              <a:buNone/>
            </a:pPr>
            <a:endParaRPr lang="en-US" sz="1400" dirty="0"/>
          </a:p>
          <a:p>
            <a:pPr marL="0" indent="0">
              <a:buNone/>
            </a:pPr>
            <a:r>
              <a:rPr lang="en-US" sz="1400" dirty="0"/>
              <a:t>A couple of years later we tried to bring it forward again in the same way (around 2019), and we still did not have the buy-in with clinical leaders. Why would it be so easy, right?  </a:t>
            </a:r>
            <a:r>
              <a:rPr lang="en-US" sz="1400" b="1" dirty="0"/>
              <a:t>Then it was 2020…we all blinked and then it was 2022.</a:t>
            </a:r>
          </a:p>
          <a:p>
            <a:pPr marL="0" indent="0">
              <a:buNone/>
            </a:pPr>
            <a:endParaRPr lang="en-US" sz="1400" dirty="0"/>
          </a:p>
          <a:p>
            <a:pPr marL="0" indent="0">
              <a:buNone/>
            </a:pPr>
            <a:r>
              <a:rPr lang="en-US" sz="1400" dirty="0"/>
              <a:t>In 2023, we put a proposal together for Bronson’s Prioritization Committee, made up of high level leaders who annually select ONE organizational project to support. Selected projects are ones that are challenging and multidisciplinary, and have a demonstrable positive impact on our patients. </a:t>
            </a:r>
          </a:p>
          <a:p>
            <a:pPr marL="0" indent="0">
              <a:buNone/>
            </a:pPr>
            <a:r>
              <a:rPr lang="en-US" sz="1400" dirty="0"/>
              <a:t>Oral care for NV-HAP prevention seemed a solid case and proposal to us. How could they NOT select this as the best and most important project for the organization? We had such a giant gap and opportunity to do this great intervention/practice change for our patients that would save lives and avoid huge costs for the system.</a:t>
            </a:r>
          </a:p>
          <a:p>
            <a:pPr marL="0" indent="0">
              <a:buNone/>
            </a:pPr>
            <a:endParaRPr lang="en-US" sz="1400" dirty="0"/>
          </a:p>
          <a:p>
            <a:pPr marL="0" indent="0">
              <a:buNone/>
            </a:pPr>
            <a:r>
              <a:rPr lang="en-US" sz="1400" dirty="0"/>
              <a:t>This time we brought </a:t>
            </a:r>
            <a:r>
              <a:rPr lang="en-US" sz="1400" b="1" dirty="0"/>
              <a:t>potential cost savings in prevention, estimated NV-HAP cases in the hospitals annually, and SHEA and JC recommendations</a:t>
            </a:r>
            <a:r>
              <a:rPr lang="en-US" sz="1400" dirty="0"/>
              <a:t>. </a:t>
            </a:r>
          </a:p>
          <a:p>
            <a:pPr marL="0" indent="0">
              <a:buNone/>
            </a:pPr>
            <a:r>
              <a:rPr lang="en-US" sz="1400" dirty="0"/>
              <a:t>Looking back now we </a:t>
            </a:r>
            <a:r>
              <a:rPr lang="en-US" sz="1400" b="1" dirty="0"/>
              <a:t>didn’t include what our current oral care lack of compliance looked like and we didn’t impress upon them the mechanisms of pneumonia development</a:t>
            </a:r>
            <a:r>
              <a:rPr lang="en-US" sz="1400" dirty="0"/>
              <a:t>. </a:t>
            </a:r>
          </a:p>
          <a:p>
            <a:pPr marL="0" indent="0">
              <a:buNone/>
            </a:pPr>
            <a:r>
              <a:rPr lang="en-US" sz="1400" dirty="0"/>
              <a:t>Not selected as the one project they were going to endorse and follow through the coming year, but were encouraged by our VP for Quality to pursue the project anyway</a:t>
            </a:r>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621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After making our proposal to a high level committee in June 2023, we garnered key support from a nursing director who is our go-to champion for infection control tactics.</a:t>
            </a:r>
          </a:p>
          <a:p>
            <a:endParaRPr lang="en-US" sz="1600" dirty="0"/>
          </a:p>
          <a:p>
            <a:r>
              <a:rPr lang="en-US" sz="1600" dirty="0"/>
              <a:t>We completed an on-unit assessment for a sample of units at our two biggest hospitals, and were able to demonstrate not only that charting did not reflect good oral care, but that on the floor, we validated that patients many times did not even have toothbrushes provided in their rooms. </a:t>
            </a:r>
          </a:p>
          <a:p>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0329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506413"/>
            <a:ext cx="4633913" cy="2608262"/>
          </a:xfrm>
        </p:spPr>
      </p:sp>
      <p:sp>
        <p:nvSpPr>
          <p:cNvPr id="3" name="Notes Placeholder 2"/>
          <p:cNvSpPr>
            <a:spLocks noGrp="1"/>
          </p:cNvSpPr>
          <p:nvPr>
            <p:ph type="body" idx="1"/>
          </p:nvPr>
        </p:nvSpPr>
        <p:spPr>
          <a:xfrm>
            <a:off x="175847" y="3114939"/>
            <a:ext cx="6482861" cy="5674679"/>
          </a:xfrm>
        </p:spPr>
        <p:txBody>
          <a:bodyPr/>
          <a:lstStyle/>
          <a:p>
            <a:r>
              <a:rPr lang="en-US" sz="1400" dirty="0"/>
              <a:t>Together with PS&amp;Q we completed data analysis on hospitalized patients with coding for HAP. A small proportion of these were known PVAPs. We were able to put a much more compelling picture together for nursing leadership to gain there support for moving forward.</a:t>
            </a:r>
          </a:p>
          <a:p>
            <a:endParaRPr lang="en-US" sz="1400" dirty="0"/>
          </a:p>
          <a:p>
            <a:pPr marL="0" marR="0">
              <a:spcBef>
                <a:spcPts val="0"/>
              </a:spcBef>
              <a:spcAft>
                <a:spcPts val="0"/>
              </a:spcAft>
            </a:pPr>
            <a:r>
              <a:rPr lang="en-US" sz="1400" dirty="0"/>
              <a:t>Product changes: </a:t>
            </a: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Evidence shows that use of certain products decreases the development of non-vented HAP. It is recommended that Bronson switch to the below oral care products:</a:t>
            </a:r>
            <a:endParaRPr lang="en-US" sz="1400" dirty="0">
              <a:effectLst/>
              <a:latin typeface="Palatino Linotype" panose="0204050205050503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Antiseptic mouthwash (alcohol free) – one being used was for minty fresh breath, contained no antiseptic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Toothpaste with sodium bicarbonate – toothpaste was not ADA approved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Soft bristle toothbrush (with proper storage) – 5 cent toothbrush.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Non-petroleum based mouth moisturizer – had </a:t>
            </a:r>
            <a:r>
              <a:rPr lang="en-US" sz="1400" dirty="0" err="1">
                <a:effectLst/>
                <a:latin typeface="Calibri" panose="020F0502020204030204" pitchFamily="34" charset="0"/>
                <a:ea typeface="Times New Roman" panose="02020603050405020304" pitchFamily="18" charset="0"/>
                <a:cs typeface="Times New Roman" panose="02020603050405020304" pitchFamily="18" charset="0"/>
              </a:rPr>
              <a:t>chapstick</a:t>
            </a: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 type product and </a:t>
            </a:r>
            <a:r>
              <a:rPr lang="en-US" sz="1400" dirty="0" err="1">
                <a:effectLst/>
                <a:latin typeface="Calibri" panose="020F0502020204030204" pitchFamily="34" charset="0"/>
                <a:ea typeface="Times New Roman" panose="02020603050405020304" pitchFamily="18" charset="0"/>
                <a:cs typeface="Times New Roman" panose="02020603050405020304" pitchFamily="18" charset="0"/>
              </a:rPr>
              <a:t>biotene</a:t>
            </a: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 spray for severe dry mouth, but not doing routine mouth moisturizer for non-vented patients</a:t>
            </a:r>
          </a:p>
          <a:p>
            <a:pPr marL="0" marR="0" lvl="0" indent="0">
              <a:spcBef>
                <a:spcPts val="0"/>
              </a:spcBef>
              <a:spcAft>
                <a:spcPts val="0"/>
              </a:spcAft>
              <a:buFont typeface="Symbol" panose="05050102010706020507" pitchFamily="18" charset="2"/>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[In addition to looking at oral care compliance, highly recommend seeing what products are stocked and if they meet recommendations to prevent pneumonia.]</a:t>
            </a:r>
          </a:p>
          <a:p>
            <a:pPr marL="457200" marR="0">
              <a:spcBef>
                <a:spcPts val="0"/>
              </a:spcBef>
              <a:spcAft>
                <a:spcPts val="0"/>
              </a:spcAft>
              <a:tabLst>
                <a:tab pos="2679700" algn="l"/>
              </a:tabLs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a:effectLst/>
                <a:latin typeface="Calibri" panose="020F0502020204030204" pitchFamily="34" charset="0"/>
                <a:ea typeface="Times New Roman" panose="02020603050405020304" pitchFamily="18" charset="0"/>
                <a:cs typeface="Times New Roman" panose="02020603050405020304" pitchFamily="18" charset="0"/>
              </a:rPr>
              <a:t>Among patients discharged from Bronson Adult Med-Surg departments 2022, there were an estimated 420 readmissions within 30 days with pneumonia. This includes only patients who did not have a pneumonia diagnosis during their initial stay; if hospital acquired pneumonia during the initial stay had been included this number would be higher. 420/5129=81.9 per 1,000 admissions for system, or 8.2% of med-surg discharged patients. (420 is an annual estimate based on one month of 2022 data available at this time)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anose="05050102010706020507" pitchFamily="18" charset="2"/>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403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5950" y="338138"/>
            <a:ext cx="5029200" cy="2830512"/>
          </a:xfrm>
        </p:spPr>
      </p:sp>
      <p:sp>
        <p:nvSpPr>
          <p:cNvPr id="3" name="Notes Placeholder 2"/>
          <p:cNvSpPr>
            <a:spLocks noGrp="1"/>
          </p:cNvSpPr>
          <p:nvPr>
            <p:ph type="body" idx="1"/>
          </p:nvPr>
        </p:nvSpPr>
        <p:spPr>
          <a:xfrm>
            <a:off x="339969" y="3168201"/>
            <a:ext cx="6119446" cy="5661766"/>
          </a:xfrm>
        </p:spPr>
        <p:txBody>
          <a:bodyPr/>
          <a:lstStyle/>
          <a:p>
            <a:r>
              <a:rPr lang="en-US" sz="1600" dirty="0"/>
              <a:t>Despite what we thought was a concise but compelling summary document, it took multiple meetings over a few months to convey the need to change products and implement a comprehensive program. Overcoming the tendency towards wanting to do “small tests of change”. </a:t>
            </a:r>
          </a:p>
          <a:p>
            <a:r>
              <a:rPr lang="en-US" sz="1600" dirty="0"/>
              <a:t>Increase in expected volume, not only increase in product costs.</a:t>
            </a:r>
          </a:p>
          <a:p>
            <a:r>
              <a:rPr lang="en-US" sz="1600" dirty="0"/>
              <a:t>Presenting cost increase and prevention opportunities (saving) still took multiple meetings to get through.</a:t>
            </a:r>
          </a:p>
          <a:p>
            <a:r>
              <a:rPr lang="en-US" sz="1600" dirty="0"/>
              <a:t>Were approved for toothpaste, oral rinse, and toothbrush that met criteria. And a case so the toothbrush could be covered, not out in the open in the patient’s room. </a:t>
            </a:r>
          </a:p>
          <a:p>
            <a:endParaRPr lang="en-US" sz="1600" dirty="0"/>
          </a:p>
          <a:p>
            <a:pPr marL="0" marR="0">
              <a:spcBef>
                <a:spcPts val="0"/>
              </a:spcBef>
              <a:spcAft>
                <a:spcPts val="0"/>
              </a:spcAft>
            </a:pPr>
            <a:r>
              <a:rPr lang="en-US" sz="1600" dirty="0">
                <a:effectLst/>
                <a:ea typeface="Calibri" panose="020F0502020204030204" pitchFamily="34" charset="0"/>
                <a:cs typeface="Times New Roman" panose="02020603050405020304" pitchFamily="18" charset="0"/>
              </a:rPr>
              <a:t>The estimated increase in cost for a NV HAP patient’s admission vs. a non-vented patient with no HAP on average is </a:t>
            </a:r>
            <a:r>
              <a:rPr lang="en-US" sz="1600" b="1" dirty="0">
                <a:effectLst/>
                <a:ea typeface="Calibri" panose="020F0502020204030204" pitchFamily="34" charset="0"/>
                <a:cs typeface="Times New Roman" panose="02020603050405020304" pitchFamily="18" charset="0"/>
              </a:rPr>
              <a:t>$20,189</a:t>
            </a:r>
            <a:r>
              <a:rPr lang="en-US" sz="1600" dirty="0">
                <a:effectLst/>
                <a:ea typeface="Calibri" panose="020F0502020204030204" pitchFamily="34" charset="0"/>
                <a:cs typeface="Times New Roman" panose="02020603050405020304" pitchFamily="18" charset="0"/>
              </a:rPr>
              <a:t> per case. </a:t>
            </a:r>
          </a:p>
          <a:p>
            <a:pPr marL="0" marR="0">
              <a:spcBef>
                <a:spcPts val="0"/>
              </a:spcBef>
              <a:spcAft>
                <a:spcPts val="0"/>
              </a:spcAft>
            </a:pPr>
            <a:r>
              <a:rPr lang="en-US" sz="1600" dirty="0">
                <a:effectLst/>
                <a:ea typeface="Calibri" panose="020F0502020204030204" pitchFamily="34" charset="0"/>
                <a:cs typeface="Times New Roman" panose="02020603050405020304" pitchFamily="18" charset="0"/>
              </a:rPr>
              <a:t> </a:t>
            </a:r>
          </a:p>
          <a:p>
            <a:pPr marL="0" marR="0">
              <a:spcBef>
                <a:spcPts val="0"/>
              </a:spcBef>
              <a:spcAft>
                <a:spcPts val="0"/>
              </a:spcAft>
            </a:pPr>
            <a:r>
              <a:rPr lang="en-US" sz="1600" dirty="0">
                <a:effectLst/>
                <a:ea typeface="Calibri" panose="020F0502020204030204" pitchFamily="34" charset="0"/>
                <a:cs typeface="Times New Roman" panose="02020603050405020304" pitchFamily="18" charset="0"/>
              </a:rPr>
              <a:t>408 NV HAPs resulted in an estimated additional expense of </a:t>
            </a:r>
            <a:r>
              <a:rPr lang="en-US" sz="1600" b="1" dirty="0">
                <a:solidFill>
                  <a:srgbClr val="FF0000"/>
                </a:solidFill>
                <a:effectLst/>
                <a:ea typeface="Calibri" panose="020F0502020204030204" pitchFamily="34" charset="0"/>
                <a:cs typeface="Times New Roman" panose="02020603050405020304" pitchFamily="18" charset="0"/>
              </a:rPr>
              <a:t>$8,237,112</a:t>
            </a:r>
            <a:r>
              <a:rPr lang="en-US" sz="1600" dirty="0">
                <a:solidFill>
                  <a:srgbClr val="FF0000"/>
                </a:solidFill>
                <a:effectLst/>
                <a:ea typeface="Calibri" panose="020F0502020204030204" pitchFamily="34" charset="0"/>
                <a:cs typeface="Times New Roman" panose="02020603050405020304" pitchFamily="18" charset="0"/>
              </a:rPr>
              <a:t> </a:t>
            </a:r>
            <a:r>
              <a:rPr lang="en-US" sz="1600" dirty="0">
                <a:effectLst/>
                <a:ea typeface="Calibri" panose="020F0502020204030204" pitchFamily="34" charset="0"/>
                <a:cs typeface="Times New Roman" panose="02020603050405020304" pitchFamily="18" charset="0"/>
              </a:rPr>
              <a:t>for our system in 2023.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ea typeface="Calibri" panose="020F0502020204030204" pitchFamily="34" charset="0"/>
                <a:cs typeface="Times New Roman" panose="02020603050405020304" pitchFamily="18" charset="0"/>
              </a:rPr>
              <a:t>One of the challenges with making the financial case for change was that we weren’t spending a lot on oral care products and our proposal was a cost increase: we not only were needing to change to effective products, but we needed to buy a lot more of them because compliance was very poor.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effectLst/>
              <a:ea typeface="Calibri" panose="020F0502020204030204" pitchFamily="34" charset="0"/>
              <a:cs typeface="Times New Roman" panose="02020603050405020304" pitchFamily="18" charset="0"/>
            </a:endParaRPr>
          </a:p>
          <a:p>
            <a:endParaRPr lang="en-US" sz="1600" dirty="0"/>
          </a:p>
          <a:p>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93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2921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Per policy, was already not optional. We know policies don’t change practice, but they are the reference point for education. </a:t>
            </a:r>
          </a:p>
          <a:p>
            <a:endParaRPr lang="en-US" sz="1600" dirty="0"/>
          </a:p>
          <a:p>
            <a:r>
              <a:rPr lang="en-US" sz="1600" dirty="0"/>
              <a:t>Knowing that we weren’t achieving oral care 2x a day for non-vented patients, this was a clue that it was going to take more than educating on the policy update.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2724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reference for products to use comes from the American Association of Critical Care Nurses Procedure Manual for High Acuity, Progressive and Critical Care, 7</a:t>
            </a:r>
            <a:r>
              <a:rPr lang="en-US" sz="1600" baseline="30000" dirty="0"/>
              <a:t>th</a:t>
            </a:r>
            <a:r>
              <a:rPr lang="en-US" sz="1600" dirty="0"/>
              <a:t> ed (2016), </a:t>
            </a:r>
          </a:p>
          <a:p>
            <a:endParaRPr lang="en-US" sz="1600" dirty="0"/>
          </a:p>
          <a:p>
            <a:r>
              <a:rPr lang="en-US" sz="1600" dirty="0"/>
              <a:t>In reviewing available toothpaste and oral rinse products, there was not a large list of choices that met criteria in AACN recommendations and that were available for healthcare. Tracking down products was a challenge but having this reference as our criteria did help with getting these accepted through Purchasing. </a:t>
            </a:r>
          </a:p>
          <a:p>
            <a:endParaRPr lang="en-US" sz="1600" dirty="0"/>
          </a:p>
          <a:p>
            <a:endParaRPr lang="en-US" sz="1600" dirty="0"/>
          </a:p>
          <a:p>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8832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891"/>
            <a:ext cx="5486400" cy="4140719"/>
          </a:xfrm>
        </p:spPr>
        <p:txBody>
          <a:bodyPr/>
          <a:lstStyle/>
          <a:p>
            <a:r>
              <a:rPr lang="en-US" sz="1600" b="0" i="0" dirty="0">
                <a:solidFill>
                  <a:srgbClr val="3E3E3E"/>
                </a:solidFill>
                <a:effectLst/>
              </a:rPr>
              <a:t>Toothbrushing removes buildup of plaque and bacteria that coat the teeth and mouth, while </a:t>
            </a:r>
            <a:r>
              <a:rPr lang="en-US" sz="1600" dirty="0">
                <a:solidFill>
                  <a:srgbClr val="3E3E3E"/>
                </a:solidFill>
              </a:rPr>
              <a:t>antiseptic </a:t>
            </a:r>
            <a:r>
              <a:rPr lang="en-US" sz="1600" b="0" i="0" dirty="0">
                <a:solidFill>
                  <a:srgbClr val="3E3E3E"/>
                </a:solidFill>
                <a:effectLst/>
              </a:rPr>
              <a:t>oral rinse reaches areas toothbrushing cannot reach, further reducing oral pathogens.</a:t>
            </a:r>
          </a:p>
          <a:p>
            <a:endParaRPr lang="en-US" sz="1600" b="0" i="0" dirty="0">
              <a:solidFill>
                <a:srgbClr val="3E3E3E"/>
              </a:solidFill>
              <a:effectLst/>
            </a:endParaRPr>
          </a:p>
          <a:p>
            <a:r>
              <a:rPr lang="en-US" sz="1600" b="0" i="0" dirty="0">
                <a:solidFill>
                  <a:srgbClr val="3E3E3E"/>
                </a:solidFill>
                <a:effectLst/>
              </a:rPr>
              <a:t>We used the AACN procedure to inform policy changes. In the hospital policy prior, antiseptic oral rinse was not routine oral care.</a:t>
            </a:r>
          </a:p>
          <a:p>
            <a:r>
              <a:rPr lang="en-US" sz="1600" b="0" i="0" dirty="0">
                <a:solidFill>
                  <a:srgbClr val="3E3E3E"/>
                </a:solidFill>
                <a:effectLst/>
              </a:rPr>
              <a:t>Patients without teeth were not having gums brushed with a toothbrush. </a:t>
            </a:r>
          </a:p>
          <a:p>
            <a:endParaRPr lang="en-US" sz="1600" b="0" i="0" dirty="0">
              <a:solidFill>
                <a:srgbClr val="3E3E3E"/>
              </a:solidFill>
              <a:effectLst/>
            </a:endParaRPr>
          </a:p>
          <a:p>
            <a:r>
              <a:rPr lang="en-US" sz="1600" b="0" i="0" dirty="0">
                <a:solidFill>
                  <a:srgbClr val="3E3E3E"/>
                </a:solidFill>
                <a:effectLst/>
              </a:rPr>
              <a:t>For dependent patients, suctioning during and after toothbrushing may reduce the </a:t>
            </a:r>
            <a:r>
              <a:rPr lang="en-US" sz="1600" b="0" i="0" u="none" dirty="0">
                <a:solidFill>
                  <a:schemeClr val="tx1"/>
                </a:solidFill>
                <a:effectLst/>
              </a:rPr>
              <a:t>risk of </a:t>
            </a:r>
            <a:r>
              <a:rPr lang="en-US" sz="1600" b="0" i="0" u="none" dirty="0">
                <a:solidFill>
                  <a:schemeClr val="tx1"/>
                </a:solidFill>
                <a:effectLst/>
                <a:hlinkClick r:id="rId3">
                  <a:extLst>
                    <a:ext uri="{A12FA001-AC4F-418D-AE19-62706E023703}">
                      <ahyp:hlinkClr xmlns:ahyp="http://schemas.microsoft.com/office/drawing/2018/hyperlinkcolor" val="tx"/>
                    </a:ext>
                  </a:extLst>
                </a:hlinkClick>
              </a:rPr>
              <a:t>aspiration</a:t>
            </a:r>
            <a:r>
              <a:rPr lang="en-US" sz="1600" b="0" i="0" u="none" dirty="0">
                <a:solidFill>
                  <a:schemeClr val="tx1"/>
                </a:solidFill>
                <a:effectLst/>
              </a:rPr>
              <a:t> and prevent </a:t>
            </a:r>
            <a:r>
              <a:rPr lang="en-US" sz="1600" b="0" i="0" u="none" dirty="0">
                <a:solidFill>
                  <a:schemeClr val="tx1"/>
                </a:solidFill>
                <a:effectLst/>
                <a:hlinkClick r:id="rId4">
                  <a:extLst>
                    <a:ext uri="{A12FA001-AC4F-418D-AE19-62706E023703}">
                      <ahyp:hlinkClr xmlns:ahyp="http://schemas.microsoft.com/office/drawing/2018/hyperlinkcolor" val="tx"/>
                    </a:ext>
                  </a:extLst>
                </a:hlinkClick>
              </a:rPr>
              <a:t>pneumonia</a:t>
            </a:r>
            <a:r>
              <a:rPr lang="en-US" sz="1600" b="0" i="0" u="none" dirty="0">
                <a:solidFill>
                  <a:schemeClr val="tx1"/>
                </a:solidFill>
                <a:effectLst/>
              </a:rPr>
              <a:t> in patients at higher aspiration risk </a:t>
            </a:r>
          </a:p>
          <a:p>
            <a:endParaRPr lang="en-US" sz="1600" b="0" i="0" u="none"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dirty="0">
                <a:solidFill>
                  <a:schemeClr val="tx1"/>
                </a:solidFill>
                <a:effectLst/>
              </a:rPr>
              <a:t>Dentures can be a reservoir for pathogens, and wearing dentures during sleep is a significant risk factor for </a:t>
            </a:r>
            <a:r>
              <a:rPr lang="en-US" sz="1600" b="0" i="0" u="none" dirty="0">
                <a:solidFill>
                  <a:schemeClr val="tx1"/>
                </a:solidFill>
                <a:effectLst/>
                <a:hlinkClick r:id="rId4">
                  <a:extLst>
                    <a:ext uri="{A12FA001-AC4F-418D-AE19-62706E023703}">
                      <ahyp:hlinkClr xmlns:ahyp="http://schemas.microsoft.com/office/drawing/2018/hyperlinkcolor" val="tx"/>
                    </a:ext>
                  </a:extLst>
                </a:hlinkClick>
              </a:rPr>
              <a:t>pneumonia</a:t>
            </a:r>
            <a:endParaRPr lang="en-US" sz="1600" u="none" dirty="0">
              <a:solidFill>
                <a:schemeClr val="tx1"/>
              </a:solidFill>
            </a:endParaRPr>
          </a:p>
          <a:p>
            <a:endParaRPr lang="en-US" sz="1600" b="0" i="0" u="sng" dirty="0">
              <a:solidFill>
                <a:schemeClr val="tx1"/>
              </a:solidFill>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9156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4707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0509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5604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Case/cover still needed to be selected in the summer prior to education go live. First one identified by Purchasing was too small for the brush. Back to searching. Ended up with just a cap cover for the bristles.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970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1600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8813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Task for Acute Care in Epic: go live was actually 9/25/24</a:t>
            </a:r>
          </a:p>
          <a:p>
            <a:endParaRPr lang="en-US" sz="1600" dirty="0"/>
          </a:p>
          <a:p>
            <a:r>
              <a:rPr lang="en-US" sz="1600" dirty="0"/>
              <a:t>Task appears in Epic at 10:00 and 22:00 for all patients to remind staff to ensure oral care is completed and documented. </a:t>
            </a:r>
          </a:p>
          <a:p>
            <a:endParaRPr lang="en-US" sz="1600" dirty="0">
              <a:effectLst/>
              <a:ea typeface="Calibri" panose="020F0502020204030204" pitchFamily="34" charset="0"/>
            </a:endParaRPr>
          </a:p>
          <a:p>
            <a:r>
              <a:rPr lang="en-US" sz="1600" dirty="0">
                <a:effectLst/>
                <a:ea typeface="Calibri" panose="020F0502020204030204" pitchFamily="34" charset="0"/>
              </a:rPr>
              <a:t>The task does appear for PCA’s and LPNs, and when this rolled out clinical informatics nurses rounded with a focus on providing this info to the PCAS, and reminding nursing to delegate if they still see the task at 10am. </a:t>
            </a:r>
          </a:p>
          <a:p>
            <a:r>
              <a:rPr lang="en-US" sz="1600" dirty="0">
                <a:effectLst/>
                <a:ea typeface="Calibri" panose="020F0502020204030204" pitchFamily="34" charset="0"/>
              </a:rPr>
              <a:t>Nursing and PCAs were very receptive to this.</a:t>
            </a:r>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468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6835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641350"/>
            <a:ext cx="5575300" cy="3136900"/>
          </a:xfrm>
        </p:spPr>
      </p:sp>
      <p:sp>
        <p:nvSpPr>
          <p:cNvPr id="3" name="Notes Placeholder 2"/>
          <p:cNvSpPr>
            <a:spLocks noGrp="1"/>
          </p:cNvSpPr>
          <p:nvPr>
            <p:ph type="body" idx="1"/>
          </p:nvPr>
        </p:nvSpPr>
        <p:spPr>
          <a:xfrm>
            <a:off x="175846" y="3778277"/>
            <a:ext cx="6482862" cy="4636157"/>
          </a:xfrm>
        </p:spPr>
        <p:txBody>
          <a:bodyPr/>
          <a:lstStyle/>
          <a:p>
            <a:r>
              <a:rPr lang="en-US" sz="1600" dirty="0"/>
              <a:t>The next assessment we did was a couple of weeks ago, and limited to one hospital but we revisited the same two units.</a:t>
            </a:r>
          </a:p>
          <a:p>
            <a:endParaRPr lang="en-US" sz="1600" dirty="0"/>
          </a:p>
          <a:p>
            <a:r>
              <a:rPr lang="en-US" sz="1600" dirty="0"/>
              <a:t>I was pretty disappointed what we found, there seemed to be minimal practice changes since the year prior. </a:t>
            </a:r>
          </a:p>
          <a:p>
            <a:endParaRPr lang="en-US" sz="1600" dirty="0"/>
          </a:p>
          <a:p>
            <a:r>
              <a:rPr lang="en-US" sz="1600" dirty="0"/>
              <a:t>We intended to do assessment this after the Task in Epic had gone live, but learned later that it had been delayed so this is still pre-Task go live. </a:t>
            </a:r>
          </a:p>
          <a:p>
            <a:endParaRPr lang="en-US" sz="1600" dirty="0"/>
          </a:p>
          <a:p>
            <a:r>
              <a:rPr lang="en-US" sz="1600" dirty="0"/>
              <a:t>However this IS after the go live of policy, deployment of all the new products, and education rounding from dept. staff development instructors using the learning aids I showed previously.</a:t>
            </a:r>
          </a:p>
          <a:p>
            <a:endParaRPr lang="en-US" sz="1600" dirty="0"/>
          </a:p>
          <a:p>
            <a:r>
              <a:rPr lang="en-US" sz="1600" dirty="0"/>
              <a:t>Spot checking a sample of patients a week later also showed that oral care was not being documented as completed for most patients, most days. </a:t>
            </a:r>
          </a:p>
          <a:p>
            <a:r>
              <a:rPr lang="en-US" sz="1600" dirty="0"/>
              <a:t>So we still have work to do. I did not expect to have outcomes to share by the time of this conference, but I expect to have some signals that compliance had greatly improved. </a:t>
            </a:r>
          </a:p>
          <a:p>
            <a:endParaRPr lang="en-US" sz="1600" dirty="0"/>
          </a:p>
          <a:p>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310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4525" y="641350"/>
            <a:ext cx="5246688" cy="2952750"/>
          </a:xfrm>
        </p:spPr>
      </p:sp>
      <p:sp>
        <p:nvSpPr>
          <p:cNvPr id="3" name="Notes Placeholder 2"/>
          <p:cNvSpPr>
            <a:spLocks noGrp="1"/>
          </p:cNvSpPr>
          <p:nvPr>
            <p:ph type="body" idx="1"/>
          </p:nvPr>
        </p:nvSpPr>
        <p:spPr>
          <a:xfrm>
            <a:off x="685800" y="3594286"/>
            <a:ext cx="5486400" cy="5061372"/>
          </a:xfrm>
        </p:spPr>
        <p:txBody>
          <a:bodyPr/>
          <a:lstStyle/>
          <a:p>
            <a:r>
              <a:rPr lang="en-US" sz="1600" dirty="0"/>
              <a:t>On positive side, we have laid groundwork for implementation and are reconvening those who worked on this over the past year and half and will strategize together what next steps are. </a:t>
            </a:r>
          </a:p>
          <a:p>
            <a:endParaRPr lang="en-US" sz="1600" dirty="0"/>
          </a:p>
          <a:p>
            <a:r>
              <a:rPr lang="en-US" sz="1600" dirty="0"/>
              <a:t>What we have learned:</a:t>
            </a:r>
          </a:p>
          <a:p>
            <a:r>
              <a:rPr lang="en-US" sz="1600" dirty="0"/>
              <a:t>With time limitations for nurses during a shift, oral care twice a day becomes low priority. Educators are working with units on delegation to patient care assistants </a:t>
            </a:r>
            <a:r>
              <a:rPr lang="en-US" sz="1600" u="sng" dirty="0"/>
              <a:t>and</a:t>
            </a:r>
            <a:r>
              <a:rPr lang="en-US" sz="1600" dirty="0"/>
              <a:t> engagement with patients to do their own oral care as much as possible.</a:t>
            </a:r>
          </a:p>
          <a:p>
            <a:endParaRPr lang="en-US" sz="1600" dirty="0"/>
          </a:p>
          <a:p>
            <a:r>
              <a:rPr lang="en-US" sz="1600" dirty="0"/>
              <a:t>Frugal clinical staff? Not distributing oral rinse to all non-vented patients. Kits could help. </a:t>
            </a:r>
          </a:p>
          <a:p>
            <a:endParaRPr lang="en-US" sz="1600" dirty="0"/>
          </a:p>
          <a:p>
            <a:r>
              <a:rPr lang="en-US" sz="1600" dirty="0"/>
              <a:t>Feedback to depts on their compliance rates with both toothbrushing and oral rinse together could help.</a:t>
            </a:r>
          </a:p>
          <a:p>
            <a:endParaRPr lang="en-US" sz="1600" dirty="0"/>
          </a:p>
          <a:p>
            <a:r>
              <a:rPr lang="en-US" sz="1600" dirty="0"/>
              <a:t>Patient education: barrier is it’s one more thing we ask patients to be educated on. An alternative could be posted information in the room. Including oral care on board in room with goals for the day. </a:t>
            </a:r>
          </a:p>
          <a:p>
            <a:endParaRPr lang="en-US" sz="1600" dirty="0"/>
          </a:p>
          <a:p>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7987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3399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Bronson Commons incidence of NV-HAP falls on the lower end of estimates in the literature.</a:t>
            </a:r>
          </a:p>
          <a:p>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3481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Does not define products or frequency. At Bronson Commons, the expectation was already twice daily prior to this pneumonia prevention initiative.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4882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u="sng" dirty="0">
                <a:solidFill>
                  <a:srgbClr val="0563C1"/>
                </a:solidFill>
                <a:hlinkClick r:id="rId3">
                  <a:extLst>
                    <a:ext uri="{A12FA001-AC4F-418D-AE19-62706E023703}">
                      <ahyp:hlinkClr xmlns:ahyp="http://schemas.microsoft.com/office/drawing/2018/hyperlinkcolor" val="tx"/>
                    </a:ext>
                  </a:extLst>
                </a:hlinkClick>
              </a:rPr>
              <a:t>Oral Care policy change was made in March 2024: </a:t>
            </a:r>
            <a:r>
              <a:rPr lang="en-US" sz="1600" b="1" u="sng" dirty="0">
                <a:solidFill>
                  <a:srgbClr val="0563C1"/>
                </a:solidFill>
                <a:hlinkClick r:id="rId3">
                  <a:extLst>
                    <a:ext uri="{A12FA001-AC4F-418D-AE19-62706E023703}">
                      <ahyp:hlinkClr xmlns:ahyp="http://schemas.microsoft.com/office/drawing/2018/hyperlinkcolor" val="tx"/>
                    </a:ext>
                  </a:extLst>
                </a:hlinkClick>
              </a:rPr>
              <a:t>Antiseptic oral rinse was added as routine </a:t>
            </a:r>
            <a:r>
              <a:rPr lang="en-US" sz="1600" b="0" u="sng" dirty="0">
                <a:solidFill>
                  <a:srgbClr val="0563C1"/>
                </a:solidFill>
                <a:hlinkClick r:id="rId3">
                  <a:extLst>
                    <a:ext uri="{A12FA001-AC4F-418D-AE19-62706E023703}">
                      <ahyp:hlinkClr xmlns:ahyp="http://schemas.microsoft.com/office/drawing/2018/hyperlinkcolor" val="tx"/>
                    </a:ext>
                  </a:extLst>
                </a:hlinkClick>
              </a:rPr>
              <a:t>to the </a:t>
            </a:r>
            <a:r>
              <a:rPr lang="en-US" sz="1600" u="sng" dirty="0">
                <a:solidFill>
                  <a:srgbClr val="0563C1"/>
                </a:solidFill>
                <a:hlinkClick r:id="" action="ppaction://noaction">
                  <a:extLst>
                    <a:ext uri="{A12FA001-AC4F-418D-AE19-62706E023703}">
                      <ahyp:hlinkClr xmlns:ahyp="http://schemas.microsoft.com/office/drawing/2018/hyperlinkcolor" val="tx"/>
                    </a:ext>
                  </a:extLst>
                </a:hlinkClick>
              </a:rPr>
              <a:t>twice daily oral care regimen. Previously verbiage was “mouthwash as desired” throughout this policy.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u="sng" dirty="0">
              <a:solidFill>
                <a:srgbClr val="0563C1"/>
              </a:solidFill>
              <a:hlinkClick r:id="" action="ppaction://noaction">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u="sng" dirty="0">
              <a:solidFill>
                <a:srgbClr val="0563C1"/>
              </a:solidFill>
              <a:hlinkClick r:id="" action="ppaction://noaction">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u="sng" dirty="0">
                <a:solidFill>
                  <a:schemeClr val="tx1"/>
                </a:solidFill>
                <a:hlinkClick r:id="rId3">
                  <a:extLst>
                    <a:ext uri="{A12FA001-AC4F-418D-AE19-62706E023703}">
                      <ahyp:hlinkClr xmlns:ahyp="http://schemas.microsoft.com/office/drawing/2018/hyperlinkcolor" val="tx"/>
                    </a:ext>
                  </a:extLst>
                </a:hlinkClick>
              </a:rPr>
              <a:t>BCOM-NSG-GEN-23 ORAL HYGIENE v.5 (policytech.com)</a:t>
            </a:r>
            <a:endParaRPr lang="en-US" sz="1600" u="sng"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endParaRPr lang="en-US" sz="1600" dirty="0"/>
          </a:p>
          <a:p>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9983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00" dirty="0">
                <a:latin typeface="Calibri" panose="020F0502020204030204" pitchFamily="34" charset="0"/>
                <a:ea typeface="Calibri" panose="020F0502020204030204" pitchFamily="34" charset="0"/>
                <a:cs typeface="Times New Roman" panose="02020603050405020304" pitchFamily="18" charset="0"/>
              </a:rPr>
              <a:t>Oral Care is including in the Flowsheet rows that are standard expectations for CNAs to document.</a:t>
            </a:r>
            <a:r>
              <a:rPr lang="en-US" sz="16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r>
              <a:rPr lang="en-US" sz="1600" i="0" kern="100" dirty="0">
                <a:latin typeface="Calibri" panose="020F0502020204030204" pitchFamily="34" charset="0"/>
                <a:ea typeface="Calibri" panose="020F0502020204030204" pitchFamily="34" charset="0"/>
                <a:cs typeface="Times New Roman" panose="02020603050405020304" pitchFamily="18" charset="0"/>
              </a:rPr>
              <a:t>There is a “Required Documentation” link in EPIC however oral care is currently not included in the mapping of the link. </a:t>
            </a:r>
          </a:p>
          <a:p>
            <a:r>
              <a:rPr lang="en-US" sz="1600" i="0" kern="100" dirty="0">
                <a:latin typeface="Calibri" panose="020F0502020204030204" pitchFamily="34" charset="0"/>
                <a:cs typeface="Times New Roman" panose="02020603050405020304" pitchFamily="18" charset="0"/>
              </a:rPr>
              <a:t>In the future if compliance needs to be improved, this could be a strategy to help with that. </a:t>
            </a:r>
          </a:p>
          <a:p>
            <a:endParaRPr lang="en-US" sz="1600" i="0" kern="100" dirty="0">
              <a:latin typeface="Calibri" panose="020F0502020204030204" pitchFamily="34" charset="0"/>
              <a:cs typeface="Times New Roman" panose="02020603050405020304" pitchFamily="18" charset="0"/>
            </a:endParaRPr>
          </a:p>
          <a:p>
            <a:r>
              <a:rPr lang="en-US" sz="1600" i="0" kern="100" dirty="0">
                <a:latin typeface="Calibri" panose="020F0502020204030204" pitchFamily="34" charset="0"/>
                <a:cs typeface="Times New Roman" panose="02020603050405020304" pitchFamily="18" charset="0"/>
              </a:rPr>
              <a:t>There is also not a fill-in option for </a:t>
            </a:r>
            <a:r>
              <a:rPr lang="en-US" sz="1600" b="1" i="0" kern="100" dirty="0">
                <a:latin typeface="Calibri" panose="020F0502020204030204" pitchFamily="34" charset="0"/>
                <a:cs typeface="Times New Roman" panose="02020603050405020304" pitchFamily="18" charset="0"/>
              </a:rPr>
              <a:t>oral rinse</a:t>
            </a:r>
            <a:r>
              <a:rPr lang="en-US" sz="1600" i="0" kern="100" dirty="0">
                <a:latin typeface="Calibri" panose="020F0502020204030204" pitchFamily="34" charset="0"/>
                <a:cs typeface="Times New Roman" panose="02020603050405020304" pitchFamily="18" charset="0"/>
              </a:rPr>
              <a:t>, so this needs to be added. </a:t>
            </a:r>
          </a:p>
          <a:p>
            <a:endParaRPr lang="en-US" sz="1600" i="0" kern="100" dirty="0">
              <a:solidFill>
                <a:srgbClr val="FF0000"/>
              </a:solidFill>
              <a:latin typeface="Calibri" panose="020F0502020204030204" pitchFamily="34" charset="0"/>
              <a:cs typeface="Times New Roman" panose="02020603050405020304" pitchFamily="18" charset="0"/>
            </a:endParaRPr>
          </a:p>
          <a:p>
            <a:endParaRPr lang="en-US" sz="1600" i="0" kern="100" dirty="0">
              <a:solidFill>
                <a:srgbClr val="FF0000"/>
              </a:solidFill>
              <a:latin typeface="Calibri" panose="020F0502020204030204" pitchFamily="34" charset="0"/>
              <a:cs typeface="Times New Roman" panose="02020603050405020304" pitchFamily="18" charset="0"/>
            </a:endParaRPr>
          </a:p>
          <a:p>
            <a:endParaRPr lang="en-US" sz="1600" i="0" kern="100" dirty="0">
              <a:solidFill>
                <a:srgbClr val="FF0000"/>
              </a:solidFill>
              <a:latin typeface="Calibri" panose="020F0502020204030204" pitchFamily="34" charset="0"/>
              <a:cs typeface="Times New Roman" panose="02020603050405020304" pitchFamily="18" charset="0"/>
            </a:endParaRPr>
          </a:p>
          <a:p>
            <a:endParaRPr lang="en-US" sz="160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0914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99585"/>
            <a:ext cx="5486400" cy="38347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00" dirty="0">
                <a:latin typeface="Calibri" panose="020F0502020204030204" pitchFamily="34" charset="0"/>
                <a:ea typeface="Calibri" panose="020F0502020204030204" pitchFamily="34" charset="0"/>
                <a:cs typeface="Times New Roman" panose="02020603050405020304" pitchFamily="18" charset="0"/>
              </a:rPr>
              <a:t>Standard protocol already required oral care twice a day on all patients unless otherwise stated in their care plan.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00" dirty="0">
                <a:latin typeface="Calibri" panose="020F0502020204030204" pitchFamily="34" charset="0"/>
                <a:ea typeface="Calibri" panose="020F0502020204030204" pitchFamily="34" charset="0"/>
                <a:cs typeface="Times New Roman" panose="02020603050405020304" pitchFamily="18" charset="0"/>
              </a:rPr>
              <a:t>The initiative to prevent pneumonia did not change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00" dirty="0">
                <a:latin typeface="Calibri" panose="020F0502020204030204" pitchFamily="34" charset="0"/>
                <a:ea typeface="Calibri" panose="020F0502020204030204" pitchFamily="34" charset="0"/>
                <a:cs typeface="Times New Roman" panose="02020603050405020304" pitchFamily="18" charset="0"/>
              </a:rPr>
              <a:t>Education was specific to the product changes and also including oral rinse with the twice daily oral care regimen.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This was well-received as oral care has always been the standard of care at Bronson Commons. The biggest change was the supplies.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00" dirty="0">
                <a:latin typeface="Calibri" panose="020F0502020204030204" pitchFamily="34" charset="0"/>
                <a:ea typeface="Calibri" panose="020F0502020204030204" pitchFamily="34" charset="0"/>
                <a:cs typeface="Times New Roman" panose="02020603050405020304" pitchFamily="18" charset="0"/>
              </a:rPr>
              <a:t>At this time, no education has been provided to patients</a:t>
            </a: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kern="100" dirty="0">
                <a:latin typeface="Calibri" panose="020F0502020204030204" pitchFamily="34" charset="0"/>
                <a:ea typeface="Calibri" panose="020F0502020204030204" pitchFamily="34" charset="0"/>
                <a:cs typeface="Times New Roman" panose="02020603050405020304" pitchFamily="18" charset="0"/>
              </a:rPr>
              <a:t>Patients are accepting of the new products and voiced no complaints.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If patient acceptance is identified to be a barrier, this could be added.</a:t>
            </a:r>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2250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00" dirty="0">
                <a:latin typeface="Calibri" panose="020F0502020204030204" pitchFamily="34" charset="0"/>
                <a:ea typeface="Calibri" panose="020F0502020204030204" pitchFamily="34" charset="0"/>
                <a:cs typeface="Times New Roman" panose="02020603050405020304" pitchFamily="18" charset="0"/>
              </a:rPr>
              <a:t>Obtaining the supplies was the initial and ongoing challenge. And the size of the paste tube is not beneficial for LTC residents. However, it’s adequate for rehab.</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2613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913" y="971550"/>
            <a:ext cx="7531101" cy="42370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387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757238"/>
            <a:ext cx="5575300" cy="3136900"/>
          </a:xfrm>
        </p:spPr>
      </p:sp>
      <p:sp>
        <p:nvSpPr>
          <p:cNvPr id="3" name="Notes Placeholder 2"/>
          <p:cNvSpPr>
            <a:spLocks noGrp="1"/>
          </p:cNvSpPr>
          <p:nvPr>
            <p:ph type="body" idx="1"/>
          </p:nvPr>
        </p:nvSpPr>
        <p:spPr>
          <a:xfrm>
            <a:off x="339970" y="3992686"/>
            <a:ext cx="6178061" cy="350402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rgbClr val="212121"/>
                </a:solidFill>
                <a:effectLst/>
                <a:latin typeface="+mn-lt"/>
              </a:rPr>
              <a:t>NVHAP is one of the most common healthcare-associated infections, but it is not tracked, reported, or actively prevented by most hospitals.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dirty="0">
              <a:solidFill>
                <a:srgbClr val="212121"/>
              </a:solidFill>
              <a:effectLst/>
              <a:latin typeface="+mn-lt"/>
            </a:endParaRPr>
          </a:p>
          <a:p>
            <a:r>
              <a:rPr lang="en-US" sz="1600" dirty="0">
                <a:latin typeface="+mn-lt"/>
              </a:rPr>
              <a:t>Epi stats on HAP come from point prevalence studies. The most recent published CDC HAI prevalence study looked at patients in 2015. </a:t>
            </a:r>
          </a:p>
          <a:p>
            <a:r>
              <a:rPr lang="en-US" sz="1600" dirty="0">
                <a:latin typeface="+mn-lt"/>
              </a:rPr>
              <a:t>199 hospitals in 10 states participated, over 12,000 patients included:</a:t>
            </a:r>
          </a:p>
          <a:p>
            <a:pPr marL="285750" indent="-285750">
              <a:buFont typeface="Arial" panose="020B0604020202020204" pitchFamily="34" charset="0"/>
              <a:buChar char="•"/>
            </a:pPr>
            <a:r>
              <a:rPr lang="en-US" sz="1600" dirty="0">
                <a:latin typeface="+mn-lt"/>
              </a:rPr>
              <a:t>Pneumonia is the most common HAI (1 in 4)</a:t>
            </a:r>
          </a:p>
          <a:p>
            <a:pPr marL="285750" indent="-285750">
              <a:buFont typeface="Arial" panose="020B0604020202020204" pitchFamily="34" charset="0"/>
              <a:buChar char="•"/>
            </a:pPr>
            <a:r>
              <a:rPr lang="en-US" sz="1600" dirty="0">
                <a:latin typeface="+mn-lt"/>
              </a:rPr>
              <a:t>Leading cause of death among HAIs</a:t>
            </a:r>
          </a:p>
          <a:p>
            <a:pPr marL="285750" indent="-285750">
              <a:buFont typeface="Arial" panose="020B0604020202020204" pitchFamily="34" charset="0"/>
              <a:buChar char="•"/>
            </a:pPr>
            <a:r>
              <a:rPr lang="en-US" sz="1600" dirty="0">
                <a:latin typeface="+mn-lt"/>
              </a:rPr>
              <a:t>Incidence of NV-HAP is almost </a:t>
            </a:r>
            <a:r>
              <a:rPr lang="en-US" sz="1600" u="none" dirty="0">
                <a:latin typeface="+mn-lt"/>
              </a:rPr>
              <a:t>twice</a:t>
            </a:r>
            <a:r>
              <a:rPr lang="en-US" sz="1600" dirty="0">
                <a:latin typeface="+mn-lt"/>
              </a:rPr>
              <a:t> that of VAP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Similar mortality rates for VAP and NV-HAP</a:t>
            </a:r>
          </a:p>
          <a:p>
            <a:pPr marL="285750" indent="-285750">
              <a:buFont typeface="Arial" panose="020B0604020202020204" pitchFamily="34" charset="0"/>
              <a:buChar char="•"/>
            </a:pPr>
            <a:r>
              <a:rPr lang="en-US" sz="1600" dirty="0">
                <a:latin typeface="+mn-lt"/>
              </a:rPr>
              <a:t>Most NV-HAP happens outside of the ICU</a:t>
            </a:r>
          </a:p>
          <a:p>
            <a:endParaRPr lang="en-US" dirty="0"/>
          </a:p>
          <a:p>
            <a:pPr algn="l">
              <a:buFont typeface="Arial" panose="020B0604020202020204" pitchFamily="34" charset="0"/>
              <a:buNone/>
            </a:pPr>
            <a:endParaRPr lang="en-US" b="0" i="0" dirty="0">
              <a:solidFill>
                <a:srgbClr val="505050"/>
              </a:solidFill>
              <a:effectLst/>
              <a:latin typeface="Georgia" panose="02040502050405020303"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5963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542925"/>
            <a:ext cx="5575300" cy="3136900"/>
          </a:xfrm>
        </p:spPr>
      </p:sp>
      <p:sp>
        <p:nvSpPr>
          <p:cNvPr id="3" name="Notes Placeholder 2"/>
          <p:cNvSpPr>
            <a:spLocks noGrp="1"/>
          </p:cNvSpPr>
          <p:nvPr>
            <p:ph type="body" idx="1"/>
          </p:nvPr>
        </p:nvSpPr>
        <p:spPr>
          <a:xfrm>
            <a:off x="252046" y="3679825"/>
            <a:ext cx="6183923" cy="4722690"/>
          </a:xfrm>
        </p:spPr>
        <p:txBody>
          <a:bodyPr/>
          <a:lstStyle/>
          <a:p>
            <a:r>
              <a:rPr lang="en-US" sz="1600" dirty="0"/>
              <a:t>These are all practices that we consider infection prevention tactics: for CAUTI, CLABSI, SSI, post-op pneumonia, and VAP. It matters how this hygiene is done, when it is done, how often. Kits help support compliance with bundles.</a:t>
            </a:r>
          </a:p>
          <a:p>
            <a:endParaRPr lang="en-US" sz="1600" dirty="0"/>
          </a:p>
          <a:p>
            <a:r>
              <a:rPr lang="en-US" sz="1600" dirty="0"/>
              <a:t>Now we can add oral hygiene for non-vented patients to this list. This tactic needs to be given the same weight and attention as these other hygiene practices.</a:t>
            </a:r>
          </a:p>
          <a:p>
            <a:endParaRPr lang="en-US" sz="1600" dirty="0"/>
          </a:p>
          <a:p>
            <a:r>
              <a:rPr lang="en-US" sz="1600" dirty="0"/>
              <a:t>Our organizations need to make that shift from viewing oral hygiene as being optional, low priority, just for patient comfort or by patient request – to an infection prevention tactic.</a:t>
            </a:r>
          </a:p>
          <a:p>
            <a:endParaRPr lang="en-US" sz="1600" dirty="0"/>
          </a:p>
          <a:p>
            <a:r>
              <a:rPr lang="en-US" sz="1600" dirty="0"/>
              <a:t>If this was new for you I hope that this got you as fired up as I was when I first learned about the impact this simple intervention can have. Hopefully this was a helpful gathering of info, and the the resources we talked about will help you make the case to convene your own team to implement oral care for NV-HAP prevention.</a:t>
            </a:r>
          </a:p>
          <a:p>
            <a:endParaRPr lang="en-US" sz="1600" dirty="0"/>
          </a:p>
          <a:p>
            <a:endParaRPr lang="en-US" sz="1600" dirty="0"/>
          </a:p>
          <a:p>
            <a:endParaRPr lang="en-US" sz="1600" dirty="0"/>
          </a:p>
          <a:p>
            <a:endParaRPr lang="en-US" sz="1600" dirty="0"/>
          </a:p>
          <a:p>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5267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If this was new for you I hope that this got you as fired up as I was when I first learned about the impact this simple intervention can have. Hopefully this was a helpful gathering of info, and the </a:t>
            </a:r>
            <a:r>
              <a:rPr lang="en-US" sz="1600" dirty="0" err="1"/>
              <a:t>the</a:t>
            </a:r>
            <a:r>
              <a:rPr lang="en-US" sz="1600" dirty="0"/>
              <a:t> resources we talked about will help you make the case to convene your own team to implement oral care for NV-HAP prevention.</a:t>
            </a:r>
          </a:p>
          <a:p>
            <a:endParaRPr lang="en-US" sz="1600" dirty="0"/>
          </a:p>
          <a:p>
            <a:r>
              <a:rPr lang="en-US" sz="1600" dirty="0"/>
              <a:t>If you are already underway and have your own success story, I’d love to hear what you found to be key tactics for your organization.</a:t>
            </a:r>
          </a:p>
          <a:p>
            <a:endParaRPr lang="en-US" sz="1600" dirty="0"/>
          </a:p>
          <a:p>
            <a:endParaRPr lang="en-US" sz="1600" dirty="0"/>
          </a:p>
          <a:p>
            <a:endParaRPr lang="en-US" sz="1600" dirty="0"/>
          </a:p>
          <a:p>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462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1692" y="4473892"/>
            <a:ext cx="6096000" cy="4155074"/>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i="0" dirty="0">
                <a:solidFill>
                  <a:srgbClr val="505050"/>
                </a:solidFill>
                <a:effectLst/>
              </a:rPr>
              <a:t>Most hospitals only conduct surveillance and prevention programs for VAP. Currently, few hospitals track or are actively engaged in strategies to prevent NV-HAP and surveillance data on NV-HAP are limited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0" i="0" dirty="0">
              <a:solidFill>
                <a:srgbClr val="505050"/>
              </a:solidFill>
              <a:effectLst/>
            </a:endParaRPr>
          </a:p>
          <a:p>
            <a:pPr algn="l">
              <a:buFont typeface="Arial" panose="020B0604020202020204" pitchFamily="34" charset="0"/>
              <a:buNone/>
            </a:pPr>
            <a:r>
              <a:rPr lang="en-US" sz="1600" b="0" i="0" dirty="0">
                <a:solidFill>
                  <a:srgbClr val="505050"/>
                </a:solidFill>
                <a:effectLst/>
              </a:rPr>
              <a:t>Acute care IPs are all very familiar with the challenges of pneumonia surveillance – NHSN definitions for pneumonia are not conducive to automation/EHR tools to start case finding, and the review for a single pneumonia case can be very involved. Criteria are subjective and rely on finding the applicable terms in notes at the right time. </a:t>
            </a:r>
          </a:p>
          <a:p>
            <a:pPr algn="l">
              <a:buFont typeface="Arial" panose="020B0604020202020204" pitchFamily="34" charset="0"/>
              <a:buNone/>
            </a:pPr>
            <a:endParaRPr lang="en-US" sz="1600" b="0" i="0" dirty="0">
              <a:solidFill>
                <a:srgbClr val="505050"/>
              </a:solidFill>
              <a:effectLst/>
            </a:endParaRPr>
          </a:p>
          <a:p>
            <a:pPr algn="l">
              <a:buFont typeface="Arial" panose="020B0604020202020204" pitchFamily="34" charset="0"/>
              <a:buNone/>
            </a:pPr>
            <a:r>
              <a:rPr lang="en-US" sz="1600" b="0" i="0" dirty="0">
                <a:solidFill>
                  <a:srgbClr val="505050"/>
                </a:solidFill>
                <a:effectLst/>
              </a:rPr>
              <a:t>HA Pneumonia is not required reporting, and for us looking for pneumonia broadly in our non-vented population is not something we have capacity to do using NHSN surveillance definitions</a:t>
            </a:r>
          </a:p>
          <a:p>
            <a:endParaRPr lang="en-US" b="0" i="0" dirty="0">
              <a:solidFill>
                <a:srgbClr val="505050"/>
              </a:solidFill>
              <a:effectLst/>
              <a:latin typeface="Georgia" panose="02040502050405020303"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002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28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Is your organization already working to reduce NV-HAP (other than having patients use an incentive spirometer)?
https://www.polleverywhere.com/multiple_choice_polls/qNTQkOeHAd1K1gLDVFtcz?state=opened&amp;flow=Default&amp;onscreen=persist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5455-8F4A-47A1-940C-488E0C311D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3E66B4D-5CC1-3B8A-D7AB-88A668DD723D}"/>
              </a:ext>
            </a:extLst>
          </p:cNvPr>
          <p:cNvSpPr txBox="1"/>
          <p:nvPr/>
        </p:nvSpPr>
        <p:spPr>
          <a:xfrm>
            <a:off x="0" y="0"/>
            <a:ext cx="3810000" cy="369332"/>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259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6"/>
        <p:cNvGrpSpPr/>
        <p:nvPr/>
      </p:nvGrpSpPr>
      <p:grpSpPr>
        <a:xfrm>
          <a:off x="0" y="0"/>
          <a:ext cx="0" cy="0"/>
          <a:chOff x="0" y="0"/>
          <a:chExt cx="0" cy="0"/>
        </a:xfrm>
      </p:grpSpPr>
      <p:grpSp>
        <p:nvGrpSpPr>
          <p:cNvPr id="27" name="Google Shape;27;p259"/>
          <p:cNvGrpSpPr/>
          <p:nvPr/>
        </p:nvGrpSpPr>
        <p:grpSpPr>
          <a:xfrm>
            <a:off x="0" y="-8467"/>
            <a:ext cx="12192000" cy="6866467"/>
            <a:chOff x="0" y="-8467"/>
            <a:chExt cx="12192000" cy="6866467"/>
          </a:xfrm>
        </p:grpSpPr>
        <p:sp>
          <p:nvSpPr>
            <p:cNvPr id="28" name="Google Shape;28;p259"/>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chemeClr val="accent1">
                <a:alpha val="68235"/>
              </a:schemeClr>
            </a:solidFill>
            <a:ln>
              <a:noFill/>
            </a:ln>
          </p:spPr>
        </p:sp>
        <p:cxnSp>
          <p:nvCxnSpPr>
            <p:cNvPr id="29" name="Google Shape;29;p259"/>
            <p:cNvCxnSpPr/>
            <p:nvPr/>
          </p:nvCxnSpPr>
          <p:spPr>
            <a:xfrm>
              <a:off x="9371012" y="0"/>
              <a:ext cx="1219200" cy="6858000"/>
            </a:xfrm>
            <a:prstGeom prst="straightConnector1">
              <a:avLst/>
            </a:prstGeom>
            <a:noFill/>
            <a:ln w="9525" cap="flat" cmpd="sng">
              <a:solidFill>
                <a:schemeClr val="accent1">
                  <a:alpha val="68235"/>
                </a:schemeClr>
              </a:solidFill>
              <a:prstDash val="solid"/>
              <a:round/>
              <a:headEnd type="none" w="sm" len="sm"/>
              <a:tailEnd type="none" w="sm" len="sm"/>
            </a:ln>
          </p:spPr>
        </p:cxnSp>
        <p:cxnSp>
          <p:nvCxnSpPr>
            <p:cNvPr id="30" name="Google Shape;30;p259"/>
            <p:cNvCxnSpPr/>
            <p:nvPr/>
          </p:nvCxnSpPr>
          <p:spPr>
            <a:xfrm flipH="1">
              <a:off x="7425267" y="3681413"/>
              <a:ext cx="4763558" cy="3176587"/>
            </a:xfrm>
            <a:prstGeom prst="straightConnector1">
              <a:avLst/>
            </a:prstGeom>
            <a:noFill/>
            <a:ln w="9525" cap="flat" cmpd="sng">
              <a:solidFill>
                <a:schemeClr val="accent1">
                  <a:alpha val="68235"/>
                </a:schemeClr>
              </a:solidFill>
              <a:prstDash val="solid"/>
              <a:round/>
              <a:headEnd type="none" w="sm" len="sm"/>
              <a:tailEnd type="none" w="sm" len="sm"/>
            </a:ln>
          </p:spPr>
        </p:cxnSp>
        <p:sp>
          <p:nvSpPr>
            <p:cNvPr id="31" name="Google Shape;31;p259"/>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4117"/>
              </a:schemeClr>
            </a:solidFill>
            <a:ln>
              <a:noFill/>
            </a:ln>
          </p:spPr>
        </p:sp>
        <p:sp>
          <p:nvSpPr>
            <p:cNvPr id="32" name="Google Shape;32;p259"/>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3" name="Google Shape;33;p259"/>
            <p:cNvSpPr/>
            <p:nvPr/>
          </p:nvSpPr>
          <p:spPr>
            <a:xfrm>
              <a:off x="8932333" y="3048000"/>
              <a:ext cx="3259667" cy="3810000"/>
            </a:xfrm>
            <a:prstGeom prst="triangle">
              <a:avLst>
                <a:gd name="adj" fmla="val 100000"/>
              </a:avLst>
            </a:prstGeom>
            <a:solidFill>
              <a:srgbClr val="C87D0E">
                <a:alpha val="6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259"/>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C87D0E">
                <a:alpha val="48235"/>
              </a:srgbClr>
            </a:solidFill>
            <a:ln>
              <a:noFill/>
            </a:ln>
          </p:spPr>
        </p:sp>
        <p:sp>
          <p:nvSpPr>
            <p:cNvPr id="35" name="Google Shape;35;p259"/>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8235"/>
              </a:schemeClr>
            </a:solidFill>
            <a:ln>
              <a:noFill/>
            </a:ln>
          </p:spPr>
        </p:sp>
        <p:sp>
          <p:nvSpPr>
            <p:cNvPr id="36" name="Google Shape;36;p259"/>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7B4A3A">
                <a:alpha val="80000"/>
              </a:srgbClr>
            </a:solidFill>
            <a:ln>
              <a:noFill/>
            </a:ln>
          </p:spPr>
        </p:sp>
        <p:sp>
          <p:nvSpPr>
            <p:cNvPr id="37" name="Google Shape;37;p259"/>
            <p:cNvSpPr/>
            <p:nvPr/>
          </p:nvSpPr>
          <p:spPr>
            <a:xfrm>
              <a:off x="10371666" y="3589867"/>
              <a:ext cx="1817159" cy="3268133"/>
            </a:xfrm>
            <a:prstGeom prst="triangle">
              <a:avLst>
                <a:gd name="adj" fmla="val 100000"/>
              </a:avLst>
            </a:prstGeom>
            <a:solidFill>
              <a:srgbClr val="C87D0E">
                <a:alpha val="6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 name="Google Shape;38;p259"/>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Clr>
                <a:schemeClr val="accent1"/>
              </a:buClr>
              <a:buSzPts val="5400"/>
              <a:buFont typeface="Trebuchet MS"/>
              <a:buNone/>
              <a:defRPr sz="5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59"/>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lvl1pPr lvl="0" algn="r">
              <a:lnSpc>
                <a:spcPct val="100000"/>
              </a:lnSpc>
              <a:spcBef>
                <a:spcPts val="1000"/>
              </a:spcBef>
              <a:spcAft>
                <a:spcPts val="0"/>
              </a:spcAft>
              <a:buSzPts val="1440"/>
              <a:buNone/>
              <a:defRPr>
                <a:solidFill>
                  <a:srgbClr val="7F7F7F"/>
                </a:solidFill>
              </a:defRPr>
            </a:lvl1pPr>
            <a:lvl2pPr lvl="1" algn="ctr">
              <a:lnSpc>
                <a:spcPct val="100000"/>
              </a:lnSpc>
              <a:spcBef>
                <a:spcPts val="1000"/>
              </a:spcBef>
              <a:spcAft>
                <a:spcPts val="0"/>
              </a:spcAft>
              <a:buSzPts val="1280"/>
              <a:buNone/>
              <a:defRPr>
                <a:solidFill>
                  <a:srgbClr val="888888"/>
                </a:solidFill>
              </a:defRPr>
            </a:lvl2pPr>
            <a:lvl3pPr lvl="2" algn="ctr">
              <a:lnSpc>
                <a:spcPct val="100000"/>
              </a:lnSpc>
              <a:spcBef>
                <a:spcPts val="1000"/>
              </a:spcBef>
              <a:spcAft>
                <a:spcPts val="0"/>
              </a:spcAft>
              <a:buSzPts val="1120"/>
              <a:buNone/>
              <a:defRPr>
                <a:solidFill>
                  <a:srgbClr val="888888"/>
                </a:solidFill>
              </a:defRPr>
            </a:lvl3pPr>
            <a:lvl4pPr lvl="3" algn="ctr">
              <a:lnSpc>
                <a:spcPct val="100000"/>
              </a:lnSpc>
              <a:spcBef>
                <a:spcPts val="1000"/>
              </a:spcBef>
              <a:spcAft>
                <a:spcPts val="0"/>
              </a:spcAft>
              <a:buSzPts val="960"/>
              <a:buNone/>
              <a:defRPr>
                <a:solidFill>
                  <a:srgbClr val="888888"/>
                </a:solidFill>
              </a:defRPr>
            </a:lvl4pPr>
            <a:lvl5pPr lvl="4" algn="ctr">
              <a:lnSpc>
                <a:spcPct val="100000"/>
              </a:lnSpc>
              <a:spcBef>
                <a:spcPts val="1000"/>
              </a:spcBef>
              <a:spcAft>
                <a:spcPts val="0"/>
              </a:spcAft>
              <a:buSzPts val="960"/>
              <a:buNone/>
              <a:defRPr>
                <a:solidFill>
                  <a:srgbClr val="888888"/>
                </a:solidFill>
              </a:defRPr>
            </a:lvl5pPr>
            <a:lvl6pPr lvl="5" algn="ctr">
              <a:lnSpc>
                <a:spcPct val="100000"/>
              </a:lnSpc>
              <a:spcBef>
                <a:spcPts val="1000"/>
              </a:spcBef>
              <a:spcAft>
                <a:spcPts val="0"/>
              </a:spcAft>
              <a:buSzPts val="960"/>
              <a:buNone/>
              <a:defRPr>
                <a:solidFill>
                  <a:srgbClr val="888888"/>
                </a:solidFill>
              </a:defRPr>
            </a:lvl6pPr>
            <a:lvl7pPr lvl="6" algn="ctr">
              <a:lnSpc>
                <a:spcPct val="100000"/>
              </a:lnSpc>
              <a:spcBef>
                <a:spcPts val="1000"/>
              </a:spcBef>
              <a:spcAft>
                <a:spcPts val="0"/>
              </a:spcAft>
              <a:buSzPts val="960"/>
              <a:buNone/>
              <a:defRPr>
                <a:solidFill>
                  <a:srgbClr val="888888"/>
                </a:solidFill>
              </a:defRPr>
            </a:lvl7pPr>
            <a:lvl8pPr lvl="7" algn="ctr">
              <a:lnSpc>
                <a:spcPct val="100000"/>
              </a:lnSpc>
              <a:spcBef>
                <a:spcPts val="1000"/>
              </a:spcBef>
              <a:spcAft>
                <a:spcPts val="0"/>
              </a:spcAft>
              <a:buSzPts val="960"/>
              <a:buNone/>
              <a:defRPr>
                <a:solidFill>
                  <a:srgbClr val="888888"/>
                </a:solidFill>
              </a:defRPr>
            </a:lvl8pPr>
            <a:lvl9pPr lvl="8" algn="ctr">
              <a:lnSpc>
                <a:spcPct val="100000"/>
              </a:lnSpc>
              <a:spcBef>
                <a:spcPts val="1000"/>
              </a:spcBef>
              <a:spcAft>
                <a:spcPts val="0"/>
              </a:spcAft>
              <a:buSzPts val="960"/>
              <a:buNone/>
              <a:defRPr>
                <a:solidFill>
                  <a:srgbClr val="888888"/>
                </a:solidFill>
              </a:defRPr>
            </a:lvl9pPr>
          </a:lstStyle>
          <a:p>
            <a:endParaRPr/>
          </a:p>
        </p:txBody>
      </p:sp>
      <p:sp>
        <p:nvSpPr>
          <p:cNvPr id="40" name="Google Shape;40;p25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5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5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0"/>
        <p:cNvGrpSpPr/>
        <p:nvPr/>
      </p:nvGrpSpPr>
      <p:grpSpPr>
        <a:xfrm>
          <a:off x="0" y="0"/>
          <a:ext cx="0" cy="0"/>
          <a:chOff x="0" y="0"/>
          <a:chExt cx="0" cy="0"/>
        </a:xfrm>
      </p:grpSpPr>
      <p:sp>
        <p:nvSpPr>
          <p:cNvPr id="121" name="Google Shape;121;p327"/>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327"/>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Font typeface="Trebuchet MS"/>
              <a:buNone/>
              <a:defRPr sz="2400">
                <a:solidFill>
                  <a:schemeClr val="accent1"/>
                </a:solidFill>
              </a:defRPr>
            </a:lvl1pPr>
            <a:lvl2pPr marL="914400" lvl="1" indent="-228600" algn="l">
              <a:lnSpc>
                <a:spcPct val="100000"/>
              </a:lnSpc>
              <a:spcBef>
                <a:spcPts val="1000"/>
              </a:spcBef>
              <a:spcAft>
                <a:spcPts val="0"/>
              </a:spcAft>
              <a:buSzPts val="1280"/>
              <a:buFont typeface="Trebuchet MS"/>
              <a:buNone/>
              <a:defRPr/>
            </a:lvl2pPr>
            <a:lvl3pPr marL="1371600" lvl="2" indent="-228600" algn="l">
              <a:lnSpc>
                <a:spcPct val="100000"/>
              </a:lnSpc>
              <a:spcBef>
                <a:spcPts val="1000"/>
              </a:spcBef>
              <a:spcAft>
                <a:spcPts val="0"/>
              </a:spcAft>
              <a:buSzPts val="1120"/>
              <a:buFont typeface="Trebuchet MS"/>
              <a:buNone/>
              <a:defRPr/>
            </a:lvl3pPr>
            <a:lvl4pPr marL="1828800" lvl="3" indent="-228600" algn="l">
              <a:lnSpc>
                <a:spcPct val="100000"/>
              </a:lnSpc>
              <a:spcBef>
                <a:spcPts val="1000"/>
              </a:spcBef>
              <a:spcAft>
                <a:spcPts val="0"/>
              </a:spcAft>
              <a:buSzPts val="960"/>
              <a:buFont typeface="Trebuchet MS"/>
              <a:buNone/>
              <a:defRPr/>
            </a:lvl4pPr>
            <a:lvl5pPr marL="2286000" lvl="4" indent="-228600" algn="l">
              <a:lnSpc>
                <a:spcPct val="100000"/>
              </a:lnSpc>
              <a:spcBef>
                <a:spcPts val="1000"/>
              </a:spcBef>
              <a:spcAft>
                <a:spcPts val="0"/>
              </a:spcAft>
              <a:buSzPts val="960"/>
              <a:buFont typeface="Trebuchet MS"/>
              <a:buNone/>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23" name="Google Shape;123;p327"/>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40"/>
              <a:buNone/>
              <a:defRPr sz="1800">
                <a:solidFill>
                  <a:srgbClr val="7F7F7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24" name="Google Shape;124;p32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32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32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7"/>
        <p:cNvGrpSpPr/>
        <p:nvPr/>
      </p:nvGrpSpPr>
      <p:grpSpPr>
        <a:xfrm>
          <a:off x="0" y="0"/>
          <a:ext cx="0" cy="0"/>
          <a:chOff x="0" y="0"/>
          <a:chExt cx="0" cy="0"/>
        </a:xfrm>
      </p:grpSpPr>
      <p:sp>
        <p:nvSpPr>
          <p:cNvPr id="128" name="Google Shape;128;p328"/>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328"/>
          <p:cNvSpPr txBox="1">
            <a:spLocks noGrp="1"/>
          </p:cNvSpPr>
          <p:nvPr>
            <p:ph type="body" idx="1"/>
          </p:nvPr>
        </p:nvSpPr>
        <p:spPr>
          <a:xfrm rot="5400000">
            <a:off x="3035281" y="-197358"/>
            <a:ext cx="3880773" cy="8596668"/>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30" name="Google Shape;130;p32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32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32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3"/>
        <p:cNvGrpSpPr/>
        <p:nvPr/>
      </p:nvGrpSpPr>
      <p:grpSpPr>
        <a:xfrm>
          <a:off x="0" y="0"/>
          <a:ext cx="0" cy="0"/>
          <a:chOff x="0" y="0"/>
          <a:chExt cx="0" cy="0"/>
        </a:xfrm>
      </p:grpSpPr>
      <p:sp>
        <p:nvSpPr>
          <p:cNvPr id="134" name="Google Shape;134;p329"/>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329"/>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36" name="Google Shape;136;p32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32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32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pic>
        <p:nvPicPr>
          <p:cNvPr id="8" name="Picture 7" descr="A picture containing screenshot, green, colorfulness, graphics&#10;&#10;Description automatically generated">
            <a:extLst>
              <a:ext uri="{FF2B5EF4-FFF2-40B4-BE49-F238E27FC236}">
                <a16:creationId xmlns:a16="http://schemas.microsoft.com/office/drawing/2014/main" id="{EF5D6FFC-0E0B-2740-31A1-E8C257D52E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7"/>
            <a:ext cx="12190476" cy="6857143"/>
          </a:xfrm>
          <a:prstGeom prst="rect">
            <a:avLst/>
          </a:prstGeom>
        </p:spPr>
      </p:pic>
      <p:sp>
        <p:nvSpPr>
          <p:cNvPr id="2" name="Title 1">
            <a:extLst>
              <a:ext uri="{FF2B5EF4-FFF2-40B4-BE49-F238E27FC236}">
                <a16:creationId xmlns:a16="http://schemas.microsoft.com/office/drawing/2014/main" id="{BABB33BF-D787-8E48-D28D-5E4F29D31F80}"/>
              </a:ext>
            </a:extLst>
          </p:cNvPr>
          <p:cNvSpPr>
            <a:spLocks noGrp="1"/>
          </p:cNvSpPr>
          <p:nvPr>
            <p:ph type="ctrTitle" hasCustomPrompt="1"/>
          </p:nvPr>
        </p:nvSpPr>
        <p:spPr>
          <a:xfrm>
            <a:off x="1524000" y="1027113"/>
            <a:ext cx="9144000" cy="1522866"/>
          </a:xfrm>
        </p:spPr>
        <p:txBody>
          <a:bodyPr anchor="b">
            <a:normAutofit/>
          </a:bodyPr>
          <a:lstStyle>
            <a:lvl1pPr algn="l">
              <a:defRPr sz="5400" b="1">
                <a:solidFill>
                  <a:srgbClr val="419845"/>
                </a:solidFill>
                <a:latin typeface="Verdana" panose="020B0604030504040204" pitchFamily="34" charset="0"/>
                <a:ea typeface="Verdana" panose="020B0604030504040204" pitchFamily="34" charset="0"/>
              </a:defRPr>
            </a:lvl1pPr>
          </a:lstStyle>
          <a:p>
            <a:r>
              <a:rPr lang="en-US" dirty="0"/>
              <a:t>Click to Edit Title</a:t>
            </a:r>
            <a:br>
              <a:rPr lang="en-US" dirty="0"/>
            </a:br>
            <a:r>
              <a:rPr lang="en-US" dirty="0"/>
              <a:t>(2 Lines Max.)</a:t>
            </a:r>
          </a:p>
        </p:txBody>
      </p:sp>
      <p:sp>
        <p:nvSpPr>
          <p:cNvPr id="6" name="Text Placeholder 5">
            <a:extLst>
              <a:ext uri="{FF2B5EF4-FFF2-40B4-BE49-F238E27FC236}">
                <a16:creationId xmlns:a16="http://schemas.microsoft.com/office/drawing/2014/main" id="{A0A5DCEC-BE02-C2EF-DCEE-BFBEEFD9B924}"/>
              </a:ext>
            </a:extLst>
          </p:cNvPr>
          <p:cNvSpPr>
            <a:spLocks noGrp="1"/>
          </p:cNvSpPr>
          <p:nvPr>
            <p:ph type="body" sz="quarter" idx="12" hasCustomPrompt="1"/>
          </p:nvPr>
        </p:nvSpPr>
        <p:spPr>
          <a:xfrm>
            <a:off x="1524000" y="2808658"/>
            <a:ext cx="8086725" cy="977900"/>
          </a:xfrm>
        </p:spPr>
        <p:txBody>
          <a:bodyPr/>
          <a:lstStyle>
            <a:lvl1pPr marL="0" indent="0">
              <a:buNone/>
              <a:defRPr b="1">
                <a:solidFill>
                  <a:srgbClr val="419845"/>
                </a:solidFill>
              </a:defRPr>
            </a:lvl1pPr>
          </a:lstStyle>
          <a:p>
            <a:pPr lvl="0"/>
            <a:r>
              <a:rPr lang="en-US" dirty="0"/>
              <a:t>Click to Enter Name of Group and Date (2 Line Max.)</a:t>
            </a:r>
          </a:p>
        </p:txBody>
      </p:sp>
      <p:sp>
        <p:nvSpPr>
          <p:cNvPr id="7" name="Slide Number Placeholder 5">
            <a:extLst>
              <a:ext uri="{FF2B5EF4-FFF2-40B4-BE49-F238E27FC236}">
                <a16:creationId xmlns:a16="http://schemas.microsoft.com/office/drawing/2014/main" id="{13A2D50B-64C4-1B2D-FE73-E6ACB4BE95CA}"/>
              </a:ext>
            </a:extLst>
          </p:cNvPr>
          <p:cNvSpPr>
            <a:spLocks noGrp="1"/>
          </p:cNvSpPr>
          <p:nvPr>
            <p:ph type="sldNum" sz="quarter" idx="4"/>
          </p:nvPr>
        </p:nvSpPr>
        <p:spPr>
          <a:xfrm>
            <a:off x="10991850" y="6356350"/>
            <a:ext cx="1199388" cy="365125"/>
          </a:xfrm>
          <a:prstGeom prst="rect">
            <a:avLst/>
          </a:prstGeom>
        </p:spPr>
        <p:txBody>
          <a:bodyPr vert="horz" lIns="91440" tIns="45720" rIns="91440" bIns="45720" rtlCol="0" anchor="ctr"/>
          <a:lstStyle>
            <a:lvl1pPr algn="r">
              <a:defRPr sz="1000">
                <a:solidFill>
                  <a:schemeClr val="bg1"/>
                </a:solidFill>
              </a:defRPr>
            </a:lvl1pPr>
          </a:lstStyle>
          <a:p>
            <a:fld id="{44C3AC6F-E2AF-4D4E-A095-E91A337C76F9}" type="slidenum">
              <a:rPr lang="en-US" smtClean="0"/>
              <a:pPr/>
              <a:t>‹#›</a:t>
            </a:fld>
            <a:endParaRPr lang="en-US" dirty="0"/>
          </a:p>
        </p:txBody>
      </p:sp>
      <p:sp>
        <p:nvSpPr>
          <p:cNvPr id="11" name="Text Placeholder 10">
            <a:extLst>
              <a:ext uri="{FF2B5EF4-FFF2-40B4-BE49-F238E27FC236}">
                <a16:creationId xmlns:a16="http://schemas.microsoft.com/office/drawing/2014/main" id="{F06878CE-4BB7-9C64-9E65-A96DE20E1DBD}"/>
              </a:ext>
            </a:extLst>
          </p:cNvPr>
          <p:cNvSpPr>
            <a:spLocks noGrp="1"/>
          </p:cNvSpPr>
          <p:nvPr>
            <p:ph type="body" sz="quarter" idx="13" hasCustomPrompt="1"/>
          </p:nvPr>
        </p:nvSpPr>
        <p:spPr>
          <a:xfrm>
            <a:off x="1524000" y="4013774"/>
            <a:ext cx="8086725" cy="1076325"/>
          </a:xfrm>
        </p:spPr>
        <p:txBody>
          <a:bodyPr>
            <a:noAutofit/>
          </a:bodyPr>
          <a:lstStyle>
            <a:lvl1pPr marL="0" indent="0">
              <a:buNone/>
              <a:defRPr sz="1800">
                <a:solidFill>
                  <a:srgbClr val="419845"/>
                </a:solidFill>
              </a:defRPr>
            </a:lvl1pPr>
          </a:lstStyle>
          <a:p>
            <a:pPr lvl="0"/>
            <a:r>
              <a:rPr lang="en-US" dirty="0"/>
              <a:t>Click to Enter Presenter Name, Title</a:t>
            </a:r>
            <a:br>
              <a:rPr lang="en-US" dirty="0"/>
            </a:br>
            <a:r>
              <a:rPr lang="en-US" dirty="0"/>
              <a:t>(Optional Line)</a:t>
            </a:r>
            <a:br>
              <a:rPr lang="en-US" dirty="0"/>
            </a:br>
            <a:r>
              <a:rPr lang="en-US" dirty="0"/>
              <a:t>(Optional Line)</a:t>
            </a:r>
          </a:p>
        </p:txBody>
      </p:sp>
    </p:spTree>
    <p:extLst>
      <p:ext uri="{BB962C8B-B14F-4D97-AF65-F5344CB8AC3E}">
        <p14:creationId xmlns:p14="http://schemas.microsoft.com/office/powerpoint/2010/main" val="2469505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Bas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42B80-913A-BD89-3FFD-3008B35CBD3C}"/>
              </a:ext>
            </a:extLst>
          </p:cNvPr>
          <p:cNvSpPr>
            <a:spLocks noGrp="1"/>
          </p:cNvSpPr>
          <p:nvPr>
            <p:ph type="title" hasCustomPrompt="1"/>
          </p:nvPr>
        </p:nvSpPr>
        <p:spPr>
          <a:xfrm>
            <a:off x="831850" y="166439"/>
            <a:ext cx="10515600" cy="919162"/>
          </a:xfrm>
        </p:spPr>
        <p:txBody>
          <a:bodyPr anchor="b">
            <a:normAutofit/>
          </a:bodyPr>
          <a:lstStyle>
            <a:lvl1pPr algn="ctr">
              <a:defRPr sz="4400" b="1">
                <a:solidFill>
                  <a:srgbClr val="419845"/>
                </a:solidFill>
                <a:latin typeface="Verdana" panose="020B0604030504040204" pitchFamily="34" charset="0"/>
                <a:ea typeface="Verdana" panose="020B0604030504040204" pitchFamily="34" charset="0"/>
              </a:defRPr>
            </a:lvl1pPr>
          </a:lstStyle>
          <a:p>
            <a:r>
              <a:rPr lang="en-US" dirty="0"/>
              <a:t>Click to Add Your Slide Title</a:t>
            </a:r>
          </a:p>
        </p:txBody>
      </p:sp>
      <p:sp>
        <p:nvSpPr>
          <p:cNvPr id="4" name="Slide Number Placeholder 5">
            <a:extLst>
              <a:ext uri="{FF2B5EF4-FFF2-40B4-BE49-F238E27FC236}">
                <a16:creationId xmlns:a16="http://schemas.microsoft.com/office/drawing/2014/main" id="{B1128617-2470-90AB-D167-E25D9F37799F}"/>
              </a:ext>
            </a:extLst>
          </p:cNvPr>
          <p:cNvSpPr>
            <a:spLocks noGrp="1"/>
          </p:cNvSpPr>
          <p:nvPr>
            <p:ph type="sldNum" sz="quarter" idx="4"/>
          </p:nvPr>
        </p:nvSpPr>
        <p:spPr>
          <a:xfrm>
            <a:off x="10991850" y="6356350"/>
            <a:ext cx="1199388" cy="365125"/>
          </a:xfrm>
          <a:prstGeom prst="rect">
            <a:avLst/>
          </a:prstGeom>
        </p:spPr>
        <p:txBody>
          <a:bodyPr vert="horz" lIns="91440" tIns="45720" rIns="91440" bIns="45720" rtlCol="0" anchor="ctr"/>
          <a:lstStyle>
            <a:lvl1pPr algn="r">
              <a:defRPr sz="1000">
                <a:solidFill>
                  <a:schemeClr val="bg1"/>
                </a:solidFill>
              </a:defRPr>
            </a:lvl1pPr>
          </a:lstStyle>
          <a:p>
            <a:fld id="{44C3AC6F-E2AF-4D4E-A095-E91A337C76F9}" type="slidenum">
              <a:rPr lang="en-US" smtClean="0"/>
              <a:pPr/>
              <a:t>‹#›</a:t>
            </a:fld>
            <a:endParaRPr lang="en-US" dirty="0"/>
          </a:p>
        </p:txBody>
      </p:sp>
      <p:sp>
        <p:nvSpPr>
          <p:cNvPr id="6" name="Content Placeholder 5">
            <a:extLst>
              <a:ext uri="{FF2B5EF4-FFF2-40B4-BE49-F238E27FC236}">
                <a16:creationId xmlns:a16="http://schemas.microsoft.com/office/drawing/2014/main" id="{2917982C-D4D7-6595-EA68-FEBEBCD54E07}"/>
              </a:ext>
            </a:extLst>
          </p:cNvPr>
          <p:cNvSpPr>
            <a:spLocks noGrp="1"/>
          </p:cNvSpPr>
          <p:nvPr>
            <p:ph sz="quarter" idx="10"/>
          </p:nvPr>
        </p:nvSpPr>
        <p:spPr>
          <a:xfrm>
            <a:off x="844550" y="1274763"/>
            <a:ext cx="10502900" cy="4324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282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42B80-913A-BD89-3FFD-3008B35CBD3C}"/>
              </a:ext>
            </a:extLst>
          </p:cNvPr>
          <p:cNvSpPr>
            <a:spLocks noGrp="1"/>
          </p:cNvSpPr>
          <p:nvPr>
            <p:ph type="title" hasCustomPrompt="1"/>
          </p:nvPr>
        </p:nvSpPr>
        <p:spPr>
          <a:xfrm>
            <a:off x="831850" y="150397"/>
            <a:ext cx="10515600" cy="919162"/>
          </a:xfrm>
        </p:spPr>
        <p:txBody>
          <a:bodyPr anchor="b">
            <a:normAutofit/>
          </a:bodyPr>
          <a:lstStyle>
            <a:lvl1pPr algn="ctr">
              <a:defRPr sz="4400" b="1">
                <a:solidFill>
                  <a:srgbClr val="419845"/>
                </a:solidFill>
                <a:latin typeface="Verdana" panose="020B0604030504040204" pitchFamily="34" charset="0"/>
                <a:ea typeface="Verdana" panose="020B0604030504040204" pitchFamily="34" charset="0"/>
              </a:defRPr>
            </a:lvl1pPr>
          </a:lstStyle>
          <a:p>
            <a:r>
              <a:rPr lang="en-US" dirty="0"/>
              <a:t>Click to Add Your Slide Title</a:t>
            </a:r>
          </a:p>
        </p:txBody>
      </p:sp>
      <p:sp>
        <p:nvSpPr>
          <p:cNvPr id="5" name="Slide Number Placeholder 5">
            <a:extLst>
              <a:ext uri="{FF2B5EF4-FFF2-40B4-BE49-F238E27FC236}">
                <a16:creationId xmlns:a16="http://schemas.microsoft.com/office/drawing/2014/main" id="{99C8D762-6167-C83B-866C-0900738F85C9}"/>
              </a:ext>
            </a:extLst>
          </p:cNvPr>
          <p:cNvSpPr>
            <a:spLocks noGrp="1"/>
          </p:cNvSpPr>
          <p:nvPr>
            <p:ph type="sldNum" sz="quarter" idx="4"/>
          </p:nvPr>
        </p:nvSpPr>
        <p:spPr>
          <a:xfrm>
            <a:off x="10991850" y="6356350"/>
            <a:ext cx="1199388" cy="365125"/>
          </a:xfrm>
          <a:prstGeom prst="rect">
            <a:avLst/>
          </a:prstGeom>
        </p:spPr>
        <p:txBody>
          <a:bodyPr vert="horz" lIns="91440" tIns="45720" rIns="91440" bIns="45720" rtlCol="0" anchor="ctr"/>
          <a:lstStyle>
            <a:lvl1pPr algn="r">
              <a:defRPr sz="1000">
                <a:solidFill>
                  <a:schemeClr val="bg1"/>
                </a:solidFill>
              </a:defRPr>
            </a:lvl1pPr>
          </a:lstStyle>
          <a:p>
            <a:fld id="{44C3AC6F-E2AF-4D4E-A095-E91A337C76F9}" type="slidenum">
              <a:rPr lang="en-US" smtClean="0"/>
              <a:pPr/>
              <a:t>‹#›</a:t>
            </a:fld>
            <a:endParaRPr lang="en-US" dirty="0"/>
          </a:p>
        </p:txBody>
      </p:sp>
      <p:sp>
        <p:nvSpPr>
          <p:cNvPr id="7" name="Content Placeholder 6">
            <a:extLst>
              <a:ext uri="{FF2B5EF4-FFF2-40B4-BE49-F238E27FC236}">
                <a16:creationId xmlns:a16="http://schemas.microsoft.com/office/drawing/2014/main" id="{CAB22B5D-9DC8-B4C0-1DC1-1DA715BDC34E}"/>
              </a:ext>
            </a:extLst>
          </p:cNvPr>
          <p:cNvSpPr>
            <a:spLocks noGrp="1"/>
          </p:cNvSpPr>
          <p:nvPr>
            <p:ph sz="quarter" idx="10"/>
          </p:nvPr>
        </p:nvSpPr>
        <p:spPr>
          <a:xfrm>
            <a:off x="831850" y="1339850"/>
            <a:ext cx="5072063" cy="4298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EFDD911E-D42C-7684-0904-B8D096B754DE}"/>
              </a:ext>
            </a:extLst>
          </p:cNvPr>
          <p:cNvSpPr>
            <a:spLocks noGrp="1"/>
          </p:cNvSpPr>
          <p:nvPr>
            <p:ph sz="quarter" idx="11"/>
          </p:nvPr>
        </p:nvSpPr>
        <p:spPr>
          <a:xfrm>
            <a:off x="6259763" y="1339850"/>
            <a:ext cx="5072063" cy="4298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0620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966AE-83DA-6399-D3CF-3518E400BCEC}"/>
              </a:ext>
            </a:extLst>
          </p:cNvPr>
          <p:cNvSpPr>
            <a:spLocks noGrp="1"/>
          </p:cNvSpPr>
          <p:nvPr>
            <p:ph type="title" hasCustomPrompt="1"/>
          </p:nvPr>
        </p:nvSpPr>
        <p:spPr>
          <a:xfrm>
            <a:off x="838200" y="194680"/>
            <a:ext cx="10515600" cy="5606045"/>
          </a:xfrm>
        </p:spPr>
        <p:txBody>
          <a:bodyPr>
            <a:normAutofit/>
          </a:bodyPr>
          <a:lstStyle>
            <a:lvl1pPr>
              <a:defRPr sz="5400" b="1">
                <a:solidFill>
                  <a:srgbClr val="419845"/>
                </a:solidFill>
                <a:latin typeface="Verdana" panose="020B0604030504040204" pitchFamily="34" charset="0"/>
                <a:ea typeface="Verdana" panose="020B0604030504040204" pitchFamily="34" charset="0"/>
              </a:defRPr>
            </a:lvl1pPr>
          </a:lstStyle>
          <a:p>
            <a:r>
              <a:rPr lang="en-US" dirty="0"/>
              <a:t>Click to Add</a:t>
            </a:r>
            <a:br>
              <a:rPr lang="en-US" dirty="0"/>
            </a:br>
            <a:r>
              <a:rPr lang="en-US" dirty="0"/>
              <a:t>a Section Title</a:t>
            </a:r>
          </a:p>
        </p:txBody>
      </p:sp>
      <p:sp>
        <p:nvSpPr>
          <p:cNvPr id="3" name="Slide Number Placeholder 5">
            <a:extLst>
              <a:ext uri="{FF2B5EF4-FFF2-40B4-BE49-F238E27FC236}">
                <a16:creationId xmlns:a16="http://schemas.microsoft.com/office/drawing/2014/main" id="{6C409CE3-E721-2E2F-26FA-E32013A67DE6}"/>
              </a:ext>
            </a:extLst>
          </p:cNvPr>
          <p:cNvSpPr>
            <a:spLocks noGrp="1"/>
          </p:cNvSpPr>
          <p:nvPr>
            <p:ph type="sldNum" sz="quarter" idx="4"/>
          </p:nvPr>
        </p:nvSpPr>
        <p:spPr>
          <a:xfrm>
            <a:off x="10991850" y="6356350"/>
            <a:ext cx="1199388" cy="365125"/>
          </a:xfrm>
          <a:prstGeom prst="rect">
            <a:avLst/>
          </a:prstGeom>
        </p:spPr>
        <p:txBody>
          <a:bodyPr vert="horz" lIns="91440" tIns="45720" rIns="91440" bIns="45720" rtlCol="0" anchor="ctr"/>
          <a:lstStyle>
            <a:lvl1pPr algn="r">
              <a:defRPr sz="1000">
                <a:solidFill>
                  <a:schemeClr val="bg1"/>
                </a:solidFill>
              </a:defRPr>
            </a:lvl1pPr>
          </a:lstStyle>
          <a:p>
            <a:fld id="{44C3AC6F-E2AF-4D4E-A095-E91A337C76F9}" type="slidenum">
              <a:rPr lang="en-US" smtClean="0"/>
              <a:pPr/>
              <a:t>‹#›</a:t>
            </a:fld>
            <a:endParaRPr lang="en-US" dirty="0"/>
          </a:p>
        </p:txBody>
      </p:sp>
    </p:spTree>
    <p:extLst>
      <p:ext uri="{BB962C8B-B14F-4D97-AF65-F5344CB8AC3E}">
        <p14:creationId xmlns:p14="http://schemas.microsoft.com/office/powerpoint/2010/main" val="935974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24CD9D4-DD94-1E19-70B9-E8432807BD3E}"/>
              </a:ext>
            </a:extLst>
          </p:cNvPr>
          <p:cNvSpPr>
            <a:spLocks noGrp="1"/>
          </p:cNvSpPr>
          <p:nvPr>
            <p:ph type="pic" sz="quarter" idx="10" hasCustomPrompt="1"/>
          </p:nvPr>
        </p:nvSpPr>
        <p:spPr>
          <a:xfrm>
            <a:off x="2413000" y="698500"/>
            <a:ext cx="7366000" cy="3657600"/>
          </a:xfrm>
        </p:spPr>
        <p:txBody>
          <a:bodyPr/>
          <a:lstStyle>
            <a:lvl1pPr marL="0" indent="0">
              <a:buNone/>
              <a:defRPr/>
            </a:lvl1pPr>
          </a:lstStyle>
          <a:p>
            <a:r>
              <a:rPr lang="en-US" dirty="0"/>
              <a:t>Click to add a picture</a:t>
            </a:r>
          </a:p>
        </p:txBody>
      </p:sp>
      <p:sp>
        <p:nvSpPr>
          <p:cNvPr id="12" name="Text Placeholder 11">
            <a:extLst>
              <a:ext uri="{FF2B5EF4-FFF2-40B4-BE49-F238E27FC236}">
                <a16:creationId xmlns:a16="http://schemas.microsoft.com/office/drawing/2014/main" id="{CD4FB39C-D79E-6309-8602-8C0DA38B5315}"/>
              </a:ext>
            </a:extLst>
          </p:cNvPr>
          <p:cNvSpPr>
            <a:spLocks noGrp="1"/>
          </p:cNvSpPr>
          <p:nvPr>
            <p:ph type="body" sz="quarter" idx="11" hasCustomPrompt="1"/>
          </p:nvPr>
        </p:nvSpPr>
        <p:spPr>
          <a:xfrm>
            <a:off x="2413000" y="4457700"/>
            <a:ext cx="7366000" cy="444500"/>
          </a:xfrm>
        </p:spPr>
        <p:txBody>
          <a:bodyPr/>
          <a:lstStyle>
            <a:lvl1pPr marL="0" indent="0">
              <a:buNone/>
              <a:defRPr b="1">
                <a:solidFill>
                  <a:srgbClr val="419845"/>
                </a:solidFill>
                <a:latin typeface="Verdana" panose="020B0604030504040204" pitchFamily="34" charset="0"/>
                <a:ea typeface="Verdana" panose="020B0604030504040204" pitchFamily="34" charset="0"/>
              </a:defRPr>
            </a:lvl1pPr>
          </a:lstStyle>
          <a:p>
            <a:pPr lvl="0"/>
            <a:r>
              <a:rPr lang="en-US" dirty="0"/>
              <a:t>Click to edit caption</a:t>
            </a:r>
          </a:p>
        </p:txBody>
      </p:sp>
      <p:sp>
        <p:nvSpPr>
          <p:cNvPr id="13" name="Text Placeholder 11">
            <a:extLst>
              <a:ext uri="{FF2B5EF4-FFF2-40B4-BE49-F238E27FC236}">
                <a16:creationId xmlns:a16="http://schemas.microsoft.com/office/drawing/2014/main" id="{69E731A3-3952-145C-E8B8-14E46AC26F47}"/>
              </a:ext>
            </a:extLst>
          </p:cNvPr>
          <p:cNvSpPr>
            <a:spLocks noGrp="1"/>
          </p:cNvSpPr>
          <p:nvPr>
            <p:ph type="body" sz="quarter" idx="12" hasCustomPrompt="1"/>
          </p:nvPr>
        </p:nvSpPr>
        <p:spPr>
          <a:xfrm>
            <a:off x="2413000" y="5003800"/>
            <a:ext cx="7366000" cy="444500"/>
          </a:xfrm>
        </p:spPr>
        <p:txBody>
          <a:bodyPr/>
          <a:lstStyle>
            <a:lvl1pPr marL="0" indent="0">
              <a:buNone/>
              <a:defRPr b="0">
                <a:solidFill>
                  <a:schemeClr val="tx1"/>
                </a:solidFill>
                <a:latin typeface="Verdana" panose="020B0604030504040204" pitchFamily="34" charset="0"/>
                <a:ea typeface="Verdana" panose="020B0604030504040204" pitchFamily="34" charset="0"/>
              </a:defRPr>
            </a:lvl1pPr>
          </a:lstStyle>
          <a:p>
            <a:pPr lvl="0"/>
            <a:r>
              <a:rPr lang="en-US" dirty="0"/>
              <a:t>Click to add text</a:t>
            </a:r>
          </a:p>
        </p:txBody>
      </p:sp>
      <p:sp>
        <p:nvSpPr>
          <p:cNvPr id="2" name="Slide Number Placeholder 5">
            <a:extLst>
              <a:ext uri="{FF2B5EF4-FFF2-40B4-BE49-F238E27FC236}">
                <a16:creationId xmlns:a16="http://schemas.microsoft.com/office/drawing/2014/main" id="{E0DFA398-755A-A8C4-E98C-C1F92BB6B209}"/>
              </a:ext>
            </a:extLst>
          </p:cNvPr>
          <p:cNvSpPr>
            <a:spLocks noGrp="1"/>
          </p:cNvSpPr>
          <p:nvPr>
            <p:ph type="sldNum" sz="quarter" idx="4"/>
          </p:nvPr>
        </p:nvSpPr>
        <p:spPr>
          <a:xfrm>
            <a:off x="10991850" y="6356350"/>
            <a:ext cx="1199388" cy="365125"/>
          </a:xfrm>
          <a:prstGeom prst="rect">
            <a:avLst/>
          </a:prstGeom>
        </p:spPr>
        <p:txBody>
          <a:bodyPr vert="horz" lIns="91440" tIns="45720" rIns="91440" bIns="45720" rtlCol="0" anchor="ctr"/>
          <a:lstStyle>
            <a:lvl1pPr algn="r">
              <a:defRPr sz="1000">
                <a:solidFill>
                  <a:schemeClr val="bg1"/>
                </a:solidFill>
              </a:defRPr>
            </a:lvl1pPr>
          </a:lstStyle>
          <a:p>
            <a:fld id="{44C3AC6F-E2AF-4D4E-A095-E91A337C76F9}" type="slidenum">
              <a:rPr lang="en-US" smtClean="0"/>
              <a:pPr/>
              <a:t>‹#›</a:t>
            </a:fld>
            <a:endParaRPr lang="en-US" dirty="0"/>
          </a:p>
        </p:txBody>
      </p:sp>
    </p:spTree>
    <p:extLst>
      <p:ext uri="{BB962C8B-B14F-4D97-AF65-F5344CB8AC3E}">
        <p14:creationId xmlns:p14="http://schemas.microsoft.com/office/powerpoint/2010/main" val="1887312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sk for Questions Slid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A7C15D-96D9-99AF-E67D-EF805C823CE5}"/>
              </a:ext>
            </a:extLst>
          </p:cNvPr>
          <p:cNvSpPr txBox="1"/>
          <p:nvPr userDrawn="1"/>
        </p:nvSpPr>
        <p:spPr>
          <a:xfrm>
            <a:off x="0" y="1562100"/>
            <a:ext cx="12192000" cy="1323439"/>
          </a:xfrm>
          <a:prstGeom prst="rect">
            <a:avLst/>
          </a:prstGeom>
          <a:noFill/>
        </p:spPr>
        <p:txBody>
          <a:bodyPr wrap="square" rtlCol="0">
            <a:spAutoFit/>
          </a:bodyPr>
          <a:lstStyle/>
          <a:p>
            <a:pPr algn="ctr"/>
            <a:r>
              <a:rPr lang="en-US" sz="8000" b="1" dirty="0">
                <a:solidFill>
                  <a:srgbClr val="8DC63F"/>
                </a:solidFill>
                <a:latin typeface="Verdana" panose="020B0604030504040204" pitchFamily="34" charset="0"/>
                <a:ea typeface="Verdana" panose="020B0604030504040204" pitchFamily="34" charset="0"/>
              </a:rPr>
              <a:t>Questions?</a:t>
            </a:r>
          </a:p>
        </p:txBody>
      </p:sp>
      <p:sp>
        <p:nvSpPr>
          <p:cNvPr id="2" name="Slide Number Placeholder 5">
            <a:extLst>
              <a:ext uri="{FF2B5EF4-FFF2-40B4-BE49-F238E27FC236}">
                <a16:creationId xmlns:a16="http://schemas.microsoft.com/office/drawing/2014/main" id="{A9580A9C-8AC2-7340-7E21-D57F04E19B38}"/>
              </a:ext>
            </a:extLst>
          </p:cNvPr>
          <p:cNvSpPr>
            <a:spLocks noGrp="1"/>
          </p:cNvSpPr>
          <p:nvPr>
            <p:ph type="sldNum" sz="quarter" idx="4"/>
          </p:nvPr>
        </p:nvSpPr>
        <p:spPr>
          <a:xfrm>
            <a:off x="10991850" y="6356350"/>
            <a:ext cx="1199388" cy="365125"/>
          </a:xfrm>
          <a:prstGeom prst="rect">
            <a:avLst/>
          </a:prstGeom>
        </p:spPr>
        <p:txBody>
          <a:bodyPr vert="horz" lIns="91440" tIns="45720" rIns="91440" bIns="45720" rtlCol="0" anchor="ctr"/>
          <a:lstStyle>
            <a:lvl1pPr algn="r">
              <a:defRPr sz="1000">
                <a:solidFill>
                  <a:schemeClr val="bg1"/>
                </a:solidFill>
              </a:defRPr>
            </a:lvl1pPr>
          </a:lstStyle>
          <a:p>
            <a:fld id="{44C3AC6F-E2AF-4D4E-A095-E91A337C76F9}" type="slidenum">
              <a:rPr lang="en-US" smtClean="0"/>
              <a:pPr/>
              <a:t>‹#›</a:t>
            </a:fld>
            <a:endParaRPr lang="en-US" dirty="0"/>
          </a:p>
        </p:txBody>
      </p:sp>
    </p:spTree>
    <p:extLst>
      <p:ext uri="{BB962C8B-B14F-4D97-AF65-F5344CB8AC3E}">
        <p14:creationId xmlns:p14="http://schemas.microsoft.com/office/powerpoint/2010/main" val="1308155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A7C15D-96D9-99AF-E67D-EF805C823CE5}"/>
              </a:ext>
            </a:extLst>
          </p:cNvPr>
          <p:cNvSpPr txBox="1"/>
          <p:nvPr userDrawn="1"/>
        </p:nvSpPr>
        <p:spPr>
          <a:xfrm>
            <a:off x="0" y="1562100"/>
            <a:ext cx="12192000" cy="1323439"/>
          </a:xfrm>
          <a:prstGeom prst="rect">
            <a:avLst/>
          </a:prstGeom>
          <a:noFill/>
        </p:spPr>
        <p:txBody>
          <a:bodyPr wrap="square" rtlCol="0">
            <a:spAutoFit/>
          </a:bodyPr>
          <a:lstStyle/>
          <a:p>
            <a:pPr algn="ctr"/>
            <a:r>
              <a:rPr lang="en-US" sz="8000" b="1" dirty="0">
                <a:solidFill>
                  <a:srgbClr val="8DC63F"/>
                </a:solidFill>
                <a:latin typeface="Verdana" panose="020B0604030504040204" pitchFamily="34" charset="0"/>
                <a:ea typeface="Verdana" panose="020B0604030504040204" pitchFamily="34" charset="0"/>
              </a:rPr>
              <a:t>Thank You!</a:t>
            </a:r>
          </a:p>
        </p:txBody>
      </p:sp>
      <p:sp>
        <p:nvSpPr>
          <p:cNvPr id="2" name="Slide Number Placeholder 5">
            <a:extLst>
              <a:ext uri="{FF2B5EF4-FFF2-40B4-BE49-F238E27FC236}">
                <a16:creationId xmlns:a16="http://schemas.microsoft.com/office/drawing/2014/main" id="{3E29900F-E42F-C523-F96B-11FCF0686964}"/>
              </a:ext>
            </a:extLst>
          </p:cNvPr>
          <p:cNvSpPr>
            <a:spLocks noGrp="1"/>
          </p:cNvSpPr>
          <p:nvPr>
            <p:ph type="sldNum" sz="quarter" idx="4"/>
          </p:nvPr>
        </p:nvSpPr>
        <p:spPr>
          <a:xfrm>
            <a:off x="10991850" y="6356350"/>
            <a:ext cx="1199388" cy="365125"/>
          </a:xfrm>
          <a:prstGeom prst="rect">
            <a:avLst/>
          </a:prstGeom>
        </p:spPr>
        <p:txBody>
          <a:bodyPr vert="horz" lIns="91440" tIns="45720" rIns="91440" bIns="45720" rtlCol="0" anchor="ctr"/>
          <a:lstStyle>
            <a:lvl1pPr algn="r">
              <a:defRPr sz="1000">
                <a:solidFill>
                  <a:schemeClr val="bg1"/>
                </a:solidFill>
              </a:defRPr>
            </a:lvl1pPr>
          </a:lstStyle>
          <a:p>
            <a:fld id="{44C3AC6F-E2AF-4D4E-A095-E91A337C76F9}" type="slidenum">
              <a:rPr lang="en-US" smtClean="0"/>
              <a:pPr/>
              <a:t>‹#›</a:t>
            </a:fld>
            <a:endParaRPr lang="en-US" dirty="0"/>
          </a:p>
        </p:txBody>
      </p:sp>
    </p:spTree>
    <p:extLst>
      <p:ext uri="{BB962C8B-B14F-4D97-AF65-F5344CB8AC3E}">
        <p14:creationId xmlns:p14="http://schemas.microsoft.com/office/powerpoint/2010/main" val="3818502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
        <p:cNvGrpSpPr/>
        <p:nvPr/>
      </p:nvGrpSpPr>
      <p:grpSpPr>
        <a:xfrm>
          <a:off x="0" y="0"/>
          <a:ext cx="0" cy="0"/>
          <a:chOff x="0" y="0"/>
          <a:chExt cx="0" cy="0"/>
        </a:xfrm>
      </p:grpSpPr>
      <p:sp>
        <p:nvSpPr>
          <p:cNvPr id="57" name="Google Shape;57;p317"/>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4000"/>
              <a:buFont typeface="Trebuchet MS"/>
              <a:buNone/>
              <a:defRPr sz="40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17"/>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600"/>
              <a:buNone/>
              <a:defRPr sz="2000">
                <a:solidFill>
                  <a:srgbClr val="7F7F7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59" name="Google Shape;59;p31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1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1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FE Reminder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7610C852-CC23-27BF-FFFF-22BCCD61A178}"/>
              </a:ext>
            </a:extLst>
          </p:cNvPr>
          <p:cNvSpPr>
            <a:spLocks noGrp="1"/>
          </p:cNvSpPr>
          <p:nvPr>
            <p:ph type="sldNum" sz="quarter" idx="4"/>
          </p:nvPr>
        </p:nvSpPr>
        <p:spPr>
          <a:xfrm>
            <a:off x="10991850" y="6356350"/>
            <a:ext cx="1199388" cy="365125"/>
          </a:xfrm>
          <a:prstGeom prst="rect">
            <a:avLst/>
          </a:prstGeom>
        </p:spPr>
        <p:txBody>
          <a:bodyPr vert="horz" lIns="91440" tIns="45720" rIns="91440" bIns="45720" rtlCol="0" anchor="ctr"/>
          <a:lstStyle>
            <a:lvl1pPr algn="r">
              <a:defRPr sz="1000">
                <a:solidFill>
                  <a:schemeClr val="bg1"/>
                </a:solidFill>
              </a:defRPr>
            </a:lvl1pPr>
          </a:lstStyle>
          <a:p>
            <a:fld id="{44C3AC6F-E2AF-4D4E-A095-E91A337C76F9}" type="slidenum">
              <a:rPr lang="en-US" smtClean="0"/>
              <a:pPr/>
              <a:t>‹#›</a:t>
            </a:fld>
            <a:endParaRPr lang="en-US" dirty="0"/>
          </a:p>
        </p:txBody>
      </p:sp>
      <p:sp>
        <p:nvSpPr>
          <p:cNvPr id="3" name="TextBox 2">
            <a:extLst>
              <a:ext uri="{FF2B5EF4-FFF2-40B4-BE49-F238E27FC236}">
                <a16:creationId xmlns:a16="http://schemas.microsoft.com/office/drawing/2014/main" id="{80DBE505-9758-8C4E-614F-1DAA280F3EDE}"/>
              </a:ext>
            </a:extLst>
          </p:cNvPr>
          <p:cNvSpPr txBox="1"/>
          <p:nvPr userDrawn="1"/>
        </p:nvSpPr>
        <p:spPr>
          <a:xfrm>
            <a:off x="2025315" y="2582614"/>
            <a:ext cx="8141370" cy="1692771"/>
          </a:xfrm>
          <a:prstGeom prst="rect">
            <a:avLst/>
          </a:prstGeom>
          <a:solidFill>
            <a:srgbClr val="8DC63F"/>
          </a:solidFill>
        </p:spPr>
        <p:txBody>
          <a:bodyPr wrap="square" rtlCol="0">
            <a:spAutoFit/>
          </a:bodyPr>
          <a:lstStyle/>
          <a:p>
            <a:pPr marL="0" marR="0">
              <a:spcBef>
                <a:spcPts val="0"/>
              </a:spcBef>
              <a:spcAft>
                <a:spcPts val="0"/>
              </a:spcAft>
            </a:pPr>
            <a:r>
              <a:rPr lang="en-US" sz="2600" dirty="0">
                <a:effectLst/>
                <a:latin typeface="Calibri" panose="020F0502020204030204" pitchFamily="34" charset="0"/>
                <a:ea typeface="Calibri" panose="020F0502020204030204" pitchFamily="34" charset="0"/>
              </a:rPr>
              <a:t>See the </a:t>
            </a:r>
            <a:r>
              <a:rPr lang="en-US" sz="2600" b="1" dirty="0">
                <a:effectLst/>
                <a:latin typeface="Calibri" panose="020F0502020204030204" pitchFamily="34" charset="0"/>
                <a:ea typeface="Calibri" panose="020F0502020204030204" pitchFamily="34" charset="0"/>
              </a:rPr>
              <a:t>Bronson PowerPoint Extras template</a:t>
            </a:r>
            <a:r>
              <a:rPr lang="en-US" sz="2600" dirty="0">
                <a:effectLst/>
                <a:latin typeface="Calibri" panose="020F0502020204030204" pitchFamily="34" charset="0"/>
                <a:ea typeface="Calibri" panose="020F0502020204030204" pitchFamily="34" charset="0"/>
              </a:rPr>
              <a:t> for pre-made slides of the PFE callouts, system facts and photos for use in presentations. For other content/photo template slides, use the </a:t>
            </a:r>
            <a:r>
              <a:rPr lang="en-US" sz="2600" b="1" dirty="0">
                <a:effectLst/>
                <a:latin typeface="Calibri" panose="020F0502020204030204" pitchFamily="34" charset="0"/>
                <a:ea typeface="Calibri" panose="020F0502020204030204" pitchFamily="34" charset="0"/>
              </a:rPr>
              <a:t>New Slide drop down</a:t>
            </a:r>
            <a:r>
              <a:rPr lang="en-US" sz="2600" dirty="0">
                <a:effectLst/>
                <a:latin typeface="Calibri" panose="020F0502020204030204" pitchFamily="34" charset="0"/>
                <a:ea typeface="Calibri" panose="020F0502020204030204" pitchFamily="34" charset="0"/>
              </a:rPr>
              <a:t> in the </a:t>
            </a:r>
            <a:r>
              <a:rPr lang="en-US" sz="2600" b="1" dirty="0">
                <a:effectLst/>
                <a:latin typeface="Calibri" panose="020F0502020204030204" pitchFamily="34" charset="0"/>
                <a:ea typeface="Calibri" panose="020F0502020204030204" pitchFamily="34" charset="0"/>
              </a:rPr>
              <a:t>toolbar</a:t>
            </a:r>
            <a:r>
              <a:rPr lang="en-US" sz="2600" dirty="0">
                <a:effectLst/>
                <a:latin typeface="Calibri" panose="020F0502020204030204" pitchFamily="34" charset="0"/>
                <a:ea typeface="Calibri" panose="020F0502020204030204" pitchFamily="34" charset="0"/>
              </a:rPr>
              <a:t>.</a:t>
            </a:r>
          </a:p>
        </p:txBody>
      </p:sp>
    </p:spTree>
    <p:extLst>
      <p:ext uri="{BB962C8B-B14F-4D97-AF65-F5344CB8AC3E}">
        <p14:creationId xmlns:p14="http://schemas.microsoft.com/office/powerpoint/2010/main" val="190891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3D01A1-59E9-8856-385F-CD49D2A3BA14}"/>
              </a:ext>
            </a:extLst>
          </p:cNvPr>
          <p:cNvSpPr>
            <a:spLocks noGrp="1"/>
          </p:cNvSpPr>
          <p:nvPr>
            <p:ph type="sldNum" sz="quarter" idx="10"/>
          </p:nvPr>
        </p:nvSpPr>
        <p:spPr/>
        <p:txBody>
          <a:bodyPr/>
          <a:lstStyle/>
          <a:p>
            <a:fld id="{44C3AC6F-E2AF-4D4E-A095-E91A337C76F9}" type="slidenum">
              <a:rPr lang="en-US" smtClean="0"/>
              <a:pPr/>
              <a:t>‹#›</a:t>
            </a:fld>
            <a:endParaRPr lang="en-US" dirty="0"/>
          </a:p>
        </p:txBody>
      </p:sp>
    </p:spTree>
    <p:extLst>
      <p:ext uri="{BB962C8B-B14F-4D97-AF65-F5344CB8AC3E}">
        <p14:creationId xmlns:p14="http://schemas.microsoft.com/office/powerpoint/2010/main" val="4219339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White with Bronson Logo - Plain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3299BC2D-9061-81C8-6C07-67A30D3B979F}"/>
              </a:ext>
            </a:extLst>
          </p:cNvPr>
          <p:cNvSpPr>
            <a:spLocks noGrp="1"/>
          </p:cNvSpPr>
          <p:nvPr>
            <p:ph type="sldNum" sz="quarter" idx="4"/>
          </p:nvPr>
        </p:nvSpPr>
        <p:spPr>
          <a:xfrm>
            <a:off x="10991850" y="6356350"/>
            <a:ext cx="1199388" cy="365125"/>
          </a:xfrm>
          <a:prstGeom prst="rect">
            <a:avLst/>
          </a:prstGeom>
        </p:spPr>
        <p:txBody>
          <a:bodyPr vert="horz" lIns="91440" tIns="45720" rIns="91440" bIns="45720" rtlCol="0" anchor="ctr"/>
          <a:lstStyle>
            <a:lvl1pPr algn="r">
              <a:defRPr sz="1000">
                <a:solidFill>
                  <a:schemeClr val="tx1"/>
                </a:solidFill>
              </a:defRPr>
            </a:lvl1pPr>
          </a:lstStyle>
          <a:p>
            <a:fld id="{44C3AC6F-E2AF-4D4E-A095-E91A337C76F9}" type="slidenum">
              <a:rPr lang="en-US" smtClean="0"/>
              <a:pPr/>
              <a:t>‹#›</a:t>
            </a:fld>
            <a:endParaRPr lang="en-US" dirty="0"/>
          </a:p>
        </p:txBody>
      </p:sp>
    </p:spTree>
    <p:extLst>
      <p:ext uri="{BB962C8B-B14F-4D97-AF65-F5344CB8AC3E}">
        <p14:creationId xmlns:p14="http://schemas.microsoft.com/office/powerpoint/2010/main" val="3129224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 with Bronson Logo - Plain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3299BC2D-9061-81C8-6C07-67A30D3B979F}"/>
              </a:ext>
            </a:extLst>
          </p:cNvPr>
          <p:cNvSpPr>
            <a:spLocks noGrp="1"/>
          </p:cNvSpPr>
          <p:nvPr>
            <p:ph type="sldNum" sz="quarter" idx="4"/>
          </p:nvPr>
        </p:nvSpPr>
        <p:spPr>
          <a:xfrm>
            <a:off x="10991850" y="6356350"/>
            <a:ext cx="1199388" cy="365125"/>
          </a:xfrm>
          <a:prstGeom prst="rect">
            <a:avLst/>
          </a:prstGeom>
        </p:spPr>
        <p:txBody>
          <a:bodyPr vert="horz" lIns="91440" tIns="45720" rIns="91440" bIns="45720" rtlCol="0" anchor="ctr"/>
          <a:lstStyle>
            <a:lvl1pPr algn="r">
              <a:defRPr sz="1000">
                <a:solidFill>
                  <a:schemeClr val="tx1"/>
                </a:solidFill>
              </a:defRPr>
            </a:lvl1pPr>
          </a:lstStyle>
          <a:p>
            <a:fld id="{44C3AC6F-E2AF-4D4E-A095-E91A337C76F9}" type="slidenum">
              <a:rPr lang="en-US" smtClean="0"/>
              <a:pPr/>
              <a:t>‹#›</a:t>
            </a:fld>
            <a:endParaRPr lang="en-US" dirty="0"/>
          </a:p>
        </p:txBody>
      </p:sp>
    </p:spTree>
    <p:extLst>
      <p:ext uri="{BB962C8B-B14F-4D97-AF65-F5344CB8AC3E}">
        <p14:creationId xmlns:p14="http://schemas.microsoft.com/office/powerpoint/2010/main" val="1647341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2"/>
        <p:cNvGrpSpPr/>
        <p:nvPr/>
      </p:nvGrpSpPr>
      <p:grpSpPr>
        <a:xfrm>
          <a:off x="0" y="0"/>
          <a:ext cx="0" cy="0"/>
          <a:chOff x="0" y="0"/>
          <a:chExt cx="0" cy="0"/>
        </a:xfrm>
      </p:grpSpPr>
      <p:sp>
        <p:nvSpPr>
          <p:cNvPr id="63" name="Google Shape;63;p318"/>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3600"/>
              <a:buFont typeface="Trebuchet M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18"/>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65" name="Google Shape;65;p318"/>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66" name="Google Shape;66;p318"/>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67" name="Google Shape;67;p318"/>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68" name="Google Shape;68;p31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1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1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
        <p:cNvGrpSpPr/>
        <p:nvPr/>
      </p:nvGrpSpPr>
      <p:grpSpPr>
        <a:xfrm>
          <a:off x="0" y="0"/>
          <a:ext cx="0" cy="0"/>
          <a:chOff x="0" y="0"/>
          <a:chExt cx="0" cy="0"/>
        </a:xfrm>
      </p:grpSpPr>
      <p:sp>
        <p:nvSpPr>
          <p:cNvPr id="72" name="Google Shape;72;p319"/>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1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1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1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
        <p:cNvGrpSpPr/>
        <p:nvPr/>
      </p:nvGrpSpPr>
      <p:grpSpPr>
        <a:xfrm>
          <a:off x="0" y="0"/>
          <a:ext cx="0" cy="0"/>
          <a:chOff x="0" y="0"/>
          <a:chExt cx="0" cy="0"/>
        </a:xfrm>
      </p:grpSpPr>
      <p:sp>
        <p:nvSpPr>
          <p:cNvPr id="84" name="Google Shape;84;p322"/>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400"/>
              <a:buFont typeface="Trebuchet MS"/>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22"/>
          <p:cNvSpPr>
            <a:spLocks noGrp="1"/>
          </p:cNvSpPr>
          <p:nvPr>
            <p:ph type="pic" idx="2"/>
          </p:nvPr>
        </p:nvSpPr>
        <p:spPr>
          <a:xfrm>
            <a:off x="677334" y="609600"/>
            <a:ext cx="8596668" cy="3845718"/>
          </a:xfrm>
          <a:prstGeom prst="rect">
            <a:avLst/>
          </a:prstGeom>
          <a:noFill/>
          <a:ln>
            <a:noFill/>
          </a:ln>
        </p:spPr>
      </p:sp>
      <p:sp>
        <p:nvSpPr>
          <p:cNvPr id="86" name="Google Shape;86;p322"/>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960"/>
              <a:buNone/>
              <a:defRPr sz="12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87" name="Google Shape;87;p32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32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89" name="Google Shape;89;p32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0"/>
        <p:cNvGrpSpPr/>
        <p:nvPr/>
      </p:nvGrpSpPr>
      <p:grpSpPr>
        <a:xfrm>
          <a:off x="0" y="0"/>
          <a:ext cx="0" cy="0"/>
          <a:chOff x="0" y="0"/>
          <a:chExt cx="0" cy="0"/>
        </a:xfrm>
      </p:grpSpPr>
      <p:sp>
        <p:nvSpPr>
          <p:cNvPr id="91" name="Google Shape;91;p323"/>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323"/>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93" name="Google Shape;93;p32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32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32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6"/>
        <p:cNvGrpSpPr/>
        <p:nvPr/>
      </p:nvGrpSpPr>
      <p:grpSpPr>
        <a:xfrm>
          <a:off x="0" y="0"/>
          <a:ext cx="0" cy="0"/>
          <a:chOff x="0" y="0"/>
          <a:chExt cx="0" cy="0"/>
        </a:xfrm>
      </p:grpSpPr>
      <p:sp>
        <p:nvSpPr>
          <p:cNvPr id="97" name="Google Shape;97;p324"/>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24"/>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1280"/>
              <a:buFont typeface="Trebuchet MS"/>
              <a:buNone/>
              <a:defRPr sz="1600">
                <a:solidFill>
                  <a:srgbClr val="7F7F7F"/>
                </a:solidFill>
              </a:defRPr>
            </a:lvl1pPr>
            <a:lvl2pPr marL="914400" lvl="1" indent="-228600" algn="l">
              <a:lnSpc>
                <a:spcPct val="100000"/>
              </a:lnSpc>
              <a:spcBef>
                <a:spcPts val="1000"/>
              </a:spcBef>
              <a:spcAft>
                <a:spcPts val="0"/>
              </a:spcAft>
              <a:buSzPts val="1280"/>
              <a:buFont typeface="Trebuchet MS"/>
              <a:buNone/>
              <a:defRPr/>
            </a:lvl2pPr>
            <a:lvl3pPr marL="1371600" lvl="2" indent="-228600" algn="l">
              <a:lnSpc>
                <a:spcPct val="100000"/>
              </a:lnSpc>
              <a:spcBef>
                <a:spcPts val="1000"/>
              </a:spcBef>
              <a:spcAft>
                <a:spcPts val="0"/>
              </a:spcAft>
              <a:buSzPts val="1120"/>
              <a:buFont typeface="Trebuchet MS"/>
              <a:buNone/>
              <a:defRPr/>
            </a:lvl3pPr>
            <a:lvl4pPr marL="1828800" lvl="3" indent="-228600" algn="l">
              <a:lnSpc>
                <a:spcPct val="100000"/>
              </a:lnSpc>
              <a:spcBef>
                <a:spcPts val="1000"/>
              </a:spcBef>
              <a:spcAft>
                <a:spcPts val="0"/>
              </a:spcAft>
              <a:buSzPts val="960"/>
              <a:buFont typeface="Trebuchet MS"/>
              <a:buNone/>
              <a:defRPr/>
            </a:lvl4pPr>
            <a:lvl5pPr marL="2286000" lvl="4" indent="-228600" algn="l">
              <a:lnSpc>
                <a:spcPct val="100000"/>
              </a:lnSpc>
              <a:spcBef>
                <a:spcPts val="1000"/>
              </a:spcBef>
              <a:spcAft>
                <a:spcPts val="0"/>
              </a:spcAft>
              <a:buSzPts val="960"/>
              <a:buFont typeface="Trebuchet MS"/>
              <a:buNone/>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99" name="Google Shape;99;p324"/>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00" name="Google Shape;100;p32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32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32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103" name="Google Shape;103;p324"/>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F6C68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04" name="Google Shape;104;p324"/>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F6C68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5"/>
        <p:cNvGrpSpPr/>
        <p:nvPr/>
      </p:nvGrpSpPr>
      <p:grpSpPr>
        <a:xfrm>
          <a:off x="0" y="0"/>
          <a:ext cx="0" cy="0"/>
          <a:chOff x="0" y="0"/>
          <a:chExt cx="0" cy="0"/>
        </a:xfrm>
      </p:grpSpPr>
      <p:sp>
        <p:nvSpPr>
          <p:cNvPr id="106" name="Google Shape;106;p325"/>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325"/>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08" name="Google Shape;108;p32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32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32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1"/>
        <p:cNvGrpSpPr/>
        <p:nvPr/>
      </p:nvGrpSpPr>
      <p:grpSpPr>
        <a:xfrm>
          <a:off x="0" y="0"/>
          <a:ext cx="0" cy="0"/>
          <a:chOff x="0" y="0"/>
          <a:chExt cx="0" cy="0"/>
        </a:xfrm>
      </p:grpSpPr>
      <p:sp>
        <p:nvSpPr>
          <p:cNvPr id="112" name="Google Shape;112;p326"/>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326"/>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Font typeface="Trebuchet MS"/>
              <a:buNone/>
              <a:defRPr sz="2400">
                <a:solidFill>
                  <a:srgbClr val="3F3F3F"/>
                </a:solidFill>
              </a:defRPr>
            </a:lvl1pPr>
            <a:lvl2pPr marL="914400" lvl="1" indent="-228600" algn="l">
              <a:lnSpc>
                <a:spcPct val="100000"/>
              </a:lnSpc>
              <a:spcBef>
                <a:spcPts val="1000"/>
              </a:spcBef>
              <a:spcAft>
                <a:spcPts val="0"/>
              </a:spcAft>
              <a:buSzPts val="1280"/>
              <a:buFont typeface="Trebuchet MS"/>
              <a:buNone/>
              <a:defRPr/>
            </a:lvl2pPr>
            <a:lvl3pPr marL="1371600" lvl="2" indent="-228600" algn="l">
              <a:lnSpc>
                <a:spcPct val="100000"/>
              </a:lnSpc>
              <a:spcBef>
                <a:spcPts val="1000"/>
              </a:spcBef>
              <a:spcAft>
                <a:spcPts val="0"/>
              </a:spcAft>
              <a:buSzPts val="1120"/>
              <a:buFont typeface="Trebuchet MS"/>
              <a:buNone/>
              <a:defRPr/>
            </a:lvl3pPr>
            <a:lvl4pPr marL="1828800" lvl="3" indent="-228600" algn="l">
              <a:lnSpc>
                <a:spcPct val="100000"/>
              </a:lnSpc>
              <a:spcBef>
                <a:spcPts val="1000"/>
              </a:spcBef>
              <a:spcAft>
                <a:spcPts val="0"/>
              </a:spcAft>
              <a:buSzPts val="960"/>
              <a:buFont typeface="Trebuchet MS"/>
              <a:buNone/>
              <a:defRPr/>
            </a:lvl4pPr>
            <a:lvl5pPr marL="2286000" lvl="4" indent="-228600" algn="l">
              <a:lnSpc>
                <a:spcPct val="100000"/>
              </a:lnSpc>
              <a:spcBef>
                <a:spcPts val="1000"/>
              </a:spcBef>
              <a:spcAft>
                <a:spcPts val="0"/>
              </a:spcAft>
              <a:buSzPts val="960"/>
              <a:buFont typeface="Trebuchet MS"/>
              <a:buNone/>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14" name="Google Shape;114;p326"/>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40"/>
              <a:buNone/>
              <a:defRPr sz="1800">
                <a:solidFill>
                  <a:srgbClr val="7F7F7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15" name="Google Shape;115;p32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32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32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118" name="Google Shape;118;p326"/>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F6C68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19" name="Google Shape;119;p326"/>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F6C68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258"/>
          <p:cNvGrpSpPr/>
          <p:nvPr/>
        </p:nvGrpSpPr>
        <p:grpSpPr>
          <a:xfrm>
            <a:off x="0" y="-8467"/>
            <a:ext cx="12192000" cy="6866467"/>
            <a:chOff x="0" y="-8467"/>
            <a:chExt cx="12192000" cy="6866467"/>
          </a:xfrm>
        </p:grpSpPr>
        <p:cxnSp>
          <p:nvCxnSpPr>
            <p:cNvPr id="11" name="Google Shape;11;p258"/>
            <p:cNvCxnSpPr/>
            <p:nvPr/>
          </p:nvCxnSpPr>
          <p:spPr>
            <a:xfrm>
              <a:off x="9371012" y="0"/>
              <a:ext cx="1219200" cy="6858000"/>
            </a:xfrm>
            <a:prstGeom prst="straightConnector1">
              <a:avLst/>
            </a:prstGeom>
            <a:noFill/>
            <a:ln w="9525" cap="flat" cmpd="sng">
              <a:solidFill>
                <a:schemeClr val="accent1">
                  <a:alpha val="68235"/>
                </a:schemeClr>
              </a:solidFill>
              <a:prstDash val="solid"/>
              <a:round/>
              <a:headEnd type="none" w="sm" len="sm"/>
              <a:tailEnd type="none" w="sm" len="sm"/>
            </a:ln>
          </p:spPr>
        </p:cxnSp>
        <p:cxnSp>
          <p:nvCxnSpPr>
            <p:cNvPr id="12" name="Google Shape;12;p258"/>
            <p:cNvCxnSpPr/>
            <p:nvPr/>
          </p:nvCxnSpPr>
          <p:spPr>
            <a:xfrm flipH="1">
              <a:off x="7425267" y="3681413"/>
              <a:ext cx="4763558" cy="3176587"/>
            </a:xfrm>
            <a:prstGeom prst="straightConnector1">
              <a:avLst/>
            </a:prstGeom>
            <a:noFill/>
            <a:ln w="9525" cap="flat" cmpd="sng">
              <a:solidFill>
                <a:schemeClr val="accent1">
                  <a:alpha val="68235"/>
                </a:schemeClr>
              </a:solidFill>
              <a:prstDash val="solid"/>
              <a:round/>
              <a:headEnd type="none" w="sm" len="sm"/>
              <a:tailEnd type="none" w="sm" len="sm"/>
            </a:ln>
          </p:spPr>
        </p:cxnSp>
        <p:sp>
          <p:nvSpPr>
            <p:cNvPr id="13" name="Google Shape;13;p258"/>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4117"/>
              </a:schemeClr>
            </a:solidFill>
            <a:ln>
              <a:noFill/>
            </a:ln>
          </p:spPr>
        </p:sp>
        <p:sp>
          <p:nvSpPr>
            <p:cNvPr id="14" name="Google Shape;14;p258"/>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5" name="Google Shape;15;p258"/>
            <p:cNvSpPr/>
            <p:nvPr/>
          </p:nvSpPr>
          <p:spPr>
            <a:xfrm>
              <a:off x="8932333" y="3048000"/>
              <a:ext cx="3259667" cy="3810000"/>
            </a:xfrm>
            <a:prstGeom prst="triangle">
              <a:avLst>
                <a:gd name="adj" fmla="val 100000"/>
              </a:avLst>
            </a:prstGeom>
            <a:solidFill>
              <a:srgbClr val="C87D0E">
                <a:alpha val="6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258"/>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C87D0E">
                <a:alpha val="48235"/>
              </a:srgbClr>
            </a:solidFill>
            <a:ln>
              <a:noFill/>
            </a:ln>
          </p:spPr>
        </p:sp>
        <p:sp>
          <p:nvSpPr>
            <p:cNvPr id="17" name="Google Shape;17;p258"/>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8235"/>
              </a:schemeClr>
            </a:solidFill>
            <a:ln>
              <a:noFill/>
            </a:ln>
          </p:spPr>
        </p:sp>
        <p:sp>
          <p:nvSpPr>
            <p:cNvPr id="18" name="Google Shape;18;p258"/>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7B4A3A">
                <a:alpha val="80000"/>
              </a:srgbClr>
            </a:solidFill>
            <a:ln>
              <a:noFill/>
            </a:ln>
          </p:spPr>
        </p:sp>
        <p:sp>
          <p:nvSpPr>
            <p:cNvPr id="19" name="Google Shape;19;p258"/>
            <p:cNvSpPr/>
            <p:nvPr/>
          </p:nvSpPr>
          <p:spPr>
            <a:xfrm>
              <a:off x="10371666" y="3589867"/>
              <a:ext cx="1817159" cy="3268133"/>
            </a:xfrm>
            <a:prstGeom prst="triangle">
              <a:avLst>
                <a:gd name="adj" fmla="val 100000"/>
              </a:avLst>
            </a:prstGeom>
            <a:solidFill>
              <a:srgbClr val="C87D0E">
                <a:alpha val="6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258"/>
            <p:cNvSpPr/>
            <p:nvPr/>
          </p:nvSpPr>
          <p:spPr>
            <a:xfrm>
              <a:off x="0" y="4013200"/>
              <a:ext cx="448733" cy="2844800"/>
            </a:xfrm>
            <a:prstGeom prst="triangle">
              <a:avLst>
                <a:gd name="adj" fmla="val 0"/>
              </a:avLst>
            </a:prstGeom>
            <a:solidFill>
              <a:schemeClr val="accent1">
                <a:alpha val="6823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 name="Google Shape;21;p258"/>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22" name="Google Shape;22;p258"/>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lnSpc>
                <a:spcPct val="100000"/>
              </a:lnSpc>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lnSpc>
                <a:spcPct val="100000"/>
              </a:lnSpc>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lnSpc>
                <a:spcPct val="100000"/>
              </a:lnSpc>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23" name="Google Shape;23;p25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4" name="Google Shape;24;p25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5" name="Google Shape;25;p25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icture containing screenshot, green, graphics, graphic design&#10;&#10;Description automatically generated">
            <a:extLst>
              <a:ext uri="{FF2B5EF4-FFF2-40B4-BE49-F238E27FC236}">
                <a16:creationId xmlns:a16="http://schemas.microsoft.com/office/drawing/2014/main" id="{843A71F1-711D-DC0C-F268-FCDA432D300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
        <p:nvSpPr>
          <p:cNvPr id="2" name="Title Placeholder 1">
            <a:extLst>
              <a:ext uri="{FF2B5EF4-FFF2-40B4-BE49-F238E27FC236}">
                <a16:creationId xmlns:a16="http://schemas.microsoft.com/office/drawing/2014/main" id="{EC3CEB4B-3F5B-CDA1-1223-439D80762F6A}"/>
              </a:ext>
            </a:extLst>
          </p:cNvPr>
          <p:cNvSpPr>
            <a:spLocks noGrp="1"/>
          </p:cNvSpPr>
          <p:nvPr>
            <p:ph type="title"/>
          </p:nvPr>
        </p:nvSpPr>
        <p:spPr>
          <a:xfrm>
            <a:off x="838200" y="4180"/>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A904FD-D1C5-1CA2-1D99-FF425A471BE5}"/>
              </a:ext>
            </a:extLst>
          </p:cNvPr>
          <p:cNvSpPr>
            <a:spLocks noGrp="1"/>
          </p:cNvSpPr>
          <p:nvPr>
            <p:ph type="body" idx="1"/>
          </p:nvPr>
        </p:nvSpPr>
        <p:spPr>
          <a:xfrm>
            <a:off x="838200" y="1464680"/>
            <a:ext cx="10515600" cy="40698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79CF27B3-0D98-3285-30E8-57FD62F2E0AD}"/>
              </a:ext>
            </a:extLst>
          </p:cNvPr>
          <p:cNvSpPr>
            <a:spLocks noGrp="1"/>
          </p:cNvSpPr>
          <p:nvPr>
            <p:ph type="sldNum" sz="quarter" idx="4"/>
          </p:nvPr>
        </p:nvSpPr>
        <p:spPr>
          <a:xfrm>
            <a:off x="10991850" y="6356350"/>
            <a:ext cx="1199388" cy="365125"/>
          </a:xfrm>
          <a:prstGeom prst="rect">
            <a:avLst/>
          </a:prstGeom>
        </p:spPr>
        <p:txBody>
          <a:bodyPr vert="horz" lIns="91440" tIns="45720" rIns="91440" bIns="45720" rtlCol="0" anchor="ctr"/>
          <a:lstStyle>
            <a:lvl1pPr algn="r">
              <a:defRPr sz="1000">
                <a:solidFill>
                  <a:schemeClr val="bg1"/>
                </a:solidFill>
              </a:defRPr>
            </a:lvl1pPr>
          </a:lstStyle>
          <a:p>
            <a:fld id="{44C3AC6F-E2AF-4D4E-A095-E91A337C76F9}" type="slidenum">
              <a:rPr lang="en-US" smtClean="0"/>
              <a:pPr/>
              <a:t>‹#›</a:t>
            </a:fld>
            <a:endParaRPr lang="en-US" dirty="0"/>
          </a:p>
        </p:txBody>
      </p:sp>
    </p:spTree>
    <p:extLst>
      <p:ext uri="{BB962C8B-B14F-4D97-AF65-F5344CB8AC3E}">
        <p14:creationId xmlns:p14="http://schemas.microsoft.com/office/powerpoint/2010/main" val="23610272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p:hf hdr="0" ftr="0" dt="0"/>
  <p:txStyles>
    <p:titleStyle>
      <a:lvl1pPr algn="l" defTabSz="914400" rtl="0" eaLnBrk="1" latinLnBrk="0" hangingPunct="1">
        <a:lnSpc>
          <a:spcPct val="90000"/>
        </a:lnSpc>
        <a:spcBef>
          <a:spcPct val="0"/>
        </a:spcBef>
        <a:buNone/>
        <a:defRPr sz="4400" b="1" kern="1200">
          <a:solidFill>
            <a:srgbClr val="419845"/>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screenshot, black, darkness&#10;&#10;Description automatically generated">
            <a:extLst>
              <a:ext uri="{FF2B5EF4-FFF2-40B4-BE49-F238E27FC236}">
                <a16:creationId xmlns:a16="http://schemas.microsoft.com/office/drawing/2014/main" id="{29724F85-41E3-A663-2B59-48A078050A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
        <p:nvSpPr>
          <p:cNvPr id="2" name="Title Placeholder 1">
            <a:extLst>
              <a:ext uri="{FF2B5EF4-FFF2-40B4-BE49-F238E27FC236}">
                <a16:creationId xmlns:a16="http://schemas.microsoft.com/office/drawing/2014/main" id="{EFE23540-3CCE-77D5-75F2-CDB81AD72134}"/>
              </a:ext>
            </a:extLst>
          </p:cNvPr>
          <p:cNvSpPr>
            <a:spLocks noGrp="1"/>
          </p:cNvSpPr>
          <p:nvPr>
            <p:ph type="title"/>
          </p:nvPr>
        </p:nvSpPr>
        <p:spPr>
          <a:xfrm>
            <a:off x="838200" y="16460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DCD0CFD-101A-8034-DFC2-FEB694937632}"/>
              </a:ext>
            </a:extLst>
          </p:cNvPr>
          <p:cNvSpPr>
            <a:spLocks noGrp="1"/>
          </p:cNvSpPr>
          <p:nvPr>
            <p:ph type="body" idx="1"/>
          </p:nvPr>
        </p:nvSpPr>
        <p:spPr>
          <a:xfrm>
            <a:off x="838200" y="162510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4D39790A-F66B-CF06-2106-E2615CDD179B}"/>
              </a:ext>
            </a:extLst>
          </p:cNvPr>
          <p:cNvSpPr>
            <a:spLocks noGrp="1"/>
          </p:cNvSpPr>
          <p:nvPr>
            <p:ph type="sldNum" sz="quarter" idx="4"/>
          </p:nvPr>
        </p:nvSpPr>
        <p:spPr>
          <a:xfrm>
            <a:off x="10991850" y="6356350"/>
            <a:ext cx="1199388" cy="365125"/>
          </a:xfrm>
          <a:prstGeom prst="rect">
            <a:avLst/>
          </a:prstGeom>
        </p:spPr>
        <p:txBody>
          <a:bodyPr vert="horz" lIns="91440" tIns="45720" rIns="91440" bIns="45720" rtlCol="0" anchor="ctr"/>
          <a:lstStyle>
            <a:lvl1pPr algn="r">
              <a:defRPr sz="1000">
                <a:solidFill>
                  <a:schemeClr val="tx1"/>
                </a:solidFill>
              </a:defRPr>
            </a:lvl1pPr>
          </a:lstStyle>
          <a:p>
            <a:fld id="{44C3AC6F-E2AF-4D4E-A095-E91A337C76F9}" type="slidenum">
              <a:rPr lang="en-US" smtClean="0"/>
              <a:pPr/>
              <a:t>‹#›</a:t>
            </a:fld>
            <a:endParaRPr lang="en-US" dirty="0"/>
          </a:p>
        </p:txBody>
      </p:sp>
    </p:spTree>
    <p:extLst>
      <p:ext uri="{BB962C8B-B14F-4D97-AF65-F5344CB8AC3E}">
        <p14:creationId xmlns:p14="http://schemas.microsoft.com/office/powerpoint/2010/main" val="3050149214"/>
      </p:ext>
    </p:extLst>
  </p:cSld>
  <p:clrMap bg1="lt1" tx1="dk1" bg2="lt2" tx2="dk2" accent1="accent1" accent2="accent2" accent3="accent3" accent4="accent4" accent5="accent5" accent6="accent6" hlink="hlink" folHlink="folHlink"/>
  <p:sldLayoutIdLst>
    <p:sldLayoutId id="214748375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hyperlink" Target="https://www.jointcommission.org/-/media/tjc/newsletters/quick-safety-61-nvha-pneumonia-final-9-3-21.pdf"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27.jpe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hyperlink" Target="https://journals.lww.com/ajnonline/toc/2021/0600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4.xml"/><Relationship Id="rId1" Type="http://schemas.openxmlformats.org/officeDocument/2006/relationships/video" Target="https://www.youtube.com/embed/9wT-jx3E1wU?feature=oembed" TargetMode="Externa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hyperlink" Target="https://pollev.com/chaunguyen481" TargetMode="External"/><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1.xml"/><Relationship Id="rId1" Type="http://schemas.openxmlformats.org/officeDocument/2006/relationships/tags" Target="../tags/tag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23.xml"/><Relationship Id="rId5" Type="http://schemas.openxmlformats.org/officeDocument/2006/relationships/image" Target="../media/image47.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https://pollev.com/chaunguyen481"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1.xml"/><Relationship Id="rId1" Type="http://schemas.openxmlformats.org/officeDocument/2006/relationships/tags" Target="../tags/tag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1"/>
        <p:cNvGrpSpPr/>
        <p:nvPr/>
      </p:nvGrpSpPr>
      <p:grpSpPr>
        <a:xfrm>
          <a:off x="0" y="0"/>
          <a:ext cx="0" cy="0"/>
          <a:chOff x="0" y="0"/>
          <a:chExt cx="0" cy="0"/>
        </a:xfrm>
      </p:grpSpPr>
      <p:sp>
        <p:nvSpPr>
          <p:cNvPr id="352" name="Google Shape;352;p1"/>
          <p:cNvSpPr txBox="1">
            <a:spLocks noGrp="1"/>
          </p:cNvSpPr>
          <p:nvPr>
            <p:ph type="ctrTitle"/>
          </p:nvPr>
        </p:nvSpPr>
        <p:spPr>
          <a:xfrm>
            <a:off x="687413" y="2404953"/>
            <a:ext cx="9127492" cy="2744675"/>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chemeClr val="accent2"/>
              </a:buClr>
              <a:buSzPct val="100000"/>
              <a:buFont typeface="Trebuchet MS"/>
              <a:buNone/>
            </a:pPr>
            <a:r>
              <a:rPr lang="en-US" sz="5300">
                <a:solidFill>
                  <a:schemeClr val="accent2"/>
                </a:solidFill>
                <a:latin typeface="Trebuchet MS"/>
                <a:ea typeface="Trebuchet MS"/>
                <a:cs typeface="Trebuchet MS"/>
                <a:sym typeface="Trebuchet MS"/>
              </a:rPr>
              <a:t>APIC - Great Lakes</a:t>
            </a:r>
            <a:br>
              <a:rPr lang="en-US" sz="5300">
                <a:solidFill>
                  <a:schemeClr val="accent2"/>
                </a:solidFill>
                <a:latin typeface="Trebuchet MS"/>
                <a:ea typeface="Trebuchet MS"/>
                <a:cs typeface="Trebuchet MS"/>
                <a:sym typeface="Trebuchet MS"/>
              </a:rPr>
            </a:br>
            <a:r>
              <a:rPr lang="en-US" sz="5100">
                <a:solidFill>
                  <a:schemeClr val="accent2"/>
                </a:solidFill>
                <a:latin typeface="Trebuchet MS"/>
                <a:ea typeface="Trebuchet MS"/>
                <a:cs typeface="Trebuchet MS"/>
                <a:sym typeface="Trebuchet MS"/>
              </a:rPr>
              <a:t>2024 Fall Education Conference!</a:t>
            </a:r>
            <a:br>
              <a:rPr lang="en-US" sz="5100">
                <a:solidFill>
                  <a:schemeClr val="dk2"/>
                </a:solidFill>
              </a:rPr>
            </a:br>
            <a:br>
              <a:rPr lang="en-US" sz="5100">
                <a:solidFill>
                  <a:schemeClr val="dk2"/>
                </a:solidFill>
              </a:rPr>
            </a:br>
            <a:r>
              <a:rPr lang="en-US" sz="5100">
                <a:solidFill>
                  <a:srgbClr val="595959"/>
                </a:solidFill>
                <a:latin typeface="Corsiva"/>
                <a:ea typeface="Corsiva"/>
                <a:cs typeface="Corsiva"/>
                <a:sym typeface="Corsiva"/>
              </a:rPr>
              <a:t>“</a:t>
            </a:r>
            <a:r>
              <a:rPr lang="en-US" sz="3600" b="1" i="1">
                <a:solidFill>
                  <a:srgbClr val="595959"/>
                </a:solidFill>
                <a:latin typeface="Corsiva"/>
                <a:ea typeface="Corsiva"/>
                <a:cs typeface="Corsiva"/>
                <a:sym typeface="Corsiva"/>
              </a:rPr>
              <a:t>You Have Friends in IP”</a:t>
            </a:r>
            <a:endParaRPr/>
          </a:p>
        </p:txBody>
      </p:sp>
      <p:sp>
        <p:nvSpPr>
          <p:cNvPr id="353" name="Google Shape;353;p1"/>
          <p:cNvSpPr txBox="1">
            <a:spLocks noGrp="1"/>
          </p:cNvSpPr>
          <p:nvPr>
            <p:ph type="subTitle" idx="1"/>
          </p:nvPr>
        </p:nvSpPr>
        <p:spPr>
          <a:xfrm>
            <a:off x="3390137" y="5666966"/>
            <a:ext cx="3162912" cy="592854"/>
          </a:xfrm>
          <a:prstGeom prst="rect">
            <a:avLst/>
          </a:prstGeom>
          <a:noFill/>
          <a:ln>
            <a:noFill/>
          </a:ln>
        </p:spPr>
        <p:txBody>
          <a:bodyPr spcFirstLastPara="1" wrap="square" lIns="91425" tIns="45700" rIns="91425" bIns="45700" anchor="t" anchorCtr="0">
            <a:normAutofit fontScale="70000" lnSpcReduction="20000"/>
          </a:bodyPr>
          <a:lstStyle/>
          <a:p>
            <a:pPr marL="0" lvl="0" indent="0" algn="r" rtl="0">
              <a:lnSpc>
                <a:spcPct val="100000"/>
              </a:lnSpc>
              <a:spcBef>
                <a:spcPts val="0"/>
              </a:spcBef>
              <a:spcAft>
                <a:spcPts val="0"/>
              </a:spcAft>
              <a:buSzPct val="80000"/>
              <a:buNone/>
            </a:pPr>
            <a:r>
              <a:rPr lang="en-US" sz="2400" b="1">
                <a:solidFill>
                  <a:schemeClr val="accent2"/>
                </a:solidFill>
              </a:rPr>
              <a:t>Thursday October 10</a:t>
            </a:r>
            <a:r>
              <a:rPr lang="en-US" sz="2400" b="1" baseline="30000">
                <a:solidFill>
                  <a:schemeClr val="accent2"/>
                </a:solidFill>
              </a:rPr>
              <a:t>th</a:t>
            </a:r>
            <a:r>
              <a:rPr lang="en-US" sz="2400" b="1">
                <a:solidFill>
                  <a:schemeClr val="accent2"/>
                </a:solidFill>
              </a:rPr>
              <a:t>, 2024</a:t>
            </a:r>
            <a:endParaRPr/>
          </a:p>
          <a:p>
            <a:pPr marL="0" lvl="0" indent="0" algn="r" rtl="0">
              <a:lnSpc>
                <a:spcPct val="100000"/>
              </a:lnSpc>
              <a:spcBef>
                <a:spcPts val="0"/>
              </a:spcBef>
              <a:spcAft>
                <a:spcPts val="0"/>
              </a:spcAft>
              <a:buSzPct val="80000"/>
              <a:buNone/>
            </a:pPr>
            <a:r>
              <a:rPr lang="en-US" sz="2400" b="1">
                <a:solidFill>
                  <a:schemeClr val="accent2"/>
                </a:solidFill>
              </a:rPr>
              <a:t>Eagle Eye Golf Club, Bath MI</a:t>
            </a:r>
            <a:endParaRPr/>
          </a:p>
        </p:txBody>
      </p:sp>
      <p:pic>
        <p:nvPicPr>
          <p:cNvPr id="354" name="Google Shape;354;p1"/>
          <p:cNvPicPr preferRelativeResize="0"/>
          <p:nvPr/>
        </p:nvPicPr>
        <p:blipFill rotWithShape="1">
          <a:blip r:embed="rId3">
            <a:alphaModFix/>
          </a:blip>
          <a:srcRect/>
          <a:stretch/>
        </p:blipFill>
        <p:spPr>
          <a:xfrm>
            <a:off x="9334918" y="1"/>
            <a:ext cx="2857081" cy="646378"/>
          </a:xfrm>
          <a:prstGeom prst="rect">
            <a:avLst/>
          </a:prstGeom>
          <a:noFill/>
          <a:ln>
            <a:noFill/>
          </a:ln>
        </p:spPr>
      </p:pic>
      <p:pic>
        <p:nvPicPr>
          <p:cNvPr id="355" name="Google Shape;355;p1"/>
          <p:cNvPicPr preferRelativeResize="0"/>
          <p:nvPr/>
        </p:nvPicPr>
        <p:blipFill rotWithShape="1">
          <a:blip r:embed="rId4">
            <a:alphaModFix/>
          </a:blip>
          <a:srcRect t="10222"/>
          <a:stretch/>
        </p:blipFill>
        <p:spPr>
          <a:xfrm>
            <a:off x="2105367" y="5024"/>
            <a:ext cx="6938149" cy="216891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4E921-95E2-F35E-E6E2-F5D2F2BEBBC4}"/>
              </a:ext>
            </a:extLst>
          </p:cNvPr>
          <p:cNvSpPr>
            <a:spLocks noGrp="1"/>
          </p:cNvSpPr>
          <p:nvPr>
            <p:ph type="title"/>
          </p:nvPr>
        </p:nvSpPr>
        <p:spPr/>
        <p:txBody>
          <a:bodyPr/>
          <a:lstStyle/>
          <a:p>
            <a:r>
              <a:rPr lang="en-US" dirty="0"/>
              <a:t>First Poll:</a:t>
            </a:r>
          </a:p>
        </p:txBody>
      </p:sp>
      <p:sp>
        <p:nvSpPr>
          <p:cNvPr id="3" name="Slide Number Placeholder 2">
            <a:extLst>
              <a:ext uri="{FF2B5EF4-FFF2-40B4-BE49-F238E27FC236}">
                <a16:creationId xmlns:a16="http://schemas.microsoft.com/office/drawing/2014/main" id="{8823F16C-FE89-467A-83C5-E1B295031BB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60E19DD3-8D47-459B-107B-0CB63ADFA654}"/>
              </a:ext>
            </a:extLst>
          </p:cNvPr>
          <p:cNvSpPr>
            <a:spLocks noGrp="1"/>
          </p:cNvSpPr>
          <p:nvPr>
            <p:ph sz="quarter" idx="10"/>
          </p:nvPr>
        </p:nvSpPr>
        <p:spPr/>
        <p:txBody>
          <a:bodyPr>
            <a:normAutofit/>
          </a:bodyPr>
          <a:lstStyle/>
          <a:p>
            <a:pPr marL="0" indent="0">
              <a:buNone/>
            </a:pPr>
            <a:r>
              <a:rPr lang="en-US" dirty="0"/>
              <a:t>Is your organization already working to reduce NV-HAP (other than having patients use an incentive spirometer)?</a:t>
            </a:r>
          </a:p>
          <a:p>
            <a:pPr marL="514350" indent="-514350">
              <a:buFont typeface="+mj-lt"/>
              <a:buAutoNum type="alphaLcParenR"/>
            </a:pPr>
            <a:r>
              <a:rPr lang="en-US" dirty="0"/>
              <a:t>Yes, well underway and monitoring outcomes</a:t>
            </a:r>
          </a:p>
          <a:p>
            <a:pPr marL="514350" indent="-514350">
              <a:buFont typeface="+mj-lt"/>
              <a:buAutoNum type="alphaLcParenR"/>
            </a:pPr>
            <a:r>
              <a:rPr lang="en-US" dirty="0"/>
              <a:t>Yes, we have gotten started</a:t>
            </a:r>
          </a:p>
          <a:p>
            <a:pPr marL="514350" indent="-514350">
              <a:buFont typeface="+mj-lt"/>
              <a:buAutoNum type="alphaLcParenR"/>
            </a:pPr>
            <a:r>
              <a:rPr lang="en-US" dirty="0"/>
              <a:t>No, not an organizational priority at this time</a:t>
            </a:r>
          </a:p>
        </p:txBody>
      </p:sp>
    </p:spTree>
    <p:extLst>
      <p:ext uri="{BB962C8B-B14F-4D97-AF65-F5344CB8AC3E}">
        <p14:creationId xmlns:p14="http://schemas.microsoft.com/office/powerpoint/2010/main" val="1163087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107B4-9889-B1C7-420E-55D2C4C1F8FE}"/>
              </a:ext>
            </a:extLst>
          </p:cNvPr>
          <p:cNvSpPr>
            <a:spLocks noGrp="1"/>
          </p:cNvSpPr>
          <p:nvPr>
            <p:ph type="title"/>
          </p:nvPr>
        </p:nvSpPr>
        <p:spPr>
          <a:xfrm>
            <a:off x="0" y="-119311"/>
            <a:ext cx="12191238" cy="919162"/>
          </a:xfrm>
        </p:spPr>
        <p:txBody>
          <a:bodyPr>
            <a:normAutofit/>
          </a:bodyPr>
          <a:lstStyle/>
          <a:p>
            <a:r>
              <a:rPr lang="en-US" dirty="0"/>
              <a:t>Burden of NV-HAP: Hospital</a:t>
            </a:r>
          </a:p>
        </p:txBody>
      </p:sp>
      <p:sp>
        <p:nvSpPr>
          <p:cNvPr id="3" name="Slide Number Placeholder 2">
            <a:extLst>
              <a:ext uri="{FF2B5EF4-FFF2-40B4-BE49-F238E27FC236}">
                <a16:creationId xmlns:a16="http://schemas.microsoft.com/office/drawing/2014/main" id="{3DE9F4EF-C018-CF96-AEA6-9B0EA694200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1A9F909C-841C-E339-CAAC-0BFC66817799}"/>
              </a:ext>
            </a:extLst>
          </p:cNvPr>
          <p:cNvSpPr>
            <a:spLocks noGrp="1"/>
          </p:cNvSpPr>
          <p:nvPr>
            <p:ph sz="quarter" idx="10"/>
          </p:nvPr>
        </p:nvSpPr>
        <p:spPr>
          <a:xfrm>
            <a:off x="271484" y="1005648"/>
            <a:ext cx="7631546" cy="3525715"/>
          </a:xfrm>
        </p:spPr>
        <p:txBody>
          <a:bodyPr>
            <a:noAutofit/>
          </a:bodyPr>
          <a:lstStyle/>
          <a:p>
            <a:r>
              <a:rPr lang="en-US" sz="2200" dirty="0"/>
              <a:t>1.6% of patients develop NV-HAP</a:t>
            </a:r>
          </a:p>
          <a:p>
            <a:endParaRPr lang="en-US" sz="2200" dirty="0"/>
          </a:p>
          <a:p>
            <a:r>
              <a:rPr lang="en-US" sz="2200" dirty="0"/>
              <a:t>8.4x more likely to die than patients without</a:t>
            </a:r>
          </a:p>
          <a:p>
            <a:r>
              <a:rPr lang="en-US" sz="2200" dirty="0">
                <a:latin typeface="+mn-lt"/>
              </a:rPr>
              <a:t>7.3% of all hospital deaths attributed to NV-HAP</a:t>
            </a:r>
          </a:p>
          <a:p>
            <a:endParaRPr lang="en-US" sz="2200" dirty="0"/>
          </a:p>
          <a:p>
            <a:r>
              <a:rPr lang="en-US" sz="2200" dirty="0"/>
              <a:t>Cost of a NV-HAP case $20,189 </a:t>
            </a:r>
          </a:p>
          <a:p>
            <a:pPr marL="0" indent="0">
              <a:buNone/>
            </a:pPr>
            <a:r>
              <a:rPr lang="en-US" sz="2200" dirty="0"/>
              <a:t>	</a:t>
            </a:r>
          </a:p>
          <a:p>
            <a:r>
              <a:rPr lang="en-US" sz="2200" dirty="0"/>
              <a:t>Antibiotic use </a:t>
            </a:r>
          </a:p>
          <a:p>
            <a:pPr marL="0" indent="0">
              <a:buNone/>
            </a:pPr>
            <a:endParaRPr lang="en-US" sz="2200" dirty="0">
              <a:highlight>
                <a:srgbClr val="FFFF00"/>
              </a:highlight>
            </a:endParaRPr>
          </a:p>
          <a:p>
            <a:pPr marL="0" indent="0">
              <a:buNone/>
            </a:pPr>
            <a:endParaRPr lang="en-US" sz="2200" dirty="0">
              <a:highlight>
                <a:srgbClr val="FFFF00"/>
              </a:highlight>
            </a:endParaRPr>
          </a:p>
          <a:p>
            <a:pPr marL="0" indent="0">
              <a:buNone/>
            </a:pPr>
            <a:endParaRPr lang="en-US" sz="2200" dirty="0">
              <a:highlight>
                <a:srgbClr val="FFFF00"/>
              </a:highlight>
            </a:endParaRPr>
          </a:p>
        </p:txBody>
      </p:sp>
      <p:sp>
        <p:nvSpPr>
          <p:cNvPr id="5" name="TextBox 4">
            <a:extLst>
              <a:ext uri="{FF2B5EF4-FFF2-40B4-BE49-F238E27FC236}">
                <a16:creationId xmlns:a16="http://schemas.microsoft.com/office/drawing/2014/main" id="{1A16CF48-0929-9A14-E07E-7F861A9B655A}"/>
              </a:ext>
            </a:extLst>
          </p:cNvPr>
          <p:cNvSpPr txBox="1"/>
          <p:nvPr/>
        </p:nvSpPr>
        <p:spPr>
          <a:xfrm>
            <a:off x="195283" y="5575554"/>
            <a:ext cx="57829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Verdana"/>
                <a:ea typeface="+mn-ea"/>
                <a:cs typeface="+mn-cs"/>
              </a:rPr>
              <a:t>American Journal of Infection Control, 2020 May;48(5):A1-A2</a:t>
            </a:r>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6" name="TextBox 5">
            <a:extLst>
              <a:ext uri="{FF2B5EF4-FFF2-40B4-BE49-F238E27FC236}">
                <a16:creationId xmlns:a16="http://schemas.microsoft.com/office/drawing/2014/main" id="{D62F4F49-3C60-09C7-8604-C62B1B603EF2}"/>
              </a:ext>
            </a:extLst>
          </p:cNvPr>
          <p:cNvSpPr txBox="1"/>
          <p:nvPr/>
        </p:nvSpPr>
        <p:spPr>
          <a:xfrm>
            <a:off x="195283" y="5360025"/>
            <a:ext cx="121919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Verdana"/>
                <a:ea typeface="+mn-ea"/>
                <a:cs typeface="+mn-cs"/>
              </a:rPr>
              <a:t>American Journal of Infection Control, 2018 March;46(3):322-327</a:t>
            </a:r>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8" name="Rectangle 1">
            <a:extLst>
              <a:ext uri="{FF2B5EF4-FFF2-40B4-BE49-F238E27FC236}">
                <a16:creationId xmlns:a16="http://schemas.microsoft.com/office/drawing/2014/main" id="{80BBB86C-0748-11D6-351B-0C2FFA51C1D8}"/>
              </a:ext>
            </a:extLst>
          </p:cNvPr>
          <p:cNvSpPr>
            <a:spLocks noChangeArrowheads="1"/>
          </p:cNvSpPr>
          <p:nvPr/>
        </p:nvSpPr>
        <p:spPr bwMode="auto">
          <a:xfrm>
            <a:off x="271483" y="5636182"/>
            <a:ext cx="9281974" cy="430887"/>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5B616B"/>
              </a:solidFill>
              <a:effectLst/>
              <a:uLnTx/>
              <a:uFillTx/>
              <a:latin typeface="Verdana"/>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Verdana"/>
                <a:ea typeface="+mn-ea"/>
                <a:cs typeface="+mn-cs"/>
              </a:rPr>
              <a:t>American Journal of Infection control, 2023 Feb;51(2):227-230 </a:t>
            </a:r>
          </a:p>
        </p:txBody>
      </p:sp>
      <p:sp>
        <p:nvSpPr>
          <p:cNvPr id="10" name="TextBox 9">
            <a:extLst>
              <a:ext uri="{FF2B5EF4-FFF2-40B4-BE49-F238E27FC236}">
                <a16:creationId xmlns:a16="http://schemas.microsoft.com/office/drawing/2014/main" id="{A41C8F90-176F-0C4D-CC9A-784CE2667538}"/>
              </a:ext>
            </a:extLst>
          </p:cNvPr>
          <p:cNvSpPr txBox="1"/>
          <p:nvPr/>
        </p:nvSpPr>
        <p:spPr>
          <a:xfrm>
            <a:off x="195283" y="6020683"/>
            <a:ext cx="495039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12121"/>
                </a:solidFill>
                <a:effectLst/>
                <a:uLnTx/>
                <a:uFillTx/>
                <a:latin typeface="Verdana"/>
                <a:ea typeface="+mn-ea"/>
                <a:cs typeface="+mn-cs"/>
              </a:rPr>
              <a:t>American Journal Critical Care, 2020 Jan;29(1):9-14</a:t>
            </a:r>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11" name="TextBox 10">
            <a:extLst>
              <a:ext uri="{FF2B5EF4-FFF2-40B4-BE49-F238E27FC236}">
                <a16:creationId xmlns:a16="http://schemas.microsoft.com/office/drawing/2014/main" id="{FE16E0AD-173A-EEF3-E83B-2375BE50280A}"/>
              </a:ext>
            </a:extLst>
          </p:cNvPr>
          <p:cNvSpPr txBox="1"/>
          <p:nvPr/>
        </p:nvSpPr>
        <p:spPr>
          <a:xfrm>
            <a:off x="174058" y="6242530"/>
            <a:ext cx="352558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12121"/>
                </a:solidFill>
                <a:effectLst/>
                <a:uLnTx/>
                <a:uFillTx/>
                <a:latin typeface="Verdana"/>
                <a:ea typeface="+mn-ea"/>
                <a:cs typeface="+mn-cs"/>
              </a:rPr>
              <a:t>Chest, 2016  Nov;150(5):1008-1014</a:t>
            </a:r>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12" name="TextBox 11">
            <a:extLst>
              <a:ext uri="{FF2B5EF4-FFF2-40B4-BE49-F238E27FC236}">
                <a16:creationId xmlns:a16="http://schemas.microsoft.com/office/drawing/2014/main" id="{0E296671-B4A9-3AE1-9F4D-5CFC7DA3BA18}"/>
              </a:ext>
            </a:extLst>
          </p:cNvPr>
          <p:cNvSpPr txBox="1"/>
          <p:nvPr/>
        </p:nvSpPr>
        <p:spPr>
          <a:xfrm>
            <a:off x="199133" y="6452805"/>
            <a:ext cx="660809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Verdana"/>
                <a:ea typeface="+mn-ea"/>
                <a:cs typeface="+mn-cs"/>
              </a:rPr>
              <a:t>Journal of the American Medical Association, 2023 May;6(5):e2314185</a:t>
            </a:r>
          </a:p>
        </p:txBody>
      </p:sp>
      <p:sp>
        <p:nvSpPr>
          <p:cNvPr id="7" name="Arrow: Up 6">
            <a:extLst>
              <a:ext uri="{FF2B5EF4-FFF2-40B4-BE49-F238E27FC236}">
                <a16:creationId xmlns:a16="http://schemas.microsoft.com/office/drawing/2014/main" id="{E050AD9B-B0C2-977C-CE77-CE1FBD534107}"/>
              </a:ext>
            </a:extLst>
          </p:cNvPr>
          <p:cNvSpPr/>
          <p:nvPr/>
        </p:nvSpPr>
        <p:spPr>
          <a:xfrm>
            <a:off x="2610302" y="3942286"/>
            <a:ext cx="391886" cy="338554"/>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pic>
        <p:nvPicPr>
          <p:cNvPr id="14" name="Picture 13">
            <a:extLst>
              <a:ext uri="{FF2B5EF4-FFF2-40B4-BE49-F238E27FC236}">
                <a16:creationId xmlns:a16="http://schemas.microsoft.com/office/drawing/2014/main" id="{51C8E3F4-A437-C1B7-23A4-B678017092E6}"/>
              </a:ext>
            </a:extLst>
          </p:cNvPr>
          <p:cNvPicPr>
            <a:picLocks noChangeAspect="1"/>
          </p:cNvPicPr>
          <p:nvPr/>
        </p:nvPicPr>
        <p:blipFill>
          <a:blip r:embed="rId3"/>
          <a:stretch>
            <a:fillRect/>
          </a:stretch>
        </p:blipFill>
        <p:spPr>
          <a:xfrm>
            <a:off x="7636210" y="2762274"/>
            <a:ext cx="4555028" cy="3124665"/>
          </a:xfrm>
          <a:prstGeom prst="rect">
            <a:avLst/>
          </a:prstGeom>
        </p:spPr>
      </p:pic>
      <p:sp>
        <p:nvSpPr>
          <p:cNvPr id="20" name="TextBox 19">
            <a:extLst>
              <a:ext uri="{FF2B5EF4-FFF2-40B4-BE49-F238E27FC236}">
                <a16:creationId xmlns:a16="http://schemas.microsoft.com/office/drawing/2014/main" id="{5E40C447-C539-5388-7CB2-3A8103A58855}"/>
              </a:ext>
            </a:extLst>
          </p:cNvPr>
          <p:cNvSpPr txBox="1"/>
          <p:nvPr/>
        </p:nvSpPr>
        <p:spPr>
          <a:xfrm>
            <a:off x="7836577" y="2289151"/>
            <a:ext cx="40839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a:ea typeface="+mn-ea"/>
                <a:cs typeface="+mn-cs"/>
              </a:rPr>
              <a:t>Increased Length of Stay</a:t>
            </a:r>
          </a:p>
        </p:txBody>
      </p:sp>
    </p:spTree>
    <p:extLst>
      <p:ext uri="{BB962C8B-B14F-4D97-AF65-F5344CB8AC3E}">
        <p14:creationId xmlns:p14="http://schemas.microsoft.com/office/powerpoint/2010/main" val="416613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B8617F-F8D2-F26E-57F6-29AA285BE19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5" name="Title 1">
            <a:extLst>
              <a:ext uri="{FF2B5EF4-FFF2-40B4-BE49-F238E27FC236}">
                <a16:creationId xmlns:a16="http://schemas.microsoft.com/office/drawing/2014/main" id="{535FEB4C-69AC-9F9F-C5FC-FF445A346723}"/>
              </a:ext>
            </a:extLst>
          </p:cNvPr>
          <p:cNvSpPr>
            <a:spLocks noGrp="1"/>
          </p:cNvSpPr>
          <p:nvPr>
            <p:ph type="title"/>
          </p:nvPr>
        </p:nvSpPr>
        <p:spPr>
          <a:xfrm>
            <a:off x="831850" y="166688"/>
            <a:ext cx="10515600" cy="919162"/>
          </a:xfrm>
        </p:spPr>
        <p:txBody>
          <a:bodyPr>
            <a:normAutofit/>
          </a:bodyPr>
          <a:lstStyle/>
          <a:p>
            <a:r>
              <a:rPr lang="en-US" dirty="0"/>
              <a:t>Burden of NV-HAP: Hospital</a:t>
            </a:r>
          </a:p>
        </p:txBody>
      </p:sp>
      <p:pic>
        <p:nvPicPr>
          <p:cNvPr id="6" name="Content Placeholder 5">
            <a:extLst>
              <a:ext uri="{FF2B5EF4-FFF2-40B4-BE49-F238E27FC236}">
                <a16:creationId xmlns:a16="http://schemas.microsoft.com/office/drawing/2014/main" id="{4501150E-521E-178E-C907-E9B15CF99C0D}"/>
              </a:ext>
            </a:extLst>
          </p:cNvPr>
          <p:cNvPicPr>
            <a:picLocks noGrp="1" noChangeAspect="1"/>
          </p:cNvPicPr>
          <p:nvPr>
            <p:ph sz="quarter" idx="10"/>
          </p:nvPr>
        </p:nvPicPr>
        <p:blipFill>
          <a:blip r:embed="rId3"/>
          <a:stretch>
            <a:fillRect/>
          </a:stretch>
        </p:blipFill>
        <p:spPr>
          <a:xfrm>
            <a:off x="831850" y="1506512"/>
            <a:ext cx="6444817" cy="3844976"/>
          </a:xfrm>
          <a:prstGeom prst="rect">
            <a:avLst/>
          </a:prstGeom>
        </p:spPr>
      </p:pic>
      <p:pic>
        <p:nvPicPr>
          <p:cNvPr id="2" name="Picture 1" descr="A person lying in a hospital bed&#10;&#10;Description automatically generated">
            <a:extLst>
              <a:ext uri="{FF2B5EF4-FFF2-40B4-BE49-F238E27FC236}">
                <a16:creationId xmlns:a16="http://schemas.microsoft.com/office/drawing/2014/main" id="{0168536F-579C-579C-43B6-B8A7AC064D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9293" y="2667840"/>
            <a:ext cx="4907113" cy="3275760"/>
          </a:xfrm>
          <a:prstGeom prst="rect">
            <a:avLst/>
          </a:prstGeom>
        </p:spPr>
      </p:pic>
    </p:spTree>
    <p:extLst>
      <p:ext uri="{BB962C8B-B14F-4D97-AF65-F5344CB8AC3E}">
        <p14:creationId xmlns:p14="http://schemas.microsoft.com/office/powerpoint/2010/main" val="3552427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107B4-9889-B1C7-420E-55D2C4C1F8FE}"/>
              </a:ext>
            </a:extLst>
          </p:cNvPr>
          <p:cNvSpPr>
            <a:spLocks noGrp="1"/>
          </p:cNvSpPr>
          <p:nvPr>
            <p:ph type="title"/>
          </p:nvPr>
        </p:nvSpPr>
        <p:spPr>
          <a:xfrm>
            <a:off x="0" y="166439"/>
            <a:ext cx="12191238" cy="919162"/>
          </a:xfrm>
        </p:spPr>
        <p:txBody>
          <a:bodyPr>
            <a:normAutofit/>
          </a:bodyPr>
          <a:lstStyle/>
          <a:p>
            <a:r>
              <a:rPr lang="en-US" dirty="0"/>
              <a:t>Burden of NV-HAP: LTC</a:t>
            </a:r>
          </a:p>
        </p:txBody>
      </p:sp>
      <p:sp>
        <p:nvSpPr>
          <p:cNvPr id="3" name="Slide Number Placeholder 2">
            <a:extLst>
              <a:ext uri="{FF2B5EF4-FFF2-40B4-BE49-F238E27FC236}">
                <a16:creationId xmlns:a16="http://schemas.microsoft.com/office/drawing/2014/main" id="{3DE9F4EF-C018-CF96-AEA6-9B0EA694200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1A9F909C-841C-E339-CAAC-0BFC66817799}"/>
              </a:ext>
            </a:extLst>
          </p:cNvPr>
          <p:cNvSpPr>
            <a:spLocks noGrp="1"/>
          </p:cNvSpPr>
          <p:nvPr>
            <p:ph sz="quarter" idx="10"/>
          </p:nvPr>
        </p:nvSpPr>
        <p:spPr>
          <a:xfrm>
            <a:off x="844550" y="1135863"/>
            <a:ext cx="10502900" cy="4324350"/>
          </a:xfrm>
        </p:spPr>
        <p:txBody>
          <a:bodyPr>
            <a:normAutofit/>
          </a:bodyPr>
          <a:lstStyle/>
          <a:p>
            <a:r>
              <a:rPr lang="en-US" b="0" i="0" dirty="0">
                <a:effectLst/>
                <a:latin typeface="+mn-lt"/>
              </a:rPr>
              <a:t>Pneumonia is the leading cause of death and a major cause of hospitalization of LTC patients and residents.</a:t>
            </a:r>
          </a:p>
          <a:p>
            <a:r>
              <a:rPr lang="en-US" dirty="0">
                <a:latin typeface="+mn-lt"/>
              </a:rPr>
              <a:t>10-18% of patients admitted to hospitals for pneumonia are LTC residents/patients</a:t>
            </a:r>
          </a:p>
          <a:p>
            <a:r>
              <a:rPr lang="en-US" b="0" i="0" dirty="0">
                <a:effectLst/>
                <a:latin typeface="+mn-lt"/>
              </a:rPr>
              <a:t>Pneumonia incidence from 0.3 to 2.5 cases per 1,000 resident-days</a:t>
            </a:r>
            <a:endParaRPr lang="en-US" dirty="0">
              <a:latin typeface="+mn-lt"/>
            </a:endParaRPr>
          </a:p>
          <a:p>
            <a:pPr marL="0" indent="0">
              <a:buNone/>
            </a:pPr>
            <a:endParaRPr lang="en-US" dirty="0"/>
          </a:p>
          <a:p>
            <a:pPr marL="0" indent="0">
              <a:buNone/>
            </a:pPr>
            <a:endParaRPr lang="en-US" dirty="0">
              <a:highlight>
                <a:srgbClr val="FFFF00"/>
              </a:highlight>
            </a:endParaRPr>
          </a:p>
        </p:txBody>
      </p:sp>
      <p:sp>
        <p:nvSpPr>
          <p:cNvPr id="5" name="TextBox 4">
            <a:extLst>
              <a:ext uri="{FF2B5EF4-FFF2-40B4-BE49-F238E27FC236}">
                <a16:creationId xmlns:a16="http://schemas.microsoft.com/office/drawing/2014/main" id="{1A16CF48-0929-9A14-E07E-7F861A9B655A}"/>
              </a:ext>
            </a:extLst>
          </p:cNvPr>
          <p:cNvSpPr txBox="1"/>
          <p:nvPr/>
        </p:nvSpPr>
        <p:spPr>
          <a:xfrm>
            <a:off x="844550" y="5569727"/>
            <a:ext cx="684655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Verdana"/>
                <a:ea typeface="+mn-ea"/>
                <a:cs typeface="+mn-cs"/>
              </a:rPr>
              <a:t>American Journal of Infection Control, 2020 May;48(5):A14-A16</a:t>
            </a:r>
            <a:endParaRPr kumimoji="0" lang="en-US" sz="1600" b="0" i="0" u="none" strike="noStrike" kern="1200" cap="none" spc="0" normalizeH="0" baseline="0" noProof="0" dirty="0">
              <a:ln>
                <a:noFill/>
              </a:ln>
              <a:solidFill>
                <a:prstClr val="black"/>
              </a:solidFill>
              <a:effectLst/>
              <a:uLnTx/>
              <a:uFillTx/>
              <a:latin typeface="Verdana"/>
              <a:ea typeface="+mn-ea"/>
              <a:cs typeface="+mn-cs"/>
            </a:endParaRPr>
          </a:p>
        </p:txBody>
      </p:sp>
      <p:sp>
        <p:nvSpPr>
          <p:cNvPr id="9" name="Rectangle 2">
            <a:extLst>
              <a:ext uri="{FF2B5EF4-FFF2-40B4-BE49-F238E27FC236}">
                <a16:creationId xmlns:a16="http://schemas.microsoft.com/office/drawing/2014/main" id="{B4DDCD1F-E7C9-E17B-D600-9C28AEF8CFA8}"/>
              </a:ext>
            </a:extLst>
          </p:cNvPr>
          <p:cNvSpPr>
            <a:spLocks noChangeArrowheads="1"/>
          </p:cNvSpPr>
          <p:nvPr/>
        </p:nvSpPr>
        <p:spPr bwMode="auto">
          <a:xfrm>
            <a:off x="-1680675" y="-184666"/>
            <a:ext cx="13872675"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5B616B"/>
              </a:solidFill>
              <a:effectLst/>
              <a:uLnTx/>
              <a:uFillTx/>
              <a:latin typeface="BlinkMacSystemFont"/>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0" u="none" strike="noStrike" kern="1200" cap="none" spc="0" normalizeH="0" baseline="0" noProof="0">
                <a:ln>
                  <a:noFill/>
                </a:ln>
                <a:solidFill>
                  <a:srgbClr val="0071BC"/>
                </a:solidFill>
                <a:effectLst/>
                <a:uLnTx/>
                <a:uFillTx/>
                <a:latin typeface="BlinkMacSystemFont"/>
                <a:ea typeface="+mn-ea"/>
                <a:cs typeface="+mn-cs"/>
              </a:rPr>
              <a:t>. </a:t>
            </a:r>
            <a:r>
              <a:rPr kumimoji="0" lang="en-US" altLang="en-US" sz="1200" b="0" i="0" u="none" strike="noStrike" kern="1200" cap="none" spc="0" normalizeH="0" baseline="0" noProof="0">
                <a:ln>
                  <a:noFill/>
                </a:ln>
                <a:solidFill>
                  <a:srgbClr val="5B616B"/>
                </a:solidFill>
                <a:effectLst/>
                <a:uLnTx/>
                <a:uFillTx/>
                <a:latin typeface="BlinkMacSystemFont"/>
                <a:ea typeface="+mn-ea"/>
                <a:cs typeface="+mn-cs"/>
              </a:rPr>
              <a:t>2023 Feb;51(2):227-230.</a:t>
            </a:r>
            <a:r>
              <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1510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91FFD-0184-02E6-D551-112874EC26A2}"/>
              </a:ext>
            </a:extLst>
          </p:cNvPr>
          <p:cNvSpPr>
            <a:spLocks noGrp="1"/>
          </p:cNvSpPr>
          <p:nvPr>
            <p:ph type="title"/>
          </p:nvPr>
        </p:nvSpPr>
        <p:spPr/>
        <p:txBody>
          <a:bodyPr/>
          <a:lstStyle/>
          <a:p>
            <a:r>
              <a:rPr lang="en-US" dirty="0"/>
              <a:t>NV-HAP Prevention Recommendations </a:t>
            </a:r>
          </a:p>
        </p:txBody>
      </p:sp>
      <p:sp>
        <p:nvSpPr>
          <p:cNvPr id="3" name="Slide Number Placeholder 2">
            <a:extLst>
              <a:ext uri="{FF2B5EF4-FFF2-40B4-BE49-F238E27FC236}">
                <a16:creationId xmlns:a16="http://schemas.microsoft.com/office/drawing/2014/main" id="{E01E0A22-AB1D-C8D1-9515-500D3D1D3F2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2016683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954EF-9B36-F78D-C53D-BB0216078890}"/>
              </a:ext>
            </a:extLst>
          </p:cNvPr>
          <p:cNvSpPr>
            <a:spLocks noGrp="1"/>
          </p:cNvSpPr>
          <p:nvPr>
            <p:ph type="title"/>
          </p:nvPr>
        </p:nvSpPr>
        <p:spPr>
          <a:xfrm>
            <a:off x="272249" y="257908"/>
            <a:ext cx="11647502" cy="1467091"/>
          </a:xfrm>
        </p:spPr>
        <p:txBody>
          <a:bodyPr>
            <a:normAutofit/>
          </a:bodyPr>
          <a:lstStyle/>
          <a:p>
            <a:r>
              <a:rPr lang="en-US" dirty="0"/>
              <a:t>National Organizations’ </a:t>
            </a:r>
            <a:br>
              <a:rPr lang="en-US" dirty="0"/>
            </a:br>
            <a:r>
              <a:rPr lang="en-US" dirty="0"/>
              <a:t>Prevention Recommendations</a:t>
            </a:r>
          </a:p>
        </p:txBody>
      </p:sp>
      <p:sp>
        <p:nvSpPr>
          <p:cNvPr id="3" name="Slide Number Placeholder 2">
            <a:extLst>
              <a:ext uri="{FF2B5EF4-FFF2-40B4-BE49-F238E27FC236}">
                <a16:creationId xmlns:a16="http://schemas.microsoft.com/office/drawing/2014/main" id="{162A433C-A769-693D-57F8-378CF0F98CC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E26954B6-1BAE-F323-7AE5-DCB02B24FFEF}"/>
              </a:ext>
            </a:extLst>
          </p:cNvPr>
          <p:cNvSpPr>
            <a:spLocks noGrp="1"/>
          </p:cNvSpPr>
          <p:nvPr>
            <p:ph sz="quarter" idx="10"/>
          </p:nvPr>
        </p:nvSpPr>
        <p:spPr>
          <a:xfrm>
            <a:off x="844550" y="1829709"/>
            <a:ext cx="10502900" cy="3746377"/>
          </a:xfrm>
        </p:spPr>
        <p:txBody>
          <a:bodyPr>
            <a:noAutofit/>
          </a:bodyPr>
          <a:lstStyle/>
          <a:p>
            <a:r>
              <a:rPr lang="en-US" sz="2000" dirty="0">
                <a:solidFill>
                  <a:srgbClr val="212121"/>
                </a:solidFill>
                <a:latin typeface="+mn-lt"/>
              </a:rPr>
              <a:t>APIC American Journal of Infection Control May 2020 issue was all about prevention of NV-HAP</a:t>
            </a:r>
          </a:p>
          <a:p>
            <a:r>
              <a:rPr lang="en-US" sz="2000" dirty="0">
                <a:solidFill>
                  <a:srgbClr val="212121"/>
                </a:solidFill>
                <a:latin typeface="+mn-lt"/>
              </a:rPr>
              <a:t>National Organization to Prevent Hospital-Acquired Pneumonia (NOHAP) Call to Action published 2021 </a:t>
            </a:r>
            <a:r>
              <a:rPr lang="en-US" sz="1400" i="1" dirty="0"/>
              <a:t>Infection Control &amp; Hospital Epidemiology</a:t>
            </a:r>
            <a:endParaRPr lang="en-US" sz="2000" i="1" dirty="0">
              <a:latin typeface="+mn-lt"/>
            </a:endParaRPr>
          </a:p>
          <a:p>
            <a:r>
              <a:rPr lang="en-US" sz="2000" dirty="0">
                <a:latin typeface="+mn-lt"/>
              </a:rPr>
              <a:t>Joint Commission 2021 Quick Safety issue Preventing Non-Ventilator Hospital Acquired Pneumonia </a:t>
            </a:r>
          </a:p>
          <a:p>
            <a:r>
              <a:rPr lang="en-US" sz="2000" dirty="0">
                <a:latin typeface="+mn-lt"/>
              </a:rPr>
              <a:t>SHEA/IDSA/APIC/AHA/Joint Commission/CDC representation: Strategies to prevent ventilator-associated pneumonia, ventilator-associated events, and </a:t>
            </a:r>
            <a:r>
              <a:rPr lang="en-US" sz="2000" dirty="0">
                <a:solidFill>
                  <a:srgbClr val="00B050"/>
                </a:solidFill>
                <a:latin typeface="+mn-lt"/>
              </a:rPr>
              <a:t>non-ventilator hospital-acquired pneumonia</a:t>
            </a:r>
            <a:r>
              <a:rPr lang="en-US" sz="2000" dirty="0">
                <a:latin typeface="+mn-lt"/>
              </a:rPr>
              <a:t> in acute-care hospitals: 2022 Compendium Update</a:t>
            </a:r>
          </a:p>
          <a:p>
            <a:r>
              <a:rPr lang="en-US" sz="2000" dirty="0">
                <a:latin typeface="+mn-lt"/>
              </a:rPr>
              <a:t>APIC text Pneumonia chapter 14</a:t>
            </a:r>
            <a:r>
              <a:rPr lang="en-US" sz="2000" baseline="30000" dirty="0">
                <a:latin typeface="+mn-lt"/>
              </a:rPr>
              <a:t>th</a:t>
            </a:r>
            <a:r>
              <a:rPr lang="en-US" sz="2000" dirty="0">
                <a:latin typeface="+mn-lt"/>
              </a:rPr>
              <a:t> edition </a:t>
            </a:r>
            <a:r>
              <a:rPr lang="en-US" sz="2000" dirty="0">
                <a:solidFill>
                  <a:srgbClr val="00B050"/>
                </a:solidFill>
                <a:latin typeface="+mn-lt"/>
              </a:rPr>
              <a:t>updated 2024</a:t>
            </a:r>
          </a:p>
          <a:p>
            <a:r>
              <a:rPr lang="en-US" sz="2000" dirty="0">
                <a:latin typeface="+mn-lt"/>
              </a:rPr>
              <a:t>CDC Oral Health in Healthcare Settings to Prevent Pneumonia Toolkit 2024</a:t>
            </a:r>
          </a:p>
        </p:txBody>
      </p:sp>
    </p:spTree>
    <p:extLst>
      <p:ext uri="{BB962C8B-B14F-4D97-AF65-F5344CB8AC3E}">
        <p14:creationId xmlns:p14="http://schemas.microsoft.com/office/powerpoint/2010/main" val="3538937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E9F4EF-C018-CF96-AEA6-9B0EA694200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1A9F909C-841C-E339-CAAC-0BFC66817799}"/>
              </a:ext>
            </a:extLst>
          </p:cNvPr>
          <p:cNvSpPr>
            <a:spLocks noGrp="1"/>
          </p:cNvSpPr>
          <p:nvPr>
            <p:ph sz="quarter" idx="10"/>
          </p:nvPr>
        </p:nvSpPr>
        <p:spPr>
          <a:xfrm>
            <a:off x="844550" y="885059"/>
            <a:ext cx="10502900" cy="4714054"/>
          </a:xfrm>
        </p:spPr>
        <p:txBody>
          <a:bodyPr/>
          <a:lstStyle/>
          <a:p>
            <a:pPr marL="0" indent="0" algn="ctr">
              <a:buNone/>
            </a:pPr>
            <a:r>
              <a:rPr lang="en-US" sz="3200" dirty="0"/>
              <a:t>APIC’s American Journal of Infection Control: </a:t>
            </a:r>
            <a:r>
              <a:rPr lang="en-US" sz="3200" b="1" dirty="0"/>
              <a:t>Implementation Guide for Non-Ventilator Associated Hospital Acquired Pneumonia</a:t>
            </a:r>
          </a:p>
          <a:p>
            <a:pPr marL="0" indent="0">
              <a:buNone/>
            </a:pPr>
            <a:r>
              <a:rPr lang="en-US" dirty="0"/>
              <a:t>May 2020</a:t>
            </a:r>
          </a:p>
          <a:p>
            <a:pPr marL="0" indent="0">
              <a:buNone/>
            </a:pPr>
            <a:r>
              <a:rPr lang="en-US" dirty="0"/>
              <a:t>Literature review, prevention, surveillance techniques for NV-HAP</a:t>
            </a:r>
          </a:p>
        </p:txBody>
      </p:sp>
      <p:sp>
        <p:nvSpPr>
          <p:cNvPr id="5" name="TextBox 4">
            <a:extLst>
              <a:ext uri="{FF2B5EF4-FFF2-40B4-BE49-F238E27FC236}">
                <a16:creationId xmlns:a16="http://schemas.microsoft.com/office/drawing/2014/main" id="{1A16CF48-0929-9A14-E07E-7F861A9B655A}"/>
              </a:ext>
            </a:extLst>
          </p:cNvPr>
          <p:cNvSpPr txBox="1"/>
          <p:nvPr/>
        </p:nvSpPr>
        <p:spPr>
          <a:xfrm>
            <a:off x="391519" y="5603609"/>
            <a:ext cx="1015816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Arial" panose="020B0604020202020204" pitchFamily="34" charset="0"/>
                <a:ea typeface="+mn-ea"/>
                <a:cs typeface="+mn-cs"/>
              </a:rPr>
              <a:t>AJIC: American Journal of Infection Control, 2020-05-01, Volume 48, Issue 5, Pages A1-A2, Copyright © 2020</a:t>
            </a:r>
            <a:endParaRPr kumimoji="0" lang="en-US" sz="1600" b="0" i="0" u="none" strike="noStrike" kern="1200" cap="none" spc="0" normalizeH="0" baseline="0" noProof="0" dirty="0">
              <a:ln>
                <a:noFill/>
              </a:ln>
              <a:solidFill>
                <a:prstClr val="black"/>
              </a:solidFill>
              <a:effectLst/>
              <a:uLnTx/>
              <a:uFillTx/>
              <a:latin typeface="Verdana"/>
              <a:ea typeface="+mn-ea"/>
              <a:cs typeface="+mn-cs"/>
            </a:endParaRPr>
          </a:p>
        </p:txBody>
      </p:sp>
      <p:sp>
        <p:nvSpPr>
          <p:cNvPr id="6" name="TextBox 5">
            <a:extLst>
              <a:ext uri="{FF2B5EF4-FFF2-40B4-BE49-F238E27FC236}">
                <a16:creationId xmlns:a16="http://schemas.microsoft.com/office/drawing/2014/main" id="{389E7D5C-F3DA-F20D-BD39-C9230C158A80}"/>
              </a:ext>
            </a:extLst>
          </p:cNvPr>
          <p:cNvSpPr txBox="1"/>
          <p:nvPr/>
        </p:nvSpPr>
        <p:spPr>
          <a:xfrm>
            <a:off x="4506687" y="4114800"/>
            <a:ext cx="406254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glow rad="228600">
                    <a:srgbClr val="ED7D31">
                      <a:satMod val="175000"/>
                      <a:alpha val="40000"/>
                    </a:srgbClr>
                  </a:glow>
                </a:effectLst>
                <a:uLnTx/>
                <a:uFillTx/>
                <a:latin typeface="Verdana"/>
                <a:ea typeface="+mn-ea"/>
                <a:cs typeface="+mn-cs"/>
              </a:rPr>
              <a:t>COVID-19</a:t>
            </a:r>
          </a:p>
        </p:txBody>
      </p:sp>
    </p:spTree>
    <p:extLst>
      <p:ext uri="{BB962C8B-B14F-4D97-AF65-F5344CB8AC3E}">
        <p14:creationId xmlns:p14="http://schemas.microsoft.com/office/powerpoint/2010/main" val="52099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8BD13-C0FB-5377-330D-B14CDB28A988}"/>
              </a:ext>
            </a:extLst>
          </p:cNvPr>
          <p:cNvSpPr>
            <a:spLocks noGrp="1"/>
          </p:cNvSpPr>
          <p:nvPr>
            <p:ph type="title"/>
          </p:nvPr>
        </p:nvSpPr>
        <p:spPr>
          <a:xfrm>
            <a:off x="844550" y="636339"/>
            <a:ext cx="10515600" cy="919162"/>
          </a:xfrm>
        </p:spPr>
        <p:txBody>
          <a:bodyPr>
            <a:normAutofit fontScale="90000"/>
          </a:bodyPr>
          <a:lstStyle/>
          <a:p>
            <a:r>
              <a:rPr lang="en-US" dirty="0"/>
              <a:t>Joint Commission </a:t>
            </a:r>
            <a:br>
              <a:rPr lang="en-US" dirty="0"/>
            </a:br>
            <a:r>
              <a:rPr lang="en-US" sz="4400" dirty="0">
                <a:latin typeface="+mn-lt"/>
              </a:rPr>
              <a:t>Quick Safety Issue </a:t>
            </a:r>
            <a:r>
              <a:rPr lang="en-US" dirty="0"/>
              <a:t>2021</a:t>
            </a:r>
          </a:p>
        </p:txBody>
      </p:sp>
      <p:sp>
        <p:nvSpPr>
          <p:cNvPr id="3" name="Slide Number Placeholder 2">
            <a:extLst>
              <a:ext uri="{FF2B5EF4-FFF2-40B4-BE49-F238E27FC236}">
                <a16:creationId xmlns:a16="http://schemas.microsoft.com/office/drawing/2014/main" id="{6E8C5101-526A-8C71-5305-684B8945A04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DD75BBB3-4CF1-09AB-595E-636C461F996E}"/>
              </a:ext>
            </a:extLst>
          </p:cNvPr>
          <p:cNvSpPr>
            <a:spLocks noGrp="1"/>
          </p:cNvSpPr>
          <p:nvPr>
            <p:ph sz="quarter" idx="10"/>
          </p:nvPr>
        </p:nvSpPr>
        <p:spPr>
          <a:xfrm>
            <a:off x="755650" y="1834901"/>
            <a:ext cx="10502900" cy="4043612"/>
          </a:xfrm>
        </p:spPr>
        <p:txBody>
          <a:bodyPr>
            <a:normAutofit fontScale="40000" lnSpcReduction="20000"/>
          </a:bodyPr>
          <a:lstStyle/>
          <a:p>
            <a:r>
              <a:rPr lang="en-US" sz="4500" b="1" dirty="0"/>
              <a:t>Maintaining regular oral care</a:t>
            </a:r>
          </a:p>
          <a:p>
            <a:r>
              <a:rPr lang="en-US" sz="4500" dirty="0"/>
              <a:t>Maintaining patient mobility</a:t>
            </a:r>
          </a:p>
          <a:p>
            <a:r>
              <a:rPr lang="en-US" sz="4500" dirty="0"/>
              <a:t>Elevating the head of the patient’s bed</a:t>
            </a:r>
          </a:p>
          <a:p>
            <a:r>
              <a:rPr lang="en-US" sz="4500" dirty="0"/>
              <a:t>Reducing the use of acid-suppressing medications</a:t>
            </a:r>
          </a:p>
          <a:p>
            <a:r>
              <a:rPr lang="en-US" sz="4500" dirty="0"/>
              <a:t>Minimizing sedation</a:t>
            </a:r>
          </a:p>
          <a:p>
            <a:r>
              <a:rPr lang="en-US" sz="4500" dirty="0"/>
              <a:t>Performing dysphagia screening in high-risk patients</a:t>
            </a:r>
          </a:p>
          <a:p>
            <a:r>
              <a:rPr lang="en-US" sz="4500" dirty="0"/>
              <a:t>Using modified diets and feeding strategies for patients with abnormal swallowing</a:t>
            </a:r>
          </a:p>
          <a:p>
            <a:r>
              <a:rPr lang="en-US" sz="4500" dirty="0"/>
              <a:t>Following standardized processes to place and manage feeding tubes</a:t>
            </a:r>
          </a:p>
          <a:p>
            <a:r>
              <a:rPr lang="en-US" sz="4500" dirty="0"/>
              <a:t>Breathing exercises</a:t>
            </a:r>
          </a:p>
          <a:p>
            <a:r>
              <a:rPr lang="en-US" sz="4500" dirty="0"/>
              <a:t>Using chest physiotherapy</a:t>
            </a:r>
          </a:p>
          <a:p>
            <a:r>
              <a:rPr lang="en-US" sz="4500" dirty="0"/>
              <a:t>Using incentive spirometry</a:t>
            </a:r>
          </a:p>
          <a:p>
            <a:r>
              <a:rPr lang="en-US" sz="4500" dirty="0"/>
              <a:t>Educating the patient and family about NVHAP prevention</a:t>
            </a:r>
          </a:p>
        </p:txBody>
      </p:sp>
      <p:sp>
        <p:nvSpPr>
          <p:cNvPr id="7" name="Content Placeholder 4">
            <a:extLst>
              <a:ext uri="{FF2B5EF4-FFF2-40B4-BE49-F238E27FC236}">
                <a16:creationId xmlns:a16="http://schemas.microsoft.com/office/drawing/2014/main" id="{0AD49982-C465-5F45-3E46-A6A1073ADC51}"/>
              </a:ext>
            </a:extLst>
          </p:cNvPr>
          <p:cNvSpPr txBox="1">
            <a:spLocks/>
          </p:cNvSpPr>
          <p:nvPr/>
        </p:nvSpPr>
        <p:spPr>
          <a:xfrm>
            <a:off x="710134" y="5657851"/>
            <a:ext cx="7757049" cy="919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Source: </a:t>
            </a: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hlinkClick r:id="rId3"/>
              </a:rPr>
              <a:t>quick-safety-61-nvha-pneumonia-final-9-3-21.pdf (jointcommission.org)</a:t>
            </a:r>
            <a:endPar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9" name="Picture 8">
            <a:extLst>
              <a:ext uri="{FF2B5EF4-FFF2-40B4-BE49-F238E27FC236}">
                <a16:creationId xmlns:a16="http://schemas.microsoft.com/office/drawing/2014/main" id="{F9C90200-E8AD-227D-ACBA-CB74F73E0BD4}"/>
              </a:ext>
            </a:extLst>
          </p:cNvPr>
          <p:cNvPicPr>
            <a:picLocks noChangeAspect="1"/>
          </p:cNvPicPr>
          <p:nvPr/>
        </p:nvPicPr>
        <p:blipFill>
          <a:blip r:embed="rId4"/>
          <a:stretch>
            <a:fillRect/>
          </a:stretch>
        </p:blipFill>
        <p:spPr>
          <a:xfrm>
            <a:off x="6782628" y="1668296"/>
            <a:ext cx="4653722" cy="987786"/>
          </a:xfrm>
          <a:prstGeom prst="rect">
            <a:avLst/>
          </a:prstGeom>
        </p:spPr>
      </p:pic>
    </p:spTree>
    <p:extLst>
      <p:ext uri="{BB962C8B-B14F-4D97-AF65-F5344CB8AC3E}">
        <p14:creationId xmlns:p14="http://schemas.microsoft.com/office/powerpoint/2010/main" val="354523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in blue scrubs helping a person in a hospital hallway&#10;&#10;Description automatically generated">
            <a:extLst>
              <a:ext uri="{FF2B5EF4-FFF2-40B4-BE49-F238E27FC236}">
                <a16:creationId xmlns:a16="http://schemas.microsoft.com/office/drawing/2014/main" id="{8BC83D8F-354C-55AE-8459-188101D463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0013" y="3199506"/>
            <a:ext cx="3835687" cy="2558373"/>
          </a:xfrm>
          <a:prstGeom prst="rect">
            <a:avLst/>
          </a:prstGeom>
        </p:spPr>
      </p:pic>
      <p:sp>
        <p:nvSpPr>
          <p:cNvPr id="2" name="Title 1">
            <a:extLst>
              <a:ext uri="{FF2B5EF4-FFF2-40B4-BE49-F238E27FC236}">
                <a16:creationId xmlns:a16="http://schemas.microsoft.com/office/drawing/2014/main" id="{2E9ACA54-9ADE-3A1F-D874-766DBC377996}"/>
              </a:ext>
            </a:extLst>
          </p:cNvPr>
          <p:cNvSpPr>
            <a:spLocks noGrp="1"/>
          </p:cNvSpPr>
          <p:nvPr>
            <p:ph type="title"/>
          </p:nvPr>
        </p:nvSpPr>
        <p:spPr>
          <a:xfrm>
            <a:off x="368300" y="799307"/>
            <a:ext cx="11518900" cy="919162"/>
          </a:xfrm>
        </p:spPr>
        <p:txBody>
          <a:bodyPr>
            <a:normAutofit fontScale="90000"/>
          </a:bodyPr>
          <a:lstStyle/>
          <a:p>
            <a:r>
              <a:rPr lang="en-US" dirty="0"/>
              <a:t>SHEA Compendium 2022: </a:t>
            </a:r>
            <a:br>
              <a:rPr lang="en-US" dirty="0"/>
            </a:br>
            <a:r>
              <a:rPr lang="en-US" dirty="0"/>
              <a:t>Essential Practices to Prevent NV-HAP</a:t>
            </a:r>
          </a:p>
        </p:txBody>
      </p:sp>
      <p:sp>
        <p:nvSpPr>
          <p:cNvPr id="3" name="Slide Number Placeholder 2">
            <a:extLst>
              <a:ext uri="{FF2B5EF4-FFF2-40B4-BE49-F238E27FC236}">
                <a16:creationId xmlns:a16="http://schemas.microsoft.com/office/drawing/2014/main" id="{CAB1A447-6973-393B-0F71-972961BC5A3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08389A29-E9C6-B509-E511-26ED1C2DEACA}"/>
              </a:ext>
            </a:extLst>
          </p:cNvPr>
          <p:cNvSpPr>
            <a:spLocks noGrp="1"/>
          </p:cNvSpPr>
          <p:nvPr>
            <p:ph sz="quarter" idx="10"/>
          </p:nvPr>
        </p:nvSpPr>
        <p:spPr>
          <a:xfrm>
            <a:off x="304800" y="1867693"/>
            <a:ext cx="7213600" cy="3122613"/>
          </a:xfrm>
        </p:spPr>
        <p:txBody>
          <a:bodyPr>
            <a:normAutofit fontScale="25000" lnSpcReduction="20000"/>
          </a:bodyPr>
          <a:lstStyle/>
          <a:p>
            <a:pPr algn="l">
              <a:spcBef>
                <a:spcPts val="600"/>
              </a:spcBef>
              <a:spcAft>
                <a:spcPts val="600"/>
              </a:spcAft>
              <a:buFont typeface="Arial" panose="020B0604020202020204" pitchFamily="34" charset="0"/>
              <a:buChar char="•"/>
            </a:pPr>
            <a:r>
              <a:rPr lang="en-US" sz="9600" b="1" i="0" dirty="0">
                <a:solidFill>
                  <a:srgbClr val="333333"/>
                </a:solidFill>
                <a:effectLst/>
                <a:latin typeface="+mn-lt"/>
              </a:rPr>
              <a:t>Provide regular oral hygiene with daily toothbrushing</a:t>
            </a:r>
          </a:p>
          <a:p>
            <a:pPr algn="l">
              <a:spcBef>
                <a:spcPts val="600"/>
              </a:spcBef>
              <a:spcAft>
                <a:spcPts val="600"/>
              </a:spcAft>
              <a:buFont typeface="Arial" panose="020B0604020202020204" pitchFamily="34" charset="0"/>
              <a:buChar char="•"/>
            </a:pPr>
            <a:r>
              <a:rPr lang="en-US" sz="9600" b="0" i="0" dirty="0">
                <a:solidFill>
                  <a:srgbClr val="333333"/>
                </a:solidFill>
                <a:effectLst/>
                <a:latin typeface="+mn-lt"/>
              </a:rPr>
              <a:t>Screen for and treat dysphagia</a:t>
            </a:r>
          </a:p>
          <a:p>
            <a:pPr algn="l">
              <a:spcBef>
                <a:spcPts val="600"/>
              </a:spcBef>
              <a:spcAft>
                <a:spcPts val="600"/>
              </a:spcAft>
              <a:buFont typeface="Arial" panose="020B0604020202020204" pitchFamily="34" charset="0"/>
              <a:buChar char="•"/>
            </a:pPr>
            <a:r>
              <a:rPr lang="en-US" sz="9600" b="0" i="0" dirty="0">
                <a:solidFill>
                  <a:srgbClr val="333333"/>
                </a:solidFill>
                <a:effectLst/>
                <a:latin typeface="+mn-lt"/>
              </a:rPr>
              <a:t>Mobilize early and regularly</a:t>
            </a:r>
          </a:p>
          <a:p>
            <a:pPr algn="l">
              <a:spcBef>
                <a:spcPts val="600"/>
              </a:spcBef>
              <a:spcAft>
                <a:spcPts val="600"/>
              </a:spcAft>
              <a:buFont typeface="Arial" panose="020B0604020202020204" pitchFamily="34" charset="0"/>
              <a:buChar char="•"/>
            </a:pPr>
            <a:endParaRPr lang="en-US" sz="5600" dirty="0">
              <a:solidFill>
                <a:srgbClr val="333333"/>
              </a:solidFill>
              <a:latin typeface="Helvetica Neue"/>
            </a:endParaRPr>
          </a:p>
          <a:p>
            <a:pPr algn="l">
              <a:spcBef>
                <a:spcPts val="600"/>
              </a:spcBef>
              <a:spcAft>
                <a:spcPts val="600"/>
              </a:spcAft>
              <a:buFont typeface="Arial" panose="020B0604020202020204" pitchFamily="34" charset="0"/>
              <a:buChar char="•"/>
            </a:pPr>
            <a:endParaRPr lang="en-US" sz="5600" b="0" i="0" dirty="0">
              <a:solidFill>
                <a:srgbClr val="333333"/>
              </a:solidFill>
              <a:effectLst/>
              <a:latin typeface="Helvetica Neue"/>
            </a:endParaRPr>
          </a:p>
          <a:p>
            <a:pPr marL="0" indent="0" fontAlgn="base">
              <a:lnSpc>
                <a:spcPct val="120000"/>
              </a:lnSpc>
              <a:spcBef>
                <a:spcPts val="600"/>
              </a:spcBef>
              <a:spcAft>
                <a:spcPts val="600"/>
              </a:spcAft>
              <a:buNone/>
            </a:pPr>
            <a:endParaRPr lang="en-US" sz="5600" dirty="0"/>
          </a:p>
          <a:p>
            <a:pPr marL="0" indent="0" fontAlgn="base">
              <a:lnSpc>
                <a:spcPct val="120000"/>
              </a:lnSpc>
              <a:spcBef>
                <a:spcPts val="600"/>
              </a:spcBef>
              <a:spcAft>
                <a:spcPts val="600"/>
              </a:spcAft>
              <a:buNone/>
            </a:pPr>
            <a:endParaRPr lang="en-US" sz="5600" dirty="0"/>
          </a:p>
          <a:p>
            <a:pPr marL="0" indent="0" fontAlgn="base">
              <a:lnSpc>
                <a:spcPct val="120000"/>
              </a:lnSpc>
              <a:spcBef>
                <a:spcPts val="600"/>
              </a:spcBef>
              <a:spcAft>
                <a:spcPts val="600"/>
              </a:spcAft>
              <a:buNone/>
            </a:pPr>
            <a:endParaRPr lang="en-US" sz="5600" dirty="0"/>
          </a:p>
          <a:p>
            <a:pPr marL="0" indent="0" fontAlgn="base">
              <a:lnSpc>
                <a:spcPct val="120000"/>
              </a:lnSpc>
              <a:spcBef>
                <a:spcPts val="600"/>
              </a:spcBef>
              <a:spcAft>
                <a:spcPts val="600"/>
              </a:spcAft>
              <a:buNone/>
            </a:pPr>
            <a:endParaRPr lang="en-US" sz="5600" dirty="0"/>
          </a:p>
          <a:p>
            <a:pPr marL="0" indent="0" fontAlgn="base">
              <a:lnSpc>
                <a:spcPct val="120000"/>
              </a:lnSpc>
              <a:spcBef>
                <a:spcPts val="600"/>
              </a:spcBef>
              <a:spcAft>
                <a:spcPts val="600"/>
              </a:spcAft>
              <a:buNone/>
            </a:pPr>
            <a:endParaRPr lang="en-US" sz="5600" dirty="0"/>
          </a:p>
          <a:p>
            <a:pPr marL="0" indent="0" fontAlgn="base">
              <a:lnSpc>
                <a:spcPct val="120000"/>
              </a:lnSpc>
              <a:spcBef>
                <a:spcPts val="600"/>
              </a:spcBef>
              <a:spcAft>
                <a:spcPts val="600"/>
              </a:spcAft>
              <a:buNone/>
            </a:pPr>
            <a:r>
              <a:rPr lang="en-US" sz="5600" dirty="0"/>
              <a:t>Strategies to prevent ventilator-associated pneumonia, ventilator-associated events, and non-ventilator hospital-acquired pneumonia in acute-care hospitals: 2022 Compendium Update </a:t>
            </a:r>
            <a:r>
              <a:rPr lang="en-US" sz="5600" i="1" dirty="0"/>
              <a:t>SHEA/IDSA/APIC/AHA/Joint Commission/CDC representation</a:t>
            </a:r>
            <a:endParaRPr lang="en-US" sz="5600" b="0" i="0" dirty="0">
              <a:solidFill>
                <a:srgbClr val="333333"/>
              </a:solidFill>
              <a:effectLst/>
              <a:latin typeface="Helvetica Neue"/>
            </a:endParaRPr>
          </a:p>
          <a:p>
            <a:pPr>
              <a:spcBef>
                <a:spcPts val="600"/>
              </a:spcBef>
              <a:spcAft>
                <a:spcPts val="600"/>
              </a:spcAft>
            </a:pPr>
            <a:endParaRPr lang="en-US" dirty="0"/>
          </a:p>
        </p:txBody>
      </p:sp>
      <p:pic>
        <p:nvPicPr>
          <p:cNvPr id="6" name="Picture 5" descr="A toothbrushes and toothpaste on a counter&#10;&#10;Description automatically generated">
            <a:extLst>
              <a:ext uri="{FF2B5EF4-FFF2-40B4-BE49-F238E27FC236}">
                <a16:creationId xmlns:a16="http://schemas.microsoft.com/office/drawing/2014/main" id="{4B1BD325-10D8-C9BC-95CC-0FDC3918B6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6750" y="2044921"/>
            <a:ext cx="3600450" cy="1992884"/>
          </a:xfrm>
          <a:prstGeom prst="rect">
            <a:avLst/>
          </a:prstGeom>
        </p:spPr>
      </p:pic>
      <p:pic>
        <p:nvPicPr>
          <p:cNvPr id="10" name="Picture 9" descr="A person in blue scrubs talking to a person&#10;&#10;Description automatically generated">
            <a:extLst>
              <a:ext uri="{FF2B5EF4-FFF2-40B4-BE49-F238E27FC236}">
                <a16:creationId xmlns:a16="http://schemas.microsoft.com/office/drawing/2014/main" id="{20151918-0947-483E-9E74-A3F8223A78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642" y="3363685"/>
            <a:ext cx="3921215" cy="2205683"/>
          </a:xfrm>
          <a:prstGeom prst="rect">
            <a:avLst/>
          </a:prstGeom>
        </p:spPr>
      </p:pic>
    </p:spTree>
    <p:extLst>
      <p:ext uri="{BB962C8B-B14F-4D97-AF65-F5344CB8AC3E}">
        <p14:creationId xmlns:p14="http://schemas.microsoft.com/office/powerpoint/2010/main" val="1291677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BEDE9E-BE9A-7180-512F-0F5DA0662443}"/>
              </a:ext>
            </a:extLst>
          </p:cNvPr>
          <p:cNvPicPr>
            <a:picLocks noChangeAspect="1"/>
          </p:cNvPicPr>
          <p:nvPr/>
        </p:nvPicPr>
        <p:blipFill>
          <a:blip r:embed="rId3"/>
          <a:stretch>
            <a:fillRect/>
          </a:stretch>
        </p:blipFill>
        <p:spPr>
          <a:xfrm>
            <a:off x="-79554" y="1312985"/>
            <a:ext cx="7781616" cy="4587738"/>
          </a:xfrm>
          <a:prstGeom prst="rect">
            <a:avLst/>
          </a:prstGeom>
        </p:spPr>
      </p:pic>
      <p:sp>
        <p:nvSpPr>
          <p:cNvPr id="2" name="Title 1">
            <a:extLst>
              <a:ext uri="{FF2B5EF4-FFF2-40B4-BE49-F238E27FC236}">
                <a16:creationId xmlns:a16="http://schemas.microsoft.com/office/drawing/2014/main" id="{C6B954EF-9B36-F78D-C53D-BB0216078890}"/>
              </a:ext>
            </a:extLst>
          </p:cNvPr>
          <p:cNvSpPr>
            <a:spLocks noGrp="1"/>
          </p:cNvSpPr>
          <p:nvPr>
            <p:ph type="title"/>
          </p:nvPr>
        </p:nvSpPr>
        <p:spPr>
          <a:xfrm>
            <a:off x="831850" y="214064"/>
            <a:ext cx="10515600" cy="919162"/>
          </a:xfrm>
        </p:spPr>
        <p:txBody>
          <a:bodyPr>
            <a:normAutofit fontScale="90000"/>
          </a:bodyPr>
          <a:lstStyle/>
          <a:p>
            <a:r>
              <a:rPr lang="en-US" dirty="0"/>
              <a:t>APIC: Driver Diagram of NV-HAP Prevention Strategies</a:t>
            </a:r>
          </a:p>
        </p:txBody>
      </p:sp>
      <p:sp>
        <p:nvSpPr>
          <p:cNvPr id="3" name="Slide Number Placeholder 2">
            <a:extLst>
              <a:ext uri="{FF2B5EF4-FFF2-40B4-BE49-F238E27FC236}">
                <a16:creationId xmlns:a16="http://schemas.microsoft.com/office/drawing/2014/main" id="{162A433C-A769-693D-57F8-378CF0F98CC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17" name="TextBox 16">
            <a:extLst>
              <a:ext uri="{FF2B5EF4-FFF2-40B4-BE49-F238E27FC236}">
                <a16:creationId xmlns:a16="http://schemas.microsoft.com/office/drawing/2014/main" id="{D472AC15-8F63-6C30-70F5-F27141C7FC35}"/>
              </a:ext>
            </a:extLst>
          </p:cNvPr>
          <p:cNvSpPr txBox="1"/>
          <p:nvPr/>
        </p:nvSpPr>
        <p:spPr>
          <a:xfrm>
            <a:off x="7179976" y="4847674"/>
            <a:ext cx="478051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Verdana"/>
                <a:ea typeface="+mn-ea"/>
                <a:cs typeface="+mn-cs"/>
              </a:rPr>
              <a:t>Source: Quinn B, Giuliano KK, Baker D. Non-ventilator health care-associated pneumonia (NV-HAP): Best practices for prevention of NV-HAP. Am J Infect Control. 2020 May;48(5S):A23-A27. </a:t>
            </a:r>
          </a:p>
        </p:txBody>
      </p:sp>
      <p:sp>
        <p:nvSpPr>
          <p:cNvPr id="4" name="Cloud 3">
            <a:extLst>
              <a:ext uri="{FF2B5EF4-FFF2-40B4-BE49-F238E27FC236}">
                <a16:creationId xmlns:a16="http://schemas.microsoft.com/office/drawing/2014/main" id="{D0A13EF0-3D2A-899C-0B5E-A3FAAFD06DB5}"/>
              </a:ext>
            </a:extLst>
          </p:cNvPr>
          <p:cNvSpPr/>
          <p:nvPr/>
        </p:nvSpPr>
        <p:spPr>
          <a:xfrm rot="916667">
            <a:off x="7445205" y="1257482"/>
            <a:ext cx="4738902" cy="2648709"/>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5" name="TextBox 4">
            <a:extLst>
              <a:ext uri="{FF2B5EF4-FFF2-40B4-BE49-F238E27FC236}">
                <a16:creationId xmlns:a16="http://schemas.microsoft.com/office/drawing/2014/main" id="{C0F17A57-724B-F6AE-1766-C29D49E208C5}"/>
              </a:ext>
            </a:extLst>
          </p:cNvPr>
          <p:cNvSpPr txBox="1"/>
          <p:nvPr/>
        </p:nvSpPr>
        <p:spPr>
          <a:xfrm>
            <a:off x="8052879" y="1617786"/>
            <a:ext cx="405618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SHEA: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333333"/>
                </a:solidFill>
                <a:effectLst/>
                <a:uLnTx/>
                <a:uFillTx/>
                <a:latin typeface="Helvetica Neue"/>
                <a:ea typeface="+mn-ea"/>
                <a:cs typeface="+mn-cs"/>
              </a:rPr>
              <a:t>Provide regular oral hygiene with daily toothbrushing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33333"/>
                </a:solidFill>
                <a:effectLst/>
                <a:uLnTx/>
                <a:uFillTx/>
                <a:latin typeface="Helvetica Neue"/>
                <a:ea typeface="+mn-ea"/>
                <a:cs typeface="+mn-cs"/>
              </a:rPr>
              <a:t>Screen for and treat dysphagia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33333"/>
                </a:solidFill>
                <a:effectLst/>
                <a:uLnTx/>
                <a:uFillTx/>
                <a:latin typeface="Helvetica Neue"/>
                <a:ea typeface="+mn-ea"/>
                <a:cs typeface="+mn-cs"/>
              </a:rPr>
              <a:t>Mobilize early and regularly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 </a:t>
            </a:r>
          </a:p>
        </p:txBody>
      </p:sp>
    </p:spTree>
    <p:extLst>
      <p:ext uri="{BB962C8B-B14F-4D97-AF65-F5344CB8AC3E}">
        <p14:creationId xmlns:p14="http://schemas.microsoft.com/office/powerpoint/2010/main" val="2653297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37C23-CB5E-C397-9CC8-B7F1680EE1E6}"/>
              </a:ext>
            </a:extLst>
          </p:cNvPr>
          <p:cNvSpPr>
            <a:spLocks noGrp="1"/>
          </p:cNvSpPr>
          <p:nvPr>
            <p:ph type="ctrTitle"/>
          </p:nvPr>
        </p:nvSpPr>
        <p:spPr/>
        <p:txBody>
          <a:bodyPr>
            <a:normAutofit fontScale="90000"/>
          </a:bodyPr>
          <a:lstStyle/>
          <a:p>
            <a:r>
              <a:rPr lang="en-US" dirty="0"/>
              <a:t>Oral Care for Prevention of Non-Vent HAP: Firsthand Experience</a:t>
            </a:r>
          </a:p>
        </p:txBody>
      </p:sp>
      <p:sp>
        <p:nvSpPr>
          <p:cNvPr id="3" name="Text Placeholder 2">
            <a:extLst>
              <a:ext uri="{FF2B5EF4-FFF2-40B4-BE49-F238E27FC236}">
                <a16:creationId xmlns:a16="http://schemas.microsoft.com/office/drawing/2014/main" id="{5C967C31-25D5-7BAE-6285-D97E0BEAB4A8}"/>
              </a:ext>
            </a:extLst>
          </p:cNvPr>
          <p:cNvSpPr>
            <a:spLocks noGrp="1"/>
          </p:cNvSpPr>
          <p:nvPr>
            <p:ph type="body" sz="quarter" idx="12"/>
          </p:nvPr>
        </p:nvSpPr>
        <p:spPr/>
        <p:txBody>
          <a:bodyPr>
            <a:normAutofit lnSpcReduction="10000"/>
          </a:bodyPr>
          <a:lstStyle/>
          <a:p>
            <a:r>
              <a:rPr lang="en-US" dirty="0"/>
              <a:t>APIC Great Lakes Fall Conference</a:t>
            </a:r>
          </a:p>
          <a:p>
            <a:r>
              <a:rPr lang="en-US" dirty="0"/>
              <a:t>October 10, 2024</a:t>
            </a:r>
          </a:p>
        </p:txBody>
      </p:sp>
      <p:sp>
        <p:nvSpPr>
          <p:cNvPr id="4" name="Slide Number Placeholder 3">
            <a:extLst>
              <a:ext uri="{FF2B5EF4-FFF2-40B4-BE49-F238E27FC236}">
                <a16:creationId xmlns:a16="http://schemas.microsoft.com/office/drawing/2014/main" id="{2F94CFCD-DC15-8EC7-C082-A25375558C7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5" name="Text Placeholder 4">
            <a:extLst>
              <a:ext uri="{FF2B5EF4-FFF2-40B4-BE49-F238E27FC236}">
                <a16:creationId xmlns:a16="http://schemas.microsoft.com/office/drawing/2014/main" id="{382C2555-9F04-2882-166E-9B5BE79FD229}"/>
              </a:ext>
            </a:extLst>
          </p:cNvPr>
          <p:cNvSpPr>
            <a:spLocks noGrp="1"/>
          </p:cNvSpPr>
          <p:nvPr>
            <p:ph type="body" sz="quarter" idx="13"/>
          </p:nvPr>
        </p:nvSpPr>
        <p:spPr/>
        <p:txBody>
          <a:bodyPr/>
          <a:lstStyle/>
          <a:p>
            <a:r>
              <a:rPr lang="en-US" dirty="0"/>
              <a:t>Annie Wendt, BS MPH </a:t>
            </a:r>
          </a:p>
          <a:p>
            <a:r>
              <a:rPr lang="en-US" dirty="0"/>
              <a:t>Bronson Healthcare Group Infection Prevention System Manager</a:t>
            </a:r>
          </a:p>
        </p:txBody>
      </p:sp>
    </p:spTree>
    <p:extLst>
      <p:ext uri="{BB962C8B-B14F-4D97-AF65-F5344CB8AC3E}">
        <p14:creationId xmlns:p14="http://schemas.microsoft.com/office/powerpoint/2010/main" val="3337011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BF30B-9B62-A21B-35AB-71304822CF12}"/>
              </a:ext>
            </a:extLst>
          </p:cNvPr>
          <p:cNvSpPr>
            <a:spLocks noGrp="1"/>
          </p:cNvSpPr>
          <p:nvPr>
            <p:ph type="title"/>
          </p:nvPr>
        </p:nvSpPr>
        <p:spPr>
          <a:xfrm>
            <a:off x="831850" y="166438"/>
            <a:ext cx="10515600" cy="1729647"/>
          </a:xfrm>
        </p:spPr>
        <p:txBody>
          <a:bodyPr>
            <a:normAutofit fontScale="90000"/>
          </a:bodyPr>
          <a:lstStyle/>
          <a:p>
            <a:r>
              <a:rPr lang="en-US" dirty="0"/>
              <a:t>CDC: Oral Health in Healthcare Settings to Prevent Pneumonia Toolkit</a:t>
            </a:r>
          </a:p>
        </p:txBody>
      </p:sp>
      <p:sp>
        <p:nvSpPr>
          <p:cNvPr id="3" name="Slide Number Placeholder 2">
            <a:extLst>
              <a:ext uri="{FF2B5EF4-FFF2-40B4-BE49-F238E27FC236}">
                <a16:creationId xmlns:a16="http://schemas.microsoft.com/office/drawing/2014/main" id="{541B250B-131E-0C1A-B072-73FE411B831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AC282BC4-A898-012B-8156-AF3E090FEEE7}"/>
              </a:ext>
            </a:extLst>
          </p:cNvPr>
          <p:cNvSpPr>
            <a:spLocks noGrp="1"/>
          </p:cNvSpPr>
          <p:nvPr>
            <p:ph sz="quarter" idx="10"/>
          </p:nvPr>
        </p:nvSpPr>
        <p:spPr>
          <a:xfrm>
            <a:off x="336550" y="2067536"/>
            <a:ext cx="8636000" cy="4047514"/>
          </a:xfrm>
        </p:spPr>
        <p:txBody>
          <a:bodyPr>
            <a:normAutofit fontScale="92500" lnSpcReduction="20000"/>
          </a:bodyPr>
          <a:lstStyle/>
          <a:p>
            <a:pPr marL="0" indent="0">
              <a:buNone/>
            </a:pPr>
            <a:r>
              <a:rPr lang="en-US" dirty="0">
                <a:solidFill>
                  <a:srgbClr val="1C1D1F"/>
                </a:solidFill>
                <a:latin typeface="Nunito" pitchFamily="2" charset="0"/>
              </a:rPr>
              <a:t>Designed for an organization’s NV-HAP prevention team to use as </a:t>
            </a:r>
            <a:r>
              <a:rPr lang="en-US" b="0" i="0" dirty="0">
                <a:solidFill>
                  <a:srgbClr val="1C1D1F"/>
                </a:solidFill>
                <a:effectLst/>
                <a:latin typeface="Nunito" pitchFamily="2" charset="0"/>
              </a:rPr>
              <a:t>resource on how to promote and provide oral care to hospitalized patients</a:t>
            </a:r>
          </a:p>
          <a:p>
            <a:r>
              <a:rPr lang="en-US" dirty="0">
                <a:solidFill>
                  <a:srgbClr val="1C1D1F"/>
                </a:solidFill>
                <a:latin typeface="Nunito" pitchFamily="2" charset="0"/>
              </a:rPr>
              <a:t>Background on oral care and pneumonia prevention</a:t>
            </a:r>
          </a:p>
          <a:p>
            <a:r>
              <a:rPr lang="en-US" dirty="0">
                <a:solidFill>
                  <a:srgbClr val="1C1D1F"/>
                </a:solidFill>
                <a:latin typeface="Nunito" pitchFamily="2" charset="0"/>
              </a:rPr>
              <a:t>Encourages engaging multidisciplinary leadership support</a:t>
            </a:r>
          </a:p>
          <a:p>
            <a:r>
              <a:rPr lang="en-US" dirty="0">
                <a:solidFill>
                  <a:srgbClr val="1C1D1F"/>
                </a:solidFill>
                <a:latin typeface="Nunito" pitchFamily="2" charset="0"/>
              </a:rPr>
              <a:t>Oral health assessment on admission</a:t>
            </a:r>
          </a:p>
          <a:p>
            <a:r>
              <a:rPr lang="en-US" dirty="0">
                <a:solidFill>
                  <a:srgbClr val="1C1D1F"/>
                </a:solidFill>
                <a:latin typeface="Nunito" pitchFamily="2" charset="0"/>
              </a:rPr>
              <a:t>Sample procedures for oral care based on patient population</a:t>
            </a:r>
          </a:p>
          <a:p>
            <a:r>
              <a:rPr lang="en-US" dirty="0">
                <a:solidFill>
                  <a:srgbClr val="1C1D1F"/>
                </a:solidFill>
                <a:latin typeface="Nunito" pitchFamily="2" charset="0"/>
              </a:rPr>
              <a:t>Oral health education for patients</a:t>
            </a:r>
          </a:p>
          <a:p>
            <a:r>
              <a:rPr lang="en-US" dirty="0">
                <a:solidFill>
                  <a:srgbClr val="1C1D1F"/>
                </a:solidFill>
                <a:latin typeface="Nunito" pitchFamily="2" charset="0"/>
              </a:rPr>
              <a:t>Reference/resources list</a:t>
            </a:r>
          </a:p>
          <a:p>
            <a:endParaRPr lang="en-US" dirty="0"/>
          </a:p>
        </p:txBody>
      </p:sp>
      <p:pic>
        <p:nvPicPr>
          <p:cNvPr id="6" name="Picture 5" descr="A person brushing his teeth in the mirror&#10;&#10;Description automatically generated">
            <a:extLst>
              <a:ext uri="{FF2B5EF4-FFF2-40B4-BE49-F238E27FC236}">
                <a16:creationId xmlns:a16="http://schemas.microsoft.com/office/drawing/2014/main" id="{B2080DE7-1A9A-6C7C-418E-ECDB30CAB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0738" y="3409950"/>
            <a:ext cx="4000500" cy="2667000"/>
          </a:xfrm>
          <a:prstGeom prst="rect">
            <a:avLst/>
          </a:prstGeom>
        </p:spPr>
      </p:pic>
    </p:spTree>
    <p:extLst>
      <p:ext uri="{BB962C8B-B14F-4D97-AF65-F5344CB8AC3E}">
        <p14:creationId xmlns:p14="http://schemas.microsoft.com/office/powerpoint/2010/main" val="2187063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CCB00-831A-D7AF-7D7C-01E8E19359B4}"/>
              </a:ext>
            </a:extLst>
          </p:cNvPr>
          <p:cNvSpPr>
            <a:spLocks noGrp="1"/>
          </p:cNvSpPr>
          <p:nvPr>
            <p:ph type="title"/>
          </p:nvPr>
        </p:nvSpPr>
        <p:spPr/>
        <p:txBody>
          <a:bodyPr/>
          <a:lstStyle/>
          <a:p>
            <a:r>
              <a:rPr lang="en-US" dirty="0"/>
              <a:t>Pathophysiology of Pneumonia</a:t>
            </a:r>
          </a:p>
        </p:txBody>
      </p:sp>
      <p:sp>
        <p:nvSpPr>
          <p:cNvPr id="3" name="Slide Number Placeholder 2">
            <a:extLst>
              <a:ext uri="{FF2B5EF4-FFF2-40B4-BE49-F238E27FC236}">
                <a16:creationId xmlns:a16="http://schemas.microsoft.com/office/drawing/2014/main" id="{A4CF6EEF-38E4-2978-7F6D-ECE81D01875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2203150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and person stretching in a park&#10;&#10;Description automatically generated">
            <a:extLst>
              <a:ext uri="{FF2B5EF4-FFF2-40B4-BE49-F238E27FC236}">
                <a16:creationId xmlns:a16="http://schemas.microsoft.com/office/drawing/2014/main" id="{95F339FC-A7FE-CF22-701A-EAAD9FFE2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3297" y="4567693"/>
            <a:ext cx="3506335" cy="2337366"/>
          </a:xfrm>
          <a:prstGeom prst="rect">
            <a:avLst/>
          </a:prstGeom>
        </p:spPr>
      </p:pic>
      <p:sp>
        <p:nvSpPr>
          <p:cNvPr id="2" name="Title 1">
            <a:extLst>
              <a:ext uri="{FF2B5EF4-FFF2-40B4-BE49-F238E27FC236}">
                <a16:creationId xmlns:a16="http://schemas.microsoft.com/office/drawing/2014/main" id="{3FC76E0B-792A-6CD3-ED73-CCD2677F0B3C}"/>
              </a:ext>
            </a:extLst>
          </p:cNvPr>
          <p:cNvSpPr>
            <a:spLocks noGrp="1"/>
          </p:cNvSpPr>
          <p:nvPr>
            <p:ph type="title"/>
          </p:nvPr>
        </p:nvSpPr>
        <p:spPr/>
        <p:txBody>
          <a:bodyPr/>
          <a:lstStyle/>
          <a:p>
            <a:r>
              <a:rPr lang="en-US" dirty="0"/>
              <a:t>One Shared Germ Population</a:t>
            </a:r>
          </a:p>
        </p:txBody>
      </p:sp>
      <p:sp>
        <p:nvSpPr>
          <p:cNvPr id="3" name="Slide Number Placeholder 2">
            <a:extLst>
              <a:ext uri="{FF2B5EF4-FFF2-40B4-BE49-F238E27FC236}">
                <a16:creationId xmlns:a16="http://schemas.microsoft.com/office/drawing/2014/main" id="{ED4B81B1-47B7-495C-3282-AD9FB10DBF5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6D683B02-DF3D-191D-4B48-F684119216CC}"/>
              </a:ext>
            </a:extLst>
          </p:cNvPr>
          <p:cNvSpPr>
            <a:spLocks noGrp="1"/>
          </p:cNvSpPr>
          <p:nvPr>
            <p:ph sz="quarter" idx="10"/>
          </p:nvPr>
        </p:nvSpPr>
        <p:spPr/>
        <p:txBody>
          <a:bodyPr>
            <a:normAutofit/>
          </a:bodyPr>
          <a:lstStyle/>
          <a:p>
            <a:r>
              <a:rPr lang="en-US" dirty="0"/>
              <a:t>Lungs and oropharyngeal cavity are one physiological system: one microbiome</a:t>
            </a:r>
          </a:p>
          <a:p>
            <a:r>
              <a:rPr lang="en-US" dirty="0"/>
              <a:t>Oral dysbiosis</a:t>
            </a:r>
          </a:p>
          <a:p>
            <a:pPr lvl="1"/>
            <a:r>
              <a:rPr lang="en-US" dirty="0"/>
              <a:t>Oral dysbiosis = lung dysbiosis</a:t>
            </a:r>
          </a:p>
          <a:p>
            <a:pPr lvl="1"/>
            <a:r>
              <a:rPr lang="en-US" dirty="0"/>
              <a:t>Viral, bacterial, fungal</a:t>
            </a:r>
          </a:p>
          <a:p>
            <a:r>
              <a:rPr lang="en-US" dirty="0"/>
              <a:t>We all </a:t>
            </a:r>
            <a:r>
              <a:rPr lang="en-US" dirty="0" err="1"/>
              <a:t>microaspirate</a:t>
            </a:r>
            <a:r>
              <a:rPr lang="en-US" dirty="0"/>
              <a:t> into our lungs</a:t>
            </a:r>
          </a:p>
          <a:p>
            <a:r>
              <a:rPr lang="en-US" dirty="0"/>
              <a:t>Aspiration of pathogens leads to lung dysbiosis</a:t>
            </a:r>
          </a:p>
          <a:p>
            <a:pPr lvl="1"/>
            <a:endParaRPr lang="en-US" dirty="0"/>
          </a:p>
          <a:p>
            <a:endParaRPr lang="en-US" dirty="0"/>
          </a:p>
        </p:txBody>
      </p:sp>
      <p:pic>
        <p:nvPicPr>
          <p:cNvPr id="5" name="Picture 4" descr="A person walking a dog in a forest&#10;&#10;Description automatically generated">
            <a:extLst>
              <a:ext uri="{FF2B5EF4-FFF2-40B4-BE49-F238E27FC236}">
                <a16:creationId xmlns:a16="http://schemas.microsoft.com/office/drawing/2014/main" id="{F80D5202-309A-FF5D-4B77-69433A811F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8" y="4567693"/>
            <a:ext cx="3465933" cy="2310622"/>
          </a:xfrm>
          <a:prstGeom prst="rect">
            <a:avLst/>
          </a:prstGeom>
        </p:spPr>
      </p:pic>
      <p:pic>
        <p:nvPicPr>
          <p:cNvPr id="6" name="Picture 5" descr="A person and person pushing a stroller&#10;&#10;Description automatically generated">
            <a:extLst>
              <a:ext uri="{FF2B5EF4-FFF2-40B4-BE49-F238E27FC236}">
                <a16:creationId xmlns:a16="http://schemas.microsoft.com/office/drawing/2014/main" id="{EA09FF5A-C6C0-3D7F-5E67-26A9A89EFA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2296" y="4571776"/>
            <a:ext cx="1311203" cy="2286224"/>
          </a:xfrm>
          <a:prstGeom prst="rect">
            <a:avLst/>
          </a:prstGeom>
        </p:spPr>
      </p:pic>
      <p:pic>
        <p:nvPicPr>
          <p:cNvPr id="10" name="Picture 9" descr="A person and person writing on a paper&#10;&#10;Description automatically generated">
            <a:extLst>
              <a:ext uri="{FF2B5EF4-FFF2-40B4-BE49-F238E27FC236}">
                <a16:creationId xmlns:a16="http://schemas.microsoft.com/office/drawing/2014/main" id="{4087DB24-B85C-B50D-C7DF-763FACB246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2204" y="4557572"/>
            <a:ext cx="3067621" cy="2300428"/>
          </a:xfrm>
          <a:prstGeom prst="rect">
            <a:avLst/>
          </a:prstGeom>
        </p:spPr>
      </p:pic>
      <p:pic>
        <p:nvPicPr>
          <p:cNvPr id="12" name="Picture 11" descr="A person sleeping on a pillow&#10;&#10;Description automatically generated">
            <a:extLst>
              <a:ext uri="{FF2B5EF4-FFF2-40B4-BE49-F238E27FC236}">
                <a16:creationId xmlns:a16="http://schemas.microsoft.com/office/drawing/2014/main" id="{E151860E-0EB3-453B-82B8-B73CDEEEC9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82964" y="4541316"/>
            <a:ext cx="3311348" cy="2316684"/>
          </a:xfrm>
          <a:prstGeom prst="rect">
            <a:avLst/>
          </a:prstGeom>
        </p:spPr>
      </p:pic>
    </p:spTree>
    <p:extLst>
      <p:ext uri="{BB962C8B-B14F-4D97-AF65-F5344CB8AC3E}">
        <p14:creationId xmlns:p14="http://schemas.microsoft.com/office/powerpoint/2010/main" val="3217061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AEDAB-BB35-1104-F07F-58EB32674897}"/>
              </a:ext>
            </a:extLst>
          </p:cNvPr>
          <p:cNvSpPr>
            <a:spLocks noGrp="1"/>
          </p:cNvSpPr>
          <p:nvPr>
            <p:ph type="title"/>
          </p:nvPr>
        </p:nvSpPr>
        <p:spPr>
          <a:xfrm>
            <a:off x="831850" y="286759"/>
            <a:ext cx="10515600" cy="919162"/>
          </a:xfrm>
        </p:spPr>
        <p:txBody>
          <a:bodyPr>
            <a:normAutofit fontScale="90000"/>
          </a:bodyPr>
          <a:lstStyle/>
          <a:p>
            <a:r>
              <a:rPr lang="en-US" dirty="0"/>
              <a:t>Oral Microbiome Disruptions </a:t>
            </a:r>
            <a:br>
              <a:rPr lang="en-US" dirty="0"/>
            </a:br>
            <a:r>
              <a:rPr lang="en-US" dirty="0"/>
              <a:t>in the Hospital and LTC</a:t>
            </a:r>
          </a:p>
        </p:txBody>
      </p:sp>
      <p:sp>
        <p:nvSpPr>
          <p:cNvPr id="3" name="Slide Number Placeholder 2">
            <a:extLst>
              <a:ext uri="{FF2B5EF4-FFF2-40B4-BE49-F238E27FC236}">
                <a16:creationId xmlns:a16="http://schemas.microsoft.com/office/drawing/2014/main" id="{FD3ADD4C-4CC8-BB8B-EB93-DA3B42AEA40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563936D0-0EE2-7903-553C-CEC81FB958F0}"/>
              </a:ext>
            </a:extLst>
          </p:cNvPr>
          <p:cNvSpPr>
            <a:spLocks noGrp="1"/>
          </p:cNvSpPr>
          <p:nvPr>
            <p:ph sz="quarter" idx="10"/>
          </p:nvPr>
        </p:nvSpPr>
        <p:spPr>
          <a:xfrm>
            <a:off x="831850" y="1266825"/>
            <a:ext cx="7226300" cy="4324350"/>
          </a:xfrm>
        </p:spPr>
        <p:txBody>
          <a:bodyPr>
            <a:normAutofit fontScale="92500" lnSpcReduction="10000"/>
          </a:bodyPr>
          <a:lstStyle/>
          <a:p>
            <a:r>
              <a:rPr lang="en-US" dirty="0"/>
              <a:t>Medications that alter their oral microbiome</a:t>
            </a:r>
          </a:p>
          <a:p>
            <a:pPr lvl="1"/>
            <a:r>
              <a:rPr lang="en-US" dirty="0"/>
              <a:t>Change saliva pH, cause dry mouth (</a:t>
            </a:r>
            <a:r>
              <a:rPr lang="en-US" dirty="0" err="1"/>
              <a:t>xerostermia</a:t>
            </a:r>
            <a:r>
              <a:rPr lang="en-US" dirty="0"/>
              <a:t>)</a:t>
            </a:r>
          </a:p>
          <a:p>
            <a:r>
              <a:rPr lang="en-US" dirty="0"/>
              <a:t>Immobility disrupts immune system (ability to cough and deep breathe)</a:t>
            </a:r>
          </a:p>
          <a:p>
            <a:r>
              <a:rPr lang="en-US" dirty="0"/>
              <a:t>Dietary changes</a:t>
            </a:r>
          </a:p>
          <a:p>
            <a:endParaRPr lang="en-US" dirty="0"/>
          </a:p>
          <a:p>
            <a:pPr marL="0" indent="0" algn="ctr">
              <a:buNone/>
            </a:pPr>
            <a:r>
              <a:rPr lang="en-US" b="1" dirty="0"/>
              <a:t>Oral dysbiosis + </a:t>
            </a:r>
            <a:r>
              <a:rPr lang="en-US" b="1" dirty="0" err="1"/>
              <a:t>microaspiration</a:t>
            </a:r>
            <a:r>
              <a:rPr lang="en-US" b="1" dirty="0"/>
              <a:t> +reduced clearance: </a:t>
            </a:r>
          </a:p>
          <a:p>
            <a:pPr marL="0" indent="0" algn="ctr">
              <a:buNone/>
            </a:pPr>
            <a:r>
              <a:rPr lang="en-US" b="1" dirty="0"/>
              <a:t>pathogens have entry into the lungs</a:t>
            </a:r>
          </a:p>
          <a:p>
            <a:pPr marL="0" indent="0">
              <a:buNone/>
            </a:pPr>
            <a:endParaRPr lang="en-US" dirty="0"/>
          </a:p>
          <a:p>
            <a:endParaRPr lang="en-US" dirty="0"/>
          </a:p>
        </p:txBody>
      </p:sp>
      <p:pic>
        <p:nvPicPr>
          <p:cNvPr id="12" name="Picture 11" descr="A person standing in a hospital bed&#10;&#10;Description automatically generated">
            <a:extLst>
              <a:ext uri="{FF2B5EF4-FFF2-40B4-BE49-F238E27FC236}">
                <a16:creationId xmlns:a16="http://schemas.microsoft.com/office/drawing/2014/main" id="{91EEDF5C-97FB-E8CA-A347-BD610F367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9880" y="4338406"/>
            <a:ext cx="3941358" cy="2627345"/>
          </a:xfrm>
          <a:prstGeom prst="rect">
            <a:avLst/>
          </a:prstGeom>
        </p:spPr>
      </p:pic>
      <p:pic>
        <p:nvPicPr>
          <p:cNvPr id="14" name="Picture 13" descr="A person wearing a mask&#10;&#10;Description automatically generated">
            <a:extLst>
              <a:ext uri="{FF2B5EF4-FFF2-40B4-BE49-F238E27FC236}">
                <a16:creationId xmlns:a16="http://schemas.microsoft.com/office/drawing/2014/main" id="{4C3F7E59-CC14-DAC7-B85F-ED0CECB4FE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6296" y="1409700"/>
            <a:ext cx="3904941" cy="2928706"/>
          </a:xfrm>
          <a:prstGeom prst="rect">
            <a:avLst/>
          </a:prstGeom>
        </p:spPr>
      </p:pic>
    </p:spTree>
    <p:extLst>
      <p:ext uri="{BB962C8B-B14F-4D97-AF65-F5344CB8AC3E}">
        <p14:creationId xmlns:p14="http://schemas.microsoft.com/office/powerpoint/2010/main" val="587385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7014C7-2598-B783-4626-9E2078A651A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5421FC7A-9F34-ABE0-C2FF-E4ACFB9C6C47}"/>
              </a:ext>
            </a:extLst>
          </p:cNvPr>
          <p:cNvPicPr>
            <a:picLocks noChangeAspect="1"/>
          </p:cNvPicPr>
          <p:nvPr/>
        </p:nvPicPr>
        <p:blipFill>
          <a:blip r:embed="rId3"/>
          <a:stretch>
            <a:fillRect/>
          </a:stretch>
        </p:blipFill>
        <p:spPr>
          <a:xfrm>
            <a:off x="388667" y="208344"/>
            <a:ext cx="10977671" cy="6194716"/>
          </a:xfrm>
          <a:prstGeom prst="rect">
            <a:avLst/>
          </a:prstGeom>
        </p:spPr>
      </p:pic>
      <p:sp>
        <p:nvSpPr>
          <p:cNvPr id="5" name="TextBox 4">
            <a:extLst>
              <a:ext uri="{FF2B5EF4-FFF2-40B4-BE49-F238E27FC236}">
                <a16:creationId xmlns:a16="http://schemas.microsoft.com/office/drawing/2014/main" id="{DDE5E7CD-6846-DA2D-E9A7-85AE08BFF096}"/>
              </a:ext>
            </a:extLst>
          </p:cNvPr>
          <p:cNvSpPr txBox="1"/>
          <p:nvPr/>
        </p:nvSpPr>
        <p:spPr>
          <a:xfrm>
            <a:off x="388667" y="6415804"/>
            <a:ext cx="40219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Slide courtesy of Dr. Dian Baker</a:t>
            </a:r>
          </a:p>
        </p:txBody>
      </p:sp>
    </p:spTree>
    <p:extLst>
      <p:ext uri="{BB962C8B-B14F-4D97-AF65-F5344CB8AC3E}">
        <p14:creationId xmlns:p14="http://schemas.microsoft.com/office/powerpoint/2010/main" val="569544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95177A-0C26-742D-95F4-29AA24C5C90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F152330B-4549-DE8C-93E1-783AAF35C45E}"/>
              </a:ext>
            </a:extLst>
          </p:cNvPr>
          <p:cNvSpPr>
            <a:spLocks noGrp="1"/>
          </p:cNvSpPr>
          <p:nvPr>
            <p:ph sz="quarter" idx="10"/>
          </p:nvPr>
        </p:nvSpPr>
        <p:spPr>
          <a:xfrm>
            <a:off x="844550" y="497711"/>
            <a:ext cx="5081688" cy="5101402"/>
          </a:xfrm>
        </p:spPr>
        <p:txBody>
          <a:bodyPr>
            <a:normAutofit lnSpcReduction="10000"/>
          </a:bodyPr>
          <a:lstStyle/>
          <a:p>
            <a:pPr marL="0" indent="0">
              <a:buNone/>
            </a:pPr>
            <a:r>
              <a:rPr lang="en-US" sz="4400" b="1" dirty="0">
                <a:solidFill>
                  <a:srgbClr val="419845"/>
                </a:solidFill>
              </a:rPr>
              <a:t>Biofilm formation in the mouth</a:t>
            </a:r>
          </a:p>
          <a:p>
            <a:r>
              <a:rPr lang="en-US" dirty="0"/>
              <a:t>Sticky and hard to remove</a:t>
            </a:r>
          </a:p>
          <a:p>
            <a:r>
              <a:rPr lang="en-US" dirty="0"/>
              <a:t>Mechanical removal of biofilm requires toothbrushing</a:t>
            </a:r>
          </a:p>
          <a:p>
            <a:r>
              <a:rPr lang="en-US" dirty="0"/>
              <a:t>Germs + proinflammatory cytokines</a:t>
            </a:r>
          </a:p>
        </p:txBody>
      </p:sp>
      <p:sp>
        <p:nvSpPr>
          <p:cNvPr id="7" name="TextBox 6">
            <a:extLst>
              <a:ext uri="{FF2B5EF4-FFF2-40B4-BE49-F238E27FC236}">
                <a16:creationId xmlns:a16="http://schemas.microsoft.com/office/drawing/2014/main" id="{2E30AC4F-6F71-523F-F8EE-291D540A6CDA}"/>
              </a:ext>
            </a:extLst>
          </p:cNvPr>
          <p:cNvSpPr txBox="1"/>
          <p:nvPr/>
        </p:nvSpPr>
        <p:spPr>
          <a:xfrm>
            <a:off x="1" y="5784313"/>
            <a:ext cx="7025832" cy="95410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Verdana"/>
                <a:ea typeface="+mn-ea"/>
                <a:cs typeface="+mn-cs"/>
              </a:rPr>
              <a:t>Image taken from Dr. Dian Baker’s webinar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Verdana"/>
                <a:ea typeface="+mn-ea"/>
                <a:cs typeface="+mn-cs"/>
              </a:rPr>
              <a:t>Source:Nield-Gehrig</a:t>
            </a:r>
            <a:r>
              <a:rPr kumimoji="0" lang="en-US" sz="1400" b="0" i="0" u="none" strike="noStrike" kern="1200" cap="none" spc="0" normalizeH="0" baseline="0" noProof="0" dirty="0">
                <a:ln>
                  <a:noFill/>
                </a:ln>
                <a:solidFill>
                  <a:prstClr val="black"/>
                </a:solidFill>
                <a:effectLst/>
                <a:uLnTx/>
                <a:uFillTx/>
                <a:latin typeface="Verdana"/>
                <a:ea typeface="+mn-ea"/>
                <a:cs typeface="+mn-cs"/>
              </a:rPr>
              <a:t> JS and </a:t>
            </a:r>
            <a:r>
              <a:rPr kumimoji="0" lang="en-US" sz="1400" b="0" i="0" u="none" strike="noStrike" kern="1200" cap="none" spc="0" normalizeH="0" baseline="0" noProof="0" dirty="0" err="1">
                <a:ln>
                  <a:noFill/>
                </a:ln>
                <a:solidFill>
                  <a:prstClr val="black"/>
                </a:solidFill>
                <a:effectLst/>
                <a:uLnTx/>
                <a:uFillTx/>
                <a:latin typeface="Verdana"/>
                <a:ea typeface="+mn-ea"/>
                <a:cs typeface="+mn-cs"/>
              </a:rPr>
              <a:t>Willmann</a:t>
            </a:r>
            <a:r>
              <a:rPr kumimoji="0" lang="en-US" sz="1400" b="0" i="0" u="none" strike="noStrike" kern="1200" cap="none" spc="0" normalizeH="0" baseline="0" noProof="0" dirty="0">
                <a:ln>
                  <a:noFill/>
                </a:ln>
                <a:solidFill>
                  <a:prstClr val="black"/>
                </a:solidFill>
                <a:effectLst/>
                <a:uLnTx/>
                <a:uFillTx/>
                <a:latin typeface="Verdana"/>
                <a:ea typeface="+mn-ea"/>
                <a:cs typeface="+mn-cs"/>
              </a:rPr>
              <a:t> DE. </a:t>
            </a:r>
            <a:r>
              <a:rPr kumimoji="0" lang="en-US" sz="1400" b="0" i="0" u="none" strike="noStrike" kern="1200" cap="none" spc="0" normalizeH="0" baseline="0" noProof="0" dirty="0" err="1">
                <a:ln>
                  <a:noFill/>
                </a:ln>
                <a:solidFill>
                  <a:prstClr val="black"/>
                </a:solidFill>
                <a:effectLst/>
                <a:uLnTx/>
                <a:uFillTx/>
                <a:latin typeface="Verdana"/>
                <a:ea typeface="+mn-ea"/>
                <a:cs typeface="+mn-cs"/>
              </a:rPr>
              <a:t>Foudations</a:t>
            </a:r>
            <a:r>
              <a:rPr kumimoji="0" lang="en-US" sz="1400" b="0" i="0" u="none" strike="noStrike" kern="1200" cap="none" spc="0" normalizeH="0" baseline="0" noProof="0" dirty="0">
                <a:ln>
                  <a:noFill/>
                </a:ln>
                <a:solidFill>
                  <a:prstClr val="black"/>
                </a:solidFill>
                <a:effectLst/>
                <a:uLnTx/>
                <a:uFillTx/>
                <a:latin typeface="Verdana"/>
                <a:ea typeface="+mn-ea"/>
                <a:cs typeface="+mn-cs"/>
              </a:rPr>
              <a:t> of Periodontics for the Dental Hygienist. Philadelphia: Lippincott Williams &amp; Wilkins Textbook 2003:67-73</a:t>
            </a:r>
          </a:p>
        </p:txBody>
      </p:sp>
      <p:pic>
        <p:nvPicPr>
          <p:cNvPr id="6" name="Picture 5" descr="Close up of teeth&#10;&#10;Description automatically generated">
            <a:extLst>
              <a:ext uri="{FF2B5EF4-FFF2-40B4-BE49-F238E27FC236}">
                <a16:creationId xmlns:a16="http://schemas.microsoft.com/office/drawing/2014/main" id="{01C2178A-CC04-3DF3-6B96-678B9C3EB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8309" y="3991453"/>
            <a:ext cx="5390385" cy="1700260"/>
          </a:xfrm>
          <a:prstGeom prst="rect">
            <a:avLst/>
          </a:prstGeom>
        </p:spPr>
      </p:pic>
      <p:pic>
        <p:nvPicPr>
          <p:cNvPr id="5" name="Picture 4">
            <a:extLst>
              <a:ext uri="{FF2B5EF4-FFF2-40B4-BE49-F238E27FC236}">
                <a16:creationId xmlns:a16="http://schemas.microsoft.com/office/drawing/2014/main" id="{0DD10FF4-4970-E770-08C0-CD9F8A808443}"/>
              </a:ext>
            </a:extLst>
          </p:cNvPr>
          <p:cNvPicPr>
            <a:picLocks noChangeAspect="1"/>
          </p:cNvPicPr>
          <p:nvPr/>
        </p:nvPicPr>
        <p:blipFill>
          <a:blip r:embed="rId4"/>
          <a:stretch>
            <a:fillRect/>
          </a:stretch>
        </p:blipFill>
        <p:spPr>
          <a:xfrm>
            <a:off x="7025833" y="-25734"/>
            <a:ext cx="5192011" cy="7636203"/>
          </a:xfrm>
          <a:prstGeom prst="rect">
            <a:avLst/>
          </a:prstGeom>
        </p:spPr>
      </p:pic>
    </p:spTree>
    <p:extLst>
      <p:ext uri="{BB962C8B-B14F-4D97-AF65-F5344CB8AC3E}">
        <p14:creationId xmlns:p14="http://schemas.microsoft.com/office/powerpoint/2010/main" val="1240859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78161-D385-9B85-D1A3-703959F6FBCC}"/>
              </a:ext>
            </a:extLst>
          </p:cNvPr>
          <p:cNvSpPr>
            <a:spLocks noGrp="1"/>
          </p:cNvSpPr>
          <p:nvPr>
            <p:ph type="title"/>
          </p:nvPr>
        </p:nvSpPr>
        <p:spPr/>
        <p:txBody>
          <a:bodyPr/>
          <a:lstStyle/>
          <a:p>
            <a:r>
              <a:rPr lang="en-US" dirty="0"/>
              <a:t>Oral Care Intervention Successes</a:t>
            </a:r>
          </a:p>
        </p:txBody>
      </p:sp>
      <p:sp>
        <p:nvSpPr>
          <p:cNvPr id="3" name="Slide Number Placeholder 2">
            <a:extLst>
              <a:ext uri="{FF2B5EF4-FFF2-40B4-BE49-F238E27FC236}">
                <a16:creationId xmlns:a16="http://schemas.microsoft.com/office/drawing/2014/main" id="{C2E92239-B700-F63D-104D-8BD14A37BC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1081067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1404E-2A52-AE2F-08D8-39A41ACC983E}"/>
              </a:ext>
            </a:extLst>
          </p:cNvPr>
          <p:cNvSpPr>
            <a:spLocks noGrp="1"/>
          </p:cNvSpPr>
          <p:nvPr>
            <p:ph type="title"/>
          </p:nvPr>
        </p:nvSpPr>
        <p:spPr>
          <a:xfrm>
            <a:off x="779780" y="862630"/>
            <a:ext cx="4084320" cy="1908561"/>
          </a:xfrm>
        </p:spPr>
        <p:txBody>
          <a:bodyPr>
            <a:noAutofit/>
          </a:bodyPr>
          <a:lstStyle/>
          <a:p>
            <a:r>
              <a:rPr lang="en-US" sz="3600" b="0" i="0" dirty="0">
                <a:solidFill>
                  <a:srgbClr val="000000"/>
                </a:solidFill>
                <a:effectLst/>
                <a:latin typeface="Fira Sans" panose="020B0503050000020004" pitchFamily="34" charset="0"/>
              </a:rPr>
              <a:t>Oral Care as Prevention for </a:t>
            </a:r>
            <a:br>
              <a:rPr lang="en-US" sz="3600" b="0" i="0" dirty="0">
                <a:solidFill>
                  <a:srgbClr val="000000"/>
                </a:solidFill>
                <a:effectLst/>
                <a:latin typeface="Fira Sans" panose="020B0503050000020004" pitchFamily="34" charset="0"/>
              </a:rPr>
            </a:br>
            <a:r>
              <a:rPr lang="en-US" sz="3600" b="0" i="0" dirty="0">
                <a:solidFill>
                  <a:srgbClr val="000000"/>
                </a:solidFill>
                <a:effectLst/>
                <a:latin typeface="Fira Sans" panose="020B0503050000020004" pitchFamily="34" charset="0"/>
              </a:rPr>
              <a:t>NV-HAP</a:t>
            </a:r>
            <a:br>
              <a:rPr lang="en-US" sz="3600" b="0" i="0" dirty="0">
                <a:solidFill>
                  <a:srgbClr val="000000"/>
                </a:solidFill>
                <a:effectLst/>
                <a:latin typeface="Fira Sans" panose="020B0503050000020004" pitchFamily="34" charset="0"/>
              </a:rPr>
            </a:br>
            <a:r>
              <a:rPr lang="en-US" sz="3600" b="0" i="1" dirty="0">
                <a:solidFill>
                  <a:srgbClr val="000000"/>
                </a:solidFill>
                <a:effectLst/>
                <a:latin typeface="Fira Sans" panose="020B0503050000020004" pitchFamily="34" charset="0"/>
              </a:rPr>
              <a:t>A Four-Unit Cluster Randomized Study</a:t>
            </a:r>
            <a:endParaRPr lang="en-US" sz="3600" i="1" dirty="0"/>
          </a:p>
        </p:txBody>
      </p:sp>
      <p:sp>
        <p:nvSpPr>
          <p:cNvPr id="3" name="Slide Number Placeholder 2">
            <a:extLst>
              <a:ext uri="{FF2B5EF4-FFF2-40B4-BE49-F238E27FC236}">
                <a16:creationId xmlns:a16="http://schemas.microsoft.com/office/drawing/2014/main" id="{F84558CB-7AD9-74E4-2609-3473353B2DC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BAE96D2D-9257-FB88-89E5-73DEC895F050}"/>
              </a:ext>
            </a:extLst>
          </p:cNvPr>
          <p:cNvSpPr>
            <a:spLocks noGrp="1"/>
          </p:cNvSpPr>
          <p:nvPr>
            <p:ph sz="quarter" idx="10"/>
          </p:nvPr>
        </p:nvSpPr>
        <p:spPr>
          <a:xfrm>
            <a:off x="340995" y="2946400"/>
            <a:ext cx="4961890" cy="4324350"/>
          </a:xfrm>
        </p:spPr>
        <p:txBody>
          <a:bodyPr>
            <a:normAutofit/>
          </a:bodyPr>
          <a:lstStyle/>
          <a:p>
            <a:r>
              <a:rPr lang="en-US" dirty="0">
                <a:solidFill>
                  <a:srgbClr val="333333"/>
                </a:solidFill>
                <a:latin typeface="Helvetica Neue"/>
              </a:rPr>
              <a:t>85% reduction on adult medical unit </a:t>
            </a:r>
          </a:p>
          <a:p>
            <a:r>
              <a:rPr lang="en-US" dirty="0">
                <a:solidFill>
                  <a:srgbClr val="333333"/>
                </a:solidFill>
                <a:latin typeface="Helvetica Neue"/>
              </a:rPr>
              <a:t>65% reductions on adult surgical unit</a:t>
            </a:r>
          </a:p>
          <a:p>
            <a:endParaRPr lang="en-US" dirty="0">
              <a:highlight>
                <a:srgbClr val="FFFF00"/>
              </a:highlight>
            </a:endParaRPr>
          </a:p>
          <a:p>
            <a:pPr marL="0" indent="0">
              <a:buNone/>
            </a:pPr>
            <a:endParaRPr lang="en-US" sz="1400" dirty="0">
              <a:solidFill>
                <a:srgbClr val="333333"/>
              </a:solidFill>
              <a:highlight>
                <a:srgbClr val="FFFF00"/>
              </a:highlight>
              <a:latin typeface="Helvetica Neue"/>
            </a:endParaRPr>
          </a:p>
        </p:txBody>
      </p:sp>
      <p:pic>
        <p:nvPicPr>
          <p:cNvPr id="5" name="Picture 4">
            <a:extLst>
              <a:ext uri="{FF2B5EF4-FFF2-40B4-BE49-F238E27FC236}">
                <a16:creationId xmlns:a16="http://schemas.microsoft.com/office/drawing/2014/main" id="{34346426-5890-0515-1FE3-F11C38CD494D}"/>
              </a:ext>
            </a:extLst>
          </p:cNvPr>
          <p:cNvPicPr>
            <a:picLocks noChangeAspect="1"/>
          </p:cNvPicPr>
          <p:nvPr/>
        </p:nvPicPr>
        <p:blipFill>
          <a:blip r:embed="rId3"/>
          <a:stretch>
            <a:fillRect/>
          </a:stretch>
        </p:blipFill>
        <p:spPr>
          <a:xfrm>
            <a:off x="5580448" y="-82250"/>
            <a:ext cx="6641576" cy="6940250"/>
          </a:xfrm>
          <a:prstGeom prst="rect">
            <a:avLst/>
          </a:prstGeom>
        </p:spPr>
      </p:pic>
      <p:sp>
        <p:nvSpPr>
          <p:cNvPr id="6" name="TextBox 5">
            <a:extLst>
              <a:ext uri="{FF2B5EF4-FFF2-40B4-BE49-F238E27FC236}">
                <a16:creationId xmlns:a16="http://schemas.microsoft.com/office/drawing/2014/main" id="{8A6AB36E-41F9-C646-182F-D0FB811C1EA7}"/>
              </a:ext>
            </a:extLst>
          </p:cNvPr>
          <p:cNvSpPr txBox="1"/>
          <p:nvPr/>
        </p:nvSpPr>
        <p:spPr>
          <a:xfrm>
            <a:off x="0" y="5687593"/>
            <a:ext cx="540244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Verdana"/>
                <a:ea typeface="+mn-ea"/>
                <a:cs typeface="+mn-cs"/>
              </a:rPr>
              <a:t>American Journal of Nursing </a:t>
            </a:r>
            <a:r>
              <a:rPr kumimoji="0" lang="en-US" sz="1400" b="0" i="0" u="none" strike="noStrike" kern="1200" cap="none" spc="0" normalizeH="0" baseline="0" noProof="0" dirty="0">
                <a:ln>
                  <a:noFill/>
                </a:ln>
                <a:solidFill>
                  <a:prstClr val="black"/>
                </a:solidFill>
                <a:effectLst/>
                <a:uLnTx/>
                <a:uFillTx/>
                <a:latin typeface="Verdana"/>
                <a:ea typeface="+mn-ea"/>
                <a:cs typeface="+mn-cs"/>
                <a:hlinkClick r:id="rId4">
                  <a:extLst>
                    <a:ext uri="{A12FA001-AC4F-418D-AE19-62706E023703}">
                      <ahyp:hlinkClr xmlns:ahyp="http://schemas.microsoft.com/office/drawing/2018/hyperlinkcolor" val="tx"/>
                    </a:ext>
                  </a:extLst>
                </a:hlinkClick>
              </a:rPr>
              <a:t>121(6):p 24-33, June 2021.</a:t>
            </a:r>
            <a:r>
              <a:rPr kumimoji="0" lang="en-US" sz="1400" b="0" i="0" u="none" strike="noStrike" kern="1200" cap="none" spc="0" normalizeH="0" baseline="0" noProof="0" dirty="0">
                <a:ln>
                  <a:noFill/>
                </a:ln>
                <a:solidFill>
                  <a:prstClr val="black"/>
                </a:solidFill>
                <a:effectLst/>
                <a:uLnTx/>
                <a:uFillTx/>
                <a:latin typeface="Verdana"/>
                <a:ea typeface="+mn-ea"/>
                <a:cs typeface="+mn-cs"/>
              </a:rPr>
              <a:t> </a:t>
            </a:r>
          </a:p>
        </p:txBody>
      </p:sp>
    </p:spTree>
    <p:extLst>
      <p:ext uri="{BB962C8B-B14F-4D97-AF65-F5344CB8AC3E}">
        <p14:creationId xmlns:p14="http://schemas.microsoft.com/office/powerpoint/2010/main" val="553243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1404E-2A52-AE2F-08D8-39A41ACC983E}"/>
              </a:ext>
            </a:extLst>
          </p:cNvPr>
          <p:cNvSpPr>
            <a:spLocks noGrp="1"/>
          </p:cNvSpPr>
          <p:nvPr>
            <p:ph type="title"/>
          </p:nvPr>
        </p:nvSpPr>
        <p:spPr>
          <a:xfrm>
            <a:off x="1238251" y="1163598"/>
            <a:ext cx="8261284" cy="919162"/>
          </a:xfrm>
        </p:spPr>
        <p:txBody>
          <a:bodyPr>
            <a:noAutofit/>
          </a:bodyPr>
          <a:lstStyle/>
          <a:p>
            <a:r>
              <a:rPr lang="en-US" sz="3600" b="0" dirty="0">
                <a:solidFill>
                  <a:schemeClr val="tx1"/>
                </a:solidFill>
              </a:rPr>
              <a:t>Reducing missed oral care opportunities </a:t>
            </a:r>
            <a:br>
              <a:rPr lang="en-US" sz="3600" b="0" dirty="0">
                <a:solidFill>
                  <a:schemeClr val="tx1"/>
                </a:solidFill>
              </a:rPr>
            </a:br>
            <a:r>
              <a:rPr lang="en-US" sz="3600" b="0" dirty="0">
                <a:solidFill>
                  <a:schemeClr val="tx1"/>
                </a:solidFill>
              </a:rPr>
              <a:t>to prevent NV HAP at the </a:t>
            </a:r>
            <a:br>
              <a:rPr lang="en-US" sz="3600" b="0" dirty="0">
                <a:solidFill>
                  <a:schemeClr val="tx1"/>
                </a:solidFill>
              </a:rPr>
            </a:br>
            <a:r>
              <a:rPr lang="en-US" sz="3600" b="0" dirty="0">
                <a:solidFill>
                  <a:schemeClr val="tx1"/>
                </a:solidFill>
              </a:rPr>
              <a:t>Department of Veterans Affairs</a:t>
            </a:r>
          </a:p>
        </p:txBody>
      </p:sp>
      <p:sp>
        <p:nvSpPr>
          <p:cNvPr id="3" name="Slide Number Placeholder 2">
            <a:extLst>
              <a:ext uri="{FF2B5EF4-FFF2-40B4-BE49-F238E27FC236}">
                <a16:creationId xmlns:a16="http://schemas.microsoft.com/office/drawing/2014/main" id="{F84558CB-7AD9-74E4-2609-3473353B2DC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BAE96D2D-9257-FB88-89E5-73DEC895F050}"/>
              </a:ext>
            </a:extLst>
          </p:cNvPr>
          <p:cNvSpPr>
            <a:spLocks noGrp="1"/>
          </p:cNvSpPr>
          <p:nvPr>
            <p:ph sz="quarter" idx="10"/>
          </p:nvPr>
        </p:nvSpPr>
        <p:spPr>
          <a:xfrm>
            <a:off x="1051560" y="2214562"/>
            <a:ext cx="10502900" cy="4324350"/>
          </a:xfrm>
        </p:spPr>
        <p:txBody>
          <a:bodyPr>
            <a:normAutofit/>
          </a:bodyPr>
          <a:lstStyle/>
          <a:p>
            <a:r>
              <a:rPr lang="en-US" sz="2400" dirty="0">
                <a:solidFill>
                  <a:srgbClr val="333333"/>
                </a:solidFill>
                <a:latin typeface="+mn-lt"/>
              </a:rPr>
              <a:t>Pre-intervention: usual care in preventing NV-HAP</a:t>
            </a:r>
          </a:p>
          <a:p>
            <a:pPr lvl="1"/>
            <a:r>
              <a:rPr lang="en-US" sz="2000" dirty="0">
                <a:solidFill>
                  <a:srgbClr val="333333"/>
                </a:solidFill>
                <a:latin typeface="+mn-lt"/>
              </a:rPr>
              <a:t>Retrospective analysis of 14,396 patient days </a:t>
            </a:r>
          </a:p>
          <a:p>
            <a:pPr lvl="1"/>
            <a:r>
              <a:rPr lang="en-US" sz="2000" dirty="0">
                <a:solidFill>
                  <a:srgbClr val="333333"/>
                </a:solidFill>
                <a:latin typeface="+mn-lt"/>
              </a:rPr>
              <a:t>Established pre-intervention nursing care provided and NV-HAP prevalence</a:t>
            </a:r>
          </a:p>
          <a:p>
            <a:r>
              <a:rPr lang="en-US" sz="2400" dirty="0">
                <a:solidFill>
                  <a:srgbClr val="333333"/>
                </a:solidFill>
                <a:latin typeface="+mn-lt"/>
              </a:rPr>
              <a:t>Intervention: </a:t>
            </a:r>
          </a:p>
          <a:p>
            <a:pPr lvl="1"/>
            <a:r>
              <a:rPr lang="en-US" sz="2000" dirty="0">
                <a:solidFill>
                  <a:srgbClr val="333333"/>
                </a:solidFill>
                <a:latin typeface="+mn-lt"/>
              </a:rPr>
              <a:t>standard procedures for oral care including oral health assessment</a:t>
            </a:r>
          </a:p>
          <a:p>
            <a:pPr lvl="1"/>
            <a:r>
              <a:rPr lang="en-US" sz="2000" dirty="0">
                <a:solidFill>
                  <a:srgbClr val="333333"/>
                </a:solidFill>
                <a:latin typeface="+mn-lt"/>
              </a:rPr>
              <a:t>providing tools and encouragement for independent patients to do their own oral care</a:t>
            </a:r>
          </a:p>
          <a:p>
            <a:pPr lvl="1"/>
            <a:r>
              <a:rPr lang="en-US" sz="2000" dirty="0">
                <a:solidFill>
                  <a:srgbClr val="333333"/>
                </a:solidFill>
                <a:latin typeface="+mn-lt"/>
              </a:rPr>
              <a:t>brushing teeth for patients needing assistance</a:t>
            </a:r>
          </a:p>
          <a:p>
            <a:pPr lvl="1"/>
            <a:r>
              <a:rPr lang="en-US" sz="2000" dirty="0">
                <a:solidFill>
                  <a:srgbClr val="333333"/>
                </a:solidFill>
                <a:latin typeface="+mn-lt"/>
              </a:rPr>
              <a:t>using suction toothbrush for patients with aspiration risk</a:t>
            </a:r>
          </a:p>
          <a:p>
            <a:pPr lvl="1"/>
            <a:r>
              <a:rPr lang="en-US" sz="2000" dirty="0">
                <a:solidFill>
                  <a:srgbClr val="333333"/>
                </a:solidFill>
                <a:latin typeface="+mn-lt"/>
              </a:rPr>
              <a:t>and documentation of oral care completed</a:t>
            </a:r>
          </a:p>
        </p:txBody>
      </p:sp>
      <p:sp>
        <p:nvSpPr>
          <p:cNvPr id="6" name="TextBox 5">
            <a:extLst>
              <a:ext uri="{FF2B5EF4-FFF2-40B4-BE49-F238E27FC236}">
                <a16:creationId xmlns:a16="http://schemas.microsoft.com/office/drawing/2014/main" id="{5D7D717E-CDE4-9FDA-D5E0-8E52509B74A9}"/>
              </a:ext>
            </a:extLst>
          </p:cNvPr>
          <p:cNvSpPr txBox="1"/>
          <p:nvPr/>
        </p:nvSpPr>
        <p:spPr>
          <a:xfrm>
            <a:off x="1051560" y="6126480"/>
            <a:ext cx="1691640" cy="899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p:txBody>
      </p:sp>
      <p:sp>
        <p:nvSpPr>
          <p:cNvPr id="9" name="Rectangle 3">
            <a:extLst>
              <a:ext uri="{FF2B5EF4-FFF2-40B4-BE49-F238E27FC236}">
                <a16:creationId xmlns:a16="http://schemas.microsoft.com/office/drawing/2014/main" id="{6E77E611-DFE3-0566-6F7E-2C9891F053A4}"/>
              </a:ext>
            </a:extLst>
          </p:cNvPr>
          <p:cNvSpPr>
            <a:spLocks noChangeArrowheads="1"/>
          </p:cNvSpPr>
          <p:nvPr/>
        </p:nvSpPr>
        <p:spPr bwMode="auto">
          <a:xfrm>
            <a:off x="0" y="-92333"/>
            <a:ext cx="65"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5B616B"/>
              </a:solidFill>
              <a:effectLst/>
              <a:uLnTx/>
              <a:uFillTx/>
              <a:latin typeface="BlinkMacSystemFont"/>
              <a:ea typeface="+mn-ea"/>
              <a:cs typeface="+mn-cs"/>
            </a:endParaRPr>
          </a:p>
        </p:txBody>
      </p:sp>
      <p:sp>
        <p:nvSpPr>
          <p:cNvPr id="11" name="TextBox 10">
            <a:extLst>
              <a:ext uri="{FF2B5EF4-FFF2-40B4-BE49-F238E27FC236}">
                <a16:creationId xmlns:a16="http://schemas.microsoft.com/office/drawing/2014/main" id="{5CFE63CD-5E41-D983-EAB2-E72894D42AEA}"/>
              </a:ext>
            </a:extLst>
          </p:cNvPr>
          <p:cNvSpPr txBox="1"/>
          <p:nvPr/>
        </p:nvSpPr>
        <p:spPr>
          <a:xfrm>
            <a:off x="277495" y="6126480"/>
            <a:ext cx="493141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err="1">
                <a:ln>
                  <a:noFill/>
                </a:ln>
                <a:solidFill>
                  <a:prstClr val="black"/>
                </a:solidFill>
                <a:effectLst/>
                <a:uLnTx/>
                <a:uFillTx/>
                <a:latin typeface="Verdana"/>
                <a:ea typeface="+mn-ea"/>
                <a:cs typeface="+mn-cs"/>
              </a:rPr>
              <a:t>Appl</a:t>
            </a:r>
            <a:r>
              <a:rPr kumimoji="0" lang="fr-FR" sz="1400" b="0" i="0" u="none" strike="noStrike" kern="1200" cap="none" spc="0" normalizeH="0" baseline="0" noProof="0" dirty="0">
                <a:ln>
                  <a:noFill/>
                </a:ln>
                <a:solidFill>
                  <a:prstClr val="black"/>
                </a:solidFill>
                <a:effectLst/>
                <a:uLnTx/>
                <a:uFillTx/>
                <a:latin typeface="Verdana"/>
                <a:ea typeface="+mn-ea"/>
                <a:cs typeface="+mn-cs"/>
              </a:rPr>
              <a:t> </a:t>
            </a:r>
            <a:r>
              <a:rPr kumimoji="0" lang="fr-FR" sz="1400" b="0" i="0" u="none" strike="noStrike" kern="1200" cap="none" spc="0" normalizeH="0" baseline="0" noProof="0" dirty="0" err="1">
                <a:ln>
                  <a:noFill/>
                </a:ln>
                <a:solidFill>
                  <a:prstClr val="black"/>
                </a:solidFill>
                <a:effectLst/>
                <a:uLnTx/>
                <a:uFillTx/>
                <a:latin typeface="Verdana"/>
                <a:ea typeface="+mn-ea"/>
                <a:cs typeface="+mn-cs"/>
              </a:rPr>
              <a:t>Nurs</a:t>
            </a:r>
            <a:r>
              <a:rPr kumimoji="0" lang="fr-FR" sz="1400" b="0" i="0" u="none" strike="noStrike" kern="1200" cap="none" spc="0" normalizeH="0" baseline="0" noProof="0" dirty="0">
                <a:ln>
                  <a:noFill/>
                </a:ln>
                <a:solidFill>
                  <a:prstClr val="black"/>
                </a:solidFill>
                <a:effectLst/>
                <a:uLnTx/>
                <a:uFillTx/>
                <a:latin typeface="Verdana"/>
                <a:ea typeface="+mn-ea"/>
                <a:cs typeface="+mn-cs"/>
              </a:rPr>
              <a:t> </a:t>
            </a:r>
            <a:r>
              <a:rPr kumimoji="0" lang="fr-FR" sz="1400" b="0" i="0" u="none" strike="noStrike" kern="1200" cap="none" spc="0" normalizeH="0" baseline="0" noProof="0" dirty="0" err="1">
                <a:ln>
                  <a:noFill/>
                </a:ln>
                <a:solidFill>
                  <a:prstClr val="black"/>
                </a:solidFill>
                <a:effectLst/>
                <a:uLnTx/>
                <a:uFillTx/>
                <a:latin typeface="Verdana"/>
                <a:ea typeface="+mn-ea"/>
                <a:cs typeface="+mn-cs"/>
              </a:rPr>
              <a:t>Res</a:t>
            </a:r>
            <a:r>
              <a:rPr kumimoji="0" lang="fr-FR" sz="1400" b="0" i="0" u="none" strike="noStrike" kern="1200" cap="none" spc="0" normalizeH="0" baseline="0" noProof="0" dirty="0">
                <a:ln>
                  <a:noFill/>
                </a:ln>
                <a:solidFill>
                  <a:prstClr val="black"/>
                </a:solidFill>
                <a:effectLst/>
                <a:uLnTx/>
                <a:uFillTx/>
                <a:latin typeface="Verdana"/>
                <a:ea typeface="+mn-ea"/>
                <a:cs typeface="+mn-cs"/>
              </a:rPr>
              <a:t>. 2018 Dec:44:48-53.</a:t>
            </a:r>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2050" name="Picture 2" descr="VA US Department of Veterans Affairs Logo PNG vector in SVG, PDF, AI ...">
            <a:extLst>
              <a:ext uri="{FF2B5EF4-FFF2-40B4-BE49-F238E27FC236}">
                <a16:creationId xmlns:a16="http://schemas.microsoft.com/office/drawing/2014/main" id="{4F7C302D-0668-A757-EBA6-FF124882E1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9485" y="92333"/>
            <a:ext cx="2773364" cy="2770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640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2478E7-FE5B-FD52-CE7D-CFB03D64900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E8CAD9C4-E428-672F-D48E-832DF65921D3}"/>
              </a:ext>
            </a:extLst>
          </p:cNvPr>
          <p:cNvSpPr>
            <a:spLocks noGrp="1"/>
          </p:cNvSpPr>
          <p:nvPr>
            <p:ph sz="quarter" idx="10"/>
          </p:nvPr>
        </p:nvSpPr>
        <p:spPr>
          <a:xfrm>
            <a:off x="514350" y="1885949"/>
            <a:ext cx="5105400" cy="4835526"/>
          </a:xfrm>
        </p:spPr>
        <p:txBody>
          <a:bodyPr>
            <a:normAutofit/>
          </a:bodyPr>
          <a:lstStyle/>
          <a:p>
            <a:r>
              <a:rPr lang="en-US" dirty="0"/>
              <a:t>Outcomes:</a:t>
            </a:r>
          </a:p>
          <a:p>
            <a:pPr lvl="1"/>
            <a:r>
              <a:rPr lang="en-US" dirty="0"/>
              <a:t>Twice daily oral care increased by 75% at pilot sites</a:t>
            </a:r>
          </a:p>
          <a:p>
            <a:pPr lvl="1"/>
            <a:r>
              <a:rPr lang="en-US" dirty="0"/>
              <a:t>NV-HAP incidence decreased from 105 to 8.3 cases/1,000 patient days</a:t>
            </a:r>
          </a:p>
          <a:p>
            <a:pPr lvl="1"/>
            <a:r>
              <a:rPr lang="en-US" dirty="0"/>
              <a:t>Prevented 71 cases and yielded an estimated cost avoidance of $2.84 million and 13 lives saved in 19 months</a:t>
            </a:r>
          </a:p>
          <a:p>
            <a:pPr lvl="1"/>
            <a:endParaRPr lang="en-US" dirty="0"/>
          </a:p>
        </p:txBody>
      </p:sp>
      <p:sp>
        <p:nvSpPr>
          <p:cNvPr id="5" name="Title 1">
            <a:extLst>
              <a:ext uri="{FF2B5EF4-FFF2-40B4-BE49-F238E27FC236}">
                <a16:creationId xmlns:a16="http://schemas.microsoft.com/office/drawing/2014/main" id="{6E6B9D47-3B4F-A681-9CB1-565771C73350}"/>
              </a:ext>
            </a:extLst>
          </p:cNvPr>
          <p:cNvSpPr>
            <a:spLocks noGrp="1"/>
          </p:cNvSpPr>
          <p:nvPr>
            <p:ph type="title"/>
          </p:nvPr>
        </p:nvSpPr>
        <p:spPr>
          <a:xfrm>
            <a:off x="831850" y="799306"/>
            <a:ext cx="10515600" cy="919162"/>
          </a:xfrm>
        </p:spPr>
        <p:txBody>
          <a:bodyPr>
            <a:noAutofit/>
          </a:bodyPr>
          <a:lstStyle/>
          <a:p>
            <a:r>
              <a:rPr lang="en-US" sz="3600" b="0" dirty="0">
                <a:solidFill>
                  <a:schemeClr val="tx1"/>
                </a:solidFill>
              </a:rPr>
              <a:t>Reducing missed oral care opportunities </a:t>
            </a:r>
            <a:br>
              <a:rPr lang="en-US" sz="3600" b="0" dirty="0">
                <a:solidFill>
                  <a:schemeClr val="tx1"/>
                </a:solidFill>
              </a:rPr>
            </a:br>
            <a:r>
              <a:rPr lang="en-US" sz="3600" b="0" dirty="0">
                <a:solidFill>
                  <a:schemeClr val="tx1"/>
                </a:solidFill>
              </a:rPr>
              <a:t>to prevent NV HAP at the </a:t>
            </a:r>
            <a:br>
              <a:rPr lang="en-US" sz="3600" b="0" dirty="0">
                <a:solidFill>
                  <a:schemeClr val="tx1"/>
                </a:solidFill>
              </a:rPr>
            </a:br>
            <a:r>
              <a:rPr lang="en-US" sz="3600" b="0" dirty="0">
                <a:solidFill>
                  <a:schemeClr val="tx1"/>
                </a:solidFill>
              </a:rPr>
              <a:t>Department of Veterans Affairs</a:t>
            </a:r>
          </a:p>
        </p:txBody>
      </p:sp>
      <p:pic>
        <p:nvPicPr>
          <p:cNvPr id="7" name="Picture 6">
            <a:extLst>
              <a:ext uri="{FF2B5EF4-FFF2-40B4-BE49-F238E27FC236}">
                <a16:creationId xmlns:a16="http://schemas.microsoft.com/office/drawing/2014/main" id="{FCB277CE-35DD-9E51-6646-C15BA34E92AD}"/>
              </a:ext>
            </a:extLst>
          </p:cNvPr>
          <p:cNvPicPr>
            <a:picLocks noChangeAspect="1"/>
          </p:cNvPicPr>
          <p:nvPr/>
        </p:nvPicPr>
        <p:blipFill>
          <a:blip r:embed="rId3"/>
          <a:stretch>
            <a:fillRect/>
          </a:stretch>
        </p:blipFill>
        <p:spPr>
          <a:xfrm>
            <a:off x="5619750" y="1953224"/>
            <a:ext cx="6335812" cy="3990376"/>
          </a:xfrm>
          <a:prstGeom prst="rect">
            <a:avLst/>
          </a:prstGeom>
        </p:spPr>
      </p:pic>
    </p:spTree>
    <p:extLst>
      <p:ext uri="{BB962C8B-B14F-4D97-AF65-F5344CB8AC3E}">
        <p14:creationId xmlns:p14="http://schemas.microsoft.com/office/powerpoint/2010/main" val="1115726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7BF84-6308-2885-64E1-6A8A12A151B9}"/>
              </a:ext>
            </a:extLst>
          </p:cNvPr>
          <p:cNvSpPr>
            <a:spLocks noGrp="1"/>
          </p:cNvSpPr>
          <p:nvPr>
            <p:ph type="title"/>
          </p:nvPr>
        </p:nvSpPr>
        <p:spPr/>
        <p:txBody>
          <a:bodyPr/>
          <a:lstStyle/>
          <a:p>
            <a:r>
              <a:rPr lang="en-US" dirty="0"/>
              <a:t>Objectives</a:t>
            </a:r>
          </a:p>
        </p:txBody>
      </p:sp>
      <p:sp>
        <p:nvSpPr>
          <p:cNvPr id="3" name="Slide Number Placeholder 2">
            <a:extLst>
              <a:ext uri="{FF2B5EF4-FFF2-40B4-BE49-F238E27FC236}">
                <a16:creationId xmlns:a16="http://schemas.microsoft.com/office/drawing/2014/main" id="{E41795A9-91FF-B32B-EC82-2EB89480437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8718800B-96DE-43B2-BDEE-FFEB4F940A1A}"/>
              </a:ext>
            </a:extLst>
          </p:cNvPr>
          <p:cNvSpPr>
            <a:spLocks noGrp="1"/>
          </p:cNvSpPr>
          <p:nvPr>
            <p:ph sz="quarter" idx="10"/>
          </p:nvPr>
        </p:nvSpPr>
        <p:spPr/>
        <p:txBody>
          <a:bodyPr>
            <a:normAutofit fontScale="92500" lnSpcReduction="10000"/>
          </a:bodyPr>
          <a:lstStyle/>
          <a:p>
            <a:pPr marL="0" indent="0">
              <a:buNone/>
            </a:pPr>
            <a:endParaRPr lang="en-US" dirty="0"/>
          </a:p>
          <a:p>
            <a:r>
              <a:rPr lang="en-US" dirty="0"/>
              <a:t>Consider statistics on the burden of hospital-acquired pneumonia </a:t>
            </a:r>
          </a:p>
          <a:p>
            <a:r>
              <a:rPr lang="en-US" dirty="0"/>
              <a:t>Inventory the non-vented prevention recommendations from leading organizations</a:t>
            </a:r>
          </a:p>
          <a:p>
            <a:r>
              <a:rPr lang="en-US" dirty="0"/>
              <a:t>Describe why hospitalized patients are at increased risk for pneumonia</a:t>
            </a:r>
          </a:p>
          <a:p>
            <a:r>
              <a:rPr lang="en-US" dirty="0"/>
              <a:t>Understand the importance of oral hygiene in reducing risk for HAP</a:t>
            </a:r>
          </a:p>
          <a:p>
            <a:r>
              <a:rPr lang="en-US" dirty="0"/>
              <a:t>Share how Bronson Healthcare Group implemented routine oral hygiene as an intervention to prevent NV-HAP</a:t>
            </a:r>
          </a:p>
          <a:p>
            <a:endParaRPr lang="en-US" dirty="0"/>
          </a:p>
          <a:p>
            <a:endParaRPr lang="en-US" dirty="0"/>
          </a:p>
        </p:txBody>
      </p:sp>
      <p:pic>
        <p:nvPicPr>
          <p:cNvPr id="6" name="Graphic 5" descr="Toothbrush with solid fill">
            <a:extLst>
              <a:ext uri="{FF2B5EF4-FFF2-40B4-BE49-F238E27FC236}">
                <a16:creationId xmlns:a16="http://schemas.microsoft.com/office/drawing/2014/main" id="{83579972-7AD6-E579-2807-713D6EC142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58119" y="3429000"/>
            <a:ext cx="1466850" cy="1466850"/>
          </a:xfrm>
          <a:prstGeom prst="rect">
            <a:avLst/>
          </a:prstGeom>
        </p:spPr>
      </p:pic>
      <p:pic>
        <p:nvPicPr>
          <p:cNvPr id="8" name="Graphic 7" descr="Lungs with virus with solid fill">
            <a:extLst>
              <a:ext uri="{FF2B5EF4-FFF2-40B4-BE49-F238E27FC236}">
                <a16:creationId xmlns:a16="http://schemas.microsoft.com/office/drawing/2014/main" id="{26D51697-2249-9253-89E5-4253038F37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78900" y="99764"/>
            <a:ext cx="1466850" cy="1466850"/>
          </a:xfrm>
          <a:prstGeom prst="rect">
            <a:avLst/>
          </a:prstGeom>
        </p:spPr>
      </p:pic>
      <p:pic>
        <p:nvPicPr>
          <p:cNvPr id="10" name="Graphic 9" descr="Sleep with solid fill">
            <a:extLst>
              <a:ext uri="{FF2B5EF4-FFF2-40B4-BE49-F238E27FC236}">
                <a16:creationId xmlns:a16="http://schemas.microsoft.com/office/drawing/2014/main" id="{6DB65E59-9981-4DEF-E4BD-E4A807E0BA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79601" y="166439"/>
            <a:ext cx="1333500" cy="1333500"/>
          </a:xfrm>
          <a:prstGeom prst="rect">
            <a:avLst/>
          </a:prstGeom>
        </p:spPr>
      </p:pic>
    </p:spTree>
    <p:extLst>
      <p:ext uri="{BB962C8B-B14F-4D97-AF65-F5344CB8AC3E}">
        <p14:creationId xmlns:p14="http://schemas.microsoft.com/office/powerpoint/2010/main" val="1626539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13462-6AE0-1805-C911-076C9BE8FF3E}"/>
              </a:ext>
            </a:extLst>
          </p:cNvPr>
          <p:cNvSpPr>
            <a:spLocks noGrp="1"/>
          </p:cNvSpPr>
          <p:nvPr>
            <p:ph type="title"/>
          </p:nvPr>
        </p:nvSpPr>
        <p:spPr/>
        <p:txBody>
          <a:bodyPr/>
          <a:lstStyle/>
          <a:p>
            <a:r>
              <a:rPr lang="en-US" dirty="0"/>
              <a:t>Veteran’s Health Administration </a:t>
            </a:r>
          </a:p>
        </p:txBody>
      </p:sp>
      <p:sp>
        <p:nvSpPr>
          <p:cNvPr id="3" name="Slide Number Placeholder 2">
            <a:extLst>
              <a:ext uri="{FF2B5EF4-FFF2-40B4-BE49-F238E27FC236}">
                <a16:creationId xmlns:a16="http://schemas.microsoft.com/office/drawing/2014/main" id="{E5BF915E-E862-A1E1-8044-5B4D7976A9E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7731AEF3-75A9-5A44-2100-D410F4187FC4}"/>
              </a:ext>
            </a:extLst>
          </p:cNvPr>
          <p:cNvSpPr>
            <a:spLocks noGrp="1"/>
          </p:cNvSpPr>
          <p:nvPr>
            <p:ph sz="quarter" idx="10"/>
          </p:nvPr>
        </p:nvSpPr>
        <p:spPr>
          <a:xfrm>
            <a:off x="1044575" y="1409845"/>
            <a:ext cx="10090150" cy="1748992"/>
          </a:xfrm>
        </p:spPr>
        <p:txBody>
          <a:bodyPr/>
          <a:lstStyle/>
          <a:p>
            <a:pPr marL="0" indent="0">
              <a:buNone/>
            </a:pPr>
            <a:r>
              <a:rPr lang="en-US" dirty="0"/>
              <a:t>Patient education video, part of VA’s HAPPEN program (Hospital-Acquired Pneumonia Prevention by Engaging Nurses to provide oral care)</a:t>
            </a:r>
          </a:p>
          <a:p>
            <a:pPr marL="0" indent="0">
              <a:buNone/>
            </a:pPr>
            <a:endParaRPr lang="en-US" dirty="0"/>
          </a:p>
        </p:txBody>
      </p:sp>
    </p:spTree>
    <p:extLst>
      <p:ext uri="{BB962C8B-B14F-4D97-AF65-F5344CB8AC3E}">
        <p14:creationId xmlns:p14="http://schemas.microsoft.com/office/powerpoint/2010/main" val="315031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13462-6AE0-1805-C911-076C9BE8FF3E}"/>
              </a:ext>
            </a:extLst>
          </p:cNvPr>
          <p:cNvSpPr>
            <a:spLocks noGrp="1"/>
          </p:cNvSpPr>
          <p:nvPr>
            <p:ph type="title"/>
          </p:nvPr>
        </p:nvSpPr>
        <p:spPr>
          <a:xfrm>
            <a:off x="2141537" y="105458"/>
            <a:ext cx="7982815" cy="485697"/>
          </a:xfrm>
        </p:spPr>
        <p:txBody>
          <a:bodyPr>
            <a:normAutofit fontScale="90000"/>
          </a:bodyPr>
          <a:lstStyle/>
          <a:p>
            <a:r>
              <a:rPr lang="en-US" sz="3200" dirty="0"/>
              <a:t>Healthy Teeth, Healthy You Video</a:t>
            </a:r>
          </a:p>
        </p:txBody>
      </p:sp>
      <p:sp>
        <p:nvSpPr>
          <p:cNvPr id="3" name="Slide Number Placeholder 2">
            <a:extLst>
              <a:ext uri="{FF2B5EF4-FFF2-40B4-BE49-F238E27FC236}">
                <a16:creationId xmlns:a16="http://schemas.microsoft.com/office/drawing/2014/main" id="{E5BF915E-E862-A1E1-8044-5B4D7976A9E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7731AEF3-75A9-5A44-2100-D410F4187FC4}"/>
              </a:ext>
            </a:extLst>
          </p:cNvPr>
          <p:cNvSpPr>
            <a:spLocks noGrp="1"/>
          </p:cNvSpPr>
          <p:nvPr>
            <p:ph sz="quarter" idx="10"/>
          </p:nvPr>
        </p:nvSpPr>
        <p:spPr>
          <a:xfrm>
            <a:off x="844550" y="1274763"/>
            <a:ext cx="10502900" cy="5001346"/>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5" name="Online Media 4" title="Healthy Teeth, Healthy You">
            <a:hlinkClick r:id="" action="ppaction://media"/>
            <a:extLst>
              <a:ext uri="{FF2B5EF4-FFF2-40B4-BE49-F238E27FC236}">
                <a16:creationId xmlns:a16="http://schemas.microsoft.com/office/drawing/2014/main" id="{E2D747CF-B783-4947-095C-772BFCD51340}"/>
              </a:ext>
            </a:extLst>
          </p:cNvPr>
          <p:cNvPicPr>
            <a:picLocks noRot="1" noChangeAspect="1"/>
          </p:cNvPicPr>
          <p:nvPr>
            <a:videoFile r:link="rId1"/>
          </p:nvPr>
        </p:nvPicPr>
        <p:blipFill>
          <a:blip r:embed="rId4"/>
          <a:stretch>
            <a:fillRect/>
          </a:stretch>
        </p:blipFill>
        <p:spPr>
          <a:xfrm>
            <a:off x="635259" y="581891"/>
            <a:ext cx="10921482" cy="6170651"/>
          </a:xfrm>
          <a:prstGeom prst="rect">
            <a:avLst/>
          </a:prstGeom>
        </p:spPr>
      </p:pic>
    </p:spTree>
    <p:extLst>
      <p:ext uri="{BB962C8B-B14F-4D97-AF65-F5344CB8AC3E}">
        <p14:creationId xmlns:p14="http://schemas.microsoft.com/office/powerpoint/2010/main" val="122458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4E921-95E2-F35E-E6E2-F5D2F2BEBBC4}"/>
              </a:ext>
            </a:extLst>
          </p:cNvPr>
          <p:cNvSpPr>
            <a:spLocks noGrp="1"/>
          </p:cNvSpPr>
          <p:nvPr>
            <p:ph type="title"/>
          </p:nvPr>
        </p:nvSpPr>
        <p:spPr/>
        <p:txBody>
          <a:bodyPr/>
          <a:lstStyle/>
          <a:p>
            <a:r>
              <a:rPr lang="en-US" dirty="0"/>
              <a:t>Poll Everywhere</a:t>
            </a:r>
          </a:p>
        </p:txBody>
      </p:sp>
      <p:sp>
        <p:nvSpPr>
          <p:cNvPr id="3" name="Slide Number Placeholder 2">
            <a:extLst>
              <a:ext uri="{FF2B5EF4-FFF2-40B4-BE49-F238E27FC236}">
                <a16:creationId xmlns:a16="http://schemas.microsoft.com/office/drawing/2014/main" id="{8823F16C-FE89-467A-83C5-E1B295031BB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60E19DD3-8D47-459B-107B-0CB63ADFA654}"/>
              </a:ext>
            </a:extLst>
          </p:cNvPr>
          <p:cNvSpPr>
            <a:spLocks noGrp="1"/>
          </p:cNvSpPr>
          <p:nvPr>
            <p:ph sz="quarter" idx="10"/>
          </p:nvPr>
        </p:nvSpPr>
        <p:spPr>
          <a:xfrm>
            <a:off x="628650" y="1558800"/>
            <a:ext cx="10502900" cy="4324350"/>
          </a:xfrm>
        </p:spPr>
        <p:txBody>
          <a:bodyPr>
            <a:normAutofit/>
          </a:bodyPr>
          <a:lstStyle/>
          <a:p>
            <a:pPr marL="0" indent="0">
              <a:buNone/>
            </a:pPr>
            <a:r>
              <a:rPr lang="en-US" dirty="0"/>
              <a:t>Respond at: </a:t>
            </a:r>
          </a:p>
          <a:p>
            <a:pPr marL="0" indent="0">
              <a:buNone/>
            </a:pPr>
            <a:endParaRPr lang="en-US" dirty="0"/>
          </a:p>
          <a:p>
            <a:pPr>
              <a:buFont typeface="Wingdings" panose="05000000000000000000" pitchFamily="2" charset="2"/>
              <a:buChar char="Ø"/>
            </a:pPr>
            <a:r>
              <a:rPr lang="en-US" dirty="0"/>
              <a:t> </a:t>
            </a:r>
            <a:r>
              <a:rPr lang="en-US" dirty="0">
                <a:latin typeface="+mn-lt"/>
              </a:rPr>
              <a:t>Webpage: </a:t>
            </a:r>
            <a:r>
              <a:rPr lang="en-US" b="1" i="0" dirty="0">
                <a:effectLst/>
                <a:highlight>
                  <a:srgbClr val="F8FAFC"/>
                </a:highlight>
                <a:latin typeface="+mn-lt"/>
                <a:hlinkClick r:id="rId3"/>
              </a:rPr>
              <a:t>PollEv.com​/chaunguyen481</a:t>
            </a:r>
            <a:endParaRPr lang="en-US" b="1" i="0" dirty="0">
              <a:effectLst/>
              <a:highlight>
                <a:srgbClr val="F8FAFC"/>
              </a:highlight>
              <a:latin typeface="+mn-lt"/>
            </a:endParaRPr>
          </a:p>
          <a:p>
            <a:pPr marL="0" indent="0">
              <a:buNone/>
            </a:pPr>
            <a:endParaRPr lang="en-US" b="1" dirty="0">
              <a:highlight>
                <a:srgbClr val="F8FAFC"/>
              </a:highlight>
              <a:latin typeface="+mn-lt"/>
            </a:endParaRPr>
          </a:p>
          <a:p>
            <a:pPr>
              <a:buFont typeface="Wingdings" panose="05000000000000000000" pitchFamily="2" charset="2"/>
              <a:buChar char="Ø"/>
            </a:pPr>
            <a:r>
              <a:rPr lang="en-US" dirty="0">
                <a:highlight>
                  <a:srgbClr val="F8FAFC"/>
                </a:highlight>
                <a:latin typeface="+mn-lt"/>
              </a:rPr>
              <a:t> Text Messaging: </a:t>
            </a:r>
            <a:r>
              <a:rPr lang="en-US" b="0" i="0" dirty="0">
                <a:effectLst/>
                <a:highlight>
                  <a:srgbClr val="F8FAFC"/>
                </a:highlight>
                <a:latin typeface="+mn-lt"/>
              </a:rPr>
              <a:t>Send </a:t>
            </a:r>
            <a:r>
              <a:rPr lang="en-US" b="1" i="0" dirty="0">
                <a:effectLst/>
                <a:highlight>
                  <a:srgbClr val="F8FAFC"/>
                </a:highlight>
                <a:latin typeface="+mn-lt"/>
              </a:rPr>
              <a:t>chaunguyen481</a:t>
            </a:r>
            <a:r>
              <a:rPr lang="en-US" b="0" i="0" dirty="0">
                <a:effectLst/>
                <a:highlight>
                  <a:srgbClr val="F8FAFC"/>
                </a:highlight>
                <a:latin typeface="+mn-lt"/>
              </a:rPr>
              <a:t> to </a:t>
            </a:r>
            <a:r>
              <a:rPr lang="en-US" b="1" i="0" dirty="0">
                <a:effectLst/>
                <a:highlight>
                  <a:srgbClr val="F8FAFC"/>
                </a:highlight>
                <a:latin typeface="+mn-lt"/>
              </a:rPr>
              <a:t>22333</a:t>
            </a:r>
          </a:p>
          <a:p>
            <a:pPr marL="0" indent="0">
              <a:buNone/>
            </a:pPr>
            <a:endParaRPr lang="en-US" b="1" dirty="0">
              <a:highlight>
                <a:srgbClr val="F8FAFC"/>
              </a:highlight>
              <a:latin typeface="+mn-lt"/>
            </a:endParaRPr>
          </a:p>
          <a:p>
            <a:pPr>
              <a:buFont typeface="Wingdings" panose="05000000000000000000" pitchFamily="2" charset="2"/>
              <a:buChar char="Ø"/>
            </a:pPr>
            <a:r>
              <a:rPr lang="en-US" b="1" dirty="0">
                <a:highlight>
                  <a:srgbClr val="F8FAFC"/>
                </a:highlight>
                <a:latin typeface="+mn-lt"/>
              </a:rPr>
              <a:t> </a:t>
            </a:r>
            <a:r>
              <a:rPr lang="en-US" dirty="0">
                <a:highlight>
                  <a:srgbClr val="F8FAFC"/>
                </a:highlight>
                <a:latin typeface="+mn-lt"/>
              </a:rPr>
              <a:t>QR Code: </a:t>
            </a:r>
            <a:endParaRPr lang="en-US" dirty="0">
              <a:latin typeface="+mn-lt"/>
            </a:endParaRPr>
          </a:p>
        </p:txBody>
      </p:sp>
      <p:pic>
        <p:nvPicPr>
          <p:cNvPr id="6" name="Picture 5">
            <a:extLst>
              <a:ext uri="{FF2B5EF4-FFF2-40B4-BE49-F238E27FC236}">
                <a16:creationId xmlns:a16="http://schemas.microsoft.com/office/drawing/2014/main" id="{77892E3F-DE00-A686-28D6-04FE0BA27C22}"/>
              </a:ext>
            </a:extLst>
          </p:cNvPr>
          <p:cNvPicPr>
            <a:picLocks noChangeAspect="1"/>
          </p:cNvPicPr>
          <p:nvPr/>
        </p:nvPicPr>
        <p:blipFill>
          <a:blip r:embed="rId4"/>
          <a:stretch>
            <a:fillRect/>
          </a:stretch>
        </p:blipFill>
        <p:spPr>
          <a:xfrm>
            <a:off x="3492908" y="4426656"/>
            <a:ext cx="2175229" cy="2175229"/>
          </a:xfrm>
          <a:prstGeom prst="rect">
            <a:avLst/>
          </a:prstGeom>
        </p:spPr>
      </p:pic>
    </p:spTree>
    <p:extLst>
      <p:ext uri="{BB962C8B-B14F-4D97-AF65-F5344CB8AC3E}">
        <p14:creationId xmlns:p14="http://schemas.microsoft.com/office/powerpoint/2010/main" val="34153889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7A43C5C-1177-5FA0-55F8-86636BDA6A3D}"/>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
        <p:nvSpPr>
          <p:cNvPr id="2" name="Slide Number Placeholder 1">
            <a:extLst>
              <a:ext uri="{FF2B5EF4-FFF2-40B4-BE49-F238E27FC236}">
                <a16:creationId xmlns:a16="http://schemas.microsoft.com/office/drawing/2014/main" id="{88FE5D00-DD0A-370F-91C2-0101CE7B003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30860359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4E921-95E2-F35E-E6E2-F5D2F2BEBBC4}"/>
              </a:ext>
            </a:extLst>
          </p:cNvPr>
          <p:cNvSpPr>
            <a:spLocks noGrp="1"/>
          </p:cNvSpPr>
          <p:nvPr>
            <p:ph type="title"/>
          </p:nvPr>
        </p:nvSpPr>
        <p:spPr/>
        <p:txBody>
          <a:bodyPr/>
          <a:lstStyle/>
          <a:p>
            <a:r>
              <a:rPr lang="en-US" dirty="0"/>
              <a:t>Second Poll:</a:t>
            </a:r>
          </a:p>
        </p:txBody>
      </p:sp>
      <p:sp>
        <p:nvSpPr>
          <p:cNvPr id="3" name="Slide Number Placeholder 2">
            <a:extLst>
              <a:ext uri="{FF2B5EF4-FFF2-40B4-BE49-F238E27FC236}">
                <a16:creationId xmlns:a16="http://schemas.microsoft.com/office/drawing/2014/main" id="{8823F16C-FE89-467A-83C5-E1B295031BB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60E19DD3-8D47-459B-107B-0CB63ADFA654}"/>
              </a:ext>
            </a:extLst>
          </p:cNvPr>
          <p:cNvSpPr>
            <a:spLocks noGrp="1"/>
          </p:cNvSpPr>
          <p:nvPr>
            <p:ph sz="quarter" idx="10"/>
          </p:nvPr>
        </p:nvSpPr>
        <p:spPr/>
        <p:txBody>
          <a:bodyPr>
            <a:normAutofit/>
          </a:bodyPr>
          <a:lstStyle/>
          <a:p>
            <a:pPr marL="0" indent="0">
              <a:buNone/>
            </a:pPr>
            <a:r>
              <a:rPr lang="en-US" dirty="0"/>
              <a:t>On a scale of 1 to 5, how are you feeling right now about oral care for your patients/residents?</a:t>
            </a:r>
          </a:p>
          <a:p>
            <a:pPr marL="0" indent="0">
              <a:buNone/>
            </a:pPr>
            <a:r>
              <a:rPr lang="en-US" dirty="0"/>
              <a:t>A = Doesn’t matter</a:t>
            </a:r>
          </a:p>
          <a:p>
            <a:pPr marL="0" indent="0">
              <a:buNone/>
            </a:pPr>
            <a:r>
              <a:rPr lang="en-US" dirty="0"/>
              <a:t>B = When I have time I’ll look into how we are doing</a:t>
            </a:r>
          </a:p>
          <a:p>
            <a:pPr marL="0" indent="0">
              <a:buNone/>
            </a:pPr>
            <a:r>
              <a:rPr lang="en-US" dirty="0"/>
              <a:t>C = Adding this to my list of priorities for 2025</a:t>
            </a:r>
          </a:p>
          <a:p>
            <a:pPr marL="0" indent="0">
              <a:buNone/>
            </a:pPr>
            <a:r>
              <a:rPr lang="en-US" dirty="0"/>
              <a:t>D = Already planning to bring this up asap at my organization</a:t>
            </a:r>
          </a:p>
          <a:p>
            <a:pPr marL="0" indent="0">
              <a:buNone/>
            </a:pPr>
            <a:r>
              <a:rPr lang="en-US" dirty="0"/>
              <a:t>E = I need to leave right now and go brush all the teeth</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2526309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F3457-0836-1FAA-E555-E68D0733E29F}"/>
              </a:ext>
            </a:extLst>
          </p:cNvPr>
          <p:cNvSpPr>
            <a:spLocks noGrp="1"/>
          </p:cNvSpPr>
          <p:nvPr>
            <p:ph type="title"/>
          </p:nvPr>
        </p:nvSpPr>
        <p:spPr/>
        <p:txBody>
          <a:bodyPr/>
          <a:lstStyle/>
          <a:p>
            <a:r>
              <a:rPr lang="en-US" dirty="0"/>
              <a:t>Bronson’s NV-HAP Prevention Journey: </a:t>
            </a:r>
            <a:br>
              <a:rPr lang="en-US" dirty="0"/>
            </a:br>
            <a:r>
              <a:rPr lang="en-US" dirty="0"/>
              <a:t>Oral Hygiene</a:t>
            </a:r>
          </a:p>
        </p:txBody>
      </p:sp>
      <p:sp>
        <p:nvSpPr>
          <p:cNvPr id="3" name="Slide Number Placeholder 2">
            <a:extLst>
              <a:ext uri="{FF2B5EF4-FFF2-40B4-BE49-F238E27FC236}">
                <a16:creationId xmlns:a16="http://schemas.microsoft.com/office/drawing/2014/main" id="{8F3ACEFE-870C-35D6-E2A5-169F8D20981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2538068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776F5-F16B-C14D-3425-CA13B103F116}"/>
              </a:ext>
            </a:extLst>
          </p:cNvPr>
          <p:cNvSpPr>
            <a:spLocks noGrp="1"/>
          </p:cNvSpPr>
          <p:nvPr>
            <p:ph type="title"/>
          </p:nvPr>
        </p:nvSpPr>
        <p:spPr/>
        <p:txBody>
          <a:bodyPr>
            <a:normAutofit/>
          </a:bodyPr>
          <a:lstStyle/>
          <a:p>
            <a:r>
              <a:rPr lang="en-US" dirty="0"/>
              <a:t>Previous Proposals</a:t>
            </a:r>
          </a:p>
        </p:txBody>
      </p:sp>
      <p:sp>
        <p:nvSpPr>
          <p:cNvPr id="3" name="Slide Number Placeholder 2">
            <a:extLst>
              <a:ext uri="{FF2B5EF4-FFF2-40B4-BE49-F238E27FC236}">
                <a16:creationId xmlns:a16="http://schemas.microsoft.com/office/drawing/2014/main" id="{373F144D-A8A5-42FB-D071-AB5C4014E19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F2FB1336-4881-5D1D-72F2-448882B0333B}"/>
              </a:ext>
            </a:extLst>
          </p:cNvPr>
          <p:cNvSpPr>
            <a:spLocks noGrp="1"/>
          </p:cNvSpPr>
          <p:nvPr>
            <p:ph sz="quarter" idx="10"/>
          </p:nvPr>
        </p:nvSpPr>
        <p:spPr/>
        <p:txBody>
          <a:bodyPr>
            <a:normAutofit/>
          </a:bodyPr>
          <a:lstStyle/>
          <a:p>
            <a:pPr marL="0" indent="0">
              <a:buNone/>
            </a:pPr>
            <a:r>
              <a:rPr lang="en-US" b="1" dirty="0"/>
              <a:t>July 2017</a:t>
            </a:r>
          </a:p>
          <a:p>
            <a:pPr marL="0" indent="0">
              <a:buNone/>
            </a:pPr>
            <a:r>
              <a:rPr lang="en-US" dirty="0"/>
              <a:t>IP and PS&amp;Q (only)</a:t>
            </a:r>
          </a:p>
          <a:p>
            <a:pPr marL="0" indent="0">
              <a:buNone/>
            </a:pPr>
            <a:r>
              <a:rPr lang="en-US" dirty="0"/>
              <a:t>MHA Regional Keystone Learning session: Hygiene</a:t>
            </a:r>
          </a:p>
          <a:p>
            <a:pPr marL="0" indent="0">
              <a:buNone/>
            </a:pPr>
            <a:endParaRPr lang="en-US" dirty="0"/>
          </a:p>
          <a:p>
            <a:pPr marL="0" indent="0">
              <a:buNone/>
            </a:pPr>
            <a:r>
              <a:rPr lang="en-US" b="1" dirty="0"/>
              <a:t>July 2023</a:t>
            </a:r>
          </a:p>
          <a:p>
            <a:pPr marL="0" indent="0">
              <a:buNone/>
            </a:pPr>
            <a:r>
              <a:rPr lang="en-US" dirty="0"/>
              <a:t>IP and PS&amp;Q (only)</a:t>
            </a:r>
          </a:p>
          <a:p>
            <a:pPr marL="0" indent="0">
              <a:buNone/>
            </a:pPr>
            <a:r>
              <a:rPr lang="en-US" dirty="0"/>
              <a:t>“Prioritization Committee”</a:t>
            </a:r>
          </a:p>
          <a:p>
            <a:pPr marL="0" indent="0">
              <a:buNone/>
            </a:pPr>
            <a:endParaRPr lang="en-US" b="1" dirty="0"/>
          </a:p>
        </p:txBody>
      </p:sp>
    </p:spTree>
    <p:extLst>
      <p:ext uri="{BB962C8B-B14F-4D97-AF65-F5344CB8AC3E}">
        <p14:creationId xmlns:p14="http://schemas.microsoft.com/office/powerpoint/2010/main" val="31163965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776F5-F16B-C14D-3425-CA13B103F116}"/>
              </a:ext>
            </a:extLst>
          </p:cNvPr>
          <p:cNvSpPr>
            <a:spLocks noGrp="1"/>
          </p:cNvSpPr>
          <p:nvPr>
            <p:ph type="title"/>
          </p:nvPr>
        </p:nvSpPr>
        <p:spPr/>
        <p:txBody>
          <a:bodyPr>
            <a:normAutofit/>
          </a:bodyPr>
          <a:lstStyle/>
          <a:p>
            <a:r>
              <a:rPr lang="en-US" dirty="0"/>
              <a:t>Where are all the toothbrushes?</a:t>
            </a:r>
          </a:p>
        </p:txBody>
      </p:sp>
      <p:sp>
        <p:nvSpPr>
          <p:cNvPr id="3" name="Slide Number Placeholder 2">
            <a:extLst>
              <a:ext uri="{FF2B5EF4-FFF2-40B4-BE49-F238E27FC236}">
                <a16:creationId xmlns:a16="http://schemas.microsoft.com/office/drawing/2014/main" id="{373F144D-A8A5-42FB-D071-AB5C4014E19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F2FB1336-4881-5D1D-72F2-448882B0333B}"/>
              </a:ext>
            </a:extLst>
          </p:cNvPr>
          <p:cNvSpPr>
            <a:spLocks noGrp="1"/>
          </p:cNvSpPr>
          <p:nvPr>
            <p:ph sz="quarter" idx="10"/>
          </p:nvPr>
        </p:nvSpPr>
        <p:spPr>
          <a:xfrm>
            <a:off x="488950" y="1155202"/>
            <a:ext cx="10502900" cy="5081587"/>
          </a:xfrm>
        </p:spPr>
        <p:txBody>
          <a:bodyPr>
            <a:normAutofit fontScale="92500" lnSpcReduction="20000"/>
          </a:bodyPr>
          <a:lstStyle/>
          <a:p>
            <a:pPr marL="0" indent="0">
              <a:buNone/>
            </a:pPr>
            <a:r>
              <a:rPr lang="en-US" b="1" dirty="0"/>
              <a:t>Assessment summer 2023</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1300" dirty="0"/>
          </a:p>
          <a:p>
            <a:r>
              <a:rPr lang="en-US" sz="2400" dirty="0">
                <a:effectLst/>
                <a:latin typeface="+mn-lt"/>
                <a:ea typeface="Times New Roman" panose="02020603050405020304" pitchFamily="18" charset="0"/>
                <a:cs typeface="Times New Roman" panose="02020603050405020304" pitchFamily="18" charset="0"/>
              </a:rPr>
              <a:t>Oral rinse for non-vented patients is not antiseptic </a:t>
            </a:r>
          </a:p>
          <a:p>
            <a:r>
              <a:rPr lang="en-US" sz="2400" dirty="0">
                <a:effectLst/>
                <a:latin typeface="+mn-lt"/>
                <a:ea typeface="Times New Roman" panose="02020603050405020304" pitchFamily="18" charset="0"/>
                <a:cs typeface="Times New Roman" panose="02020603050405020304" pitchFamily="18" charset="0"/>
              </a:rPr>
              <a:t>Toothbrush is cheaply made</a:t>
            </a:r>
          </a:p>
          <a:p>
            <a:r>
              <a:rPr lang="en-US" sz="2400" dirty="0">
                <a:effectLst/>
                <a:latin typeface="+mn-lt"/>
                <a:ea typeface="Times New Roman" panose="02020603050405020304" pitchFamily="18" charset="0"/>
                <a:cs typeface="Times New Roman" panose="02020603050405020304" pitchFamily="18" charset="0"/>
              </a:rPr>
              <a:t>Toothpaste does not meet ADA recommendations</a:t>
            </a:r>
          </a:p>
          <a:p>
            <a:r>
              <a:rPr lang="en-US" sz="2400" dirty="0">
                <a:latin typeface="+mn-lt"/>
                <a:ea typeface="Times New Roman" panose="02020603050405020304" pitchFamily="18" charset="0"/>
                <a:cs typeface="Times New Roman" panose="02020603050405020304" pitchFamily="18" charset="0"/>
              </a:rPr>
              <a:t>Toothbrushes not cleanly stored</a:t>
            </a:r>
            <a:r>
              <a:rPr lang="en-US" sz="2400" dirty="0">
                <a:effectLst/>
                <a:latin typeface="+mn-lt"/>
                <a:ea typeface="Times New Roman" panose="02020603050405020304" pitchFamily="18" charset="0"/>
                <a:cs typeface="Times New Roman" panose="02020603050405020304" pitchFamily="18" charset="0"/>
              </a:rPr>
              <a:t> </a:t>
            </a:r>
            <a:endParaRPr lang="en-US" sz="2400" dirty="0">
              <a:effectLst/>
              <a:latin typeface="+mn-lt"/>
              <a:ea typeface="Calibri" panose="020F0502020204030204" pitchFamily="34" charset="0"/>
              <a:cs typeface="Times New Roman" panose="02020603050405020304" pitchFamily="18" charset="0"/>
            </a:endParaRPr>
          </a:p>
          <a:p>
            <a:pPr marL="0" indent="0">
              <a:buNone/>
            </a:pPr>
            <a:endParaRPr lang="en-US" sz="2400" dirty="0"/>
          </a:p>
          <a:p>
            <a:pPr marL="0" indent="0">
              <a:buNone/>
            </a:pPr>
            <a:endParaRPr lang="en-US" dirty="0"/>
          </a:p>
        </p:txBody>
      </p:sp>
      <p:graphicFrame>
        <p:nvGraphicFramePr>
          <p:cNvPr id="6" name="Table 6">
            <a:extLst>
              <a:ext uri="{FF2B5EF4-FFF2-40B4-BE49-F238E27FC236}">
                <a16:creationId xmlns:a16="http://schemas.microsoft.com/office/drawing/2014/main" id="{92935D4E-E515-3FAE-6CE9-6A5214EA1A81}"/>
              </a:ext>
            </a:extLst>
          </p:cNvPr>
          <p:cNvGraphicFramePr>
            <a:graphicFrameLocks noGrp="1"/>
          </p:cNvGraphicFramePr>
          <p:nvPr/>
        </p:nvGraphicFramePr>
        <p:xfrm>
          <a:off x="406400" y="1529469"/>
          <a:ext cx="11393715" cy="2933086"/>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715665662"/>
                    </a:ext>
                  </a:extLst>
                </a:gridCol>
                <a:gridCol w="3531810">
                  <a:extLst>
                    <a:ext uri="{9D8B030D-6E8A-4147-A177-3AD203B41FA5}">
                      <a16:colId xmlns:a16="http://schemas.microsoft.com/office/drawing/2014/main" val="3054016925"/>
                    </a:ext>
                  </a:extLst>
                </a:gridCol>
                <a:gridCol w="3797905">
                  <a:extLst>
                    <a:ext uri="{9D8B030D-6E8A-4147-A177-3AD203B41FA5}">
                      <a16:colId xmlns:a16="http://schemas.microsoft.com/office/drawing/2014/main" val="465986480"/>
                    </a:ext>
                  </a:extLst>
                </a:gridCol>
              </a:tblGrid>
              <a:tr h="923449">
                <a:tc>
                  <a:txBody>
                    <a:bodyPr/>
                    <a:lstStyle/>
                    <a:p>
                      <a:endParaRPr lang="en-US" sz="2000" dirty="0"/>
                    </a:p>
                  </a:txBody>
                  <a:tcPr/>
                </a:tc>
                <a:tc>
                  <a:txBody>
                    <a:bodyPr/>
                    <a:lstStyle/>
                    <a:p>
                      <a:pPr algn="ctr"/>
                      <a:r>
                        <a:rPr lang="en-US" sz="2000" dirty="0"/>
                        <a:t>Bronson Battle Creek Hospital</a:t>
                      </a:r>
                    </a:p>
                    <a:p>
                      <a:pPr algn="ctr"/>
                      <a:r>
                        <a:rPr lang="en-US" sz="2000" dirty="0"/>
                        <a:t>(24 rooms)</a:t>
                      </a:r>
                    </a:p>
                  </a:txBody>
                  <a:tcPr/>
                </a:tc>
                <a:tc>
                  <a:txBody>
                    <a:bodyPr/>
                    <a:lstStyle/>
                    <a:p>
                      <a:pPr algn="ctr"/>
                      <a:r>
                        <a:rPr lang="en-US" sz="2000" dirty="0"/>
                        <a:t>Bronson Methodist Hospital</a:t>
                      </a:r>
                    </a:p>
                    <a:p>
                      <a:pPr algn="ctr"/>
                      <a:r>
                        <a:rPr lang="en-US" sz="2000" dirty="0"/>
                        <a:t>(33 rooms)</a:t>
                      </a:r>
                    </a:p>
                  </a:txBody>
                  <a:tcPr/>
                </a:tc>
                <a:extLst>
                  <a:ext uri="{0D108BD9-81ED-4DB2-BD59-A6C34878D82A}">
                    <a16:rowId xmlns:a16="http://schemas.microsoft.com/office/drawing/2014/main" val="525126528"/>
                  </a:ext>
                </a:extLst>
              </a:tr>
              <a:tr h="892768">
                <a:tc>
                  <a:txBody>
                    <a:bodyPr/>
                    <a:lstStyle/>
                    <a:p>
                      <a:r>
                        <a:rPr lang="en-US" sz="2400" dirty="0"/>
                        <a:t>Toothbrush and toothpaste in the room?</a:t>
                      </a:r>
                    </a:p>
                  </a:txBody>
                  <a:tcPr/>
                </a:tc>
                <a:tc>
                  <a:txBody>
                    <a:bodyPr/>
                    <a:lstStyle/>
                    <a:p>
                      <a:pPr algn="ctr"/>
                      <a:r>
                        <a:rPr lang="en-US" sz="2400" dirty="0"/>
                        <a:t>33%</a:t>
                      </a:r>
                    </a:p>
                  </a:txBody>
                  <a:tcPr/>
                </a:tc>
                <a:tc>
                  <a:txBody>
                    <a:bodyPr/>
                    <a:lstStyle/>
                    <a:p>
                      <a:pPr algn="ctr"/>
                      <a:r>
                        <a:rPr lang="en-US" sz="2400" dirty="0"/>
                        <a:t>58%</a:t>
                      </a:r>
                    </a:p>
                  </a:txBody>
                  <a:tcPr/>
                </a:tc>
                <a:extLst>
                  <a:ext uri="{0D108BD9-81ED-4DB2-BD59-A6C34878D82A}">
                    <a16:rowId xmlns:a16="http://schemas.microsoft.com/office/drawing/2014/main" val="3105143588"/>
                  </a:ext>
                </a:extLst>
              </a:tr>
              <a:tr h="517239">
                <a:tc>
                  <a:txBody>
                    <a:bodyPr/>
                    <a:lstStyle/>
                    <a:p>
                      <a:r>
                        <a:rPr lang="en-US" sz="2400" dirty="0"/>
                        <a:t>Toothbrush used?</a:t>
                      </a:r>
                    </a:p>
                  </a:txBody>
                  <a:tcPr/>
                </a:tc>
                <a:tc>
                  <a:txBody>
                    <a:bodyPr/>
                    <a:lstStyle/>
                    <a:p>
                      <a:pPr algn="ctr"/>
                      <a:r>
                        <a:rPr lang="en-US" sz="2400" dirty="0"/>
                        <a:t>25%</a:t>
                      </a:r>
                    </a:p>
                  </a:txBody>
                  <a:tcPr/>
                </a:tc>
                <a:tc>
                  <a:txBody>
                    <a:bodyPr/>
                    <a:lstStyle/>
                    <a:p>
                      <a:pPr algn="ctr"/>
                      <a:r>
                        <a:rPr lang="en-US" sz="2400" dirty="0"/>
                        <a:t>27%</a:t>
                      </a:r>
                    </a:p>
                  </a:txBody>
                  <a:tcPr/>
                </a:tc>
                <a:extLst>
                  <a:ext uri="{0D108BD9-81ED-4DB2-BD59-A6C34878D82A}">
                    <a16:rowId xmlns:a16="http://schemas.microsoft.com/office/drawing/2014/main" val="1908276149"/>
                  </a:ext>
                </a:extLst>
              </a:tr>
              <a:tr h="517239">
                <a:tc>
                  <a:txBody>
                    <a:bodyPr/>
                    <a:lstStyle/>
                    <a:p>
                      <a:r>
                        <a:rPr lang="en-US" sz="2400" dirty="0"/>
                        <a:t>Oral rinse in the room?</a:t>
                      </a:r>
                    </a:p>
                  </a:txBody>
                  <a:tcPr/>
                </a:tc>
                <a:tc>
                  <a:txBody>
                    <a:bodyPr/>
                    <a:lstStyle/>
                    <a:p>
                      <a:pPr algn="ctr"/>
                      <a:r>
                        <a:rPr lang="en-US" sz="2400" dirty="0"/>
                        <a:t>29%</a:t>
                      </a:r>
                    </a:p>
                  </a:txBody>
                  <a:tcPr/>
                </a:tc>
                <a:tc>
                  <a:txBody>
                    <a:bodyPr/>
                    <a:lstStyle/>
                    <a:p>
                      <a:pPr algn="ctr"/>
                      <a:r>
                        <a:rPr lang="en-US" sz="2400" dirty="0"/>
                        <a:t>12%</a:t>
                      </a:r>
                    </a:p>
                  </a:txBody>
                  <a:tcPr/>
                </a:tc>
                <a:extLst>
                  <a:ext uri="{0D108BD9-81ED-4DB2-BD59-A6C34878D82A}">
                    <a16:rowId xmlns:a16="http://schemas.microsoft.com/office/drawing/2014/main" val="1278245929"/>
                  </a:ext>
                </a:extLst>
              </a:tr>
            </a:tbl>
          </a:graphicData>
        </a:graphic>
      </p:graphicFrame>
    </p:spTree>
    <p:extLst>
      <p:ext uri="{BB962C8B-B14F-4D97-AF65-F5344CB8AC3E}">
        <p14:creationId xmlns:p14="http://schemas.microsoft.com/office/powerpoint/2010/main" val="1345928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776F5-F16B-C14D-3425-CA13B103F116}"/>
              </a:ext>
            </a:extLst>
          </p:cNvPr>
          <p:cNvSpPr>
            <a:spLocks noGrp="1"/>
          </p:cNvSpPr>
          <p:nvPr>
            <p:ph type="title"/>
          </p:nvPr>
        </p:nvSpPr>
        <p:spPr/>
        <p:txBody>
          <a:bodyPr>
            <a:normAutofit/>
          </a:bodyPr>
          <a:lstStyle/>
          <a:p>
            <a:r>
              <a:rPr lang="en-US" dirty="0"/>
              <a:t>Trying Again, Fall 2023 </a:t>
            </a:r>
          </a:p>
        </p:txBody>
      </p:sp>
      <p:sp>
        <p:nvSpPr>
          <p:cNvPr id="3" name="Slide Number Placeholder 2">
            <a:extLst>
              <a:ext uri="{FF2B5EF4-FFF2-40B4-BE49-F238E27FC236}">
                <a16:creationId xmlns:a16="http://schemas.microsoft.com/office/drawing/2014/main" id="{373F144D-A8A5-42FB-D071-AB5C4014E19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F2FB1336-4881-5D1D-72F2-448882B0333B}"/>
              </a:ext>
            </a:extLst>
          </p:cNvPr>
          <p:cNvSpPr>
            <a:spLocks noGrp="1"/>
          </p:cNvSpPr>
          <p:nvPr>
            <p:ph sz="quarter" idx="10"/>
          </p:nvPr>
        </p:nvSpPr>
        <p:spPr/>
        <p:txBody>
          <a:bodyPr>
            <a:normAutofit fontScale="92500" lnSpcReduction="10000"/>
          </a:bodyPr>
          <a:lstStyle/>
          <a:p>
            <a:pPr marL="0" indent="0">
              <a:buNone/>
            </a:pPr>
            <a:r>
              <a:rPr lang="en-US" dirty="0"/>
              <a:t>IP, Patient Safety and Quality (for IP </a:t>
            </a:r>
            <a:r>
              <a:rPr lang="en-US" u="sng" dirty="0"/>
              <a:t>and</a:t>
            </a:r>
            <a:r>
              <a:rPr lang="en-US" dirty="0"/>
              <a:t> for Hospitalists), Nursing Director champion </a:t>
            </a:r>
          </a:p>
          <a:p>
            <a:pPr marL="0" indent="0">
              <a:buNone/>
            </a:pPr>
            <a:r>
              <a:rPr lang="en-US" dirty="0"/>
              <a:t>Product research in collaboration with Purchasing</a:t>
            </a:r>
          </a:p>
          <a:p>
            <a:pPr marL="0" indent="0">
              <a:buNone/>
            </a:pPr>
            <a:r>
              <a:rPr lang="en-US" dirty="0"/>
              <a:t>Data analysis SBAR for Products approval committee</a:t>
            </a:r>
          </a:p>
          <a:p>
            <a:pPr lvl="1"/>
            <a:r>
              <a:rPr lang="en-US" dirty="0"/>
              <a:t>Gap between current oral care policy and oral hygiene frequency</a:t>
            </a:r>
          </a:p>
          <a:p>
            <a:pPr lvl="1"/>
            <a:r>
              <a:rPr lang="en-US" dirty="0"/>
              <a:t>Product changes needed for effectiveness</a:t>
            </a:r>
          </a:p>
          <a:p>
            <a:pPr lvl="1"/>
            <a:r>
              <a:rPr lang="en-US" dirty="0">
                <a:solidFill>
                  <a:srgbClr val="FF0000"/>
                </a:solidFill>
                <a:effectLst/>
                <a:latin typeface="+mn-lt"/>
                <a:ea typeface="Times New Roman" panose="02020603050405020304" pitchFamily="18" charset="0"/>
                <a:cs typeface="Times New Roman" panose="02020603050405020304" pitchFamily="18" charset="0"/>
              </a:rPr>
              <a:t>Consequences: patient harm, prolonged hospitalization, antibiotic use, readmissions, and potentially secondary blood stream infections</a:t>
            </a:r>
          </a:p>
          <a:p>
            <a:pPr lvl="1"/>
            <a:r>
              <a:rPr lang="en-US" dirty="0">
                <a:effectLst/>
                <a:latin typeface="+mn-lt"/>
                <a:ea typeface="Times New Roman" panose="02020603050405020304" pitchFamily="18" charset="0"/>
                <a:cs typeface="Times New Roman" panose="02020603050405020304" pitchFamily="18" charset="0"/>
              </a:rPr>
              <a:t>8.2% of med-surg discharged patients had a readmission within 30</a:t>
            </a:r>
            <a:r>
              <a:rPr lang="en-US" dirty="0">
                <a:solidFill>
                  <a:srgbClr val="FF0000"/>
                </a:solidFill>
                <a:effectLst/>
                <a:latin typeface="+mn-lt"/>
                <a:ea typeface="Times New Roman" panose="02020603050405020304" pitchFamily="18" charset="0"/>
                <a:cs typeface="Times New Roman" panose="02020603050405020304" pitchFamily="18" charset="0"/>
              </a:rPr>
              <a:t> </a:t>
            </a:r>
            <a:r>
              <a:rPr lang="en-US" dirty="0">
                <a:effectLst/>
                <a:latin typeface="+mn-lt"/>
                <a:ea typeface="Times New Roman" panose="02020603050405020304" pitchFamily="18" charset="0"/>
                <a:cs typeface="Times New Roman" panose="02020603050405020304" pitchFamily="18" charset="0"/>
              </a:rPr>
              <a:t>days for pneumonia</a:t>
            </a:r>
          </a:p>
          <a:p>
            <a:pPr lvl="1"/>
            <a:r>
              <a:rPr lang="en-US" dirty="0">
                <a:latin typeface="+mn-lt"/>
                <a:ea typeface="Times New Roman" panose="02020603050405020304" pitchFamily="18" charset="0"/>
                <a:cs typeface="Times New Roman" panose="02020603050405020304" pitchFamily="18" charset="0"/>
              </a:rPr>
              <a:t>Joint Commission, SHEA/IDSA and AACN recommendations</a:t>
            </a:r>
            <a:endParaRPr lang="en-US"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07290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776F5-F16B-C14D-3425-CA13B103F116}"/>
              </a:ext>
            </a:extLst>
          </p:cNvPr>
          <p:cNvSpPr>
            <a:spLocks noGrp="1"/>
          </p:cNvSpPr>
          <p:nvPr>
            <p:ph type="title"/>
          </p:nvPr>
        </p:nvSpPr>
        <p:spPr/>
        <p:txBody>
          <a:bodyPr>
            <a:normAutofit/>
          </a:bodyPr>
          <a:lstStyle/>
          <a:p>
            <a:r>
              <a:rPr lang="en-US" dirty="0"/>
              <a:t>Baseline Stats and Justification</a:t>
            </a:r>
          </a:p>
        </p:txBody>
      </p:sp>
      <p:sp>
        <p:nvSpPr>
          <p:cNvPr id="3" name="Slide Number Placeholder 2">
            <a:extLst>
              <a:ext uri="{FF2B5EF4-FFF2-40B4-BE49-F238E27FC236}">
                <a16:creationId xmlns:a16="http://schemas.microsoft.com/office/drawing/2014/main" id="{373F144D-A8A5-42FB-D071-AB5C4014E19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F2FB1336-4881-5D1D-72F2-448882B0333B}"/>
              </a:ext>
            </a:extLst>
          </p:cNvPr>
          <p:cNvSpPr>
            <a:spLocks noGrp="1"/>
          </p:cNvSpPr>
          <p:nvPr>
            <p:ph sz="quarter" idx="10"/>
          </p:nvPr>
        </p:nvSpPr>
        <p:spPr/>
        <p:txBody>
          <a:bodyPr>
            <a:normAutofit/>
          </a:bodyPr>
          <a:lstStyle/>
          <a:p>
            <a:pPr marL="0" indent="0">
              <a:buNone/>
            </a:pPr>
            <a:r>
              <a:rPr lang="en-US" dirty="0"/>
              <a:t>$20,189 increased cost for a NV HAP patient’s admission compared with a comparable patient without NV HAP</a:t>
            </a:r>
          </a:p>
          <a:p>
            <a:pPr marL="0" indent="0">
              <a:buNone/>
            </a:pPr>
            <a:endParaRPr lang="en-US" dirty="0"/>
          </a:p>
          <a:p>
            <a:pPr marL="0" indent="0">
              <a:buNone/>
            </a:pPr>
            <a:r>
              <a:rPr lang="en-US" dirty="0"/>
              <a:t>Based on 408 annual NV-HAP cases: $8,237,112 for the system in 2022.</a:t>
            </a:r>
          </a:p>
          <a:p>
            <a:pPr marL="0" indent="0">
              <a:buNone/>
            </a:pPr>
            <a:endParaRPr lang="en-US" dirty="0"/>
          </a:p>
          <a:p>
            <a:pPr marL="0" indent="0">
              <a:buNone/>
            </a:pPr>
            <a:r>
              <a:rPr lang="en-US" dirty="0"/>
              <a:t>New Products Committee: proposal submitted December 2023, presented at January 2024 February 2024, and March 2024 meetings</a:t>
            </a:r>
          </a:p>
        </p:txBody>
      </p:sp>
    </p:spTree>
    <p:extLst>
      <p:ext uri="{BB962C8B-B14F-4D97-AF65-F5344CB8AC3E}">
        <p14:creationId xmlns:p14="http://schemas.microsoft.com/office/powerpoint/2010/main" val="777810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21D62-6450-C443-1E54-B076CE93DCAE}"/>
              </a:ext>
            </a:extLst>
          </p:cNvPr>
          <p:cNvSpPr>
            <a:spLocks noGrp="1"/>
          </p:cNvSpPr>
          <p:nvPr>
            <p:ph type="title"/>
          </p:nvPr>
        </p:nvSpPr>
        <p:spPr/>
        <p:txBody>
          <a:bodyPr/>
          <a:lstStyle/>
          <a:p>
            <a:r>
              <a:rPr lang="en-US" dirty="0"/>
              <a:t>Outline</a:t>
            </a:r>
          </a:p>
        </p:txBody>
      </p:sp>
      <p:sp>
        <p:nvSpPr>
          <p:cNvPr id="3" name="Slide Number Placeholder 2">
            <a:extLst>
              <a:ext uri="{FF2B5EF4-FFF2-40B4-BE49-F238E27FC236}">
                <a16:creationId xmlns:a16="http://schemas.microsoft.com/office/drawing/2014/main" id="{E80E7A38-8F9C-E613-7560-8C8B8E3B72A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34595FEF-2EAD-3435-DB1E-163A568E3708}"/>
              </a:ext>
            </a:extLst>
          </p:cNvPr>
          <p:cNvSpPr>
            <a:spLocks noGrp="1"/>
          </p:cNvSpPr>
          <p:nvPr>
            <p:ph sz="quarter" idx="10"/>
          </p:nvPr>
        </p:nvSpPr>
        <p:spPr/>
        <p:txBody>
          <a:bodyPr>
            <a:normAutofit/>
          </a:bodyPr>
          <a:lstStyle/>
          <a:p>
            <a:r>
              <a:rPr lang="en-US" dirty="0"/>
              <a:t>Non-vented Hospital-Acquired Pneumonia (NV-HAP) </a:t>
            </a:r>
          </a:p>
          <a:p>
            <a:pPr lvl="1"/>
            <a:r>
              <a:rPr lang="en-US" dirty="0"/>
              <a:t>Burden </a:t>
            </a:r>
          </a:p>
          <a:p>
            <a:pPr lvl="1"/>
            <a:r>
              <a:rPr lang="en-US" dirty="0"/>
              <a:t>Prevention recommendations</a:t>
            </a:r>
          </a:p>
          <a:p>
            <a:pPr lvl="1"/>
            <a:r>
              <a:rPr lang="en-US" dirty="0"/>
              <a:t>Pathophysiology of pneumonia and oral hygiene as prevention </a:t>
            </a:r>
          </a:p>
          <a:p>
            <a:r>
              <a:rPr lang="en-US" dirty="0"/>
              <a:t>Bronson oral health initiative</a:t>
            </a:r>
          </a:p>
          <a:p>
            <a:pPr lvl="1"/>
            <a:r>
              <a:rPr lang="en-US" dirty="0"/>
              <a:t>Start up</a:t>
            </a:r>
          </a:p>
          <a:p>
            <a:pPr lvl="1"/>
            <a:r>
              <a:rPr lang="en-US" dirty="0"/>
              <a:t>Challenges</a:t>
            </a:r>
          </a:p>
          <a:p>
            <a:pPr lvl="1"/>
            <a:r>
              <a:rPr lang="en-US" dirty="0"/>
              <a:t>Hospitals and LTC experience</a:t>
            </a:r>
          </a:p>
          <a:p>
            <a:pPr lvl="1"/>
            <a:r>
              <a:rPr lang="en-US" dirty="0"/>
              <a:t>Lessons learned</a:t>
            </a:r>
          </a:p>
          <a:p>
            <a:pPr lvl="1"/>
            <a:r>
              <a:rPr lang="en-US" dirty="0"/>
              <a:t>Future</a:t>
            </a:r>
          </a:p>
          <a:p>
            <a:pPr lvl="1"/>
            <a:endParaRPr lang="en-US" dirty="0"/>
          </a:p>
          <a:p>
            <a:endParaRPr lang="en-US" dirty="0"/>
          </a:p>
          <a:p>
            <a:endParaRPr lang="en-US" dirty="0"/>
          </a:p>
          <a:p>
            <a:endParaRPr lang="en-US" dirty="0"/>
          </a:p>
        </p:txBody>
      </p:sp>
    </p:spTree>
    <p:extLst>
      <p:ext uri="{BB962C8B-B14F-4D97-AF65-F5344CB8AC3E}">
        <p14:creationId xmlns:p14="http://schemas.microsoft.com/office/powerpoint/2010/main" val="22798795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E6C34-7947-B1A1-2BA5-B28C93C07BF9}"/>
              </a:ext>
            </a:extLst>
          </p:cNvPr>
          <p:cNvSpPr>
            <a:spLocks noGrp="1"/>
          </p:cNvSpPr>
          <p:nvPr>
            <p:ph type="title"/>
          </p:nvPr>
        </p:nvSpPr>
        <p:spPr/>
        <p:txBody>
          <a:bodyPr/>
          <a:lstStyle/>
          <a:p>
            <a:r>
              <a:rPr lang="en-US" dirty="0"/>
              <a:t>Policy Revision and Education</a:t>
            </a:r>
          </a:p>
        </p:txBody>
      </p:sp>
      <p:sp>
        <p:nvSpPr>
          <p:cNvPr id="3" name="Slide Number Placeholder 2">
            <a:extLst>
              <a:ext uri="{FF2B5EF4-FFF2-40B4-BE49-F238E27FC236}">
                <a16:creationId xmlns:a16="http://schemas.microsoft.com/office/drawing/2014/main" id="{A7F6161F-DBB7-DD52-E9BC-CE316CC34B8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4ECC3055-CC74-8687-1186-07D4F4571981}"/>
              </a:ext>
            </a:extLst>
          </p:cNvPr>
          <p:cNvSpPr>
            <a:spLocks noGrp="1"/>
          </p:cNvSpPr>
          <p:nvPr>
            <p:ph sz="quarter" idx="10"/>
          </p:nvPr>
        </p:nvSpPr>
        <p:spPr>
          <a:xfrm>
            <a:off x="844550" y="1685109"/>
            <a:ext cx="10502900" cy="3914004"/>
          </a:xfrm>
        </p:spPr>
        <p:txBody>
          <a:bodyPr/>
          <a:lstStyle/>
          <a:p>
            <a:r>
              <a:rPr lang="en-US" dirty="0"/>
              <a:t>Background about pneumonia prevention with oral care</a:t>
            </a:r>
          </a:p>
          <a:p>
            <a:r>
              <a:rPr lang="en-US" dirty="0"/>
              <a:t>Clean storage for oral care supplies </a:t>
            </a:r>
          </a:p>
          <a:p>
            <a:r>
              <a:rPr lang="en-US" dirty="0"/>
              <a:t>Toothbrush for teeth and edentulate patients</a:t>
            </a:r>
          </a:p>
          <a:p>
            <a:r>
              <a:rPr lang="en-US" dirty="0"/>
              <a:t>Antiseptic oral rinse</a:t>
            </a:r>
          </a:p>
          <a:p>
            <a:pPr marL="0" indent="0">
              <a:buNone/>
            </a:pPr>
            <a:endParaRPr lang="en-US" dirty="0"/>
          </a:p>
          <a:p>
            <a:pPr marL="0" indent="0">
              <a:buNone/>
            </a:pPr>
            <a:r>
              <a:rPr lang="en-US" dirty="0"/>
              <a:t>Published 4/22/24</a:t>
            </a:r>
          </a:p>
          <a:p>
            <a:endParaRPr lang="en-US" dirty="0"/>
          </a:p>
        </p:txBody>
      </p:sp>
    </p:spTree>
    <p:extLst>
      <p:ext uri="{BB962C8B-B14F-4D97-AF65-F5344CB8AC3E}">
        <p14:creationId xmlns:p14="http://schemas.microsoft.com/office/powerpoint/2010/main" val="17862985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99A60-C77F-A80F-AB9E-3594B6E59108}"/>
              </a:ext>
            </a:extLst>
          </p:cNvPr>
          <p:cNvSpPr>
            <a:spLocks noGrp="1"/>
          </p:cNvSpPr>
          <p:nvPr>
            <p:ph type="title"/>
          </p:nvPr>
        </p:nvSpPr>
        <p:spPr>
          <a:xfrm>
            <a:off x="831850" y="267016"/>
            <a:ext cx="10515600" cy="919162"/>
          </a:xfrm>
        </p:spPr>
        <p:txBody>
          <a:bodyPr>
            <a:normAutofit fontScale="90000"/>
          </a:bodyPr>
          <a:lstStyle/>
          <a:p>
            <a:r>
              <a:rPr lang="en-US" dirty="0"/>
              <a:t>American Association of Critical Care Nurses (AACN)</a:t>
            </a:r>
          </a:p>
        </p:txBody>
      </p:sp>
      <p:sp>
        <p:nvSpPr>
          <p:cNvPr id="3" name="Slide Number Placeholder 2">
            <a:extLst>
              <a:ext uri="{FF2B5EF4-FFF2-40B4-BE49-F238E27FC236}">
                <a16:creationId xmlns:a16="http://schemas.microsoft.com/office/drawing/2014/main" id="{FB2DF406-D9BC-77B9-B8DB-05C24245BE7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5" name="Content Placeholder 3">
            <a:extLst>
              <a:ext uri="{FF2B5EF4-FFF2-40B4-BE49-F238E27FC236}">
                <a16:creationId xmlns:a16="http://schemas.microsoft.com/office/drawing/2014/main" id="{505FE2FD-75A8-6146-7E77-CAA52E4166C3}"/>
              </a:ext>
            </a:extLst>
          </p:cNvPr>
          <p:cNvSpPr>
            <a:spLocks noGrp="1"/>
          </p:cNvSpPr>
          <p:nvPr>
            <p:ph sz="quarter" idx="10"/>
          </p:nvPr>
        </p:nvSpPr>
        <p:spPr>
          <a:xfrm>
            <a:off x="844550" y="1274763"/>
            <a:ext cx="10515600" cy="2866931"/>
          </a:xfrm>
        </p:spPr>
        <p:txBody>
          <a:bodyPr>
            <a:noAutofit/>
          </a:bodyPr>
          <a:lstStyle/>
          <a:p>
            <a:pPr marL="0" indent="0">
              <a:buNone/>
            </a:pPr>
            <a:endParaRPr lang="en-US" dirty="0">
              <a:latin typeface="+mn-lt"/>
            </a:endParaRPr>
          </a:p>
          <a:p>
            <a:pPr marL="0" indent="0">
              <a:buNone/>
            </a:pPr>
            <a:r>
              <a:rPr lang="en-US" dirty="0">
                <a:latin typeface="+mn-lt"/>
              </a:rPr>
              <a:t>Consider using the following tools: </a:t>
            </a:r>
          </a:p>
          <a:p>
            <a:r>
              <a:rPr lang="en-US" dirty="0">
                <a:latin typeface="+mn-lt"/>
              </a:rPr>
              <a:t>soft-bristled toothbrush</a:t>
            </a:r>
          </a:p>
          <a:p>
            <a:r>
              <a:rPr lang="en-US" dirty="0">
                <a:latin typeface="+mn-lt"/>
              </a:rPr>
              <a:t>toothpaste with fluoride</a:t>
            </a:r>
          </a:p>
          <a:p>
            <a:r>
              <a:rPr lang="en-US" dirty="0">
                <a:latin typeface="+mn-lt"/>
              </a:rPr>
              <a:t>alcohol-free antiseptic oral rinse </a:t>
            </a:r>
            <a:r>
              <a:rPr lang="en-US" b="0" dirty="0">
                <a:solidFill>
                  <a:srgbClr val="3E3E3E"/>
                </a:solidFill>
                <a:effectLst/>
                <a:latin typeface="+mn-lt"/>
              </a:rPr>
              <a:t>such as 1% hydrogen peroxide (H</a:t>
            </a:r>
            <a:r>
              <a:rPr lang="en-US" b="0" baseline="-25000" dirty="0">
                <a:solidFill>
                  <a:srgbClr val="3E3E3E"/>
                </a:solidFill>
                <a:effectLst/>
                <a:latin typeface="+mn-lt"/>
              </a:rPr>
              <a:t>2</a:t>
            </a:r>
            <a:r>
              <a:rPr lang="en-US" b="0" dirty="0">
                <a:solidFill>
                  <a:srgbClr val="3E3E3E"/>
                </a:solidFill>
                <a:effectLst/>
                <a:latin typeface="+mn-lt"/>
              </a:rPr>
              <a:t>O</a:t>
            </a:r>
            <a:r>
              <a:rPr lang="en-US" b="0" baseline="-25000" dirty="0">
                <a:solidFill>
                  <a:srgbClr val="3E3E3E"/>
                </a:solidFill>
                <a:effectLst/>
                <a:latin typeface="+mn-lt"/>
              </a:rPr>
              <a:t>2</a:t>
            </a:r>
            <a:r>
              <a:rPr lang="en-US" b="0" dirty="0">
                <a:solidFill>
                  <a:srgbClr val="3E3E3E"/>
                </a:solidFill>
                <a:effectLst/>
                <a:latin typeface="+mn-lt"/>
              </a:rPr>
              <a:t>) or 0.075%–1% </a:t>
            </a:r>
            <a:r>
              <a:rPr lang="en-US" b="0" dirty="0" err="1">
                <a:solidFill>
                  <a:srgbClr val="3E3E3E"/>
                </a:solidFill>
                <a:effectLst/>
                <a:latin typeface="+mn-lt"/>
              </a:rPr>
              <a:t>cetylpyridinium</a:t>
            </a:r>
            <a:r>
              <a:rPr lang="en-US" b="0" dirty="0">
                <a:solidFill>
                  <a:srgbClr val="3E3E3E"/>
                </a:solidFill>
                <a:effectLst/>
                <a:latin typeface="+mn-lt"/>
              </a:rPr>
              <a:t> (CPC)</a:t>
            </a:r>
            <a:endParaRPr lang="en-US" dirty="0">
              <a:latin typeface="+mn-lt"/>
            </a:endParaRPr>
          </a:p>
          <a:p>
            <a:r>
              <a:rPr lang="en-US" dirty="0">
                <a:latin typeface="+mn-lt"/>
              </a:rPr>
              <a:t>non–petroleum-based moisturizer</a:t>
            </a:r>
          </a:p>
        </p:txBody>
      </p:sp>
      <p:sp>
        <p:nvSpPr>
          <p:cNvPr id="7" name="Content Placeholder 3">
            <a:extLst>
              <a:ext uri="{FF2B5EF4-FFF2-40B4-BE49-F238E27FC236}">
                <a16:creationId xmlns:a16="http://schemas.microsoft.com/office/drawing/2014/main" id="{742E74DF-2C5C-CB2B-627D-E0FB51BBEDDA}"/>
              </a:ext>
            </a:extLst>
          </p:cNvPr>
          <p:cNvSpPr txBox="1">
            <a:spLocks/>
          </p:cNvSpPr>
          <p:nvPr/>
        </p:nvSpPr>
        <p:spPr>
          <a:xfrm>
            <a:off x="488950" y="5217600"/>
            <a:ext cx="10502900" cy="7870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Source: American Association of Critical Care Nurses Procedure Manual for Progressive and Critical Care, 8</a:t>
            </a:r>
            <a:r>
              <a:rPr kumimoji="0" lang="en-US" sz="1400" b="0" i="0" u="none" strike="noStrike" kern="1200" cap="none" spc="0" normalizeH="0" baseline="30000" noProof="0" dirty="0">
                <a:ln>
                  <a:noFill/>
                </a:ln>
                <a:solidFill>
                  <a:prstClr val="black"/>
                </a:solidFill>
                <a:effectLst/>
                <a:uLnTx/>
                <a:uFillTx/>
                <a:latin typeface="Verdana" panose="020B0604030504040204" pitchFamily="34" charset="0"/>
                <a:ea typeface="Verdana" panose="020B0604030504040204" pitchFamily="34" charset="0"/>
                <a:cs typeface="+mn-cs"/>
              </a:rPr>
              <a:t>th</a:t>
            </a: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ed (2024), Endotracheal tube care and oral care practices for ventilated and non-ventilated patients (procedure 3)</a:t>
            </a:r>
            <a:endParaRPr kumimoji="0" lang="en-US" sz="1400" b="0" i="0" u="none" strike="noStrike" kern="1200" cap="none" spc="0" normalizeH="0" baseline="0" noProof="0" dirty="0">
              <a:ln>
                <a:noFill/>
              </a:ln>
              <a:solidFill>
                <a:prstClr val="black"/>
              </a:solidFill>
              <a:effectLst/>
              <a:uLnTx/>
              <a:uFillTx/>
              <a:latin typeface="Verdana"/>
              <a:ea typeface="Verdana" panose="020B0604030504040204" pitchFamily="34" charset="0"/>
              <a:cs typeface="+mn-cs"/>
            </a:endParaRPr>
          </a:p>
        </p:txBody>
      </p:sp>
    </p:spTree>
    <p:extLst>
      <p:ext uri="{BB962C8B-B14F-4D97-AF65-F5344CB8AC3E}">
        <p14:creationId xmlns:p14="http://schemas.microsoft.com/office/powerpoint/2010/main" val="25516046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0B03E-7F05-00F7-CD2C-156E2B863AD4}"/>
              </a:ext>
            </a:extLst>
          </p:cNvPr>
          <p:cNvSpPr>
            <a:spLocks noGrp="1"/>
          </p:cNvSpPr>
          <p:nvPr>
            <p:ph type="title"/>
          </p:nvPr>
        </p:nvSpPr>
        <p:spPr>
          <a:xfrm>
            <a:off x="844550" y="-124735"/>
            <a:ext cx="10515600" cy="919162"/>
          </a:xfrm>
        </p:spPr>
        <p:txBody>
          <a:bodyPr/>
          <a:lstStyle/>
          <a:p>
            <a:r>
              <a:rPr lang="en-US" dirty="0"/>
              <a:t>AACN Oral Care Procedure</a:t>
            </a:r>
          </a:p>
        </p:txBody>
      </p:sp>
      <p:sp>
        <p:nvSpPr>
          <p:cNvPr id="3" name="Slide Number Placeholder 2">
            <a:extLst>
              <a:ext uri="{FF2B5EF4-FFF2-40B4-BE49-F238E27FC236}">
                <a16:creationId xmlns:a16="http://schemas.microsoft.com/office/drawing/2014/main" id="{9C6B58A0-EDFE-0F7A-0CB3-8DE740069E8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5" name="Content Placeholder 3">
            <a:extLst>
              <a:ext uri="{FF2B5EF4-FFF2-40B4-BE49-F238E27FC236}">
                <a16:creationId xmlns:a16="http://schemas.microsoft.com/office/drawing/2014/main" id="{C8920F62-6DE3-D56C-DCA6-9A9CE09022A0}"/>
              </a:ext>
            </a:extLst>
          </p:cNvPr>
          <p:cNvSpPr>
            <a:spLocks noGrp="1"/>
          </p:cNvSpPr>
          <p:nvPr>
            <p:ph sz="quarter" idx="10"/>
          </p:nvPr>
        </p:nvSpPr>
        <p:spPr>
          <a:xfrm>
            <a:off x="844550" y="909001"/>
            <a:ext cx="10502900" cy="3619966"/>
          </a:xfrm>
        </p:spPr>
        <p:txBody>
          <a:bodyPr>
            <a:noAutofit/>
          </a:bodyPr>
          <a:lstStyle/>
          <a:p>
            <a:pPr marL="0" indent="0">
              <a:buNone/>
            </a:pPr>
            <a:r>
              <a:rPr lang="en-US" sz="2000" b="1" i="0" dirty="0">
                <a:solidFill>
                  <a:srgbClr val="3E3E3E"/>
                </a:solidFill>
                <a:effectLst/>
                <a:latin typeface="+mn-lt"/>
              </a:rPr>
              <a:t>Independent Self-Care</a:t>
            </a:r>
          </a:p>
          <a:p>
            <a:r>
              <a:rPr lang="en-US" sz="2000" dirty="0">
                <a:latin typeface="+mj-lt"/>
              </a:rPr>
              <a:t>Instruct to brush gently for 1–2 minutes and swish with oral rinse 30 seconds. Moisturize lips and mouth as needed for dryness.</a:t>
            </a:r>
          </a:p>
          <a:p>
            <a:r>
              <a:rPr lang="en-US" sz="2000" dirty="0">
                <a:latin typeface="+mj-lt"/>
              </a:rPr>
              <a:t>Encourage brushing at least 2 times a day, to include gums and tongue</a:t>
            </a:r>
          </a:p>
          <a:p>
            <a:pPr marL="0" indent="0">
              <a:buNone/>
            </a:pPr>
            <a:r>
              <a:rPr lang="en-US" sz="2000" b="1" dirty="0">
                <a:latin typeface="+mj-lt"/>
              </a:rPr>
              <a:t>Dependent, Unable to Manage Own Oral Care or Secretions Safely</a:t>
            </a:r>
          </a:p>
          <a:p>
            <a:r>
              <a:rPr lang="en-US" sz="2000" dirty="0">
                <a:latin typeface="+mj-lt"/>
              </a:rPr>
              <a:t>Brush with a suction toothbrush for 2 minutes, swab mouth with oral rinse 30 seconds, moisturize mouth as needed.</a:t>
            </a:r>
          </a:p>
          <a:p>
            <a:pPr marL="0" indent="0">
              <a:buNone/>
            </a:pPr>
            <a:r>
              <a:rPr lang="en-US" sz="2000" b="1" dirty="0">
                <a:latin typeface="+mj-lt"/>
              </a:rPr>
              <a:t>Edentulate Patients, Dentures</a:t>
            </a:r>
          </a:p>
          <a:p>
            <a:r>
              <a:rPr lang="en-US" sz="2000" dirty="0">
                <a:latin typeface="+mn-lt"/>
              </a:rPr>
              <a:t>Gently brush gums, tongue 1-2 minutes at least 2 times a day</a:t>
            </a:r>
          </a:p>
          <a:p>
            <a:r>
              <a:rPr lang="en-US" sz="2000" dirty="0">
                <a:latin typeface="+mn-lt"/>
              </a:rPr>
              <a:t>Apply antiseptic oral rinse with moistened swab and suction. Apply moisturizer with swab.</a:t>
            </a:r>
            <a:r>
              <a:rPr lang="en-US" sz="2000" dirty="0">
                <a:solidFill>
                  <a:srgbClr val="3E3E3E"/>
                </a:solidFill>
                <a:latin typeface="+mn-lt"/>
              </a:rPr>
              <a:t> </a:t>
            </a:r>
          </a:p>
          <a:p>
            <a:r>
              <a:rPr lang="en-US" sz="2000" dirty="0">
                <a:solidFill>
                  <a:srgbClr val="3E3E3E"/>
                </a:solidFill>
                <a:latin typeface="+mn-lt"/>
              </a:rPr>
              <a:t>Denture care: rinse and brush with a soft bristle or denture brush and a nonabrasive cleanser. Remove and store dentures, covered with </a:t>
            </a:r>
            <a:r>
              <a:rPr lang="en-US" sz="2000" dirty="0">
                <a:latin typeface="+mn-lt"/>
              </a:rPr>
              <a:t>water </a:t>
            </a:r>
            <a:r>
              <a:rPr lang="en-US" sz="2000" dirty="0">
                <a:solidFill>
                  <a:srgbClr val="3E3E3E"/>
                </a:solidFill>
                <a:latin typeface="+mn-lt"/>
              </a:rPr>
              <a:t>at night and when not wearing</a:t>
            </a:r>
            <a:endParaRPr lang="en-US" sz="2000" dirty="0">
              <a:latin typeface="+mn-lt"/>
            </a:endParaRPr>
          </a:p>
        </p:txBody>
      </p:sp>
      <p:sp>
        <p:nvSpPr>
          <p:cNvPr id="6" name="Content Placeholder 3">
            <a:extLst>
              <a:ext uri="{FF2B5EF4-FFF2-40B4-BE49-F238E27FC236}">
                <a16:creationId xmlns:a16="http://schemas.microsoft.com/office/drawing/2014/main" id="{C4C44A0E-BEE6-8BFF-951C-BE167E5CD0A6}"/>
              </a:ext>
            </a:extLst>
          </p:cNvPr>
          <p:cNvSpPr txBox="1">
            <a:spLocks/>
          </p:cNvSpPr>
          <p:nvPr/>
        </p:nvSpPr>
        <p:spPr>
          <a:xfrm>
            <a:off x="1" y="5949000"/>
            <a:ext cx="9052560" cy="909000"/>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Source: American Association of Critical Care Nurses Procedure Manual for Progressive and Critical Care, 8</a:t>
            </a:r>
            <a:r>
              <a:rPr kumimoji="0" lang="en-US" sz="1400" b="0" i="0" u="none" strike="noStrike" kern="1200" cap="none" spc="0" normalizeH="0" baseline="30000" noProof="0" dirty="0">
                <a:ln>
                  <a:noFill/>
                </a:ln>
                <a:solidFill>
                  <a:prstClr val="black"/>
                </a:solidFill>
                <a:effectLst/>
                <a:uLnTx/>
                <a:uFillTx/>
                <a:latin typeface="Verdana" panose="020B0604030504040204" pitchFamily="34" charset="0"/>
                <a:ea typeface="Verdana" panose="020B0604030504040204" pitchFamily="34" charset="0"/>
                <a:cs typeface="+mn-cs"/>
              </a:rPr>
              <a:t>th</a:t>
            </a: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ed (2024), Endotracheal tube care and oral care practices for ventilated and non-ventilated patients (procedure 3)</a:t>
            </a:r>
            <a:endParaRPr kumimoji="0" lang="en-US" sz="1400" b="0" i="0" u="none" strike="noStrike" kern="1200" cap="none" spc="0" normalizeH="0" baseline="0" noProof="0" dirty="0">
              <a:ln>
                <a:noFill/>
              </a:ln>
              <a:solidFill>
                <a:prstClr val="black"/>
              </a:solidFill>
              <a:effectLst/>
              <a:uLnTx/>
              <a:uFillTx/>
              <a:latin typeface="Verdana"/>
              <a:ea typeface="Verdana" panose="020B0604030504040204" pitchFamily="34" charset="0"/>
              <a:cs typeface="+mn-cs"/>
            </a:endParaRPr>
          </a:p>
        </p:txBody>
      </p:sp>
    </p:spTree>
    <p:extLst>
      <p:ext uri="{BB962C8B-B14F-4D97-AF65-F5344CB8AC3E}">
        <p14:creationId xmlns:p14="http://schemas.microsoft.com/office/powerpoint/2010/main" val="37341776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9D633-09F3-2070-3738-719B8444E358}"/>
              </a:ext>
            </a:extLst>
          </p:cNvPr>
          <p:cNvSpPr>
            <a:spLocks noGrp="1"/>
          </p:cNvSpPr>
          <p:nvPr>
            <p:ph type="title"/>
          </p:nvPr>
        </p:nvSpPr>
        <p:spPr/>
        <p:txBody>
          <a:bodyPr/>
          <a:lstStyle/>
          <a:p>
            <a:r>
              <a:rPr lang="en-US" dirty="0"/>
              <a:t>Education in Acute Care</a:t>
            </a:r>
          </a:p>
        </p:txBody>
      </p:sp>
      <p:sp>
        <p:nvSpPr>
          <p:cNvPr id="3" name="Slide Number Placeholder 2">
            <a:extLst>
              <a:ext uri="{FF2B5EF4-FFF2-40B4-BE49-F238E27FC236}">
                <a16:creationId xmlns:a16="http://schemas.microsoft.com/office/drawing/2014/main" id="{2A367DB2-4706-1D78-0E05-E9D4AC619F0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1938269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54F840-616C-CB9F-216B-618F9C18677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3" name="Picture 2">
            <a:extLst>
              <a:ext uri="{FF2B5EF4-FFF2-40B4-BE49-F238E27FC236}">
                <a16:creationId xmlns:a16="http://schemas.microsoft.com/office/drawing/2014/main" id="{1A146719-1400-0DED-4848-029EEBDD96EB}"/>
              </a:ext>
            </a:extLst>
          </p:cNvPr>
          <p:cNvPicPr>
            <a:picLocks noChangeAspect="1"/>
          </p:cNvPicPr>
          <p:nvPr/>
        </p:nvPicPr>
        <p:blipFill>
          <a:blip r:embed="rId3"/>
          <a:stretch>
            <a:fillRect/>
          </a:stretch>
        </p:blipFill>
        <p:spPr>
          <a:xfrm>
            <a:off x="2822541" y="76200"/>
            <a:ext cx="8274083" cy="9628511"/>
          </a:xfrm>
          <a:prstGeom prst="rect">
            <a:avLst/>
          </a:prstGeom>
        </p:spPr>
      </p:pic>
      <p:pic>
        <p:nvPicPr>
          <p:cNvPr id="5" name="Picture 4">
            <a:extLst>
              <a:ext uri="{FF2B5EF4-FFF2-40B4-BE49-F238E27FC236}">
                <a16:creationId xmlns:a16="http://schemas.microsoft.com/office/drawing/2014/main" id="{A1C84F32-F0B2-D469-57AD-23D453041F7B}"/>
              </a:ext>
            </a:extLst>
          </p:cNvPr>
          <p:cNvPicPr>
            <a:picLocks noChangeAspect="1"/>
          </p:cNvPicPr>
          <p:nvPr/>
        </p:nvPicPr>
        <p:blipFill>
          <a:blip r:embed="rId4"/>
          <a:stretch>
            <a:fillRect/>
          </a:stretch>
        </p:blipFill>
        <p:spPr>
          <a:xfrm>
            <a:off x="-233747" y="4476751"/>
            <a:ext cx="3492447" cy="2419350"/>
          </a:xfrm>
          <a:prstGeom prst="rect">
            <a:avLst/>
          </a:prstGeom>
        </p:spPr>
      </p:pic>
      <p:pic>
        <p:nvPicPr>
          <p:cNvPr id="7" name="Picture 6">
            <a:extLst>
              <a:ext uri="{FF2B5EF4-FFF2-40B4-BE49-F238E27FC236}">
                <a16:creationId xmlns:a16="http://schemas.microsoft.com/office/drawing/2014/main" id="{F4647C46-9D98-2017-956D-3A893B29242A}"/>
              </a:ext>
            </a:extLst>
          </p:cNvPr>
          <p:cNvPicPr>
            <a:picLocks noChangeAspect="1"/>
          </p:cNvPicPr>
          <p:nvPr/>
        </p:nvPicPr>
        <p:blipFill>
          <a:blip r:embed="rId5"/>
          <a:stretch>
            <a:fillRect/>
          </a:stretch>
        </p:blipFill>
        <p:spPr>
          <a:xfrm>
            <a:off x="508541" y="1190541"/>
            <a:ext cx="2164268" cy="1943268"/>
          </a:xfrm>
          <a:prstGeom prst="rect">
            <a:avLst/>
          </a:prstGeom>
        </p:spPr>
      </p:pic>
    </p:spTree>
    <p:extLst>
      <p:ext uri="{BB962C8B-B14F-4D97-AF65-F5344CB8AC3E}">
        <p14:creationId xmlns:p14="http://schemas.microsoft.com/office/powerpoint/2010/main" val="25875520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0EEB96-4084-3558-FF91-12F758F0FB0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3" name="Picture 2">
            <a:extLst>
              <a:ext uri="{FF2B5EF4-FFF2-40B4-BE49-F238E27FC236}">
                <a16:creationId xmlns:a16="http://schemas.microsoft.com/office/drawing/2014/main" id="{14AF767B-B7A6-8524-7D24-AFA4DE0689F2}"/>
              </a:ext>
            </a:extLst>
          </p:cNvPr>
          <p:cNvPicPr>
            <a:picLocks noChangeAspect="1"/>
          </p:cNvPicPr>
          <p:nvPr/>
        </p:nvPicPr>
        <p:blipFill>
          <a:blip r:embed="rId3"/>
          <a:stretch>
            <a:fillRect/>
          </a:stretch>
        </p:blipFill>
        <p:spPr>
          <a:xfrm>
            <a:off x="3140991" y="1"/>
            <a:ext cx="5736309" cy="6859632"/>
          </a:xfrm>
          <a:prstGeom prst="rect">
            <a:avLst/>
          </a:prstGeom>
        </p:spPr>
      </p:pic>
    </p:spTree>
    <p:extLst>
      <p:ext uri="{BB962C8B-B14F-4D97-AF65-F5344CB8AC3E}">
        <p14:creationId xmlns:p14="http://schemas.microsoft.com/office/powerpoint/2010/main" val="22887291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E6C34-7947-B1A1-2BA5-B28C93C07BF9}"/>
              </a:ext>
            </a:extLst>
          </p:cNvPr>
          <p:cNvSpPr>
            <a:spLocks noGrp="1"/>
          </p:cNvSpPr>
          <p:nvPr>
            <p:ph type="title"/>
          </p:nvPr>
        </p:nvSpPr>
        <p:spPr/>
        <p:txBody>
          <a:bodyPr/>
          <a:lstStyle/>
          <a:p>
            <a:r>
              <a:rPr lang="en-US" dirty="0"/>
              <a:t>Product Changes</a:t>
            </a:r>
          </a:p>
        </p:txBody>
      </p:sp>
      <p:sp>
        <p:nvSpPr>
          <p:cNvPr id="3" name="Slide Number Placeholder 2">
            <a:extLst>
              <a:ext uri="{FF2B5EF4-FFF2-40B4-BE49-F238E27FC236}">
                <a16:creationId xmlns:a16="http://schemas.microsoft.com/office/drawing/2014/main" id="{A7F6161F-DBB7-DD52-E9BC-CE316CC34B8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4ECC3055-CC74-8687-1186-07D4F4571981}"/>
              </a:ext>
            </a:extLst>
          </p:cNvPr>
          <p:cNvSpPr>
            <a:spLocks noGrp="1"/>
          </p:cNvSpPr>
          <p:nvPr>
            <p:ph sz="quarter" idx="10"/>
          </p:nvPr>
        </p:nvSpPr>
        <p:spPr/>
        <p:txBody>
          <a:bodyPr/>
          <a:lstStyle/>
          <a:p>
            <a:endParaRPr lang="en-US" dirty="0"/>
          </a:p>
          <a:p>
            <a:r>
              <a:rPr lang="en-US" dirty="0"/>
              <a:t>Purchasing and researching products</a:t>
            </a:r>
          </a:p>
          <a:p>
            <a:r>
              <a:rPr lang="en-US" dirty="0"/>
              <a:t>AACN recommendations</a:t>
            </a:r>
          </a:p>
          <a:p>
            <a:r>
              <a:rPr lang="en-US" dirty="0"/>
              <a:t>Education on product changes 7/15/24</a:t>
            </a:r>
            <a:endParaRPr lang="en-US" i="1" dirty="0"/>
          </a:p>
        </p:txBody>
      </p:sp>
    </p:spTree>
    <p:extLst>
      <p:ext uri="{BB962C8B-B14F-4D97-AF65-F5344CB8AC3E}">
        <p14:creationId xmlns:p14="http://schemas.microsoft.com/office/powerpoint/2010/main" val="41060129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6896A2-839E-8300-988A-B4E459CCFAE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0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92708106-B9E1-5941-3F47-E26F39D37464}"/>
              </a:ext>
            </a:extLst>
          </p:cNvPr>
          <p:cNvPicPr>
            <a:picLocks noChangeAspect="1"/>
          </p:cNvPicPr>
          <p:nvPr/>
        </p:nvPicPr>
        <p:blipFill>
          <a:blip r:embed="rId3"/>
          <a:stretch>
            <a:fillRect/>
          </a:stretch>
        </p:blipFill>
        <p:spPr>
          <a:xfrm>
            <a:off x="3108960" y="-556545"/>
            <a:ext cx="5989684" cy="7934610"/>
          </a:xfrm>
          <a:prstGeom prst="rect">
            <a:avLst/>
          </a:prstGeom>
        </p:spPr>
      </p:pic>
    </p:spTree>
    <p:extLst>
      <p:ext uri="{BB962C8B-B14F-4D97-AF65-F5344CB8AC3E}">
        <p14:creationId xmlns:p14="http://schemas.microsoft.com/office/powerpoint/2010/main" val="7219475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CA8DA-8E9A-BBF1-52E4-A2F2902994F5}"/>
              </a:ext>
            </a:extLst>
          </p:cNvPr>
          <p:cNvSpPr>
            <a:spLocks noGrp="1"/>
          </p:cNvSpPr>
          <p:nvPr>
            <p:ph type="title"/>
          </p:nvPr>
        </p:nvSpPr>
        <p:spPr/>
        <p:txBody>
          <a:bodyPr/>
          <a:lstStyle/>
          <a:p>
            <a:r>
              <a:rPr lang="en-US" dirty="0"/>
              <a:t>EHR Support: Task for Acute Care in Epic</a:t>
            </a:r>
          </a:p>
        </p:txBody>
      </p:sp>
      <p:sp>
        <p:nvSpPr>
          <p:cNvPr id="3" name="Slide Number Placeholder 2">
            <a:extLst>
              <a:ext uri="{FF2B5EF4-FFF2-40B4-BE49-F238E27FC236}">
                <a16:creationId xmlns:a16="http://schemas.microsoft.com/office/drawing/2014/main" id="{341B8772-0140-87C0-4585-1A525CAB6B7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2733547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04E9A8-EAE2-916E-8FF6-1C9046D4826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0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C170E758-71FF-27F4-6608-AE09EE5EA6CF}"/>
              </a:ext>
            </a:extLst>
          </p:cNvPr>
          <p:cNvPicPr>
            <a:picLocks noChangeAspect="1"/>
          </p:cNvPicPr>
          <p:nvPr/>
        </p:nvPicPr>
        <p:blipFill>
          <a:blip r:embed="rId3"/>
          <a:stretch>
            <a:fillRect/>
          </a:stretch>
        </p:blipFill>
        <p:spPr>
          <a:xfrm>
            <a:off x="143691" y="0"/>
            <a:ext cx="9731829" cy="6988411"/>
          </a:xfrm>
          <a:prstGeom prst="rect">
            <a:avLst/>
          </a:prstGeom>
        </p:spPr>
      </p:pic>
    </p:spTree>
    <p:extLst>
      <p:ext uri="{BB962C8B-B14F-4D97-AF65-F5344CB8AC3E}">
        <p14:creationId xmlns:p14="http://schemas.microsoft.com/office/powerpoint/2010/main" val="787957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02E61-0154-347E-E386-636E03CD5107}"/>
              </a:ext>
            </a:extLst>
          </p:cNvPr>
          <p:cNvSpPr>
            <a:spLocks noGrp="1"/>
          </p:cNvSpPr>
          <p:nvPr>
            <p:ph type="title"/>
          </p:nvPr>
        </p:nvSpPr>
        <p:spPr/>
        <p:txBody>
          <a:bodyPr/>
          <a:lstStyle/>
          <a:p>
            <a:r>
              <a:rPr lang="en-US" dirty="0"/>
              <a:t>Defining Clinical Pneumonia</a:t>
            </a:r>
          </a:p>
        </p:txBody>
      </p:sp>
      <p:sp>
        <p:nvSpPr>
          <p:cNvPr id="3" name="Slide Number Placeholder 2">
            <a:extLst>
              <a:ext uri="{FF2B5EF4-FFF2-40B4-BE49-F238E27FC236}">
                <a16:creationId xmlns:a16="http://schemas.microsoft.com/office/drawing/2014/main" id="{F74F278B-99DD-F64A-B554-4D448F27387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3254B326-F83D-B1EC-48AE-E3B051D44A25}"/>
              </a:ext>
            </a:extLst>
          </p:cNvPr>
          <p:cNvSpPr>
            <a:spLocks noGrp="1"/>
          </p:cNvSpPr>
          <p:nvPr>
            <p:ph sz="quarter" idx="10"/>
          </p:nvPr>
        </p:nvSpPr>
        <p:spPr>
          <a:xfrm>
            <a:off x="377493" y="1453714"/>
            <a:ext cx="4856244" cy="4324350"/>
          </a:xfrm>
        </p:spPr>
        <p:txBody>
          <a:bodyPr>
            <a:normAutofit/>
          </a:bodyPr>
          <a:lstStyle/>
          <a:p>
            <a:pPr marL="0" indent="0" algn="ctr">
              <a:buNone/>
            </a:pPr>
            <a:r>
              <a:rPr lang="en-US" b="0" i="0" dirty="0">
                <a:solidFill>
                  <a:srgbClr val="505050"/>
                </a:solidFill>
                <a:effectLst/>
                <a:latin typeface="+mn-lt"/>
              </a:rPr>
              <a:t>New lung infiltrate and clinical evidence that the infiltrate is of an infectious origin, such as the new onset of fever, purulent sputum leukocytosis, and decline in oxygenation</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800" u="none" strike="noStrike" cap="none" normalizeH="0" baseline="0" dirty="0">
              <a:ln>
                <a:noFill/>
              </a:ln>
              <a:solidFill>
                <a:srgbClr val="505050"/>
              </a:solidFill>
              <a:latin typeface="+mn-lt"/>
            </a:endParaRPr>
          </a:p>
          <a:p>
            <a:pPr algn="ctr"/>
            <a:endParaRPr lang="en-US" b="0" i="0" dirty="0">
              <a:solidFill>
                <a:srgbClr val="505050"/>
              </a:solidFill>
              <a:effectLst/>
              <a:latin typeface="+mn-lt"/>
            </a:endParaRPr>
          </a:p>
          <a:p>
            <a:pPr algn="ctr"/>
            <a:endParaRPr lang="en-US" dirty="0">
              <a:latin typeface="+mn-lt"/>
            </a:endParaRPr>
          </a:p>
        </p:txBody>
      </p:sp>
      <p:sp>
        <p:nvSpPr>
          <p:cNvPr id="5" name="TextBox 4">
            <a:extLst>
              <a:ext uri="{FF2B5EF4-FFF2-40B4-BE49-F238E27FC236}">
                <a16:creationId xmlns:a16="http://schemas.microsoft.com/office/drawing/2014/main" id="{22B6BD7D-F82D-1BBB-ACA0-C6220EF05899}"/>
              </a:ext>
            </a:extLst>
          </p:cNvPr>
          <p:cNvSpPr txBox="1"/>
          <p:nvPr/>
        </p:nvSpPr>
        <p:spPr>
          <a:xfrm>
            <a:off x="377493" y="5632639"/>
            <a:ext cx="1018902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Verdana"/>
                <a:ea typeface="+mn-ea"/>
                <a:cs typeface="+mn-cs"/>
              </a:rPr>
              <a:t>American Thoracic Society (ATS) and Infectious Diseases Society of America (IDSA)</a:t>
            </a:r>
            <a:endParaRPr kumimoji="0" lang="en-US" sz="16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7" name="Picture 6" descr="A doctor looking at an x-ray&#10;&#10;Description automatically generated">
            <a:extLst>
              <a:ext uri="{FF2B5EF4-FFF2-40B4-BE49-F238E27FC236}">
                <a16:creationId xmlns:a16="http://schemas.microsoft.com/office/drawing/2014/main" id="{ED454FEA-292A-C869-063C-C8D9A3934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0463" y="1169295"/>
            <a:ext cx="6680775" cy="4453500"/>
          </a:xfrm>
          <a:prstGeom prst="rect">
            <a:avLst/>
          </a:prstGeom>
        </p:spPr>
      </p:pic>
    </p:spTree>
    <p:extLst>
      <p:ext uri="{BB962C8B-B14F-4D97-AF65-F5344CB8AC3E}">
        <p14:creationId xmlns:p14="http://schemas.microsoft.com/office/powerpoint/2010/main" val="42708581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776F5-F16B-C14D-3425-CA13B103F116}"/>
              </a:ext>
            </a:extLst>
          </p:cNvPr>
          <p:cNvSpPr>
            <a:spLocks noGrp="1"/>
          </p:cNvSpPr>
          <p:nvPr>
            <p:ph type="title"/>
          </p:nvPr>
        </p:nvSpPr>
        <p:spPr/>
        <p:txBody>
          <a:bodyPr>
            <a:normAutofit/>
          </a:bodyPr>
          <a:lstStyle/>
          <a:p>
            <a:r>
              <a:rPr lang="en-US" dirty="0"/>
              <a:t>Checking in: Assessment Part 2</a:t>
            </a:r>
          </a:p>
        </p:txBody>
      </p:sp>
      <p:sp>
        <p:nvSpPr>
          <p:cNvPr id="3" name="Slide Number Placeholder 2">
            <a:extLst>
              <a:ext uri="{FF2B5EF4-FFF2-40B4-BE49-F238E27FC236}">
                <a16:creationId xmlns:a16="http://schemas.microsoft.com/office/drawing/2014/main" id="{373F144D-A8A5-42FB-D071-AB5C4014E19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F2FB1336-4881-5D1D-72F2-448882B0333B}"/>
              </a:ext>
            </a:extLst>
          </p:cNvPr>
          <p:cNvSpPr>
            <a:spLocks noGrp="1"/>
          </p:cNvSpPr>
          <p:nvPr>
            <p:ph sz="quarter" idx="10"/>
          </p:nvPr>
        </p:nvSpPr>
        <p:spPr>
          <a:xfrm>
            <a:off x="488950" y="1155202"/>
            <a:ext cx="10502900" cy="5201148"/>
          </a:xfrm>
        </p:spPr>
        <p:txBody>
          <a:bodyPr>
            <a:normAutofit/>
          </a:bodyPr>
          <a:lstStyle/>
          <a:p>
            <a:pPr marL="0" indent="0">
              <a:buNone/>
            </a:pPr>
            <a:r>
              <a:rPr lang="en-US" sz="3400" b="1" dirty="0"/>
              <a:t>Assessment fall 2024</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1300" dirty="0"/>
          </a:p>
          <a:p>
            <a:pPr marL="0" indent="0">
              <a:buNone/>
            </a:pPr>
            <a:endParaRPr lang="en-US" dirty="0"/>
          </a:p>
        </p:txBody>
      </p:sp>
      <p:graphicFrame>
        <p:nvGraphicFramePr>
          <p:cNvPr id="6" name="Table 6">
            <a:extLst>
              <a:ext uri="{FF2B5EF4-FFF2-40B4-BE49-F238E27FC236}">
                <a16:creationId xmlns:a16="http://schemas.microsoft.com/office/drawing/2014/main" id="{92935D4E-E515-3FAE-6CE9-6A5214EA1A81}"/>
              </a:ext>
            </a:extLst>
          </p:cNvPr>
          <p:cNvGraphicFramePr>
            <a:graphicFrameLocks noGrp="1"/>
          </p:cNvGraphicFramePr>
          <p:nvPr/>
        </p:nvGraphicFramePr>
        <p:xfrm>
          <a:off x="1200150" y="1636149"/>
          <a:ext cx="9189400" cy="2628286"/>
        </p:xfrm>
        <a:graphic>
          <a:graphicData uri="http://schemas.openxmlformats.org/drawingml/2006/table">
            <a:tbl>
              <a:tblPr firstRow="1" bandRow="1">
                <a:tableStyleId>{5C22544A-7EE6-4342-B048-85BDC9FD1C3A}</a:tableStyleId>
              </a:tblPr>
              <a:tblGrid>
                <a:gridCol w="4484370">
                  <a:extLst>
                    <a:ext uri="{9D8B030D-6E8A-4147-A177-3AD203B41FA5}">
                      <a16:colId xmlns:a16="http://schemas.microsoft.com/office/drawing/2014/main" val="1715665662"/>
                    </a:ext>
                  </a:extLst>
                </a:gridCol>
                <a:gridCol w="208280">
                  <a:extLst>
                    <a:ext uri="{9D8B030D-6E8A-4147-A177-3AD203B41FA5}">
                      <a16:colId xmlns:a16="http://schemas.microsoft.com/office/drawing/2014/main" val="3054016925"/>
                    </a:ext>
                  </a:extLst>
                </a:gridCol>
                <a:gridCol w="4496750">
                  <a:extLst>
                    <a:ext uri="{9D8B030D-6E8A-4147-A177-3AD203B41FA5}">
                      <a16:colId xmlns:a16="http://schemas.microsoft.com/office/drawing/2014/main" val="465986480"/>
                    </a:ext>
                  </a:extLst>
                </a:gridCol>
              </a:tblGrid>
              <a:tr h="665091">
                <a:tc>
                  <a:txBody>
                    <a:bodyPr/>
                    <a:lstStyle/>
                    <a:p>
                      <a:endParaRPr lang="en-US" sz="2000" dirty="0"/>
                    </a:p>
                  </a:txBody>
                  <a:tcPr/>
                </a:tc>
                <a:tc>
                  <a:txBody>
                    <a:bodyPr/>
                    <a:lstStyle/>
                    <a:p>
                      <a:pPr algn="ctr"/>
                      <a:endParaRPr lang="en-US" sz="2000" dirty="0"/>
                    </a:p>
                  </a:txBody>
                  <a:tcPr/>
                </a:tc>
                <a:tc>
                  <a:txBody>
                    <a:bodyPr/>
                    <a:lstStyle/>
                    <a:p>
                      <a:pPr algn="ctr"/>
                      <a:r>
                        <a:rPr lang="en-US" sz="2000" dirty="0"/>
                        <a:t>Bronson Methodist Hospital</a:t>
                      </a:r>
                    </a:p>
                    <a:p>
                      <a:pPr algn="ctr"/>
                      <a:r>
                        <a:rPr lang="en-US" sz="2000" dirty="0"/>
                        <a:t>(31 rooms)</a:t>
                      </a:r>
                    </a:p>
                  </a:txBody>
                  <a:tcPr/>
                </a:tc>
                <a:extLst>
                  <a:ext uri="{0D108BD9-81ED-4DB2-BD59-A6C34878D82A}">
                    <a16:rowId xmlns:a16="http://schemas.microsoft.com/office/drawing/2014/main" val="525126528"/>
                  </a:ext>
                </a:extLst>
              </a:tr>
              <a:tr h="892768">
                <a:tc>
                  <a:txBody>
                    <a:bodyPr/>
                    <a:lstStyle/>
                    <a:p>
                      <a:r>
                        <a:rPr lang="en-US" sz="2400" dirty="0"/>
                        <a:t>Toothbrush and toothpaste in the room?</a:t>
                      </a:r>
                    </a:p>
                  </a:txBody>
                  <a:tcPr/>
                </a:tc>
                <a:tc>
                  <a:txBody>
                    <a:bodyPr/>
                    <a:lstStyle/>
                    <a:p>
                      <a:pPr algn="ctr"/>
                      <a:endParaRPr lang="en-US" sz="2400" dirty="0"/>
                    </a:p>
                  </a:txBody>
                  <a:tcPr/>
                </a:tc>
                <a:tc>
                  <a:txBody>
                    <a:bodyPr/>
                    <a:lstStyle/>
                    <a:p>
                      <a:pPr algn="ctr"/>
                      <a:r>
                        <a:rPr lang="en-US" sz="2400" dirty="0"/>
                        <a:t>61%</a:t>
                      </a:r>
                    </a:p>
                  </a:txBody>
                  <a:tcPr/>
                </a:tc>
                <a:extLst>
                  <a:ext uri="{0D108BD9-81ED-4DB2-BD59-A6C34878D82A}">
                    <a16:rowId xmlns:a16="http://schemas.microsoft.com/office/drawing/2014/main" val="3105143588"/>
                  </a:ext>
                </a:extLst>
              </a:tr>
              <a:tr h="517239">
                <a:tc>
                  <a:txBody>
                    <a:bodyPr/>
                    <a:lstStyle/>
                    <a:p>
                      <a:r>
                        <a:rPr lang="en-US" sz="2400" dirty="0"/>
                        <a:t>Toothbrush used?</a:t>
                      </a:r>
                    </a:p>
                  </a:txBody>
                  <a:tcPr/>
                </a:tc>
                <a:tc>
                  <a:txBody>
                    <a:bodyPr/>
                    <a:lstStyle/>
                    <a:p>
                      <a:pPr algn="ctr"/>
                      <a:endParaRPr lang="en-US" sz="2400" dirty="0"/>
                    </a:p>
                  </a:txBody>
                  <a:tcPr/>
                </a:tc>
                <a:tc>
                  <a:txBody>
                    <a:bodyPr/>
                    <a:lstStyle/>
                    <a:p>
                      <a:pPr algn="ctr"/>
                      <a:r>
                        <a:rPr lang="en-US" sz="2400" dirty="0"/>
                        <a:t>39%</a:t>
                      </a:r>
                    </a:p>
                  </a:txBody>
                  <a:tcPr/>
                </a:tc>
                <a:extLst>
                  <a:ext uri="{0D108BD9-81ED-4DB2-BD59-A6C34878D82A}">
                    <a16:rowId xmlns:a16="http://schemas.microsoft.com/office/drawing/2014/main" val="1908276149"/>
                  </a:ext>
                </a:extLst>
              </a:tr>
              <a:tr h="517239">
                <a:tc>
                  <a:txBody>
                    <a:bodyPr/>
                    <a:lstStyle/>
                    <a:p>
                      <a:r>
                        <a:rPr lang="en-US" sz="2400" dirty="0"/>
                        <a:t>Oral rinse in the room?</a:t>
                      </a:r>
                    </a:p>
                  </a:txBody>
                  <a:tcPr/>
                </a:tc>
                <a:tc>
                  <a:txBody>
                    <a:bodyPr/>
                    <a:lstStyle/>
                    <a:p>
                      <a:pPr algn="ctr"/>
                      <a:endParaRPr lang="en-US" sz="2400" dirty="0"/>
                    </a:p>
                  </a:txBody>
                  <a:tcPr/>
                </a:tc>
                <a:tc>
                  <a:txBody>
                    <a:bodyPr/>
                    <a:lstStyle/>
                    <a:p>
                      <a:pPr algn="ctr"/>
                      <a:r>
                        <a:rPr lang="en-US" sz="2400" dirty="0"/>
                        <a:t>19%</a:t>
                      </a:r>
                    </a:p>
                  </a:txBody>
                  <a:tcPr/>
                </a:tc>
                <a:extLst>
                  <a:ext uri="{0D108BD9-81ED-4DB2-BD59-A6C34878D82A}">
                    <a16:rowId xmlns:a16="http://schemas.microsoft.com/office/drawing/2014/main" val="1278245929"/>
                  </a:ext>
                </a:extLst>
              </a:tr>
            </a:tbl>
          </a:graphicData>
        </a:graphic>
      </p:graphicFrame>
      <p:sp>
        <p:nvSpPr>
          <p:cNvPr id="5" name="TextBox 4">
            <a:extLst>
              <a:ext uri="{FF2B5EF4-FFF2-40B4-BE49-F238E27FC236}">
                <a16:creationId xmlns:a16="http://schemas.microsoft.com/office/drawing/2014/main" id="{E8FF3F53-C32A-AD01-F3F8-2D514CD17E52}"/>
              </a:ext>
            </a:extLst>
          </p:cNvPr>
          <p:cNvSpPr txBox="1"/>
          <p:nvPr/>
        </p:nvSpPr>
        <p:spPr>
          <a:xfrm>
            <a:off x="488950" y="4344688"/>
            <a:ext cx="4525010" cy="212365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Verdana"/>
                <a:ea typeface="Times New Roman" panose="02020603050405020304" pitchFamily="18" charset="0"/>
                <a:cs typeface="Times New Roman" panose="02020603050405020304" pitchFamily="18" charset="0"/>
              </a:rPr>
              <a:t>Antiseptic oral rinse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Verdana"/>
                <a:ea typeface="Times New Roman" panose="02020603050405020304" pitchFamily="18" charset="0"/>
                <a:cs typeface="Times New Roman" panose="02020603050405020304" pitchFamily="18" charset="0"/>
              </a:rPr>
              <a:t>Quality soft toothbrush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Verdana"/>
                <a:ea typeface="Times New Roman" panose="02020603050405020304" pitchFamily="18" charset="0"/>
                <a:cs typeface="Times New Roman" panose="02020603050405020304" pitchFamily="18" charset="0"/>
              </a:rPr>
              <a:t>Toothpaste meets ADA recommendations (sodium bicarbonate)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Verdana"/>
              <a:ea typeface="+mn-ea"/>
              <a:cs typeface="+mn-cs"/>
            </a:endParaRPr>
          </a:p>
        </p:txBody>
      </p:sp>
      <p:sp>
        <p:nvSpPr>
          <p:cNvPr id="7" name="TextBox 6">
            <a:extLst>
              <a:ext uri="{FF2B5EF4-FFF2-40B4-BE49-F238E27FC236}">
                <a16:creationId xmlns:a16="http://schemas.microsoft.com/office/drawing/2014/main" id="{2E7D18EA-0A7A-220D-127A-9D24509F19D8}"/>
              </a:ext>
            </a:extLst>
          </p:cNvPr>
          <p:cNvSpPr txBox="1"/>
          <p:nvPr/>
        </p:nvSpPr>
        <p:spPr>
          <a:xfrm>
            <a:off x="5740400" y="4381023"/>
            <a:ext cx="6131560" cy="178510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Verdana"/>
                <a:ea typeface="Times New Roman" panose="02020603050405020304" pitchFamily="18" charset="0"/>
                <a:cs typeface="Times New Roman" panose="02020603050405020304" pitchFamily="18" charset="0"/>
              </a:rPr>
              <a:t>Toothbrushes still not cleanly stored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Verdana"/>
                <a:ea typeface="Calibri" panose="020F0502020204030204" pitchFamily="34" charset="0"/>
                <a:cs typeface="Times New Roman" panose="02020603050405020304" pitchFamily="18" charset="0"/>
              </a:rPr>
              <a:t>Patients wanted supplies when offered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Verdana"/>
                <a:ea typeface="Calibri" panose="020F0502020204030204" pitchFamily="34" charset="0"/>
                <a:cs typeface="Times New Roman" panose="02020603050405020304" pitchFamily="18" charset="0"/>
              </a:rPr>
              <a:t>Patients with no teeth did not think they needed a toothbrush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9586443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646B1-DDE6-C899-0BFC-82D3083DDABA}"/>
              </a:ext>
            </a:extLst>
          </p:cNvPr>
          <p:cNvSpPr>
            <a:spLocks noGrp="1"/>
          </p:cNvSpPr>
          <p:nvPr>
            <p:ph type="title"/>
          </p:nvPr>
        </p:nvSpPr>
        <p:spPr/>
        <p:txBody>
          <a:bodyPr/>
          <a:lstStyle/>
          <a:p>
            <a:r>
              <a:rPr lang="en-US" dirty="0"/>
              <a:t>Needs Improvement</a:t>
            </a:r>
          </a:p>
        </p:txBody>
      </p:sp>
      <p:sp>
        <p:nvSpPr>
          <p:cNvPr id="3" name="Slide Number Placeholder 2">
            <a:extLst>
              <a:ext uri="{FF2B5EF4-FFF2-40B4-BE49-F238E27FC236}">
                <a16:creationId xmlns:a16="http://schemas.microsoft.com/office/drawing/2014/main" id="{FC726327-23D2-13CA-1171-3F188A2283E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83F6A0EE-5A59-91BA-2982-E98A5617FA75}"/>
              </a:ext>
            </a:extLst>
          </p:cNvPr>
          <p:cNvSpPr>
            <a:spLocks noGrp="1"/>
          </p:cNvSpPr>
          <p:nvPr>
            <p:ph sz="quarter" idx="10"/>
          </p:nvPr>
        </p:nvSpPr>
        <p:spPr/>
        <p:txBody>
          <a:bodyPr/>
          <a:lstStyle/>
          <a:p>
            <a:r>
              <a:rPr lang="en-US" dirty="0"/>
              <a:t>Culture that oral care is low priority in the non-vented patient</a:t>
            </a:r>
          </a:p>
          <a:p>
            <a:r>
              <a:rPr lang="en-US" dirty="0"/>
              <a:t>Fully engage clinical team: rationale, importance and overall outcome goals</a:t>
            </a:r>
          </a:p>
          <a:p>
            <a:r>
              <a:rPr lang="en-US" dirty="0"/>
              <a:t>Spend money to save money (and lives!)</a:t>
            </a:r>
          </a:p>
          <a:p>
            <a:r>
              <a:rPr lang="en-US" dirty="0"/>
              <a:t>Patient engagement</a:t>
            </a:r>
          </a:p>
          <a:p>
            <a:r>
              <a:rPr lang="en-US" dirty="0"/>
              <a:t>Products available in all places they are needed (e.g. suction toothbrush for med-surg units)</a:t>
            </a:r>
          </a:p>
          <a:p>
            <a:endParaRPr lang="en-US" dirty="0"/>
          </a:p>
        </p:txBody>
      </p:sp>
    </p:spTree>
    <p:extLst>
      <p:ext uri="{BB962C8B-B14F-4D97-AF65-F5344CB8AC3E}">
        <p14:creationId xmlns:p14="http://schemas.microsoft.com/office/powerpoint/2010/main" val="29058398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B9A9C-5774-4A4E-8DB0-4AE29D2E95FA}"/>
              </a:ext>
            </a:extLst>
          </p:cNvPr>
          <p:cNvSpPr>
            <a:spLocks noGrp="1"/>
          </p:cNvSpPr>
          <p:nvPr>
            <p:ph type="title"/>
          </p:nvPr>
        </p:nvSpPr>
        <p:spPr/>
        <p:txBody>
          <a:bodyPr>
            <a:normAutofit/>
          </a:bodyPr>
          <a:lstStyle/>
          <a:p>
            <a:r>
              <a:rPr lang="en-US" dirty="0"/>
              <a:t>Bronson Commons Setting</a:t>
            </a:r>
          </a:p>
        </p:txBody>
      </p:sp>
      <p:sp>
        <p:nvSpPr>
          <p:cNvPr id="3" name="Slide Number Placeholder 2">
            <a:extLst>
              <a:ext uri="{FF2B5EF4-FFF2-40B4-BE49-F238E27FC236}">
                <a16:creationId xmlns:a16="http://schemas.microsoft.com/office/drawing/2014/main" id="{B95EFBA7-774E-60DF-3DA7-F1B11C33977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6" name="Content Placeholder 5">
            <a:extLst>
              <a:ext uri="{FF2B5EF4-FFF2-40B4-BE49-F238E27FC236}">
                <a16:creationId xmlns:a16="http://schemas.microsoft.com/office/drawing/2014/main" id="{4AA1FF41-8AFC-2151-AAD9-34E0C525C2FD}"/>
              </a:ext>
            </a:extLst>
          </p:cNvPr>
          <p:cNvSpPr>
            <a:spLocks noGrp="1"/>
          </p:cNvSpPr>
          <p:nvPr>
            <p:ph sz="quarter" idx="10"/>
          </p:nvPr>
        </p:nvSpPr>
        <p:spPr/>
        <p:txBody>
          <a:bodyPr/>
          <a:lstStyle/>
          <a:p>
            <a:pPr marL="0" indent="0" algn="ctr">
              <a:buNone/>
            </a:pPr>
            <a:r>
              <a:rPr lang="en-US" dirty="0"/>
              <a:t>Bronson Commons is a </a:t>
            </a:r>
            <a:r>
              <a:rPr lang="en-US" i="0" dirty="0">
                <a:effectLst/>
                <a:latin typeface="+mn-lt"/>
              </a:rPr>
              <a:t>Post-Acute Care &amp; </a:t>
            </a:r>
          </a:p>
          <a:p>
            <a:pPr marL="0" indent="0" algn="ctr">
              <a:buNone/>
            </a:pPr>
            <a:r>
              <a:rPr lang="en-US" i="0" dirty="0">
                <a:effectLst/>
                <a:latin typeface="+mn-lt"/>
              </a:rPr>
              <a:t>Rehabilitation Services Facility</a:t>
            </a:r>
          </a:p>
          <a:p>
            <a:pPr marL="0" indent="0" algn="ctr">
              <a:buNone/>
            </a:pPr>
            <a:endParaRPr lang="en-US" i="0" dirty="0">
              <a:effectLst/>
              <a:latin typeface="+mn-lt"/>
            </a:endParaRPr>
          </a:p>
          <a:p>
            <a:pPr marL="0" indent="0" algn="l">
              <a:buNone/>
            </a:pPr>
            <a:r>
              <a:rPr lang="en-US" b="1" i="0" dirty="0">
                <a:effectLst/>
                <a:latin typeface="Frutiger LT W04_55 Roman"/>
              </a:rPr>
              <a:t>Short-Term Care</a:t>
            </a:r>
          </a:p>
          <a:p>
            <a:pPr marL="0" indent="0" algn="l">
              <a:buNone/>
            </a:pPr>
            <a:r>
              <a:rPr lang="en-US" b="0" i="0" dirty="0">
                <a:effectLst/>
                <a:latin typeface="Frutiger LT W04_55 Roman"/>
              </a:rPr>
              <a:t>We specialize in short-term nursing care and therapy for adult patients following illness, injury or hospitalization.</a:t>
            </a:r>
          </a:p>
          <a:p>
            <a:pPr marL="0" indent="0" algn="l">
              <a:buNone/>
            </a:pPr>
            <a:r>
              <a:rPr lang="en-US" b="1" i="0" dirty="0">
                <a:effectLst/>
                <a:latin typeface="Frutiger LT W04_55 Roman"/>
              </a:rPr>
              <a:t>Long-Term Care</a:t>
            </a:r>
          </a:p>
          <a:p>
            <a:pPr marL="0" indent="0" algn="l">
              <a:buNone/>
            </a:pPr>
            <a:r>
              <a:rPr lang="en-US" b="0" i="0" dirty="0">
                <a:effectLst/>
                <a:latin typeface="Frutiger LT W04_55 Roman"/>
              </a:rPr>
              <a:t>We have a unit devoted to long-term care in a secure, homelike environment.</a:t>
            </a:r>
          </a:p>
          <a:p>
            <a:pPr marL="0" indent="0">
              <a:buNone/>
            </a:pPr>
            <a:endParaRPr lang="en-US" i="0" dirty="0">
              <a:solidFill>
                <a:srgbClr val="7030A0"/>
              </a:solidFill>
              <a:effectLst/>
              <a:latin typeface="+mn-lt"/>
            </a:endParaRPr>
          </a:p>
          <a:p>
            <a:pPr marL="0" indent="0">
              <a:buNone/>
            </a:pPr>
            <a:endParaRPr lang="en-US" dirty="0">
              <a:solidFill>
                <a:srgbClr val="7030A0"/>
              </a:solidFill>
            </a:endParaRPr>
          </a:p>
        </p:txBody>
      </p:sp>
    </p:spTree>
    <p:extLst>
      <p:ext uri="{BB962C8B-B14F-4D97-AF65-F5344CB8AC3E}">
        <p14:creationId xmlns:p14="http://schemas.microsoft.com/office/powerpoint/2010/main" val="32708871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B9A9C-5774-4A4E-8DB0-4AE29D2E95FA}"/>
              </a:ext>
            </a:extLst>
          </p:cNvPr>
          <p:cNvSpPr>
            <a:spLocks noGrp="1"/>
          </p:cNvSpPr>
          <p:nvPr>
            <p:ph type="title"/>
          </p:nvPr>
        </p:nvSpPr>
        <p:spPr>
          <a:xfrm>
            <a:off x="838200" y="0"/>
            <a:ext cx="10515600" cy="919162"/>
          </a:xfrm>
        </p:spPr>
        <p:txBody>
          <a:bodyPr>
            <a:normAutofit fontScale="90000"/>
          </a:bodyPr>
          <a:lstStyle/>
          <a:p>
            <a:r>
              <a:rPr lang="en-US" dirty="0"/>
              <a:t>Bronson Commons HA Pneumonia</a:t>
            </a:r>
          </a:p>
        </p:txBody>
      </p:sp>
      <p:sp>
        <p:nvSpPr>
          <p:cNvPr id="3" name="Slide Number Placeholder 2">
            <a:extLst>
              <a:ext uri="{FF2B5EF4-FFF2-40B4-BE49-F238E27FC236}">
                <a16:creationId xmlns:a16="http://schemas.microsoft.com/office/drawing/2014/main" id="{B95EFBA7-774E-60DF-3DA7-F1B11C33977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83806B1E-9A94-CB6F-4EBC-57B84D37F877}"/>
              </a:ext>
            </a:extLst>
          </p:cNvPr>
          <p:cNvSpPr>
            <a:spLocks noGrp="1"/>
          </p:cNvSpPr>
          <p:nvPr>
            <p:ph sz="quarter" idx="10"/>
          </p:nvPr>
        </p:nvSpPr>
        <p:spPr>
          <a:xfrm>
            <a:off x="4248150" y="1266825"/>
            <a:ext cx="7105650" cy="4324350"/>
          </a:xfrm>
        </p:spPr>
        <p:txBody>
          <a:bodyPr>
            <a:normAutofit/>
          </a:bodyPr>
          <a:lstStyle/>
          <a:p>
            <a:pPr marL="0" marR="0" indent="0">
              <a:lnSpc>
                <a:spcPct val="107000"/>
              </a:lnSpc>
              <a:spcBef>
                <a:spcPts val="0"/>
              </a:spcBef>
              <a:spcAft>
                <a:spcPts val="800"/>
              </a:spcAft>
              <a:buNone/>
            </a:pPr>
            <a:r>
              <a:rPr lang="en-US" kern="100" dirty="0">
                <a:latin typeface="+mn-lt"/>
                <a:ea typeface="Calibri" panose="020F0502020204030204" pitchFamily="34" charset="0"/>
                <a:cs typeface="Times New Roman" panose="02020603050405020304" pitchFamily="18" charset="0"/>
              </a:rPr>
              <a:t>BCOM Baseline: 0.64 NV HAP cases/1,000 patient days</a:t>
            </a:r>
          </a:p>
          <a:p>
            <a:pPr marL="0" indent="0">
              <a:lnSpc>
                <a:spcPct val="107000"/>
              </a:lnSpc>
              <a:spcBef>
                <a:spcPts val="0"/>
              </a:spcBef>
              <a:spcAft>
                <a:spcPts val="800"/>
              </a:spcAft>
              <a:buNone/>
            </a:pPr>
            <a:endParaRPr lang="en-US" b="0" i="0" dirty="0">
              <a:effectLst/>
              <a:latin typeface="+mn-lt"/>
            </a:endParaRPr>
          </a:p>
          <a:p>
            <a:pPr marL="0" indent="0">
              <a:lnSpc>
                <a:spcPct val="107000"/>
              </a:lnSpc>
              <a:spcBef>
                <a:spcPts val="0"/>
              </a:spcBef>
              <a:spcAft>
                <a:spcPts val="800"/>
              </a:spcAft>
              <a:buNone/>
            </a:pPr>
            <a:r>
              <a:rPr lang="en-US" b="0" i="1" dirty="0">
                <a:effectLst/>
                <a:latin typeface="+mn-lt"/>
              </a:rPr>
              <a:t>Literature: Pneumonia incidence from 0.3 to 2.5 cases per 1,000 resident-days</a:t>
            </a:r>
            <a:endParaRPr lang="en-US" i="1" dirty="0">
              <a:latin typeface="+mn-lt"/>
            </a:endParaRPr>
          </a:p>
          <a:p>
            <a:pPr marL="0" marR="0" indent="0">
              <a:lnSpc>
                <a:spcPct val="107000"/>
              </a:lnSpc>
              <a:spcBef>
                <a:spcPts val="0"/>
              </a:spcBef>
              <a:spcAft>
                <a:spcPts val="800"/>
              </a:spcAft>
              <a:buNone/>
            </a:pPr>
            <a:endParaRPr lang="en-US" kern="100" dirty="0">
              <a:latin typeface="+mn-lt"/>
              <a:ea typeface="Calibri" panose="020F0502020204030204" pitchFamily="34" charset="0"/>
              <a:cs typeface="Times New Roman" panose="02020603050405020304" pitchFamily="18" charset="0"/>
            </a:endParaRPr>
          </a:p>
        </p:txBody>
      </p:sp>
      <p:pic>
        <p:nvPicPr>
          <p:cNvPr id="6" name="Picture 5" descr="A person in a hospital room&#10;&#10;Description automatically generated">
            <a:extLst>
              <a:ext uri="{FF2B5EF4-FFF2-40B4-BE49-F238E27FC236}">
                <a16:creationId xmlns:a16="http://schemas.microsoft.com/office/drawing/2014/main" id="{504B3788-F331-1CC9-EE4E-712BD5335D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6825"/>
            <a:ext cx="3727134" cy="5591175"/>
          </a:xfrm>
          <a:prstGeom prst="rect">
            <a:avLst/>
          </a:prstGeom>
        </p:spPr>
      </p:pic>
    </p:spTree>
    <p:extLst>
      <p:ext uri="{BB962C8B-B14F-4D97-AF65-F5344CB8AC3E}">
        <p14:creationId xmlns:p14="http://schemas.microsoft.com/office/powerpoint/2010/main" val="32849364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DFB80-29FF-F030-C998-0D8B35E83775}"/>
              </a:ext>
            </a:extLst>
          </p:cNvPr>
          <p:cNvSpPr>
            <a:spLocks noGrp="1"/>
          </p:cNvSpPr>
          <p:nvPr>
            <p:ph type="title"/>
          </p:nvPr>
        </p:nvSpPr>
        <p:spPr>
          <a:xfrm>
            <a:off x="831850" y="339725"/>
            <a:ext cx="10515600" cy="919162"/>
          </a:xfrm>
        </p:spPr>
        <p:txBody>
          <a:bodyPr>
            <a:normAutofit fontScale="90000"/>
          </a:bodyPr>
          <a:lstStyle/>
          <a:p>
            <a:r>
              <a:rPr lang="en-US" dirty="0"/>
              <a:t>Long Term Care State </a:t>
            </a:r>
            <a:br>
              <a:rPr lang="en-US" dirty="0"/>
            </a:br>
            <a:r>
              <a:rPr lang="en-US" dirty="0"/>
              <a:t>Licensing </a:t>
            </a:r>
            <a:r>
              <a:rPr lang="en-US" dirty="0" err="1"/>
              <a:t>Epxectations</a:t>
            </a:r>
            <a:endParaRPr lang="en-US" dirty="0"/>
          </a:p>
        </p:txBody>
      </p:sp>
      <p:sp>
        <p:nvSpPr>
          <p:cNvPr id="3" name="Slide Number Placeholder 2">
            <a:extLst>
              <a:ext uri="{FF2B5EF4-FFF2-40B4-BE49-F238E27FC236}">
                <a16:creationId xmlns:a16="http://schemas.microsoft.com/office/drawing/2014/main" id="{70B3E329-9635-D245-5185-786A9BB6F35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4E46C216-D49E-2899-8210-71B389F8CE3A}"/>
              </a:ext>
            </a:extLst>
          </p:cNvPr>
          <p:cNvSpPr>
            <a:spLocks noGrp="1"/>
          </p:cNvSpPr>
          <p:nvPr>
            <p:ph sz="quarter" idx="10"/>
          </p:nvPr>
        </p:nvSpPr>
        <p:spPr/>
        <p:txBody>
          <a:bodyPr/>
          <a:lstStyle/>
          <a:p>
            <a:pPr marL="0" indent="0">
              <a:buNone/>
            </a:pPr>
            <a:r>
              <a:rPr lang="en-US" dirty="0"/>
              <a:t>State Operations manual defines Oral Care and outlines care plan expectations for oral care:</a:t>
            </a:r>
          </a:p>
          <a:p>
            <a:endParaRPr lang="en-US" dirty="0"/>
          </a:p>
        </p:txBody>
      </p:sp>
      <p:pic>
        <p:nvPicPr>
          <p:cNvPr id="6" name="Picture 5">
            <a:extLst>
              <a:ext uri="{FF2B5EF4-FFF2-40B4-BE49-F238E27FC236}">
                <a16:creationId xmlns:a16="http://schemas.microsoft.com/office/drawing/2014/main" id="{7091261F-5EBD-9984-274E-2C13EF104834}"/>
              </a:ext>
            </a:extLst>
          </p:cNvPr>
          <p:cNvPicPr>
            <a:picLocks noChangeAspect="1"/>
          </p:cNvPicPr>
          <p:nvPr/>
        </p:nvPicPr>
        <p:blipFill>
          <a:blip r:embed="rId3"/>
          <a:stretch>
            <a:fillRect/>
          </a:stretch>
        </p:blipFill>
        <p:spPr>
          <a:xfrm>
            <a:off x="844551" y="2139184"/>
            <a:ext cx="10515600" cy="1469245"/>
          </a:xfrm>
          <a:prstGeom prst="rect">
            <a:avLst/>
          </a:prstGeom>
        </p:spPr>
      </p:pic>
      <p:pic>
        <p:nvPicPr>
          <p:cNvPr id="7" name="Picture 6">
            <a:extLst>
              <a:ext uri="{FF2B5EF4-FFF2-40B4-BE49-F238E27FC236}">
                <a16:creationId xmlns:a16="http://schemas.microsoft.com/office/drawing/2014/main" id="{07DC6EC5-27E4-1B17-FA25-F71D7774BFBC}"/>
              </a:ext>
            </a:extLst>
          </p:cNvPr>
          <p:cNvPicPr>
            <a:picLocks noChangeAspect="1"/>
          </p:cNvPicPr>
          <p:nvPr/>
        </p:nvPicPr>
        <p:blipFill>
          <a:blip r:embed="rId4"/>
          <a:stretch>
            <a:fillRect/>
          </a:stretch>
        </p:blipFill>
        <p:spPr>
          <a:xfrm>
            <a:off x="696789" y="3858645"/>
            <a:ext cx="10010554" cy="2114297"/>
          </a:xfrm>
          <a:prstGeom prst="rect">
            <a:avLst/>
          </a:prstGeom>
        </p:spPr>
      </p:pic>
    </p:spTree>
    <p:extLst>
      <p:ext uri="{BB962C8B-B14F-4D97-AF65-F5344CB8AC3E}">
        <p14:creationId xmlns:p14="http://schemas.microsoft.com/office/powerpoint/2010/main" val="36973661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B9A9C-5774-4A4E-8DB0-4AE29D2E95FA}"/>
              </a:ext>
            </a:extLst>
          </p:cNvPr>
          <p:cNvSpPr>
            <a:spLocks noGrp="1"/>
          </p:cNvSpPr>
          <p:nvPr>
            <p:ph type="title"/>
          </p:nvPr>
        </p:nvSpPr>
        <p:spPr>
          <a:xfrm>
            <a:off x="831850" y="456161"/>
            <a:ext cx="10515600" cy="919162"/>
          </a:xfrm>
        </p:spPr>
        <p:txBody>
          <a:bodyPr>
            <a:normAutofit fontScale="90000"/>
          </a:bodyPr>
          <a:lstStyle/>
          <a:p>
            <a:r>
              <a:rPr lang="en-US" dirty="0"/>
              <a:t>Bronson Commons </a:t>
            </a:r>
            <a:br>
              <a:rPr lang="en-US" dirty="0"/>
            </a:br>
            <a:r>
              <a:rPr lang="en-US" dirty="0"/>
              <a:t>Oral Care Policy Updated</a:t>
            </a:r>
          </a:p>
        </p:txBody>
      </p:sp>
      <p:sp>
        <p:nvSpPr>
          <p:cNvPr id="3" name="Slide Number Placeholder 2">
            <a:extLst>
              <a:ext uri="{FF2B5EF4-FFF2-40B4-BE49-F238E27FC236}">
                <a16:creationId xmlns:a16="http://schemas.microsoft.com/office/drawing/2014/main" id="{B95EFBA7-774E-60DF-3DA7-F1B11C33977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83806B1E-9A94-CB6F-4EBC-57B84D37F877}"/>
              </a:ext>
            </a:extLst>
          </p:cNvPr>
          <p:cNvSpPr>
            <a:spLocks noGrp="1"/>
          </p:cNvSpPr>
          <p:nvPr>
            <p:ph sz="quarter" idx="10"/>
          </p:nvPr>
        </p:nvSpPr>
        <p:spPr/>
        <p:txBody>
          <a:bodyPr>
            <a:normAutofit/>
          </a:bodyPr>
          <a:lstStyle/>
          <a:p>
            <a:pPr marL="0" indent="0">
              <a:lnSpc>
                <a:spcPct val="107000"/>
              </a:lnSpc>
              <a:spcBef>
                <a:spcPts val="0"/>
              </a:spcBef>
              <a:spcAft>
                <a:spcPts val="800"/>
              </a:spcAft>
              <a:buNone/>
            </a:pPr>
            <a:endParaRPr lang="en-US" sz="28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a:extLst>
              <a:ext uri="{FF2B5EF4-FFF2-40B4-BE49-F238E27FC236}">
                <a16:creationId xmlns:a16="http://schemas.microsoft.com/office/drawing/2014/main" id="{380A2829-7CA3-B66D-8F0E-C99B55A059C1}"/>
              </a:ext>
            </a:extLst>
          </p:cNvPr>
          <p:cNvPicPr>
            <a:picLocks noChangeAspect="1"/>
          </p:cNvPicPr>
          <p:nvPr/>
        </p:nvPicPr>
        <p:blipFill>
          <a:blip r:embed="rId3"/>
          <a:stretch>
            <a:fillRect/>
          </a:stretch>
        </p:blipFill>
        <p:spPr>
          <a:xfrm>
            <a:off x="-46126" y="1375324"/>
            <a:ext cx="12238125" cy="4556910"/>
          </a:xfrm>
          <a:prstGeom prst="rect">
            <a:avLst/>
          </a:prstGeom>
        </p:spPr>
      </p:pic>
    </p:spTree>
    <p:extLst>
      <p:ext uri="{BB962C8B-B14F-4D97-AF65-F5344CB8AC3E}">
        <p14:creationId xmlns:p14="http://schemas.microsoft.com/office/powerpoint/2010/main" val="22295246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DB521-09DD-269C-F7B7-BF7782A93B74}"/>
              </a:ext>
            </a:extLst>
          </p:cNvPr>
          <p:cNvSpPr>
            <a:spLocks noGrp="1"/>
          </p:cNvSpPr>
          <p:nvPr>
            <p:ph type="title"/>
          </p:nvPr>
        </p:nvSpPr>
        <p:spPr/>
        <p:txBody>
          <a:bodyPr/>
          <a:lstStyle/>
          <a:p>
            <a:r>
              <a:rPr lang="en-US" dirty="0"/>
              <a:t>Oral Care Documentation</a:t>
            </a:r>
          </a:p>
        </p:txBody>
      </p:sp>
      <p:sp>
        <p:nvSpPr>
          <p:cNvPr id="3" name="Slide Number Placeholder 2">
            <a:extLst>
              <a:ext uri="{FF2B5EF4-FFF2-40B4-BE49-F238E27FC236}">
                <a16:creationId xmlns:a16="http://schemas.microsoft.com/office/drawing/2014/main" id="{CD8D6330-EE06-19A7-484B-8FE0DFFC02E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8DF8AE9D-DCD6-F007-2654-12129BEDB109}"/>
              </a:ext>
            </a:extLst>
          </p:cNvPr>
          <p:cNvSpPr>
            <a:spLocks noGrp="1"/>
          </p:cNvSpPr>
          <p:nvPr>
            <p:ph sz="quarter" idx="10"/>
          </p:nvPr>
        </p:nvSpPr>
        <p:spPr>
          <a:xfrm>
            <a:off x="831850" y="1122114"/>
            <a:ext cx="10502900" cy="5416798"/>
          </a:xfrm>
        </p:spPr>
        <p:txBody>
          <a:bodyPr>
            <a:normAutofit/>
          </a:bodyPr>
          <a:lstStyle/>
          <a:p>
            <a:pPr marL="0" indent="0">
              <a:lnSpc>
                <a:spcPct val="107000"/>
              </a:lnSpc>
              <a:spcBef>
                <a:spcPts val="0"/>
              </a:spcBef>
              <a:spcAft>
                <a:spcPts val="800"/>
              </a:spcAft>
              <a:buNone/>
            </a:pPr>
            <a:endParaRPr lang="en-US" sz="2800" i="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sz="2800" i="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800"/>
              </a:spcAf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800"/>
              </a:spcAf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800"/>
              </a:spcAf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800"/>
              </a:spcAf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800"/>
              </a:spcAf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800"/>
              </a:spcAf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B0037E27-6867-7353-3C05-7DDF1309B6D2}"/>
              </a:ext>
            </a:extLst>
          </p:cNvPr>
          <p:cNvPicPr>
            <a:picLocks noChangeAspect="1"/>
          </p:cNvPicPr>
          <p:nvPr/>
        </p:nvPicPr>
        <p:blipFill>
          <a:blip r:embed="rId3"/>
          <a:stretch>
            <a:fillRect/>
          </a:stretch>
        </p:blipFill>
        <p:spPr>
          <a:xfrm>
            <a:off x="604500" y="1085601"/>
            <a:ext cx="11390894" cy="4923313"/>
          </a:xfrm>
          <a:prstGeom prst="rect">
            <a:avLst/>
          </a:prstGeom>
        </p:spPr>
      </p:pic>
    </p:spTree>
    <p:extLst>
      <p:ext uri="{BB962C8B-B14F-4D97-AF65-F5344CB8AC3E}">
        <p14:creationId xmlns:p14="http://schemas.microsoft.com/office/powerpoint/2010/main" val="22618836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2725B-58A5-1B8F-0C71-79043A56F756}"/>
              </a:ext>
            </a:extLst>
          </p:cNvPr>
          <p:cNvSpPr>
            <a:spLocks noGrp="1"/>
          </p:cNvSpPr>
          <p:nvPr>
            <p:ph type="title"/>
          </p:nvPr>
        </p:nvSpPr>
        <p:spPr/>
        <p:txBody>
          <a:bodyPr/>
          <a:lstStyle/>
          <a:p>
            <a:r>
              <a:rPr lang="en-US" dirty="0"/>
              <a:t>Education and Acceptance</a:t>
            </a:r>
          </a:p>
        </p:txBody>
      </p:sp>
      <p:sp>
        <p:nvSpPr>
          <p:cNvPr id="3" name="Slide Number Placeholder 2">
            <a:extLst>
              <a:ext uri="{FF2B5EF4-FFF2-40B4-BE49-F238E27FC236}">
                <a16:creationId xmlns:a16="http://schemas.microsoft.com/office/drawing/2014/main" id="{81C7A590-A68B-9277-5891-3B68246B05B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67EB2C35-30EB-19C4-2EDD-239895D4CB94}"/>
              </a:ext>
            </a:extLst>
          </p:cNvPr>
          <p:cNvSpPr>
            <a:spLocks noGrp="1"/>
          </p:cNvSpPr>
          <p:nvPr>
            <p:ph sz="quarter" idx="10"/>
          </p:nvPr>
        </p:nvSpPr>
        <p:spPr/>
        <p:txBody>
          <a:bodyPr/>
          <a:lstStyle/>
          <a:p>
            <a:r>
              <a:rPr lang="en-US" sz="3200" kern="100" dirty="0">
                <a:latin typeface="Calibri" panose="020F0502020204030204" pitchFamily="34" charset="0"/>
                <a:ea typeface="Calibri" panose="020F0502020204030204" pitchFamily="34" charset="0"/>
                <a:cs typeface="Times New Roman" panose="02020603050405020304" pitchFamily="18" charset="0"/>
              </a:rPr>
              <a:t>Staff meeting education was presented to all nurses and CNAs via six presentations in August 2024</a:t>
            </a:r>
          </a:p>
          <a:p>
            <a:r>
              <a:rPr lang="en-US" sz="3200" kern="100" dirty="0">
                <a:latin typeface="Calibri" panose="020F0502020204030204" pitchFamily="34" charset="0"/>
                <a:ea typeface="Calibri" panose="020F0502020204030204" pitchFamily="34" charset="0"/>
                <a:cs typeface="Times New Roman" panose="02020603050405020304" pitchFamily="18" charset="0"/>
              </a:rPr>
              <a:t>Staff and patient acceptance</a:t>
            </a:r>
          </a:p>
          <a:p>
            <a:pPr marL="0" indent="0">
              <a:buNone/>
            </a:pPr>
            <a:endParaRPr lang="en-US" dirty="0"/>
          </a:p>
        </p:txBody>
      </p:sp>
    </p:spTree>
    <p:extLst>
      <p:ext uri="{BB962C8B-B14F-4D97-AF65-F5344CB8AC3E}">
        <p14:creationId xmlns:p14="http://schemas.microsoft.com/office/powerpoint/2010/main" val="10735400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B9A9C-5774-4A4E-8DB0-4AE29D2E95FA}"/>
              </a:ext>
            </a:extLst>
          </p:cNvPr>
          <p:cNvSpPr>
            <a:spLocks noGrp="1"/>
          </p:cNvSpPr>
          <p:nvPr>
            <p:ph type="title"/>
          </p:nvPr>
        </p:nvSpPr>
        <p:spPr/>
        <p:txBody>
          <a:bodyPr>
            <a:normAutofit fontScale="90000"/>
          </a:bodyPr>
          <a:lstStyle/>
          <a:p>
            <a:r>
              <a:rPr lang="en-US" dirty="0"/>
              <a:t>Bronson Commons Implementation</a:t>
            </a:r>
          </a:p>
        </p:txBody>
      </p:sp>
      <p:sp>
        <p:nvSpPr>
          <p:cNvPr id="3" name="Slide Number Placeholder 2">
            <a:extLst>
              <a:ext uri="{FF2B5EF4-FFF2-40B4-BE49-F238E27FC236}">
                <a16:creationId xmlns:a16="http://schemas.microsoft.com/office/drawing/2014/main" id="{B95EFBA7-774E-60DF-3DA7-F1B11C33977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83806B1E-9A94-CB6F-4EBC-57B84D37F877}"/>
              </a:ext>
            </a:extLst>
          </p:cNvPr>
          <p:cNvSpPr>
            <a:spLocks noGrp="1"/>
          </p:cNvSpPr>
          <p:nvPr>
            <p:ph sz="quarter" idx="10"/>
          </p:nvPr>
        </p:nvSpPr>
        <p:spPr/>
        <p:txBody>
          <a:bodyPr>
            <a:normAutofit/>
          </a:bodyPr>
          <a:lstStyle/>
          <a:p>
            <a:pPr marL="0" marR="0" indent="0">
              <a:lnSpc>
                <a:spcPct val="107000"/>
              </a:lnSpc>
              <a:spcBef>
                <a:spcPts val="0"/>
              </a:spcBef>
              <a:spcAft>
                <a:spcPts val="800"/>
              </a:spcAft>
              <a:buNone/>
            </a:pPr>
            <a:r>
              <a:rPr lang="en-US" kern="100" dirty="0">
                <a:latin typeface="+mn-lt"/>
                <a:ea typeface="Calibri" panose="020F0502020204030204" pitchFamily="34" charset="0"/>
                <a:cs typeface="Times New Roman" panose="02020603050405020304" pitchFamily="18" charset="0"/>
              </a:rPr>
              <a:t>Challenges:</a:t>
            </a:r>
            <a:endParaRPr lang="en-US" kern="1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kern="100" dirty="0">
                <a:latin typeface="+mn-lt"/>
                <a:ea typeface="Calibri" panose="020F0502020204030204" pitchFamily="34" charset="0"/>
                <a:cs typeface="Times New Roman" panose="02020603050405020304" pitchFamily="18" charset="0"/>
              </a:rPr>
              <a:t>Obtaining the supplies </a:t>
            </a:r>
          </a:p>
          <a:p>
            <a:pPr marL="0" marR="0">
              <a:lnSpc>
                <a:spcPct val="107000"/>
              </a:lnSpc>
              <a:spcBef>
                <a:spcPts val="0"/>
              </a:spcBef>
              <a:spcAft>
                <a:spcPts val="800"/>
              </a:spcAft>
            </a:pPr>
            <a:r>
              <a:rPr lang="en-US" kern="100" dirty="0">
                <a:latin typeface="+mn-lt"/>
                <a:ea typeface="Calibri" panose="020F0502020204030204" pitchFamily="34" charset="0"/>
                <a:cs typeface="Times New Roman" panose="02020603050405020304" pitchFamily="18" charset="0"/>
              </a:rPr>
              <a:t>Size of the paste tube </a:t>
            </a:r>
            <a:endParaRPr lang="en-US" kern="100" dirty="0">
              <a:effectLst/>
              <a:latin typeface="+mn-lt"/>
              <a:ea typeface="Calibri" panose="020F0502020204030204" pitchFamily="34" charset="0"/>
              <a:cs typeface="Times New Roman" panose="02020603050405020304" pitchFamily="18" charset="0"/>
            </a:endParaRPr>
          </a:p>
          <a:p>
            <a:pPr marL="0" indent="0">
              <a:buNone/>
            </a:pPr>
            <a:endParaRPr lang="en-US" dirty="0">
              <a:latin typeface="+mn-lt"/>
            </a:endParaRPr>
          </a:p>
          <a:p>
            <a:pPr marL="0" indent="0">
              <a:buNone/>
            </a:pPr>
            <a:r>
              <a:rPr lang="en-US" dirty="0">
                <a:latin typeface="+mn-lt"/>
              </a:rPr>
              <a:t>Going well:</a:t>
            </a:r>
          </a:p>
          <a:p>
            <a:r>
              <a:rPr lang="en-US" dirty="0">
                <a:latin typeface="+mn-lt"/>
              </a:rPr>
              <a:t>Staff and patient acceptance</a:t>
            </a:r>
          </a:p>
          <a:p>
            <a:r>
              <a:rPr lang="en-US" dirty="0">
                <a:latin typeface="+mn-lt"/>
              </a:rPr>
              <a:t>Staff reports new </a:t>
            </a:r>
            <a:r>
              <a:rPr lang="en-US" dirty="0"/>
              <a:t>supplies are easy to use</a:t>
            </a:r>
          </a:p>
          <a:p>
            <a:r>
              <a:rPr lang="en-US" dirty="0"/>
              <a:t>Twice daily oral care is not new</a:t>
            </a:r>
          </a:p>
        </p:txBody>
      </p:sp>
    </p:spTree>
    <p:extLst>
      <p:ext uri="{BB962C8B-B14F-4D97-AF65-F5344CB8AC3E}">
        <p14:creationId xmlns:p14="http://schemas.microsoft.com/office/powerpoint/2010/main" val="34910535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190D8-30CF-FED3-53C3-4E9E0BAC01A9}"/>
              </a:ext>
            </a:extLst>
          </p:cNvPr>
          <p:cNvSpPr>
            <a:spLocks noGrp="1"/>
          </p:cNvSpPr>
          <p:nvPr>
            <p:ph type="title"/>
          </p:nvPr>
        </p:nvSpPr>
        <p:spPr>
          <a:xfrm>
            <a:off x="838200" y="-23132"/>
            <a:ext cx="10515600" cy="919162"/>
          </a:xfrm>
        </p:spPr>
        <p:txBody>
          <a:bodyPr/>
          <a:lstStyle/>
          <a:p>
            <a:r>
              <a:rPr lang="en-US" dirty="0"/>
              <a:t>Future </a:t>
            </a:r>
          </a:p>
        </p:txBody>
      </p:sp>
      <p:sp>
        <p:nvSpPr>
          <p:cNvPr id="3" name="Slide Number Placeholder 2">
            <a:extLst>
              <a:ext uri="{FF2B5EF4-FFF2-40B4-BE49-F238E27FC236}">
                <a16:creationId xmlns:a16="http://schemas.microsoft.com/office/drawing/2014/main" id="{2E0A931A-383F-C98F-85C1-A3B4884F70A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822DC835-D54E-FDF0-2E73-2C8B9707225B}"/>
              </a:ext>
            </a:extLst>
          </p:cNvPr>
          <p:cNvSpPr>
            <a:spLocks noGrp="1"/>
          </p:cNvSpPr>
          <p:nvPr>
            <p:ph sz="quarter" idx="10"/>
          </p:nvPr>
        </p:nvSpPr>
        <p:spPr>
          <a:xfrm>
            <a:off x="307521" y="825049"/>
            <a:ext cx="11608708" cy="5896426"/>
          </a:xfrm>
        </p:spPr>
        <p:txBody>
          <a:bodyPr>
            <a:noAutofit/>
          </a:bodyPr>
          <a:lstStyle/>
          <a:p>
            <a:r>
              <a:rPr lang="en-US" sz="2300" dirty="0"/>
              <a:t>Continue to work as a multidisciplinary team </a:t>
            </a:r>
          </a:p>
          <a:p>
            <a:r>
              <a:rPr lang="en-US" sz="2300" dirty="0"/>
              <a:t>Monitor compliance with feedback to hospital depts and BCOM units</a:t>
            </a:r>
          </a:p>
          <a:p>
            <a:r>
              <a:rPr lang="en-US" sz="2300" dirty="0"/>
              <a:t>On-unit assessments repeated and expanded in hospitals</a:t>
            </a:r>
          </a:p>
          <a:p>
            <a:r>
              <a:rPr lang="en-US" sz="2300" dirty="0"/>
              <a:t>Engage nursing leadership again with stronger rationale</a:t>
            </a:r>
          </a:p>
          <a:p>
            <a:r>
              <a:rPr lang="en-US" sz="2300" dirty="0"/>
              <a:t>Ensure tools available for dependent patient oral care outside of critical care depts (suction toothbrush)</a:t>
            </a:r>
          </a:p>
          <a:p>
            <a:r>
              <a:rPr lang="en-US" sz="2300" dirty="0"/>
              <a:t>SDIs working with their clinical staff to do chart review and address gaps with individuals</a:t>
            </a:r>
          </a:p>
          <a:p>
            <a:r>
              <a:rPr lang="en-US" sz="2300" dirty="0"/>
              <a:t>Video and/or CBL for staff</a:t>
            </a:r>
          </a:p>
          <a:p>
            <a:r>
              <a:rPr lang="en-US" sz="2300" dirty="0"/>
              <a:t>Pursue kits (again)</a:t>
            </a:r>
          </a:p>
          <a:p>
            <a:r>
              <a:rPr lang="en-US" sz="2300" dirty="0"/>
              <a:t>Educational materials for patients</a:t>
            </a:r>
          </a:p>
          <a:p>
            <a:r>
              <a:rPr lang="en-US" sz="2300" dirty="0"/>
              <a:t>Add to the new patient in-hospital welcome booklet in the infection prevention section</a:t>
            </a:r>
          </a:p>
          <a:p>
            <a:r>
              <a:rPr lang="en-US" sz="2300" dirty="0"/>
              <a:t>Analyze for NV-HAP outcomes</a:t>
            </a:r>
          </a:p>
          <a:p>
            <a:endParaRPr lang="en-US" sz="2300" dirty="0"/>
          </a:p>
        </p:txBody>
      </p:sp>
    </p:spTree>
    <p:extLst>
      <p:ext uri="{BB962C8B-B14F-4D97-AF65-F5344CB8AC3E}">
        <p14:creationId xmlns:p14="http://schemas.microsoft.com/office/powerpoint/2010/main" val="4038248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107B4-9889-B1C7-420E-55D2C4C1F8FE}"/>
              </a:ext>
            </a:extLst>
          </p:cNvPr>
          <p:cNvSpPr>
            <a:spLocks noGrp="1"/>
          </p:cNvSpPr>
          <p:nvPr>
            <p:ph type="title"/>
          </p:nvPr>
        </p:nvSpPr>
        <p:spPr>
          <a:xfrm>
            <a:off x="831850" y="257879"/>
            <a:ext cx="10515600" cy="919162"/>
          </a:xfrm>
        </p:spPr>
        <p:txBody>
          <a:bodyPr>
            <a:normAutofit fontScale="90000"/>
          </a:bodyPr>
          <a:lstStyle/>
          <a:p>
            <a:r>
              <a:rPr lang="en-US" dirty="0"/>
              <a:t>Epidemiology of </a:t>
            </a:r>
            <a:br>
              <a:rPr lang="en-US" dirty="0"/>
            </a:br>
            <a:r>
              <a:rPr lang="en-US" dirty="0"/>
              <a:t>Hospital Acquired Pneumonia</a:t>
            </a:r>
          </a:p>
        </p:txBody>
      </p:sp>
      <p:sp>
        <p:nvSpPr>
          <p:cNvPr id="3" name="Slide Number Placeholder 2">
            <a:extLst>
              <a:ext uri="{FF2B5EF4-FFF2-40B4-BE49-F238E27FC236}">
                <a16:creationId xmlns:a16="http://schemas.microsoft.com/office/drawing/2014/main" id="{3DE9F4EF-C018-CF96-AEA6-9B0EA694200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1A9F909C-841C-E339-CAAC-0BFC66817799}"/>
              </a:ext>
            </a:extLst>
          </p:cNvPr>
          <p:cNvSpPr>
            <a:spLocks noGrp="1"/>
          </p:cNvSpPr>
          <p:nvPr>
            <p:ph sz="quarter" idx="10"/>
          </p:nvPr>
        </p:nvSpPr>
        <p:spPr/>
        <p:txBody>
          <a:bodyPr/>
          <a:lstStyle/>
          <a:p>
            <a:r>
              <a:rPr lang="en-US" dirty="0"/>
              <a:t>Most common HAI (1 in 4 HAIs)</a:t>
            </a:r>
          </a:p>
          <a:p>
            <a:r>
              <a:rPr lang="en-US" dirty="0"/>
              <a:t>Leading cause of death among HAIs</a:t>
            </a:r>
          </a:p>
          <a:p>
            <a:r>
              <a:rPr lang="en-US" dirty="0"/>
              <a:t>HAP defined by clinical pneumonia case with onset 48 </a:t>
            </a:r>
            <a:r>
              <a:rPr lang="en-US" dirty="0" err="1"/>
              <a:t>hrs</a:t>
            </a:r>
            <a:r>
              <a:rPr lang="en-US" dirty="0"/>
              <a:t> or later in an admission to a healthcare facility</a:t>
            </a:r>
          </a:p>
          <a:p>
            <a:r>
              <a:rPr lang="en-US" dirty="0"/>
              <a:t>Hospital acquired pneumonia cases: </a:t>
            </a:r>
          </a:p>
          <a:p>
            <a:pPr marL="457200" lvl="1" indent="0">
              <a:buNone/>
            </a:pPr>
            <a:r>
              <a:rPr lang="en-US" dirty="0"/>
              <a:t>35% Ventilator-associated</a:t>
            </a:r>
          </a:p>
          <a:p>
            <a:pPr marL="457200" lvl="1" indent="0">
              <a:buNone/>
            </a:pPr>
            <a:r>
              <a:rPr lang="en-US" dirty="0"/>
              <a:t>65% Non-ventilator associated</a:t>
            </a:r>
          </a:p>
          <a:p>
            <a:pPr marL="0" indent="0">
              <a:buNone/>
            </a:pPr>
            <a:endParaRPr lang="en-US" dirty="0"/>
          </a:p>
        </p:txBody>
      </p:sp>
      <p:sp>
        <p:nvSpPr>
          <p:cNvPr id="5" name="TextBox 4">
            <a:extLst>
              <a:ext uri="{FF2B5EF4-FFF2-40B4-BE49-F238E27FC236}">
                <a16:creationId xmlns:a16="http://schemas.microsoft.com/office/drawing/2014/main" id="{1A16CF48-0929-9A14-E07E-7F861A9B655A}"/>
              </a:ext>
            </a:extLst>
          </p:cNvPr>
          <p:cNvSpPr txBox="1"/>
          <p:nvPr/>
        </p:nvSpPr>
        <p:spPr>
          <a:xfrm>
            <a:off x="333701" y="5891411"/>
            <a:ext cx="1015816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Arial" panose="020B0604020202020204" pitchFamily="34" charset="0"/>
                <a:ea typeface="+mn-ea"/>
                <a:cs typeface="+mn-cs"/>
              </a:rPr>
              <a:t>AJIC: American Journal of Infection Control, 2020-05-01, Volume 48, Issue 5, Pages A1-A2, Copyright © 2020</a:t>
            </a:r>
            <a:endParaRPr kumimoji="0" lang="en-US" sz="1600" b="0" i="0" u="none" strike="noStrike" kern="1200" cap="none" spc="0" normalizeH="0" baseline="0" noProof="0" dirty="0">
              <a:ln>
                <a:noFill/>
              </a:ln>
              <a:solidFill>
                <a:prstClr val="black"/>
              </a:solidFill>
              <a:effectLst/>
              <a:uLnTx/>
              <a:uFillTx/>
              <a:latin typeface="Verdana"/>
              <a:ea typeface="+mn-ea"/>
              <a:cs typeface="+mn-cs"/>
            </a:endParaRPr>
          </a:p>
        </p:txBody>
      </p:sp>
      <p:sp>
        <p:nvSpPr>
          <p:cNvPr id="8" name="TextBox 7">
            <a:extLst>
              <a:ext uri="{FF2B5EF4-FFF2-40B4-BE49-F238E27FC236}">
                <a16:creationId xmlns:a16="http://schemas.microsoft.com/office/drawing/2014/main" id="{2A66102F-9C0F-3455-E630-25B9FC603805}"/>
              </a:ext>
            </a:extLst>
          </p:cNvPr>
          <p:cNvSpPr txBox="1"/>
          <p:nvPr/>
        </p:nvSpPr>
        <p:spPr>
          <a:xfrm>
            <a:off x="333699" y="5250559"/>
            <a:ext cx="11602361"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A1A1A"/>
                </a:solidFill>
                <a:effectLst/>
                <a:uLnTx/>
                <a:uFillTx/>
                <a:latin typeface="Arial" panose="020B0604020202020204" pitchFamily="34" charset="0"/>
                <a:ea typeface="+mn-ea"/>
                <a:cs typeface="Arial" panose="020B0604020202020204" pitchFamily="34" charset="0"/>
              </a:rPr>
              <a:t>Changes in Prevalence of Health Care–Associated Infections in U.S. Hospitals </a:t>
            </a:r>
            <a:r>
              <a:rPr kumimoji="0" lang="en-US" sz="16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New England Journal of Medicine </a:t>
            </a:r>
            <a:r>
              <a:rPr kumimoji="0" lang="en-US" sz="1600" b="0" i="0" u="none" strike="noStrike" kern="1200" cap="none" spc="0" normalizeH="0" baseline="0" noProof="0" dirty="0">
                <a:ln>
                  <a:noFill/>
                </a:ln>
                <a:solidFill>
                  <a:srgbClr val="1A1A1A"/>
                </a:solidFill>
                <a:effectLst/>
                <a:uLnTx/>
                <a:uFillTx/>
                <a:latin typeface="Arial" panose="020B0604020202020204" pitchFamily="34" charset="0"/>
                <a:ea typeface="+mn-ea"/>
                <a:cs typeface="Arial" panose="020B0604020202020204" pitchFamily="34" charset="0"/>
              </a:rPr>
              <a:t>Volume 379, Number 18, November 1, 2018, </a:t>
            </a:r>
            <a:r>
              <a:rPr kumimoji="0" lang="en-US" sz="16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Pages 1732-1744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7" name="Graphic 6" descr="Man with solid fill">
            <a:extLst>
              <a:ext uri="{FF2B5EF4-FFF2-40B4-BE49-F238E27FC236}">
                <a16:creationId xmlns:a16="http://schemas.microsoft.com/office/drawing/2014/main" id="{BC1CE339-746A-697D-6905-47300A4949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52610" y="1093818"/>
            <a:ext cx="914400" cy="914400"/>
          </a:xfrm>
          <a:prstGeom prst="rect">
            <a:avLst/>
          </a:prstGeom>
          <a:effectLst>
            <a:glow rad="63500">
              <a:srgbClr val="FF0000">
                <a:alpha val="40000"/>
              </a:srgbClr>
            </a:glow>
          </a:effectLst>
        </p:spPr>
      </p:pic>
      <p:pic>
        <p:nvPicPr>
          <p:cNvPr id="9" name="Graphic 8" descr="Man with solid fill">
            <a:extLst>
              <a:ext uri="{FF2B5EF4-FFF2-40B4-BE49-F238E27FC236}">
                <a16:creationId xmlns:a16="http://schemas.microsoft.com/office/drawing/2014/main" id="{6EDF69BD-547B-D864-249B-AD10E1E3D4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69141" y="1101421"/>
            <a:ext cx="914400" cy="914400"/>
          </a:xfrm>
          <a:prstGeom prst="rect">
            <a:avLst/>
          </a:prstGeom>
        </p:spPr>
      </p:pic>
      <p:pic>
        <p:nvPicPr>
          <p:cNvPr id="12" name="Graphic 11" descr="Man with solid fill">
            <a:extLst>
              <a:ext uri="{FF2B5EF4-FFF2-40B4-BE49-F238E27FC236}">
                <a16:creationId xmlns:a16="http://schemas.microsoft.com/office/drawing/2014/main" id="{76F648E4-3C2F-D637-70EA-F84F69C811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76683" y="1109024"/>
            <a:ext cx="914400" cy="914400"/>
          </a:xfrm>
          <a:prstGeom prst="rect">
            <a:avLst/>
          </a:prstGeom>
        </p:spPr>
      </p:pic>
      <p:pic>
        <p:nvPicPr>
          <p:cNvPr id="13" name="Graphic 12" descr="Man with solid fill">
            <a:extLst>
              <a:ext uri="{FF2B5EF4-FFF2-40B4-BE49-F238E27FC236}">
                <a16:creationId xmlns:a16="http://schemas.microsoft.com/office/drawing/2014/main" id="{890C6D80-D147-301E-6380-D9BECC1D2B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84225" y="1106970"/>
            <a:ext cx="914400" cy="914400"/>
          </a:xfrm>
          <a:prstGeom prst="rect">
            <a:avLst/>
          </a:prstGeom>
        </p:spPr>
      </p:pic>
      <p:pic>
        <p:nvPicPr>
          <p:cNvPr id="17" name="Picture 16">
            <a:extLst>
              <a:ext uri="{FF2B5EF4-FFF2-40B4-BE49-F238E27FC236}">
                <a16:creationId xmlns:a16="http://schemas.microsoft.com/office/drawing/2014/main" id="{68B0F5F2-4F61-547C-E83F-A94253633F0D}"/>
              </a:ext>
            </a:extLst>
          </p:cNvPr>
          <p:cNvPicPr>
            <a:picLocks noChangeAspect="1"/>
          </p:cNvPicPr>
          <p:nvPr/>
        </p:nvPicPr>
        <p:blipFill>
          <a:blip r:embed="rId7"/>
          <a:stretch>
            <a:fillRect/>
          </a:stretch>
        </p:blipFill>
        <p:spPr>
          <a:xfrm>
            <a:off x="7706620" y="3137509"/>
            <a:ext cx="2195699" cy="2174330"/>
          </a:xfrm>
          <a:prstGeom prst="rect">
            <a:avLst/>
          </a:prstGeom>
        </p:spPr>
      </p:pic>
    </p:spTree>
    <p:extLst>
      <p:ext uri="{BB962C8B-B14F-4D97-AF65-F5344CB8AC3E}">
        <p14:creationId xmlns:p14="http://schemas.microsoft.com/office/powerpoint/2010/main" val="26378115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3954EDED-418E-EDD7-A446-9C06AFE33F6E}"/>
              </a:ext>
            </a:extLst>
          </p:cNvPr>
          <p:cNvSpPr/>
          <p:nvPr/>
        </p:nvSpPr>
        <p:spPr>
          <a:xfrm>
            <a:off x="6101529" y="3024205"/>
            <a:ext cx="2440569" cy="2172431"/>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19" name="TextBox 18">
            <a:extLst>
              <a:ext uri="{FF2B5EF4-FFF2-40B4-BE49-F238E27FC236}">
                <a16:creationId xmlns:a16="http://schemas.microsoft.com/office/drawing/2014/main" id="{C80B65F9-075E-43D3-BD08-C7DA83B733C4}"/>
              </a:ext>
            </a:extLst>
          </p:cNvPr>
          <p:cNvSpPr txBox="1"/>
          <p:nvPr/>
        </p:nvSpPr>
        <p:spPr>
          <a:xfrm>
            <a:off x="6242221" y="3238033"/>
            <a:ext cx="22823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a:ea typeface="+mn-ea"/>
                <a:cs typeface="+mn-cs"/>
              </a:rPr>
              <a:t>Pre-op antisepsis bundle (oral, nasal, wipes)</a:t>
            </a:r>
            <a:endParaRPr kumimoji="0" lang="en-US" sz="2400" b="0" i="1" u="none" strike="noStrike" kern="1200" cap="none" spc="0" normalizeH="0" baseline="0" noProof="0" dirty="0">
              <a:ln>
                <a:noFill/>
              </a:ln>
              <a:solidFill>
                <a:prstClr val="black"/>
              </a:solidFill>
              <a:effectLst/>
              <a:uLnTx/>
              <a:uFillTx/>
              <a:latin typeface="Verdana"/>
              <a:ea typeface="+mn-ea"/>
              <a:cs typeface="+mn-cs"/>
            </a:endParaRPr>
          </a:p>
        </p:txBody>
      </p:sp>
      <p:sp>
        <p:nvSpPr>
          <p:cNvPr id="2" name="Title 1">
            <a:extLst>
              <a:ext uri="{FF2B5EF4-FFF2-40B4-BE49-F238E27FC236}">
                <a16:creationId xmlns:a16="http://schemas.microsoft.com/office/drawing/2014/main" id="{CC830A36-01E7-4CBF-10F5-7CCB9C650348}"/>
              </a:ext>
            </a:extLst>
          </p:cNvPr>
          <p:cNvSpPr>
            <a:spLocks noGrp="1"/>
          </p:cNvSpPr>
          <p:nvPr>
            <p:ph type="title"/>
          </p:nvPr>
        </p:nvSpPr>
        <p:spPr/>
        <p:txBody>
          <a:bodyPr/>
          <a:lstStyle/>
          <a:p>
            <a:r>
              <a:rPr lang="en-US" dirty="0"/>
              <a:t>Hygiene as Infection Prevention</a:t>
            </a:r>
          </a:p>
        </p:txBody>
      </p:sp>
      <p:sp>
        <p:nvSpPr>
          <p:cNvPr id="3" name="Slide Number Placeholder 2">
            <a:extLst>
              <a:ext uri="{FF2B5EF4-FFF2-40B4-BE49-F238E27FC236}">
                <a16:creationId xmlns:a16="http://schemas.microsoft.com/office/drawing/2014/main" id="{11AD1901-D8A2-8FF8-1950-68ED0BB244E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9" name="Rectangle: Rounded Corners 8">
            <a:extLst>
              <a:ext uri="{FF2B5EF4-FFF2-40B4-BE49-F238E27FC236}">
                <a16:creationId xmlns:a16="http://schemas.microsoft.com/office/drawing/2014/main" id="{DF7B5611-86E0-87B9-C6FF-1A942FF23848}"/>
              </a:ext>
            </a:extLst>
          </p:cNvPr>
          <p:cNvSpPr/>
          <p:nvPr/>
        </p:nvSpPr>
        <p:spPr>
          <a:xfrm>
            <a:off x="3941553" y="1442773"/>
            <a:ext cx="2786517" cy="1569660"/>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8" name="TextBox 7">
            <a:extLst>
              <a:ext uri="{FF2B5EF4-FFF2-40B4-BE49-F238E27FC236}">
                <a16:creationId xmlns:a16="http://schemas.microsoft.com/office/drawing/2014/main" id="{8F527925-C860-1ACF-BED3-92352E66FB86}"/>
              </a:ext>
            </a:extLst>
          </p:cNvPr>
          <p:cNvSpPr txBox="1"/>
          <p:nvPr/>
        </p:nvSpPr>
        <p:spPr>
          <a:xfrm>
            <a:off x="3941553" y="1756503"/>
            <a:ext cx="27865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a:ea typeface="+mn-ea"/>
                <a:cs typeface="+mn-cs"/>
              </a:rPr>
              <a:t>Daily CHG wipes in critical care</a:t>
            </a:r>
          </a:p>
        </p:txBody>
      </p:sp>
      <p:sp>
        <p:nvSpPr>
          <p:cNvPr id="12" name="Rectangle: Rounded Corners 11">
            <a:extLst>
              <a:ext uri="{FF2B5EF4-FFF2-40B4-BE49-F238E27FC236}">
                <a16:creationId xmlns:a16="http://schemas.microsoft.com/office/drawing/2014/main" id="{D010E526-70F4-C900-FBC4-2D6D85778AF7}"/>
              </a:ext>
            </a:extLst>
          </p:cNvPr>
          <p:cNvSpPr/>
          <p:nvPr/>
        </p:nvSpPr>
        <p:spPr>
          <a:xfrm>
            <a:off x="3478136" y="3024395"/>
            <a:ext cx="2282350" cy="2172431"/>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13" name="TextBox 12">
            <a:extLst>
              <a:ext uri="{FF2B5EF4-FFF2-40B4-BE49-F238E27FC236}">
                <a16:creationId xmlns:a16="http://schemas.microsoft.com/office/drawing/2014/main" id="{3C08BB18-5BB3-08AD-27DD-B5AF1172D515}"/>
              </a:ext>
            </a:extLst>
          </p:cNvPr>
          <p:cNvSpPr txBox="1"/>
          <p:nvPr/>
        </p:nvSpPr>
        <p:spPr>
          <a:xfrm>
            <a:off x="3337441" y="3274829"/>
            <a:ext cx="256373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a:ea typeface="+mn-ea"/>
                <a:cs typeface="+mn-cs"/>
              </a:rPr>
              <a:t>Indwelling urinary catheter cleaning</a:t>
            </a:r>
          </a:p>
        </p:txBody>
      </p:sp>
      <p:sp>
        <p:nvSpPr>
          <p:cNvPr id="15" name="Rectangle: Rounded Corners 14">
            <a:extLst>
              <a:ext uri="{FF2B5EF4-FFF2-40B4-BE49-F238E27FC236}">
                <a16:creationId xmlns:a16="http://schemas.microsoft.com/office/drawing/2014/main" id="{71D33F9E-CF2D-D8A8-4965-6C91D45E9B07}"/>
              </a:ext>
            </a:extLst>
          </p:cNvPr>
          <p:cNvSpPr/>
          <p:nvPr/>
        </p:nvSpPr>
        <p:spPr>
          <a:xfrm>
            <a:off x="951661" y="3016982"/>
            <a:ext cx="2442118" cy="2204745"/>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16" name="TextBox 15">
            <a:extLst>
              <a:ext uri="{FF2B5EF4-FFF2-40B4-BE49-F238E27FC236}">
                <a16:creationId xmlns:a16="http://schemas.microsoft.com/office/drawing/2014/main" id="{0995F463-1319-A047-EA24-CBBAB73F8FCD}"/>
              </a:ext>
            </a:extLst>
          </p:cNvPr>
          <p:cNvSpPr txBox="1"/>
          <p:nvPr/>
        </p:nvSpPr>
        <p:spPr>
          <a:xfrm>
            <a:off x="993838" y="3422698"/>
            <a:ext cx="244211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a:ea typeface="+mn-ea"/>
                <a:cs typeface="+mn-cs"/>
              </a:rPr>
              <a:t>Bath wipes for bed bathing (no basins)</a:t>
            </a:r>
          </a:p>
        </p:txBody>
      </p:sp>
      <p:sp>
        <p:nvSpPr>
          <p:cNvPr id="21" name="Rectangle: Rounded Corners 20">
            <a:extLst>
              <a:ext uri="{FF2B5EF4-FFF2-40B4-BE49-F238E27FC236}">
                <a16:creationId xmlns:a16="http://schemas.microsoft.com/office/drawing/2014/main" id="{7F746991-2038-26E6-4D22-E92F3E09CF35}"/>
              </a:ext>
            </a:extLst>
          </p:cNvPr>
          <p:cNvSpPr/>
          <p:nvPr/>
        </p:nvSpPr>
        <p:spPr>
          <a:xfrm>
            <a:off x="6942400" y="1442773"/>
            <a:ext cx="2979241" cy="1581431"/>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22" name="TextBox 21">
            <a:extLst>
              <a:ext uri="{FF2B5EF4-FFF2-40B4-BE49-F238E27FC236}">
                <a16:creationId xmlns:a16="http://schemas.microsoft.com/office/drawing/2014/main" id="{B01CB115-7015-7EBD-D463-42650E7B3C09}"/>
              </a:ext>
            </a:extLst>
          </p:cNvPr>
          <p:cNvSpPr txBox="1"/>
          <p:nvPr/>
        </p:nvSpPr>
        <p:spPr>
          <a:xfrm>
            <a:off x="6942398" y="1759417"/>
            <a:ext cx="297924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a:ea typeface="+mn-ea"/>
                <a:cs typeface="+mn-cs"/>
              </a:rPr>
              <a:t>Vented patient oral care bundle</a:t>
            </a:r>
          </a:p>
        </p:txBody>
      </p:sp>
      <p:grpSp>
        <p:nvGrpSpPr>
          <p:cNvPr id="28" name="Group 27">
            <a:extLst>
              <a:ext uri="{FF2B5EF4-FFF2-40B4-BE49-F238E27FC236}">
                <a16:creationId xmlns:a16="http://schemas.microsoft.com/office/drawing/2014/main" id="{7DCB20F9-B3C7-7440-1A40-D337424FD9DC}"/>
              </a:ext>
            </a:extLst>
          </p:cNvPr>
          <p:cNvGrpSpPr/>
          <p:nvPr/>
        </p:nvGrpSpPr>
        <p:grpSpPr>
          <a:xfrm>
            <a:off x="8798220" y="3031253"/>
            <a:ext cx="2642082" cy="2165383"/>
            <a:chOff x="8798220" y="3031253"/>
            <a:chExt cx="2642082" cy="2165383"/>
          </a:xfrm>
        </p:grpSpPr>
        <p:sp>
          <p:nvSpPr>
            <p:cNvPr id="24" name="Rectangle: Rounded Corners 23">
              <a:extLst>
                <a:ext uri="{FF2B5EF4-FFF2-40B4-BE49-F238E27FC236}">
                  <a16:creationId xmlns:a16="http://schemas.microsoft.com/office/drawing/2014/main" id="{148FD06E-CA8A-AD0A-5AE0-96F5E01461E6}"/>
                </a:ext>
              </a:extLst>
            </p:cNvPr>
            <p:cNvSpPr/>
            <p:nvPr/>
          </p:nvSpPr>
          <p:spPr>
            <a:xfrm>
              <a:off x="8798222" y="3031253"/>
              <a:ext cx="2642080" cy="2165383"/>
            </a:xfrm>
            <a:prstGeom prst="roundRect">
              <a:avLst/>
            </a:prstGeom>
            <a:solidFill>
              <a:schemeClr val="accent6">
                <a:lumMod val="40000"/>
                <a:lumOff val="60000"/>
              </a:schemeClr>
            </a:solidFill>
            <a:ln w="25400">
              <a:solidFill>
                <a:schemeClr val="accent1">
                  <a:shade val="1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25" name="TextBox 24">
              <a:extLst>
                <a:ext uri="{FF2B5EF4-FFF2-40B4-BE49-F238E27FC236}">
                  <a16:creationId xmlns:a16="http://schemas.microsoft.com/office/drawing/2014/main" id="{72E5B3C3-5568-9381-7483-170A0FC2B37D}"/>
                </a:ext>
              </a:extLst>
            </p:cNvPr>
            <p:cNvSpPr txBox="1"/>
            <p:nvPr/>
          </p:nvSpPr>
          <p:spPr>
            <a:xfrm>
              <a:off x="8798220" y="3257573"/>
              <a:ext cx="2642080" cy="16005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a:ea typeface="+mn-ea"/>
                  <a:cs typeface="+mn-cs"/>
                </a:rPr>
                <a:t>Comprehensive oral hygiene for all patients (non-vented)</a:t>
              </a:r>
            </a:p>
          </p:txBody>
        </p:sp>
      </p:grpSp>
    </p:spTree>
    <p:extLst>
      <p:ext uri="{BB962C8B-B14F-4D97-AF65-F5344CB8AC3E}">
        <p14:creationId xmlns:p14="http://schemas.microsoft.com/office/powerpoint/2010/main" val="51607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3500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3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D903CC-197B-7362-CD19-ACB997D3D95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2880411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A9F909C-841C-E339-CAAC-0BFC66817799}"/>
              </a:ext>
            </a:extLst>
          </p:cNvPr>
          <p:cNvSpPr>
            <a:spLocks noGrp="1"/>
          </p:cNvSpPr>
          <p:nvPr>
            <p:ph sz="quarter" idx="10"/>
          </p:nvPr>
        </p:nvSpPr>
        <p:spPr>
          <a:xfrm>
            <a:off x="513000" y="1136263"/>
            <a:ext cx="11634470" cy="4324350"/>
          </a:xfrm>
        </p:spPr>
        <p:txBody>
          <a:bodyPr>
            <a:normAutofit fontScale="77500" lnSpcReduction="20000"/>
          </a:bodyPr>
          <a:lstStyle/>
          <a:p>
            <a:pPr marL="0" indent="0">
              <a:buNone/>
            </a:pPr>
            <a:r>
              <a:rPr lang="en-US" b="1" dirty="0"/>
              <a:t>HAP </a:t>
            </a:r>
          </a:p>
          <a:p>
            <a:pPr marL="0" indent="0">
              <a:buNone/>
            </a:pPr>
            <a:r>
              <a:rPr lang="en-US" dirty="0"/>
              <a:t>Clinical pneumonia case with onset 48 </a:t>
            </a:r>
            <a:r>
              <a:rPr lang="en-US" dirty="0" err="1"/>
              <a:t>hrs</a:t>
            </a:r>
            <a:r>
              <a:rPr lang="en-US" dirty="0"/>
              <a:t> or later in an admission to a healthcare facility</a:t>
            </a:r>
          </a:p>
          <a:p>
            <a:pPr marL="0" indent="0">
              <a:buNone/>
            </a:pPr>
            <a:r>
              <a:rPr lang="en-US" b="1" dirty="0"/>
              <a:t>VAP</a:t>
            </a:r>
            <a:r>
              <a:rPr lang="en-US" dirty="0"/>
              <a:t> </a:t>
            </a:r>
          </a:p>
          <a:p>
            <a:pPr marL="0" indent="0">
              <a:buNone/>
            </a:pPr>
            <a:r>
              <a:rPr lang="en-US" dirty="0"/>
              <a:t>Patients who have been intubated and have been receiving mechanical ventilation for at least 48 </a:t>
            </a:r>
            <a:r>
              <a:rPr lang="en-US" dirty="0" err="1"/>
              <a:t>hrs</a:t>
            </a:r>
            <a:r>
              <a:rPr lang="en-US" dirty="0"/>
              <a:t> prior to onset </a:t>
            </a:r>
          </a:p>
          <a:p>
            <a:pPr marL="0" indent="0">
              <a:buNone/>
            </a:pPr>
            <a:r>
              <a:rPr lang="en-US" b="1" dirty="0"/>
              <a:t>NV-HAP</a:t>
            </a:r>
            <a:r>
              <a:rPr lang="en-US" dirty="0"/>
              <a:t> </a:t>
            </a:r>
          </a:p>
          <a:p>
            <a:pPr marL="0" indent="0">
              <a:buNone/>
            </a:pPr>
            <a:r>
              <a:rPr lang="en-US" dirty="0"/>
              <a:t>Patients who have not been intubated/received mechanical ventilation leading up to onset</a:t>
            </a:r>
          </a:p>
          <a:p>
            <a:pPr marL="0" indent="0">
              <a:buNone/>
            </a:pPr>
            <a:endParaRPr lang="en-US" dirty="0"/>
          </a:p>
          <a:p>
            <a:pPr marL="0" indent="0">
              <a:buNone/>
            </a:pPr>
            <a:r>
              <a:rPr lang="en-US" dirty="0"/>
              <a:t>						</a:t>
            </a:r>
          </a:p>
          <a:p>
            <a:pPr marL="0" indent="0">
              <a:buNone/>
            </a:pPr>
            <a:r>
              <a:rPr lang="en-US" dirty="0"/>
              <a:t>VAE, Peds VAE</a:t>
            </a:r>
          </a:p>
          <a:p>
            <a:pPr marL="0" indent="0">
              <a:buNone/>
            </a:pPr>
            <a:r>
              <a:rPr lang="en-US" dirty="0"/>
              <a:t>PNEU</a:t>
            </a:r>
            <a:endParaRPr lang="en-US" dirty="0">
              <a:solidFill>
                <a:srgbClr val="FF0000"/>
              </a:solidFill>
            </a:endParaRPr>
          </a:p>
        </p:txBody>
      </p:sp>
      <p:sp>
        <p:nvSpPr>
          <p:cNvPr id="2" name="Title 1">
            <a:extLst>
              <a:ext uri="{FF2B5EF4-FFF2-40B4-BE49-F238E27FC236}">
                <a16:creationId xmlns:a16="http://schemas.microsoft.com/office/drawing/2014/main" id="{041107B4-9889-B1C7-420E-55D2C4C1F8FE}"/>
              </a:ext>
            </a:extLst>
          </p:cNvPr>
          <p:cNvSpPr>
            <a:spLocks noGrp="1"/>
          </p:cNvSpPr>
          <p:nvPr>
            <p:ph type="title"/>
          </p:nvPr>
        </p:nvSpPr>
        <p:spPr>
          <a:xfrm>
            <a:off x="278765" y="57945"/>
            <a:ext cx="11634470" cy="919162"/>
          </a:xfrm>
        </p:spPr>
        <p:txBody>
          <a:bodyPr>
            <a:normAutofit fontScale="90000"/>
          </a:bodyPr>
          <a:lstStyle/>
          <a:p>
            <a:r>
              <a:rPr lang="en-US" dirty="0"/>
              <a:t>Defining Hospital Acquired Pneumonia</a:t>
            </a:r>
          </a:p>
        </p:txBody>
      </p:sp>
      <p:sp>
        <p:nvSpPr>
          <p:cNvPr id="3" name="Slide Number Placeholder 2">
            <a:extLst>
              <a:ext uri="{FF2B5EF4-FFF2-40B4-BE49-F238E27FC236}">
                <a16:creationId xmlns:a16="http://schemas.microsoft.com/office/drawing/2014/main" id="{3DE9F4EF-C018-CF96-AEA6-9B0EA694200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6" name="TextBox 5">
            <a:extLst>
              <a:ext uri="{FF2B5EF4-FFF2-40B4-BE49-F238E27FC236}">
                <a16:creationId xmlns:a16="http://schemas.microsoft.com/office/drawing/2014/main" id="{91941E47-1132-24E2-95CD-9593CB7EF999}"/>
              </a:ext>
            </a:extLst>
          </p:cNvPr>
          <p:cNvSpPr txBox="1"/>
          <p:nvPr/>
        </p:nvSpPr>
        <p:spPr>
          <a:xfrm>
            <a:off x="278765" y="5892581"/>
            <a:ext cx="569136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Verdana"/>
                <a:ea typeface="+mn-ea"/>
                <a:cs typeface="+mn-cs"/>
              </a:rPr>
              <a:t>APIC Text 14</a:t>
            </a:r>
            <a:r>
              <a:rPr kumimoji="0" lang="en-US" sz="1600" b="0" i="0" u="none" strike="noStrike" kern="1200" cap="none" spc="0" normalizeH="0" baseline="30000" noProof="0" dirty="0">
                <a:ln>
                  <a:noFill/>
                </a:ln>
                <a:solidFill>
                  <a:prstClr val="black"/>
                </a:solidFill>
                <a:effectLst/>
                <a:uLnTx/>
                <a:uFillTx/>
                <a:latin typeface="Verdana"/>
                <a:ea typeface="+mn-ea"/>
                <a:cs typeface="+mn-cs"/>
              </a:rPr>
              <a:t>th</a:t>
            </a:r>
            <a:r>
              <a:rPr kumimoji="0" lang="en-US" sz="1600" b="0" i="0" u="none" strike="noStrike" kern="1200" cap="none" spc="0" normalizeH="0" baseline="0" noProof="0" dirty="0">
                <a:ln>
                  <a:noFill/>
                </a:ln>
                <a:solidFill>
                  <a:prstClr val="black"/>
                </a:solidFill>
                <a:effectLst/>
                <a:uLnTx/>
                <a:uFillTx/>
                <a:latin typeface="Verdana"/>
                <a:ea typeface="+mn-ea"/>
                <a:cs typeface="+mn-cs"/>
              </a:rPr>
              <a:t> ed, updated 2024. Pneumonia chapter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7" name="Picture 6">
            <a:extLst>
              <a:ext uri="{FF2B5EF4-FFF2-40B4-BE49-F238E27FC236}">
                <a16:creationId xmlns:a16="http://schemas.microsoft.com/office/drawing/2014/main" id="{51662F86-007E-AC02-5A1D-90E8D3B2A300}"/>
              </a:ext>
            </a:extLst>
          </p:cNvPr>
          <p:cNvPicPr>
            <a:picLocks noChangeAspect="1"/>
          </p:cNvPicPr>
          <p:nvPr/>
        </p:nvPicPr>
        <p:blipFill>
          <a:blip r:embed="rId3"/>
          <a:stretch>
            <a:fillRect/>
          </a:stretch>
        </p:blipFill>
        <p:spPr>
          <a:xfrm>
            <a:off x="572726" y="4101463"/>
            <a:ext cx="6194392" cy="604497"/>
          </a:xfrm>
          <a:prstGeom prst="rect">
            <a:avLst/>
          </a:prstGeom>
        </p:spPr>
      </p:pic>
      <p:sp>
        <p:nvSpPr>
          <p:cNvPr id="9" name="TextBox 8">
            <a:extLst>
              <a:ext uri="{FF2B5EF4-FFF2-40B4-BE49-F238E27FC236}">
                <a16:creationId xmlns:a16="http://schemas.microsoft.com/office/drawing/2014/main" id="{D791E8E3-4722-4BA2-4129-B29969F11A7D}"/>
              </a:ext>
            </a:extLst>
          </p:cNvPr>
          <p:cNvSpPr txBox="1"/>
          <p:nvPr/>
        </p:nvSpPr>
        <p:spPr>
          <a:xfrm>
            <a:off x="701578" y="5346489"/>
            <a:ext cx="1172200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Pneumonia (Ventilator-associated [VAP] and non-ventilator associated Pneumonia [PNEU]) Event</a:t>
            </a:r>
          </a:p>
        </p:txBody>
      </p:sp>
    </p:spTree>
    <p:extLst>
      <p:ext uri="{BB962C8B-B14F-4D97-AF65-F5344CB8AC3E}">
        <p14:creationId xmlns:p14="http://schemas.microsoft.com/office/powerpoint/2010/main" val="131003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4E921-95E2-F35E-E6E2-F5D2F2BEBBC4}"/>
              </a:ext>
            </a:extLst>
          </p:cNvPr>
          <p:cNvSpPr>
            <a:spLocks noGrp="1"/>
          </p:cNvSpPr>
          <p:nvPr>
            <p:ph type="title"/>
          </p:nvPr>
        </p:nvSpPr>
        <p:spPr/>
        <p:txBody>
          <a:bodyPr/>
          <a:lstStyle/>
          <a:p>
            <a:r>
              <a:rPr lang="en-US" dirty="0"/>
              <a:t>Poll Everywhere</a:t>
            </a:r>
          </a:p>
        </p:txBody>
      </p:sp>
      <p:sp>
        <p:nvSpPr>
          <p:cNvPr id="3" name="Slide Number Placeholder 2">
            <a:extLst>
              <a:ext uri="{FF2B5EF4-FFF2-40B4-BE49-F238E27FC236}">
                <a16:creationId xmlns:a16="http://schemas.microsoft.com/office/drawing/2014/main" id="{8823F16C-FE89-467A-83C5-E1B295031BB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Content Placeholder 3">
            <a:extLst>
              <a:ext uri="{FF2B5EF4-FFF2-40B4-BE49-F238E27FC236}">
                <a16:creationId xmlns:a16="http://schemas.microsoft.com/office/drawing/2014/main" id="{60E19DD3-8D47-459B-107B-0CB63ADFA654}"/>
              </a:ext>
            </a:extLst>
          </p:cNvPr>
          <p:cNvSpPr>
            <a:spLocks noGrp="1"/>
          </p:cNvSpPr>
          <p:nvPr>
            <p:ph sz="quarter" idx="10"/>
          </p:nvPr>
        </p:nvSpPr>
        <p:spPr>
          <a:xfrm>
            <a:off x="628650" y="1558800"/>
            <a:ext cx="10502900" cy="4324350"/>
          </a:xfrm>
        </p:spPr>
        <p:txBody>
          <a:bodyPr>
            <a:normAutofit/>
          </a:bodyPr>
          <a:lstStyle/>
          <a:p>
            <a:pPr marL="0" indent="0">
              <a:buNone/>
            </a:pPr>
            <a:r>
              <a:rPr lang="en-US" dirty="0"/>
              <a:t>Respond at: </a:t>
            </a:r>
          </a:p>
          <a:p>
            <a:pPr marL="0" indent="0">
              <a:buNone/>
            </a:pPr>
            <a:endParaRPr lang="en-US" dirty="0"/>
          </a:p>
          <a:p>
            <a:pPr>
              <a:buFont typeface="Wingdings" panose="05000000000000000000" pitchFamily="2" charset="2"/>
              <a:buChar char="Ø"/>
            </a:pPr>
            <a:r>
              <a:rPr lang="en-US" dirty="0"/>
              <a:t> </a:t>
            </a:r>
            <a:r>
              <a:rPr lang="en-US" dirty="0">
                <a:latin typeface="+mn-lt"/>
              </a:rPr>
              <a:t>Webpage: </a:t>
            </a:r>
            <a:r>
              <a:rPr lang="en-US" b="1" i="0" dirty="0">
                <a:effectLst/>
                <a:highlight>
                  <a:srgbClr val="F8FAFC"/>
                </a:highlight>
                <a:latin typeface="+mn-lt"/>
                <a:hlinkClick r:id="rId3"/>
              </a:rPr>
              <a:t>PollEv.com​/chaunguyen481</a:t>
            </a:r>
            <a:endParaRPr lang="en-US" b="1" i="0" dirty="0">
              <a:effectLst/>
              <a:highlight>
                <a:srgbClr val="F8FAFC"/>
              </a:highlight>
              <a:latin typeface="+mn-lt"/>
            </a:endParaRPr>
          </a:p>
          <a:p>
            <a:pPr marL="0" indent="0">
              <a:buNone/>
            </a:pPr>
            <a:endParaRPr lang="en-US" b="1" dirty="0">
              <a:highlight>
                <a:srgbClr val="F8FAFC"/>
              </a:highlight>
              <a:latin typeface="+mn-lt"/>
            </a:endParaRPr>
          </a:p>
          <a:p>
            <a:pPr>
              <a:buFont typeface="Wingdings" panose="05000000000000000000" pitchFamily="2" charset="2"/>
              <a:buChar char="Ø"/>
            </a:pPr>
            <a:r>
              <a:rPr lang="en-US" dirty="0">
                <a:highlight>
                  <a:srgbClr val="F8FAFC"/>
                </a:highlight>
                <a:latin typeface="+mn-lt"/>
              </a:rPr>
              <a:t> Text Messaging: </a:t>
            </a:r>
            <a:r>
              <a:rPr lang="en-US" b="0" i="0" dirty="0">
                <a:effectLst/>
                <a:highlight>
                  <a:srgbClr val="F8FAFC"/>
                </a:highlight>
                <a:latin typeface="+mn-lt"/>
              </a:rPr>
              <a:t>Send </a:t>
            </a:r>
            <a:r>
              <a:rPr lang="en-US" b="1" i="0" dirty="0">
                <a:effectLst/>
                <a:highlight>
                  <a:srgbClr val="F8FAFC"/>
                </a:highlight>
                <a:latin typeface="+mn-lt"/>
              </a:rPr>
              <a:t>chaunguyen481</a:t>
            </a:r>
            <a:r>
              <a:rPr lang="en-US" b="0" i="0" dirty="0">
                <a:effectLst/>
                <a:highlight>
                  <a:srgbClr val="F8FAFC"/>
                </a:highlight>
                <a:latin typeface="+mn-lt"/>
              </a:rPr>
              <a:t> to </a:t>
            </a:r>
            <a:r>
              <a:rPr lang="en-US" b="1" i="0" dirty="0">
                <a:effectLst/>
                <a:highlight>
                  <a:srgbClr val="F8FAFC"/>
                </a:highlight>
                <a:latin typeface="+mn-lt"/>
              </a:rPr>
              <a:t>22333</a:t>
            </a:r>
          </a:p>
          <a:p>
            <a:pPr marL="0" indent="0">
              <a:buNone/>
            </a:pPr>
            <a:endParaRPr lang="en-US" b="1" dirty="0">
              <a:highlight>
                <a:srgbClr val="F8FAFC"/>
              </a:highlight>
              <a:latin typeface="+mn-lt"/>
            </a:endParaRPr>
          </a:p>
          <a:p>
            <a:pPr>
              <a:buFont typeface="Wingdings" panose="05000000000000000000" pitchFamily="2" charset="2"/>
              <a:buChar char="Ø"/>
            </a:pPr>
            <a:r>
              <a:rPr lang="en-US" b="1" dirty="0">
                <a:highlight>
                  <a:srgbClr val="F8FAFC"/>
                </a:highlight>
                <a:latin typeface="+mn-lt"/>
              </a:rPr>
              <a:t> </a:t>
            </a:r>
            <a:r>
              <a:rPr lang="en-US" dirty="0">
                <a:highlight>
                  <a:srgbClr val="F8FAFC"/>
                </a:highlight>
                <a:latin typeface="+mn-lt"/>
              </a:rPr>
              <a:t>QR Code: </a:t>
            </a:r>
            <a:endParaRPr lang="en-US" dirty="0">
              <a:latin typeface="+mn-lt"/>
            </a:endParaRPr>
          </a:p>
        </p:txBody>
      </p:sp>
      <p:pic>
        <p:nvPicPr>
          <p:cNvPr id="6" name="Picture 5">
            <a:extLst>
              <a:ext uri="{FF2B5EF4-FFF2-40B4-BE49-F238E27FC236}">
                <a16:creationId xmlns:a16="http://schemas.microsoft.com/office/drawing/2014/main" id="{77892E3F-DE00-A686-28D6-04FE0BA27C22}"/>
              </a:ext>
            </a:extLst>
          </p:cNvPr>
          <p:cNvPicPr>
            <a:picLocks noChangeAspect="1"/>
          </p:cNvPicPr>
          <p:nvPr/>
        </p:nvPicPr>
        <p:blipFill>
          <a:blip r:embed="rId4"/>
          <a:stretch>
            <a:fillRect/>
          </a:stretch>
        </p:blipFill>
        <p:spPr>
          <a:xfrm>
            <a:off x="3492908" y="4426656"/>
            <a:ext cx="2175229" cy="2175229"/>
          </a:xfrm>
          <a:prstGeom prst="rect">
            <a:avLst/>
          </a:prstGeom>
        </p:spPr>
      </p:pic>
    </p:spTree>
    <p:extLst>
      <p:ext uri="{BB962C8B-B14F-4D97-AF65-F5344CB8AC3E}">
        <p14:creationId xmlns:p14="http://schemas.microsoft.com/office/powerpoint/2010/main" val="1195767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0632AF-8AF9-45B9-0CB5-FD9B0C464691}"/>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
        <p:nvSpPr>
          <p:cNvPr id="2" name="Slide Number Placeholder 1">
            <a:extLst>
              <a:ext uri="{FF2B5EF4-FFF2-40B4-BE49-F238E27FC236}">
                <a16:creationId xmlns:a16="http://schemas.microsoft.com/office/drawing/2014/main" id="{4373398E-581F-DAB9-A1EF-94D76E529BE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AC6F-E2AF-4D4E-A095-E91A337C76F9}" type="slidenum">
              <a:rPr kumimoji="0" lang="en-US"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38715755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8e7e7602-14c4-42ee-843f-c4b91c356b91"/>
</p:tagLst>
</file>

<file path=ppt/tags/tag2.xml><?xml version="1.0" encoding="utf-8"?>
<p:tagLst xmlns:a="http://schemas.openxmlformats.org/drawingml/2006/main" xmlns:r="http://schemas.openxmlformats.org/officeDocument/2006/relationships" xmlns:p="http://schemas.openxmlformats.org/presentationml/2006/main">
  <p:tag name="__PE_POLL_EMBED_ID" val="5ad66dc0-97db-4cb9-86b2-f519156cb116"/>
</p:tagLst>
</file>

<file path=ppt/theme/theme1.xml><?xml version="1.0" encoding="utf-8"?>
<a:theme xmlns:a="http://schemas.openxmlformats.org/drawingml/2006/main" name="Facet">
  <a:themeElements>
    <a:clrScheme name="Yellow Orange">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ronson Curve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2C369FE-6CD4-4306-BD5B-10C9209FD4DD}" vid="{F1B261FC-0A30-40B9-AB91-3FFB6067CDD5}"/>
    </a:ext>
  </a:extLst>
</a:theme>
</file>

<file path=ppt/theme/theme3.xml><?xml version="1.0" encoding="utf-8"?>
<a:theme xmlns:a="http://schemas.openxmlformats.org/drawingml/2006/main" name="White Bronson Logo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2C369FE-6CD4-4306-BD5B-10C9209FD4DD}" vid="{54577F6C-0504-48B8-B59F-E6D64B427E44}"/>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TotalTime>
  <Words>7467</Words>
  <Application>Microsoft Office PowerPoint</Application>
  <PresentationFormat>Widescreen</PresentationFormat>
  <Paragraphs>778</Paragraphs>
  <Slides>61</Slides>
  <Notes>61</Notes>
  <HiddenSlides>2</HiddenSlides>
  <MMClips>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61</vt:i4>
      </vt:variant>
    </vt:vector>
  </HeadingPairs>
  <TitlesOfParts>
    <vt:vector size="80" baseType="lpstr">
      <vt:lpstr>Arial</vt:lpstr>
      <vt:lpstr>Helvetica Neue</vt:lpstr>
      <vt:lpstr>Fira Sans</vt:lpstr>
      <vt:lpstr>Verdana</vt:lpstr>
      <vt:lpstr>Trebuchet MS</vt:lpstr>
      <vt:lpstr>Wingdings</vt:lpstr>
      <vt:lpstr>Symbol</vt:lpstr>
      <vt:lpstr>AdvOT596495f2</vt:lpstr>
      <vt:lpstr>Frutiger LT W04_55 Roman</vt:lpstr>
      <vt:lpstr>Palatino Linotype</vt:lpstr>
      <vt:lpstr>Calibri</vt:lpstr>
      <vt:lpstr>BlinkMacSystemFont</vt:lpstr>
      <vt:lpstr>Noto Sans Symbols</vt:lpstr>
      <vt:lpstr>Corsiva</vt:lpstr>
      <vt:lpstr>Georgia</vt:lpstr>
      <vt:lpstr>Nunito</vt:lpstr>
      <vt:lpstr>Facet</vt:lpstr>
      <vt:lpstr>Bronson Curve Design</vt:lpstr>
      <vt:lpstr>White Bronson Logo Design</vt:lpstr>
      <vt:lpstr>APIC - Great Lakes 2024 Fall Education Conference!  “You Have Friends in IP”</vt:lpstr>
      <vt:lpstr>Oral Care for Prevention of Non-Vent HAP: Firsthand Experience</vt:lpstr>
      <vt:lpstr>Objectives</vt:lpstr>
      <vt:lpstr>Outline</vt:lpstr>
      <vt:lpstr>Defining Clinical Pneumonia</vt:lpstr>
      <vt:lpstr>Epidemiology of  Hospital Acquired Pneumonia</vt:lpstr>
      <vt:lpstr>Defining Hospital Acquired Pneumonia</vt:lpstr>
      <vt:lpstr>Poll Everywhere</vt:lpstr>
      <vt:lpstr>PowerPoint Presentation</vt:lpstr>
      <vt:lpstr>First Poll:</vt:lpstr>
      <vt:lpstr>Burden of NV-HAP: Hospital</vt:lpstr>
      <vt:lpstr>Burden of NV-HAP: Hospital</vt:lpstr>
      <vt:lpstr>Burden of NV-HAP: LTC</vt:lpstr>
      <vt:lpstr>NV-HAP Prevention Recommendations </vt:lpstr>
      <vt:lpstr>National Organizations’  Prevention Recommendations</vt:lpstr>
      <vt:lpstr>PowerPoint Presentation</vt:lpstr>
      <vt:lpstr>Joint Commission  Quick Safety Issue 2021</vt:lpstr>
      <vt:lpstr>SHEA Compendium 2022:  Essential Practices to Prevent NV-HAP</vt:lpstr>
      <vt:lpstr>APIC: Driver Diagram of NV-HAP Prevention Strategies</vt:lpstr>
      <vt:lpstr>CDC: Oral Health in Healthcare Settings to Prevent Pneumonia Toolkit</vt:lpstr>
      <vt:lpstr>Pathophysiology of Pneumonia</vt:lpstr>
      <vt:lpstr>One Shared Germ Population</vt:lpstr>
      <vt:lpstr>Oral Microbiome Disruptions  in the Hospital and LTC</vt:lpstr>
      <vt:lpstr>PowerPoint Presentation</vt:lpstr>
      <vt:lpstr>PowerPoint Presentation</vt:lpstr>
      <vt:lpstr>Oral Care Intervention Successes</vt:lpstr>
      <vt:lpstr>Oral Care as Prevention for  NV-HAP A Four-Unit Cluster Randomized Study</vt:lpstr>
      <vt:lpstr>Reducing missed oral care opportunities  to prevent NV HAP at the  Department of Veterans Affairs</vt:lpstr>
      <vt:lpstr>Reducing missed oral care opportunities  to prevent NV HAP at the  Department of Veterans Affairs</vt:lpstr>
      <vt:lpstr>Veteran’s Health Administration </vt:lpstr>
      <vt:lpstr>Healthy Teeth, Healthy You Video</vt:lpstr>
      <vt:lpstr>Poll Everywhere</vt:lpstr>
      <vt:lpstr>PowerPoint Presentation</vt:lpstr>
      <vt:lpstr>Second Poll:</vt:lpstr>
      <vt:lpstr>Bronson’s NV-HAP Prevention Journey:  Oral Hygiene</vt:lpstr>
      <vt:lpstr>Previous Proposals</vt:lpstr>
      <vt:lpstr>Where are all the toothbrushes?</vt:lpstr>
      <vt:lpstr>Trying Again, Fall 2023 </vt:lpstr>
      <vt:lpstr>Baseline Stats and Justification</vt:lpstr>
      <vt:lpstr>Policy Revision and Education</vt:lpstr>
      <vt:lpstr>American Association of Critical Care Nurses (AACN)</vt:lpstr>
      <vt:lpstr>AACN Oral Care Procedure</vt:lpstr>
      <vt:lpstr>Education in Acute Care</vt:lpstr>
      <vt:lpstr>PowerPoint Presentation</vt:lpstr>
      <vt:lpstr>PowerPoint Presentation</vt:lpstr>
      <vt:lpstr>Product Changes</vt:lpstr>
      <vt:lpstr>PowerPoint Presentation</vt:lpstr>
      <vt:lpstr>EHR Support: Task for Acute Care in Epic</vt:lpstr>
      <vt:lpstr>PowerPoint Presentation</vt:lpstr>
      <vt:lpstr>Checking in: Assessment Part 2</vt:lpstr>
      <vt:lpstr>Needs Improvement</vt:lpstr>
      <vt:lpstr>Bronson Commons Setting</vt:lpstr>
      <vt:lpstr>Bronson Commons HA Pneumonia</vt:lpstr>
      <vt:lpstr>Long Term Care State  Licensing Epxectations</vt:lpstr>
      <vt:lpstr>Bronson Commons  Oral Care Policy Updated</vt:lpstr>
      <vt:lpstr>Oral Care Documentation</vt:lpstr>
      <vt:lpstr>Education and Acceptance</vt:lpstr>
      <vt:lpstr>Bronson Commons Implementation</vt:lpstr>
      <vt:lpstr>Future </vt:lpstr>
      <vt:lpstr>Hygiene as Infection Prevention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Kelsey Ostergren</dc:creator>
  <cp:lastModifiedBy>Parr, Denise (DHHS-Contractor)</cp:lastModifiedBy>
  <cp:revision>8</cp:revision>
  <dcterms:created xsi:type="dcterms:W3CDTF">2020-10-20T14:08:18Z</dcterms:created>
  <dcterms:modified xsi:type="dcterms:W3CDTF">2024-10-17T13:59:17Z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0x01010020092E7D6D710C45BB241B356B659C94</vt:lpwstr>
  </property>
  <property fmtid="{D5CDD505-2E9C-101B-9397-08002B2CF9AE}" pid="3" name="MSIP_Label_2f46dfe0-534f-4c95-815c-5b1af86b9823_Enabled">
    <vt:lpwstr>true</vt:lpwstr>
  </property>
  <property fmtid="{D5CDD505-2E9C-101B-9397-08002B2CF9AE}" pid="4" name="MSIP_Label_2f46dfe0-534f-4c95-815c-5b1af86b9823_SetDate">
    <vt:lpwstr>2024-09-30T17:52:14Z</vt:lpwstr>
  </property>
  <property fmtid="{D5CDD505-2E9C-101B-9397-08002B2CF9AE}" pid="5" name="MSIP_Label_2f46dfe0-534f-4c95-815c-5b1af86b9823_Method">
    <vt:lpwstr>Privileged</vt:lpwstr>
  </property>
  <property fmtid="{D5CDD505-2E9C-101B-9397-08002B2CF9AE}" pid="6" name="MSIP_Label_2f46dfe0-534f-4c95-815c-5b1af86b9823_Name">
    <vt:lpwstr>2f46dfe0-534f-4c95-815c-5b1af86b9823</vt:lpwstr>
  </property>
  <property fmtid="{D5CDD505-2E9C-101B-9397-08002B2CF9AE}" pid="7" name="MSIP_Label_2f46dfe0-534f-4c95-815c-5b1af86b9823_SiteId">
    <vt:lpwstr>d5fb7087-3777-42ad-966a-892ef47225d1</vt:lpwstr>
  </property>
  <property fmtid="{D5CDD505-2E9C-101B-9397-08002B2CF9AE}" pid="8" name="MSIP_Label_2f46dfe0-534f-4c95-815c-5b1af86b9823_ActionId">
    <vt:lpwstr>f94d20b3-e43a-4b16-800c-baf72133d75d</vt:lpwstr>
  </property>
  <property fmtid="{D5CDD505-2E9C-101B-9397-08002B2CF9AE}" pid="9" name="MSIP_Label_2f46dfe0-534f-4c95-815c-5b1af86b9823_ContentBits">
    <vt:lpwstr>0</vt:lpwstr>
  </property>
</Properties>
</file>