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53" r:id="rId2"/>
    <p:sldMasterId id="2147483755" r:id="rId3"/>
  </p:sldMasterIdLst>
  <p:notesMasterIdLst>
    <p:notesMasterId r:id="rId35"/>
  </p:notesMasterIdLst>
  <p:sldIdLst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260" r:id="rId34"/>
  </p:sldIdLst>
  <p:sldSz cx="12192000" cy="6858000"/>
  <p:notesSz cx="6858000" cy="9144000"/>
  <p:embeddedFontLs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elcome and Announcements" id="{E5D44F81-2BE4-4EA0-B977-087DF6C234F2}">
          <p14:sldIdLst/>
        </p14:section>
        <p14:section name="Annie Wendt" id="{F52756E6-9EF0-464E-8389-4B1BA3834317}">
          <p14:sldIdLst/>
        </p14:section>
        <p14:section name="Natasha Bagdasarian" id="{E7FDB9B3-EC05-4C27-8B8D-D761BCBB7AD6}">
          <p14:sldIdLst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</p14:sldIdLst>
        </p14:section>
        <p14:section name="Nominations Announcement" id="{F610C029-ABF7-4D75-B832-154A114B767E}">
          <p14:sldIdLst>
            <p14:sldId id="260"/>
          </p14:sldIdLst>
        </p14:section>
        <p14:section name="Break and Vendors" id="{5525758A-A766-49BF-9B1A-1D25483BC76E}">
          <p14:sldIdLst/>
        </p14:section>
        <p14:section name="Mike and Mark, OCHD" id="{D2B6500E-9993-411A-813E-2B21BDF65353}">
          <p14:sldIdLst/>
        </p14:section>
        <p14:section name="Member Recognition" id="{AC7AFEFB-A582-4858-9A7B-737E4D885A1A}">
          <p14:sldIdLst/>
        </p14:section>
        <p14:section name="Lunch and Vendors" id="{7374C8EA-901D-4008-A98E-C9B74D0732D7}">
          <p14:sldIdLst/>
        </p14:section>
        <p14:section name="Networking Session" id="{EC375A52-1415-434A-A416-ECBBC032643A}">
          <p14:sldIdLst/>
        </p14:section>
        <p14:section name="Break and Vendors" id="{2437D140-F246-4FF5-8D60-A05C83AB20D3}">
          <p14:sldIdLst/>
        </p14:section>
        <p14:section name="Daliya Khuon" id="{8767E5EC-FA48-49AA-B145-60C0B6159CB3}">
          <p14:sldIdLst/>
        </p14:section>
        <p14:section name="November webinar" id="{CBA358B8-0565-4C9B-A10C-32323B4D59A5}">
          <p14:sldIdLst/>
        </p14:section>
        <p14:section name="Raffles" id="{3FEF56C3-A1D5-4F6B-97B8-3D13FA6DBF5B}">
          <p14:sldIdLst/>
        </p14:section>
        <p14:section name="Chapter Business Meeting" id="{7BA45CEE-6D6E-4736-BB02-EC568855C6E4}">
          <p14:sldIdLst/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4" roundtripDataSignature="AMtx7mjy2UPQReXhudg1G7eTseQ85Ooo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255" Type="http://schemas.openxmlformats.org/officeDocument/2006/relationships/presProps" Target="pres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25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257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256" Type="http://schemas.openxmlformats.org/officeDocument/2006/relationships/viewProps" Target="view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54" Type="http://customschemas.google.com/relationships/presentationmetadata" Target="metadata"/><Relationship Id="rId259" Type="http://schemas.microsoft.com/office/2016/11/relationships/changesInfo" Target="changesInfos/changesInfo1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r, Denise (DHHS-Contractor)" userId="8e0f8b07-43e5-498f-b12a-92d53dcbf731" providerId="ADAL" clId="{5B651146-1492-46AA-BED3-2BF81DB49E8E}"/>
    <pc:docChg chg="delSld delMainMaster modSection">
      <pc:chgData name="Parr, Denise (DHHS-Contractor)" userId="8e0f8b07-43e5-498f-b12a-92d53dcbf731" providerId="ADAL" clId="{5B651146-1492-46AA-BED3-2BF81DB49E8E}" dt="2024-10-17T13:56:14.526" v="1" actId="47"/>
      <pc:docMkLst>
        <pc:docMk/>
      </pc:docMkLst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0" sldId="25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0" sldId="25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6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7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8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29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0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1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2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2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0" sldId="33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090374411" sldId="33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534054360" sldId="34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601816805" sldId="34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4087155128" sldId="34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090899098" sldId="34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348777295" sldId="34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458547348" sldId="34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887527761" sldId="34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178487378" sldId="34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557378524" sldId="34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65721789" sldId="34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67741895" sldId="35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13684081" sldId="35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205184091" sldId="35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694462859" sldId="35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20174816" sldId="35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279069685" sldId="35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897559267" sldId="35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333081032" sldId="35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021534767" sldId="35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288209897" sldId="35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86037078" sldId="36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312615176" sldId="36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493651471" sldId="36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785929548" sldId="36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933280098" sldId="36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402147497" sldId="36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37242690" sldId="36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4202827889" sldId="36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075618124" sldId="36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801284080" sldId="36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753679706" sldId="37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046264514" sldId="37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712269007" sldId="37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982533285" sldId="37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861105217" sldId="37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337011341" sldId="37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626539239" sldId="37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279879569" sldId="37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4270858187" sldId="37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637811567" sldId="37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31003453" sldId="38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195767464" sldId="38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871575507" sldId="38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163087269" sldId="38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416613190" sldId="38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552427713" sldId="38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671510648" sldId="38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016683083" sldId="38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538937216" sldId="38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520994956" sldId="38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54523878" sldId="39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291677212" sldId="39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653297711" sldId="39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187063553" sldId="39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203150067" sldId="39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217061242" sldId="39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587385885" sldId="39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569544217" sldId="39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240859622" sldId="39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081067826" sldId="39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553243470" sldId="40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217640378" sldId="40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115726956" sldId="40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15031143" sldId="40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224588834" sldId="40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415388931" sldId="40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086035973" sldId="40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252630911" sldId="40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53806884" sldId="40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116396576" sldId="40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345928173" sldId="41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490729098" sldId="41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777810058" sldId="41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786298584" sldId="41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551604682" sldId="41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734177646" sldId="41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938269014" sldId="41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587552097" sldId="41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288729158" sldId="41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4106012911" sldId="41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721947562" sldId="42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73354763" sldId="42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787957017" sldId="42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958644364" sldId="42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905839830" sldId="424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270887119" sldId="425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284936480" sldId="426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697366193" sldId="427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229524675" sldId="428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261883684" sldId="429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1073540074" sldId="430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3491053584" sldId="431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4038248684" sldId="432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516079234" sldId="433"/>
        </pc:sldMkLst>
      </pc:sldChg>
      <pc:sldChg chg="del">
        <pc:chgData name="Parr, Denise (DHHS-Contractor)" userId="8e0f8b07-43e5-498f-b12a-92d53dcbf731" providerId="ADAL" clId="{5B651146-1492-46AA-BED3-2BF81DB49E8E}" dt="2024-10-17T13:55:47.219" v="0" actId="47"/>
        <pc:sldMkLst>
          <pc:docMk/>
          <pc:sldMk cId="2880411662" sldId="43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29083110" sldId="43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442033533" sldId="46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835471134" sldId="46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248912588" sldId="46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070591765" sldId="469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477822095" sldId="470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595984106" sldId="471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2563114177" sldId="472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1055162764" sldId="473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302106094" sldId="474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532968308" sldId="475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04938" sldId="476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414051877" sldId="477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616588272" sldId="478"/>
        </pc:sldMkLst>
      </pc:sldChg>
      <pc:sldChg chg="del">
        <pc:chgData name="Parr, Denise (DHHS-Contractor)" userId="8e0f8b07-43e5-498f-b12a-92d53dcbf731" providerId="ADAL" clId="{5B651146-1492-46AA-BED3-2BF81DB49E8E}" dt="2024-10-17T13:56:14.526" v="1" actId="47"/>
        <pc:sldMkLst>
          <pc:docMk/>
          <pc:sldMk cId="3836760738" sldId="479"/>
        </pc:sldMkLst>
      </pc:sldChg>
      <pc:sldMasterChg chg="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0" sldId="2147483648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0" sldId="2147483664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6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6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6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6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6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64"/>
            <pc:sldLayoutMk cId="0" sldId="2147483675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0" sldId="2147483676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7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7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7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76"/>
            <pc:sldLayoutMk cId="0" sldId="2147483687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0" sldId="2147483688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8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0" sldId="2147483688"/>
            <pc:sldLayoutMk cId="0" sldId="2147483699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3761427234" sldId="2147483700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3901858718" sldId="214748370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1756739739" sldId="214748370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2733239842" sldId="214748370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1911095047" sldId="214748370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3606163684" sldId="214748370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1330119218" sldId="214748370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140186562" sldId="214748370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3197482689" sldId="214748370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3287194749" sldId="214748370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3834818855" sldId="214748371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2652517325" sldId="214748371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2371498459" sldId="214748371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1028278076" sldId="214748371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3761427234" sldId="2147483700"/>
            <pc:sldLayoutMk cId="474294146" sldId="2147483714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6:14.526" v="1" actId="47"/>
        <pc:sldMasterMkLst>
          <pc:docMk/>
          <pc:sldMasterMk cId="1225822839" sldId="2147483715"/>
        </pc:sldMasterMkLst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692725091" sldId="214748371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200678455" sldId="214748371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918159794" sldId="214748371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615037632" sldId="214748371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552295790" sldId="214748372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663983689" sldId="214748372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661111180" sldId="214748372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4059634945" sldId="214748372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612881825" sldId="214748372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1851494654" sldId="214748372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500034984" sldId="214748372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1611337534" sldId="214748372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1120286271" sldId="214748372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867321762" sldId="214748372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976395728" sldId="214748373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486672298" sldId="214748373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847885291" sldId="2147483732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505897655" sldId="214748373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1893103040" sldId="214748373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800737570" sldId="214748373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751524442" sldId="214748373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652507273" sldId="214748373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620567515" sldId="214748373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2570165076" sldId="214748373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3774686596" sldId="214748374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6:14.526" v="1" actId="47"/>
          <pc:sldLayoutMkLst>
            <pc:docMk/>
            <pc:sldMasterMk cId="1225822839" sldId="2147483715"/>
            <pc:sldLayoutMk cId="1483019649" sldId="2147483741"/>
          </pc:sldLayoutMkLst>
        </pc:sldLayoutChg>
      </pc:sldMasterChg>
      <pc:sldMasterChg chg="del delSldLayout">
        <pc:chgData name="Parr, Denise (DHHS-Contractor)" userId="8e0f8b07-43e5-498f-b12a-92d53dcbf731" providerId="ADAL" clId="{5B651146-1492-46AA-BED3-2BF81DB49E8E}" dt="2024-10-17T13:55:47.219" v="0" actId="47"/>
        <pc:sldMasterMkLst>
          <pc:docMk/>
          <pc:sldMasterMk cId="236102726" sldId="2147483742"/>
        </pc:sldMasterMkLst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2469505952" sldId="2147483743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207282356" sldId="2147483744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1980620654" sldId="2147483745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935974544" sldId="2147483746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1887312111" sldId="2147483747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1308155234" sldId="2147483748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3818502332" sldId="2147483749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190891214" sldId="2147483750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4219339319" sldId="2147483751"/>
          </pc:sldLayoutMkLst>
        </pc:sldLayoutChg>
        <pc:sldLayoutChg chg="del">
          <pc:chgData name="Parr, Denise (DHHS-Contractor)" userId="8e0f8b07-43e5-498f-b12a-92d53dcbf731" providerId="ADAL" clId="{5B651146-1492-46AA-BED3-2BF81DB49E8E}" dt="2024-10-17T13:55:47.219" v="0" actId="47"/>
          <pc:sldLayoutMkLst>
            <pc:docMk/>
            <pc:sldMasterMk cId="236102726" sldId="2147483742"/>
            <pc:sldLayoutMk cId="3129224858" sldId="214748375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DF8261-8A80-4D09-94D3-5964543872A9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33AF9AFA-05D4-482B-8689-4F84C9431444}">
      <dgm:prSet phldrT="[Text]"/>
      <dgm:spPr/>
      <dgm:t>
        <a:bodyPr/>
        <a:lstStyle/>
        <a:p>
          <a:r>
            <a:rPr lang="en-US" dirty="0"/>
            <a:t>Environmental Health </a:t>
          </a:r>
        </a:p>
      </dgm:t>
    </dgm:pt>
    <dgm:pt modelId="{147D23D0-51D4-421E-89EB-A4560625909F}" type="parTrans" cxnId="{93472A03-46A7-4521-A9D9-07AF58FA0470}">
      <dgm:prSet/>
      <dgm:spPr/>
      <dgm:t>
        <a:bodyPr/>
        <a:lstStyle/>
        <a:p>
          <a:endParaRPr lang="en-US"/>
        </a:p>
      </dgm:t>
    </dgm:pt>
    <dgm:pt modelId="{5F823A0A-6C86-42B9-93FC-A4C1653E3404}" type="sibTrans" cxnId="{93472A03-46A7-4521-A9D9-07AF58FA0470}">
      <dgm:prSet/>
      <dgm:spPr/>
      <dgm:t>
        <a:bodyPr/>
        <a:lstStyle/>
        <a:p>
          <a:endParaRPr lang="en-US"/>
        </a:p>
      </dgm:t>
    </dgm:pt>
    <dgm:pt modelId="{A5C3C188-1F51-4721-8BC8-B95C4EC29185}">
      <dgm:prSet phldrT="[Text]"/>
      <dgm:spPr/>
      <dgm:t>
        <a:bodyPr/>
        <a:lstStyle/>
        <a:p>
          <a:r>
            <a:rPr lang="en-US" dirty="0"/>
            <a:t>Animal Health</a:t>
          </a:r>
        </a:p>
      </dgm:t>
    </dgm:pt>
    <dgm:pt modelId="{E5DEE0E6-8EAD-4EE1-AA5A-ED1EB3A5389A}" type="parTrans" cxnId="{8BDBEB51-8AED-4D5F-9C64-52C9DC418F7C}">
      <dgm:prSet/>
      <dgm:spPr/>
      <dgm:t>
        <a:bodyPr/>
        <a:lstStyle/>
        <a:p>
          <a:endParaRPr lang="en-US"/>
        </a:p>
      </dgm:t>
    </dgm:pt>
    <dgm:pt modelId="{1E4F0A73-D8CB-4C5E-A61D-67FBA5FF3DD3}" type="sibTrans" cxnId="{8BDBEB51-8AED-4D5F-9C64-52C9DC418F7C}">
      <dgm:prSet/>
      <dgm:spPr/>
      <dgm:t>
        <a:bodyPr/>
        <a:lstStyle/>
        <a:p>
          <a:endParaRPr lang="en-US"/>
        </a:p>
      </dgm:t>
    </dgm:pt>
    <dgm:pt modelId="{EF3A9C0C-87E8-4EA7-BF8F-402934435B43}">
      <dgm:prSet phldrT="[Text]"/>
      <dgm:spPr/>
      <dgm:t>
        <a:bodyPr/>
        <a:lstStyle/>
        <a:p>
          <a:r>
            <a:rPr lang="en-US" dirty="0"/>
            <a:t>Human Health</a:t>
          </a:r>
        </a:p>
      </dgm:t>
    </dgm:pt>
    <dgm:pt modelId="{1C2CF045-7F8E-4034-A2DA-186565862DEF}" type="parTrans" cxnId="{F5F2E47F-76FB-4440-B826-2A39FF99B6EA}">
      <dgm:prSet/>
      <dgm:spPr/>
      <dgm:t>
        <a:bodyPr/>
        <a:lstStyle/>
        <a:p>
          <a:endParaRPr lang="en-US"/>
        </a:p>
      </dgm:t>
    </dgm:pt>
    <dgm:pt modelId="{BA72B29F-C19E-4103-A2D7-848FE851CCD4}" type="sibTrans" cxnId="{F5F2E47F-76FB-4440-B826-2A39FF99B6EA}">
      <dgm:prSet/>
      <dgm:spPr/>
      <dgm:t>
        <a:bodyPr/>
        <a:lstStyle/>
        <a:p>
          <a:endParaRPr lang="en-US"/>
        </a:p>
      </dgm:t>
    </dgm:pt>
    <dgm:pt modelId="{7A761E5B-615C-4F50-BA4F-336843F78D38}" type="pres">
      <dgm:prSet presAssocID="{E9DF8261-8A80-4D09-94D3-5964543872A9}" presName="compositeShape" presStyleCnt="0">
        <dgm:presLayoutVars>
          <dgm:chMax val="7"/>
          <dgm:dir/>
          <dgm:resizeHandles val="exact"/>
        </dgm:presLayoutVars>
      </dgm:prSet>
      <dgm:spPr/>
    </dgm:pt>
    <dgm:pt modelId="{305C9ED2-6018-462F-B3F8-BB96790A313D}" type="pres">
      <dgm:prSet presAssocID="{33AF9AFA-05D4-482B-8689-4F84C9431444}" presName="circ1" presStyleLbl="vennNode1" presStyleIdx="0" presStyleCnt="3"/>
      <dgm:spPr/>
    </dgm:pt>
    <dgm:pt modelId="{4F2A9CB6-2A5C-4A83-A6DE-213E366048DC}" type="pres">
      <dgm:prSet presAssocID="{33AF9AFA-05D4-482B-8689-4F84C943144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BA437E-69E8-46EF-8CC2-BCEBC635F537}" type="pres">
      <dgm:prSet presAssocID="{A5C3C188-1F51-4721-8BC8-B95C4EC29185}" presName="circ2" presStyleLbl="vennNode1" presStyleIdx="1" presStyleCnt="3"/>
      <dgm:spPr/>
    </dgm:pt>
    <dgm:pt modelId="{2BCC1461-F878-4C5B-8901-E959CF90A73B}" type="pres">
      <dgm:prSet presAssocID="{A5C3C188-1F51-4721-8BC8-B95C4EC2918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ED34E2-5B89-4521-90DD-15E171B54290}" type="pres">
      <dgm:prSet presAssocID="{EF3A9C0C-87E8-4EA7-BF8F-402934435B43}" presName="circ3" presStyleLbl="vennNode1" presStyleIdx="2" presStyleCnt="3"/>
      <dgm:spPr/>
    </dgm:pt>
    <dgm:pt modelId="{9DD2EF80-99FD-4E16-A43D-C9A3EB223CEC}" type="pres">
      <dgm:prSet presAssocID="{EF3A9C0C-87E8-4EA7-BF8F-402934435B4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3472A03-46A7-4521-A9D9-07AF58FA0470}" srcId="{E9DF8261-8A80-4D09-94D3-5964543872A9}" destId="{33AF9AFA-05D4-482B-8689-4F84C9431444}" srcOrd="0" destOrd="0" parTransId="{147D23D0-51D4-421E-89EB-A4560625909F}" sibTransId="{5F823A0A-6C86-42B9-93FC-A4C1653E3404}"/>
    <dgm:cxn modelId="{D56BEA24-90AF-4CCD-8C24-8D752433E08A}" type="presOf" srcId="{A5C3C188-1F51-4721-8BC8-B95C4EC29185}" destId="{2BCC1461-F878-4C5B-8901-E959CF90A73B}" srcOrd="1" destOrd="0" presId="urn:microsoft.com/office/officeart/2005/8/layout/venn1"/>
    <dgm:cxn modelId="{CAC5835B-0E3C-4B28-A611-A8457A1B0F12}" type="presOf" srcId="{E9DF8261-8A80-4D09-94D3-5964543872A9}" destId="{7A761E5B-615C-4F50-BA4F-336843F78D38}" srcOrd="0" destOrd="0" presId="urn:microsoft.com/office/officeart/2005/8/layout/venn1"/>
    <dgm:cxn modelId="{305D0466-F672-448E-B318-E4B1792E13BC}" type="presOf" srcId="{EF3A9C0C-87E8-4EA7-BF8F-402934435B43}" destId="{97ED34E2-5B89-4521-90DD-15E171B54290}" srcOrd="0" destOrd="0" presId="urn:microsoft.com/office/officeart/2005/8/layout/venn1"/>
    <dgm:cxn modelId="{73116548-D228-4BDA-8481-245C2C8BE9DD}" type="presOf" srcId="{A5C3C188-1F51-4721-8BC8-B95C4EC29185}" destId="{38BA437E-69E8-46EF-8CC2-BCEBC635F537}" srcOrd="0" destOrd="0" presId="urn:microsoft.com/office/officeart/2005/8/layout/venn1"/>
    <dgm:cxn modelId="{8BDBEB51-8AED-4D5F-9C64-52C9DC418F7C}" srcId="{E9DF8261-8A80-4D09-94D3-5964543872A9}" destId="{A5C3C188-1F51-4721-8BC8-B95C4EC29185}" srcOrd="1" destOrd="0" parTransId="{E5DEE0E6-8EAD-4EE1-AA5A-ED1EB3A5389A}" sibTransId="{1E4F0A73-D8CB-4C5E-A61D-67FBA5FF3DD3}"/>
    <dgm:cxn modelId="{F5F2E47F-76FB-4440-B826-2A39FF99B6EA}" srcId="{E9DF8261-8A80-4D09-94D3-5964543872A9}" destId="{EF3A9C0C-87E8-4EA7-BF8F-402934435B43}" srcOrd="2" destOrd="0" parTransId="{1C2CF045-7F8E-4034-A2DA-186565862DEF}" sibTransId="{BA72B29F-C19E-4103-A2D7-848FE851CCD4}"/>
    <dgm:cxn modelId="{7BF1BBA1-0406-4B9D-BC92-5AA8DC6E40D3}" type="presOf" srcId="{33AF9AFA-05D4-482B-8689-4F84C9431444}" destId="{4F2A9CB6-2A5C-4A83-A6DE-213E366048DC}" srcOrd="1" destOrd="0" presId="urn:microsoft.com/office/officeart/2005/8/layout/venn1"/>
    <dgm:cxn modelId="{BAB2DAAA-2F25-458C-83AA-96B8A5111908}" type="presOf" srcId="{33AF9AFA-05D4-482B-8689-4F84C9431444}" destId="{305C9ED2-6018-462F-B3F8-BB96790A313D}" srcOrd="0" destOrd="0" presId="urn:microsoft.com/office/officeart/2005/8/layout/venn1"/>
    <dgm:cxn modelId="{097B15C6-2D0D-4AA8-92E4-3A88FC91C85E}" type="presOf" srcId="{EF3A9C0C-87E8-4EA7-BF8F-402934435B43}" destId="{9DD2EF80-99FD-4E16-A43D-C9A3EB223CEC}" srcOrd="1" destOrd="0" presId="urn:microsoft.com/office/officeart/2005/8/layout/venn1"/>
    <dgm:cxn modelId="{027EB8B2-7B58-4F0C-AB62-F3307BB4CFBC}" type="presParOf" srcId="{7A761E5B-615C-4F50-BA4F-336843F78D38}" destId="{305C9ED2-6018-462F-B3F8-BB96790A313D}" srcOrd="0" destOrd="0" presId="urn:microsoft.com/office/officeart/2005/8/layout/venn1"/>
    <dgm:cxn modelId="{8533D25F-7D73-443D-9BCE-556609A7604B}" type="presParOf" srcId="{7A761E5B-615C-4F50-BA4F-336843F78D38}" destId="{4F2A9CB6-2A5C-4A83-A6DE-213E366048DC}" srcOrd="1" destOrd="0" presId="urn:microsoft.com/office/officeart/2005/8/layout/venn1"/>
    <dgm:cxn modelId="{6CC05C41-8748-4FCE-AD6C-CEBED96D608A}" type="presParOf" srcId="{7A761E5B-615C-4F50-BA4F-336843F78D38}" destId="{38BA437E-69E8-46EF-8CC2-BCEBC635F537}" srcOrd="2" destOrd="0" presId="urn:microsoft.com/office/officeart/2005/8/layout/venn1"/>
    <dgm:cxn modelId="{4CC4EA1F-57B1-41B1-8962-518EC6B38804}" type="presParOf" srcId="{7A761E5B-615C-4F50-BA4F-336843F78D38}" destId="{2BCC1461-F878-4C5B-8901-E959CF90A73B}" srcOrd="3" destOrd="0" presId="urn:microsoft.com/office/officeart/2005/8/layout/venn1"/>
    <dgm:cxn modelId="{DED6EC5D-9D3C-44C6-B4A4-B69B222C3845}" type="presParOf" srcId="{7A761E5B-615C-4F50-BA4F-336843F78D38}" destId="{97ED34E2-5B89-4521-90DD-15E171B54290}" srcOrd="4" destOrd="0" presId="urn:microsoft.com/office/officeart/2005/8/layout/venn1"/>
    <dgm:cxn modelId="{81439076-0708-4300-B3EA-ACE105C18177}" type="presParOf" srcId="{7A761E5B-615C-4F50-BA4F-336843F78D38}" destId="{9DD2EF80-99FD-4E16-A43D-C9A3EB223C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C9ED2-6018-462F-B3F8-BB96790A313D}">
      <dsp:nvSpPr>
        <dsp:cNvPr id="0" name=""/>
        <dsp:cNvSpPr/>
      </dsp:nvSpPr>
      <dsp:spPr>
        <a:xfrm>
          <a:off x="2549355" y="42632"/>
          <a:ext cx="2046368" cy="204636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Environmental Health </a:t>
          </a:r>
        </a:p>
      </dsp:txBody>
      <dsp:txXfrm>
        <a:off x="2822204" y="400747"/>
        <a:ext cx="1500670" cy="920865"/>
      </dsp:txXfrm>
    </dsp:sp>
    <dsp:sp modelId="{38BA437E-69E8-46EF-8CC2-BCEBC635F537}">
      <dsp:nvSpPr>
        <dsp:cNvPr id="0" name=""/>
        <dsp:cNvSpPr/>
      </dsp:nvSpPr>
      <dsp:spPr>
        <a:xfrm>
          <a:off x="3287753" y="1321612"/>
          <a:ext cx="2046368" cy="2046368"/>
        </a:xfrm>
        <a:prstGeom prst="ellipse">
          <a:avLst/>
        </a:prstGeom>
        <a:solidFill>
          <a:schemeClr val="accent5">
            <a:alpha val="50000"/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Animal Health</a:t>
          </a:r>
        </a:p>
      </dsp:txBody>
      <dsp:txXfrm>
        <a:off x="3913600" y="1850258"/>
        <a:ext cx="1227821" cy="1125502"/>
      </dsp:txXfrm>
    </dsp:sp>
    <dsp:sp modelId="{97ED34E2-5B89-4521-90DD-15E171B54290}">
      <dsp:nvSpPr>
        <dsp:cNvPr id="0" name=""/>
        <dsp:cNvSpPr/>
      </dsp:nvSpPr>
      <dsp:spPr>
        <a:xfrm>
          <a:off x="1810957" y="1321612"/>
          <a:ext cx="2046368" cy="2046368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Human Health</a:t>
          </a:r>
        </a:p>
      </dsp:txBody>
      <dsp:txXfrm>
        <a:off x="2003657" y="1850258"/>
        <a:ext cx="1227821" cy="1125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f8cddd65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Chelsea Ludington speaking</a:t>
            </a:r>
            <a:endParaRPr/>
          </a:p>
        </p:txBody>
      </p:sp>
      <p:sp>
        <p:nvSpPr>
          <p:cNvPr id="381" name="Google Shape;381;g2f8cddd65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26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32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8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3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3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Bronson Logo - 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299BC2D-9061-81C8-6C07-67A30D3B9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356350"/>
            <a:ext cx="1199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C3AC6F-E2AF-4D4E-A095-E91A337C7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4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/>
        </p:nvSpPr>
        <p:spPr>
          <a:xfrm>
            <a:off x="0" y="0"/>
            <a:ext cx="12192000" cy="4948881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B56E5C-6779-5966-1163-B4449A84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5040956"/>
            <a:ext cx="3276600" cy="167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827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/>
        </p:nvSpPr>
        <p:spPr>
          <a:xfrm>
            <a:off x="0" y="0"/>
            <a:ext cx="12192000" cy="4948881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B56E5C-6779-5966-1163-B4449A84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5040956"/>
            <a:ext cx="3276600" cy="167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56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94B371D-AA5E-88EC-293D-8BF8C67D2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110948"/>
            <a:ext cx="10336972" cy="94421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2000">
                <a:solidFill>
                  <a:schemeClr val="bg1"/>
                </a:solidFill>
              </a:rPr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BFEC88-C7D0-3AB9-31D4-9EEE5083C0DF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10515600" cy="816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0F40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60704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D4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684CA9C-FAB9-C24E-43B1-7087D210A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110948"/>
            <a:ext cx="10396607" cy="94421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2000">
                <a:solidFill>
                  <a:schemeClr val="bg1"/>
                </a:solidFill>
              </a:rPr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60CE71-D9B4-E16D-C42E-A0A666C6AC37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10515600" cy="816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0F40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74024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5E430-AE8F-5628-1402-8ABDFCC42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BE482-7E88-E806-B72B-7B3DB5D0A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5E7B1B-6464-DFF0-B8D1-3E495D651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037" y="3110948"/>
            <a:ext cx="10207763" cy="94421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2000">
                <a:solidFill>
                  <a:schemeClr val="bg1"/>
                </a:solidFill>
              </a:rPr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99B56C-6AB1-3E28-422A-DAC1AC9D6CBF}"/>
              </a:ext>
            </a:extLst>
          </p:cNvPr>
          <p:cNvSpPr txBox="1">
            <a:spLocks/>
          </p:cNvSpPr>
          <p:nvPr/>
        </p:nvSpPr>
        <p:spPr>
          <a:xfrm>
            <a:off x="1146036" y="2057400"/>
            <a:ext cx="10207763" cy="816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0F40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558093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5E430-AE8F-5628-1402-8ABDFCC42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6D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BE482-7E88-E806-B72B-7B3DB5D0A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5E7B1B-6464-DFF0-B8D1-3E495D651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037" y="3110948"/>
            <a:ext cx="10207763" cy="94421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2000">
                <a:solidFill>
                  <a:schemeClr val="bg1"/>
                </a:solidFill>
              </a:rPr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99B56C-6AB1-3E28-422A-DAC1AC9D6CBF}"/>
              </a:ext>
            </a:extLst>
          </p:cNvPr>
          <p:cNvSpPr txBox="1">
            <a:spLocks/>
          </p:cNvSpPr>
          <p:nvPr/>
        </p:nvSpPr>
        <p:spPr>
          <a:xfrm>
            <a:off x="1146036" y="2057400"/>
            <a:ext cx="10207763" cy="816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0F40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53393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7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7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3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60492-787F-85FD-8490-F5257C1F930F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970C-3214-5EDC-CB6A-52407D45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BD528A-FAD6-81BB-1EB4-827ADE020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0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60492-787F-85FD-8490-F5257C1F930F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970C-3214-5EDC-CB6A-52407D45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BD528A-FAD6-81BB-1EB4-827ADE020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3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9FDA-4B9A-BE2A-B621-00558294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C8F63-449F-DE35-5768-2528F8986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4DCD-D27D-03A2-EA28-3E878A40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12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8D5B03-AF55-B078-9735-BC04D403FE45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22A19E-9CD5-DE59-0966-468CB68B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9283F-0F50-5019-0A76-8176EFC4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BE59-1388-7371-D6A0-8ADA6736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46AAF-EB99-4096-71FF-F13FCA6F5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87AE-0A1C-8E11-AEA6-1565018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B12952-505E-4353-9404-0FCF97FE7320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0892C6-F724-239E-0B54-8F06D9CC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9283F-0F50-5019-0A76-8176EFC4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BE59-1388-7371-D6A0-8ADA6736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46AAF-EB99-4096-71FF-F13FCA6F5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87AE-0A1C-8E11-AEA6-1565018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14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1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9B3B15-B613-95A9-B12D-1986BCB57B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1D299B-0049-C495-7303-C7E7F2C5690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ACF30-0588-8FD5-402F-B4A287C3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62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5E3212-1013-E0B9-F253-D720381EDC2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76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buClr>
                <a:srgbClr val="009D4E"/>
              </a:buClr>
              <a:defRPr sz="3200"/>
            </a:lvl1pPr>
            <a:lvl2pPr>
              <a:buClr>
                <a:srgbClr val="009D4E"/>
              </a:buClr>
              <a:defRPr sz="2800"/>
            </a:lvl2pPr>
            <a:lvl3pPr>
              <a:buClr>
                <a:srgbClr val="009D4E"/>
              </a:buClr>
              <a:defRPr sz="2400"/>
            </a:lvl3pPr>
            <a:lvl4pPr>
              <a:buClr>
                <a:srgbClr val="009D4E"/>
              </a:buClr>
              <a:defRPr sz="2000"/>
            </a:lvl4pPr>
            <a:lvl5pPr>
              <a:buClr>
                <a:srgbClr val="009D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ACF30-0588-8FD5-402F-B4A287C3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7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A0F12-0037-DEAA-51A6-2975296D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1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31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1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3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DE34-B508-5EA4-A7DD-B2547FCC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2E915-6E0C-CDEF-B898-CC9BC1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3CF40-EE2C-F6C1-4A5C-A0B899646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3A05F-7391-3BA5-66B9-DBFA40B0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6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632D-1587-8BBF-987D-73D0553F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D30CE-0100-C31E-C67C-59D9DC240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01053-E4FF-3304-A78F-4E6CE3FA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5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FD0D6-B10A-B2B8-A1A6-F50589A92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5A245-94A3-005B-BF71-F1E5A8ABC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FF3C-0E25-A3A3-C189-F10F3B4C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9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2DC5-D9D9-2736-9B13-40CDF765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2F2DB-5884-9BDE-4598-A5E500880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87EBD-E0E1-5D54-DFE1-BC5C46FF7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90418-85CD-5433-1A21-BA4527371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913FD-A3A3-42BA-43B5-8EA445EBD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A8369-BB95-2192-6181-5EB2D3D1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BB3A-3564-43CF-9936-A44877D6B328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498F2-1C92-EDB8-8FA9-BE90CB48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814C2-B459-BBE6-E1B4-964E78B0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2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3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32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3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32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6C68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6C68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2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2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32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2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6C68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2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6C68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5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25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8235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25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8235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25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4117"/>
              </a:schemeClr>
            </a:solidFill>
            <a:ln>
              <a:noFill/>
            </a:ln>
          </p:spPr>
        </p:sp>
        <p:sp>
          <p:nvSpPr>
            <p:cNvPr id="14" name="Google Shape;14;p25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25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C87D0E">
                <a:alpha val="6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7D0E">
                <a:alpha val="48235"/>
              </a:srgbClr>
            </a:solidFill>
            <a:ln>
              <a:noFill/>
            </a:ln>
          </p:spPr>
        </p:sp>
        <p:sp>
          <p:nvSpPr>
            <p:cNvPr id="17" name="Google Shape;17;p25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8235"/>
              </a:schemeClr>
            </a:solidFill>
            <a:ln>
              <a:noFill/>
            </a:ln>
          </p:spPr>
        </p:sp>
        <p:sp>
          <p:nvSpPr>
            <p:cNvPr id="18" name="Google Shape;18;p25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4A3A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25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C87D0E">
                <a:alpha val="6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823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5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5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25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25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25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black, darkness&#10;&#10;Description automatically generated">
            <a:extLst>
              <a:ext uri="{FF2B5EF4-FFF2-40B4-BE49-F238E27FC236}">
                <a16:creationId xmlns:a16="http://schemas.microsoft.com/office/drawing/2014/main" id="{29724F85-41E3-A663-2B59-48A078050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23540-3CCE-77D5-75F2-CDB81AD7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0CFD-101A-8034-DFC2-FEB69493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51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39790A-F66B-CF06-2106-E2615CDD1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356350"/>
            <a:ext cx="1199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C3AC6F-E2AF-4D4E-A095-E91A337C7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8ACD4-22B1-6B1D-CBBD-D77CD984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37938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C9917-27B6-3046-49AB-03FDCA409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8EF-EA24-7457-AEB7-C34B6377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C59EA6-EF84-4D8E-8265-21AEE4FA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F40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F406B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aphis.usda.gov/sites/default/files/hpai-dairy-national-epi-brief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aphis.usda.gov/sites/default/files/hpai-dairy-national-epi-brief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13F-6C24-2847-0856-E19A8B4FF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H5N1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8D0A-683D-4F75-DF64-8BCE34752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Natasha Bagdasarian MD, MPH, FIDSA, FACP</a:t>
            </a:r>
          </a:p>
          <a:p>
            <a:r>
              <a:rPr lang="en-US" dirty="0"/>
              <a:t>Chief Medical Executive, State of Michigan</a:t>
            </a:r>
          </a:p>
        </p:txBody>
      </p:sp>
    </p:spTree>
    <p:extLst>
      <p:ext uri="{BB962C8B-B14F-4D97-AF65-F5344CB8AC3E}">
        <p14:creationId xmlns:p14="http://schemas.microsoft.com/office/powerpoint/2010/main" val="4128671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19BD4-8D69-690E-C00D-9D7B3384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3828206"/>
            <a:ext cx="7831667" cy="2851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FBFC4-B9D4-5609-9F26-C832B2FD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1" y="95523"/>
            <a:ext cx="9862292" cy="3419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28ADF-0FC4-7AD4-A8E3-899699FCCB30}"/>
              </a:ext>
            </a:extLst>
          </p:cNvPr>
          <p:cNvSpPr txBox="1"/>
          <p:nvPr/>
        </p:nvSpPr>
        <p:spPr>
          <a:xfrm>
            <a:off x="5571067" y="6549395"/>
            <a:ext cx="69511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Highly Pathogenic Avian Influenza H5N1 Genotype B3.13 in Dairy Cattle: National Epidemiologic Brief (usda.gov)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E74B-EE5A-E0F8-9603-46AE4CE3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55F3-1316-15B6-CAC4-BC284A380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x_Picture 1">
            <a:extLst>
              <a:ext uri="{FF2B5EF4-FFF2-40B4-BE49-F238E27FC236}">
                <a16:creationId xmlns:a16="http://schemas.microsoft.com/office/drawing/2014/main" id="{6E8F326B-B745-34D9-F169-71E350CE7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0206"/>
            <a:ext cx="107632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00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5N1 Bird Flu in Dairy Cows: How is it Spreading? 1200x675 for Twitter/X">
            <a:extLst>
              <a:ext uri="{FF2B5EF4-FFF2-40B4-BE49-F238E27FC236}">
                <a16:creationId xmlns:a16="http://schemas.microsoft.com/office/drawing/2014/main" id="{20D344C3-357B-DC0E-987F-77A67D82A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4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C80E-0522-F187-FBEE-5C0CBC4E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F4D0F-1FF8-CF02-D11E-D60EE2E8F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850"/>
            <a:ext cx="12192000" cy="52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7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0183-9F85-32D9-3877-D2776924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Surveillance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E698F-219A-20DC-B50C-C1D2CD37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7" y="1508206"/>
            <a:ext cx="6649943" cy="53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0183-9F85-32D9-3877-D2776924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443720" cy="1325564"/>
          </a:xfrm>
        </p:spPr>
        <p:txBody>
          <a:bodyPr/>
          <a:lstStyle/>
          <a:p>
            <a:r>
              <a:rPr lang="en-US" dirty="0"/>
              <a:t>Influenza H5 Surveillance in the U.S.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05588-0869-BE40-0ED9-BA1DB87D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5"/>
            <a:ext cx="6688357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23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19EA-906F-AF17-A077-1C8EDC48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Surveillance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EA1DE-0121-7884-EE2D-20D59A84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8" y="1706447"/>
            <a:ext cx="5335516" cy="3655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CC84E-62AE-8908-CDB9-B76711F0A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37" y="1496156"/>
            <a:ext cx="6124291" cy="38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2508-9B88-D776-14AF-3418B80A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Guidance for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88435-8033-A1B7-06BB-CB353560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880" y="1825625"/>
            <a:ext cx="5582920" cy="4351338"/>
          </a:xfrm>
        </p:spPr>
        <p:txBody>
          <a:bodyPr/>
          <a:lstStyle/>
          <a:p>
            <a:r>
              <a:rPr lang="en-US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Avoid unprotected exposures to sick or dead animals.</a:t>
            </a:r>
          </a:p>
          <a:p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Cook poultry, eggs, and beef to a safe internal temperature to kill bacteria and viruses.</a:t>
            </a:r>
          </a:p>
          <a:p>
            <a:r>
              <a:rPr lang="en-US" dirty="0">
                <a:solidFill>
                  <a:srgbClr val="1C1D1F"/>
                </a:solidFill>
                <a:highlight>
                  <a:srgbClr val="FFFFFF"/>
                </a:highlight>
                <a:latin typeface="Nunito" pitchFamily="2" charset="0"/>
              </a:rPr>
              <a:t>Choose pasteurized milk and dairy products.</a:t>
            </a:r>
          </a:p>
          <a:p>
            <a:r>
              <a:rPr lang="en-US" dirty="0">
                <a:solidFill>
                  <a:srgbClr val="1C1D1F"/>
                </a:solidFill>
                <a:highlight>
                  <a:srgbClr val="FFFFFF"/>
                </a:highlight>
                <a:latin typeface="Nunito" pitchFamily="2" charset="0"/>
              </a:rPr>
              <a:t>If exposed, monitor for symptoms for 10 days.</a:t>
            </a:r>
            <a:endParaRPr lang="en-US" dirty="0"/>
          </a:p>
        </p:txBody>
      </p:sp>
      <p:pic>
        <p:nvPicPr>
          <p:cNvPr id="4" name="Picture 2" descr="A close-up of a cow with text that reads “if you have signs of bird flu, fever, cough/sore throat, muscle aches, shortness of breath, eye redness, seek medical care.” Icons of a thermometer, person coughing, a muscle aching, a person experiencing shortness of breath, and eye redness are displayed next to their description. CDC logo is on the bottom left.">
            <a:extLst>
              <a:ext uri="{FF2B5EF4-FFF2-40B4-BE49-F238E27FC236}">
                <a16:creationId xmlns:a16="http://schemas.microsoft.com/office/drawing/2014/main" id="{78CD43C5-A117-2C0D-BD8E-613C4183F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18920"/>
            <a:ext cx="5339080" cy="53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5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2508-9B88-D776-14AF-3418B80A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Guidance for Farm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88435-8033-A1B7-06BB-CB353560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920" y="1825625"/>
            <a:ext cx="56438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C1D1F"/>
                </a:solidFill>
                <a:highlight>
                  <a:srgbClr val="FFFFFF"/>
                </a:highlight>
                <a:latin typeface="Nunito" pitchFamily="2" charset="0"/>
              </a:rPr>
              <a:t>A</a:t>
            </a: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void unprotected contact with: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Sick birds, livestock, or other animals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Carcasses of birds, livestock, or other animals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Feces or litter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Raw milk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 pitchFamily="2" charset="0"/>
              </a:rPr>
              <a:t>Surfaces and water (e.g., ponds, waterers, buckets, pans, troughs) that might be contaminated with animal excretions.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A close-up of hay with text that reads “If you work with dairy cows, poultry, raw/unpasteurized milk, or wild animals protect yourself from bird flu.” Icons of a dairy cow, a chicken, a jug of raw milk, and wild animal footprints are displayed next to their descriptions. CDC logo is on the bottom left.">
            <a:extLst>
              <a:ext uri="{FF2B5EF4-FFF2-40B4-BE49-F238E27FC236}">
                <a16:creationId xmlns:a16="http://schemas.microsoft.com/office/drawing/2014/main" id="{E3917841-C40C-74AB-02B1-A2CC4B49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4159"/>
            <a:ext cx="5323840" cy="532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5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tect Yourself From H5N1 When Working With Farm Animals 1200x675 for Twitter/X">
            <a:extLst>
              <a:ext uri="{FF2B5EF4-FFF2-40B4-BE49-F238E27FC236}">
                <a16:creationId xmlns:a16="http://schemas.microsoft.com/office/drawing/2014/main" id="{6555635F-81E6-F0E9-B04A-AD030CC1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9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5N1 Bird Flu How is it Spreading?">
            <a:extLst>
              <a:ext uri="{FF2B5EF4-FFF2-40B4-BE49-F238E27FC236}">
                <a16:creationId xmlns:a16="http://schemas.microsoft.com/office/drawing/2014/main" id="{8B5B3058-D931-6803-8F4F-3078D54A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075"/>
            <a:ext cx="114300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2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A23E-A3F9-B816-F051-4FDE43D0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H5N1 is Suspected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C9A73-9C13-E984-85DB-84439D686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Isolate patient and follow infection control recommendations, including using personal protective equipment (PPE). </a:t>
            </a:r>
          </a:p>
          <a:p>
            <a:pPr marL="514350" indent="-514350">
              <a:buAutoNum type="arabicPeriod"/>
            </a:pPr>
            <a:r>
              <a:rPr lang="en-US" dirty="0"/>
              <a:t>Initiate empiric antiviral treatment as soon as possible. Do not delay treatment while awaiting laboratory results.</a:t>
            </a:r>
          </a:p>
          <a:p>
            <a:pPr marL="514350" indent="-514350">
              <a:buAutoNum type="arabicPeriod"/>
            </a:pPr>
            <a:r>
              <a:rPr lang="en-US" dirty="0"/>
              <a:t>Notify state and local health departments to arrange testing for influenza A (H5N1) virus. </a:t>
            </a:r>
          </a:p>
          <a:p>
            <a:pPr marL="514350" indent="-514350">
              <a:buAutoNum type="arabicPeriod"/>
            </a:pPr>
            <a:r>
              <a:rPr lang="en-US" dirty="0"/>
              <a:t>Collect specimens to test for influenza A (H5N1) virus at the state health department.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If the exposed person has conjunctivitis, with or without respiratory symptoms, both a conjunctival swab and a nasopharyngeal swab</a:t>
            </a:r>
          </a:p>
        </p:txBody>
      </p:sp>
    </p:spTree>
    <p:extLst>
      <p:ext uri="{BB962C8B-B14F-4D97-AF65-F5344CB8AC3E}">
        <p14:creationId xmlns:p14="http://schemas.microsoft.com/office/powerpoint/2010/main" val="251125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79D9-5239-FF80-D5EB-15743CC5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Learned in Michigan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768EC-90DA-0B7A-A943-7DBEB312A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6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7CA7B-A3C4-7AFF-0D36-290176FB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0" y="165093"/>
            <a:ext cx="6147157" cy="3604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40164-1FD8-0E77-CF2E-9F243018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778" y="165093"/>
            <a:ext cx="5524942" cy="3971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C94DF-07E8-56FB-AC01-24AC5F9B0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204" y="3554515"/>
            <a:ext cx="5524942" cy="29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0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61CD8-F621-4C3D-E7B3-725DF9F4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2" y="148184"/>
            <a:ext cx="4398438" cy="4179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A13B6-9B30-2785-0D03-78C6964EA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48184"/>
            <a:ext cx="3016678" cy="2973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E2EDC-CA9B-27C2-52A4-EF8F21CE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716" y="2717105"/>
            <a:ext cx="5535852" cy="39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5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E03D0-F9C2-12E4-40A8-F8A657A9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880" y="189217"/>
            <a:ext cx="3724475" cy="6479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4CAD8-3B94-6C85-0151-581FA086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62" y="2423665"/>
            <a:ext cx="4810796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8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3D674-72AF-8503-C78E-D798A046D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1" y="120873"/>
            <a:ext cx="5544920" cy="4095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4A472-CBAC-48E5-45DF-854FF0E8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719" y="2113280"/>
            <a:ext cx="6177520" cy="46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44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7B42-7BBE-3E22-D059-E25A08F9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828" y="223996"/>
            <a:ext cx="4955368" cy="6410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F42D0-DEE4-485A-053B-29A42A1AE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4" y="351914"/>
            <a:ext cx="6349086" cy="22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1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D0F96-69FA-262D-6260-6DC2B9F7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8" y="575335"/>
            <a:ext cx="8206979" cy="3413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609895-46B4-764E-A387-FAFC396C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615"/>
            <a:ext cx="12192000" cy="15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9DB34-A767-A8E9-B772-F05DE019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7" y="413411"/>
            <a:ext cx="7948463" cy="288855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BF8CC4-0682-E487-AA61-BF65C605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56033"/>
            <a:ext cx="10515600" cy="2620929"/>
          </a:xfrm>
        </p:spPr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OTNEJMQuadraat"/>
              </a:rPr>
              <a:t>Dairy worker MI-A had discomfort in the right eye 1 day after milk had splashed in that eye while the worker was milking an ill cow. </a:t>
            </a:r>
          </a:p>
          <a:p>
            <a:pPr lvl="1"/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OTNEJMQuadraat"/>
              </a:rPr>
              <a:t>The worker had not been using personal protective equipment.</a:t>
            </a:r>
          </a:p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OTNEJMQuadraat"/>
              </a:rPr>
              <a:t>Dairy worker MI-B, had onset of cough, shortness of breath, headache, sore throat, fatigue, nasal congestion, and rhinitis. </a:t>
            </a:r>
          </a:p>
          <a:p>
            <a:pPr lvl="1"/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OTNEJMQuadraat"/>
              </a:rPr>
              <a:t>The worker presented to a local urgent care clinic. </a:t>
            </a:r>
          </a:p>
          <a:p>
            <a:pPr lvl="1"/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OTNEJMQuadraat"/>
              </a:rPr>
              <a:t>No influenza virus testing was performed, and no treatment was prescribed.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530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9E98-4992-95EF-4E1D-B9EF92EA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Seroprevalence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4FCF6-DD4E-AE25-65C1-4511278B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Blood samples were collected in June 2024 from 35 people who work on dairies in Michigan with herds that were confirmed positive for HPAI A(H5N1) virus.</a:t>
            </a:r>
          </a:p>
          <a:p>
            <a:pPr lvl="1"/>
            <a:r>
              <a:rPr lang="en-US" dirty="0"/>
              <a:t>Most worked directly with sick cattle.</a:t>
            </a:r>
          </a:p>
          <a:p>
            <a:pPr lvl="1"/>
            <a:r>
              <a:rPr lang="en-US" dirty="0"/>
              <a:t>Fewer than half reported using masks or goggles.</a:t>
            </a:r>
          </a:p>
          <a:p>
            <a:pPr lvl="1"/>
            <a:r>
              <a:rPr lang="en-US" dirty="0"/>
              <a:t>None had neutralizing antibodies specific to influenza A(H5N1).</a:t>
            </a:r>
          </a:p>
          <a:p>
            <a:pPr lvl="1"/>
            <a:r>
              <a:rPr lang="en-US" dirty="0"/>
              <a:t>Many of the people had neutralizing antibodies to seasonal flu.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BFA93-7925-7682-03C9-3DFDE2F9E80B}"/>
              </a:ext>
            </a:extLst>
          </p:cNvPr>
          <p:cNvSpPr txBox="1"/>
          <p:nvPr/>
        </p:nvSpPr>
        <p:spPr>
          <a:xfrm>
            <a:off x="5953760" y="636924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https://www.cdc.gov/bird-flu/spotlights/h5n1-response-07192024.html</a:t>
            </a:r>
          </a:p>
        </p:txBody>
      </p:sp>
    </p:spTree>
    <p:extLst>
      <p:ext uri="{BB962C8B-B14F-4D97-AF65-F5344CB8AC3E}">
        <p14:creationId xmlns:p14="http://schemas.microsoft.com/office/powerpoint/2010/main" val="283980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0F5B-0936-C80C-6827-882BC4F1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the U.S.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4EC73-387A-61D5-07E6-1C0C74910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0" y="1325565"/>
            <a:ext cx="11679280" cy="5401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8ED73-967C-FC96-BE8F-3D2727201294}"/>
              </a:ext>
            </a:extLst>
          </p:cNvPr>
          <p:cNvSpPr txBox="1"/>
          <p:nvPr/>
        </p:nvSpPr>
        <p:spPr>
          <a:xfrm>
            <a:off x="5727880" y="641921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https://www.cdc.gov/bird-flu/situation-summary/index.html</a:t>
            </a:r>
          </a:p>
        </p:txBody>
      </p:sp>
    </p:spTree>
    <p:extLst>
      <p:ext uri="{BB962C8B-B14F-4D97-AF65-F5344CB8AC3E}">
        <p14:creationId xmlns:p14="http://schemas.microsoft.com/office/powerpoint/2010/main" val="3152487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6CD659E-D503-8A4F-8BF8-F5A4217C6977}"/>
              </a:ext>
            </a:extLst>
          </p:cNvPr>
          <p:cNvGraphicFramePr/>
          <p:nvPr/>
        </p:nvGraphicFramePr>
        <p:xfrm>
          <a:off x="-1485723" y="111051"/>
          <a:ext cx="7145079" cy="341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A0CF08-60CA-CEAC-9633-4D26DB63C254}"/>
              </a:ext>
            </a:extLst>
          </p:cNvPr>
          <p:cNvSpPr txBox="1"/>
          <p:nvPr/>
        </p:nvSpPr>
        <p:spPr>
          <a:xfrm>
            <a:off x="3236641" y="111051"/>
            <a:ext cx="259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89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50FA5-C481-2491-256A-1A023F525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358" y="1128439"/>
            <a:ext cx="7919274" cy="47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8cddd6548_0_0"/>
          <p:cNvSpPr txBox="1">
            <a:spLocks noGrp="1"/>
          </p:cNvSpPr>
          <p:nvPr>
            <p:ph type="title"/>
          </p:nvPr>
        </p:nvSpPr>
        <p:spPr>
          <a:xfrm>
            <a:off x="178849" y="587825"/>
            <a:ext cx="9584400" cy="1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Trebuchet MS"/>
              <a:buNone/>
            </a:pPr>
            <a:r>
              <a:rPr lang="en-US" b="1">
                <a:solidFill>
                  <a:schemeClr val="accent2"/>
                </a:solidFill>
              </a:rPr>
              <a:t>APIC-GL 2025 Open Board of Directors Positions!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384" name="Google Shape;384;g2f8cddd6548_0_0"/>
          <p:cNvSpPr txBox="1">
            <a:spLocks noGrp="1"/>
          </p:cNvSpPr>
          <p:nvPr>
            <p:ph type="body" idx="1"/>
          </p:nvPr>
        </p:nvSpPr>
        <p:spPr>
          <a:xfrm>
            <a:off x="460537" y="2053304"/>
            <a:ext cx="8874381" cy="4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186"/>
              <a:buChar char="►"/>
            </a:pPr>
            <a:r>
              <a:rPr lang="en-US" sz="23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If you are interested in joining the APIC Great Lakes board, we are currently accepting </a:t>
            </a:r>
            <a:r>
              <a:rPr lang="en-US" sz="2300" i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Willingness to Serve </a:t>
            </a:r>
            <a:r>
              <a:rPr lang="en-US" sz="23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forms! There are five (5) positions open for 2025 (2024 election):</a:t>
            </a:r>
            <a:endParaRPr sz="23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7685"/>
              <a:buNone/>
            </a:pPr>
            <a:endParaRPr sz="23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18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186"/>
              <a:buChar char="►"/>
            </a:pPr>
            <a:r>
              <a:rPr lang="en-US" sz="23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President Elect (One (1) year team)</a:t>
            </a:r>
            <a:endParaRPr/>
          </a:p>
          <a:p>
            <a:pPr marL="914400" lvl="1" indent="-3518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186"/>
              <a:buChar char="►"/>
            </a:pPr>
            <a:r>
              <a:rPr lang="en-US" sz="23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Membership Secretary (Two (2) year term)</a:t>
            </a:r>
            <a:endParaRPr sz="23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18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186"/>
              <a:buChar char="►"/>
            </a:pPr>
            <a:r>
              <a:rPr lang="en-US" sz="23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Nominating Committee (One (1) year term consisting of up to three (3) committee members)</a:t>
            </a:r>
            <a:endParaRPr sz="23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7685"/>
              <a:buNone/>
            </a:pPr>
            <a:endParaRPr sz="2300" b="1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17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5331"/>
              <a:buChar char="►"/>
            </a:pPr>
            <a:r>
              <a:rPr lang="en-US" sz="22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Nominations due by Tuesday, October 15, 2024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61"/>
              <a:buNone/>
            </a:pPr>
            <a:endParaRPr sz="22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17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5331"/>
              <a:buChar char="►"/>
            </a:pPr>
            <a:r>
              <a:rPr lang="en-US" sz="22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An initial email was sent on 9/24 regarding election details and includes a Willingness to Serve form. Please ensure your email address is correct and current in your APIC account to ensure you are receiving Chapter emails.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5145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6486"/>
              <a:buNone/>
            </a:pPr>
            <a:endParaRPr/>
          </a:p>
        </p:txBody>
      </p:sp>
      <p:pic>
        <p:nvPicPr>
          <p:cNvPr id="385" name="Google Shape;385;g2f8cddd654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918" y="1"/>
            <a:ext cx="2857082" cy="646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491AD75C-E9CA-1BD3-3F4A-CD42D8E8A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5" y="1361035"/>
            <a:ext cx="7115812" cy="549696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F2D63-1F0D-4BFE-1D04-61E7A5864AFB}"/>
              </a:ext>
            </a:extLst>
          </p:cNvPr>
          <p:cNvSpPr txBox="1"/>
          <p:nvPr/>
        </p:nvSpPr>
        <p:spPr>
          <a:xfrm>
            <a:off x="8700938" y="5970955"/>
            <a:ext cx="37896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https://www.aphis.usda.gov/livestock-poultry-disease/avian/avian-influenza/hpai-detections/wild-birds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167F4-3184-C726-C47A-80E51FC4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Wild Birds</a:t>
            </a:r>
          </a:p>
        </p:txBody>
      </p:sp>
    </p:spTree>
    <p:extLst>
      <p:ext uri="{BB962C8B-B14F-4D97-AF65-F5344CB8AC3E}">
        <p14:creationId xmlns:p14="http://schemas.microsoft.com/office/powerpoint/2010/main" val="377914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D33394B7-B78D-57BC-17EA-53829A0A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559"/>
            <a:ext cx="7288678" cy="535717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FCDB6-0186-C71A-5E3F-BA2EB1B9F82B}"/>
              </a:ext>
            </a:extLst>
          </p:cNvPr>
          <p:cNvSpPr txBox="1"/>
          <p:nvPr/>
        </p:nvSpPr>
        <p:spPr>
          <a:xfrm>
            <a:off x="6461760" y="6266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https://www.aphis.usda.gov/livestock-poultry-disease/avian/avian-influenza/hpai-detections/commercial-backyard-flocks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C0C21-2A40-EC2F-0F63-5D5CD09D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Commercial Poultry</a:t>
            </a:r>
          </a:p>
        </p:txBody>
      </p:sp>
    </p:spTree>
    <p:extLst>
      <p:ext uri="{BB962C8B-B14F-4D97-AF65-F5344CB8AC3E}">
        <p14:creationId xmlns:p14="http://schemas.microsoft.com/office/powerpoint/2010/main" val="136970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831EE8C4-9104-2EB2-10B7-743B46C42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50"/>
          <a:stretch/>
        </p:blipFill>
        <p:spPr>
          <a:xfrm>
            <a:off x="96271" y="1429407"/>
            <a:ext cx="7325858" cy="536033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B99F23-D296-07C1-90E1-DDCD6700FF73}"/>
              </a:ext>
            </a:extLst>
          </p:cNvPr>
          <p:cNvSpPr txBox="1"/>
          <p:nvPr/>
        </p:nvSpPr>
        <p:spPr>
          <a:xfrm>
            <a:off x="6502400" y="599501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https://www.aphis.usda.gov/livestock-poultry-disease/avian/avian-influenza/hpai-detections/hpai-confirmed-cases-livestock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80FD8-7C9E-F861-39FA-BA505EF6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Dairy Herds</a:t>
            </a:r>
          </a:p>
        </p:txBody>
      </p:sp>
    </p:spTree>
    <p:extLst>
      <p:ext uri="{BB962C8B-B14F-4D97-AF65-F5344CB8AC3E}">
        <p14:creationId xmlns:p14="http://schemas.microsoft.com/office/powerpoint/2010/main" val="336435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3CC24-9A45-2D3C-62B1-5930FB58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1" y="68262"/>
            <a:ext cx="11064157" cy="67214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595FB9-5141-02FE-94B5-CCDAB8A69B6E}"/>
              </a:ext>
            </a:extLst>
          </p:cNvPr>
          <p:cNvSpPr txBox="1"/>
          <p:nvPr/>
        </p:nvSpPr>
        <p:spPr>
          <a:xfrm>
            <a:off x="3810000" y="606239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https://www.aphis.usda.gov/livestock-poultry-disease/avian/avian-influenza/hpai-detections/mammals</a:t>
            </a:r>
          </a:p>
        </p:txBody>
      </p:sp>
    </p:spTree>
    <p:extLst>
      <p:ext uri="{BB962C8B-B14F-4D97-AF65-F5344CB8AC3E}">
        <p14:creationId xmlns:p14="http://schemas.microsoft.com/office/powerpoint/2010/main" val="339211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B0797F-F06D-26C7-154B-168EDA6C6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1324084"/>
            <a:ext cx="7620000" cy="5533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E7DC0-A4B6-66D4-B9D6-EEFC257B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4277360"/>
            <a:ext cx="5330442" cy="216342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BB5F2B5-BBF0-AB6C-AC84-6F7B1AEE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H5N1 in Humans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EB576-7FC7-4AC1-AE97-49DF2B13C7C9}"/>
              </a:ext>
            </a:extLst>
          </p:cNvPr>
          <p:cNvSpPr txBox="1"/>
          <p:nvPr/>
        </p:nvSpPr>
        <p:spPr>
          <a:xfrm>
            <a:off x="7562598" y="6495503"/>
            <a:ext cx="4355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https://www.cdc.gov/bird-flu/h5-monitoring/index.html</a:t>
            </a:r>
          </a:p>
        </p:txBody>
      </p:sp>
    </p:spTree>
    <p:extLst>
      <p:ext uri="{BB962C8B-B14F-4D97-AF65-F5344CB8AC3E}">
        <p14:creationId xmlns:p14="http://schemas.microsoft.com/office/powerpoint/2010/main" val="427356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67D6-C96B-8201-F129-1B6A0DAD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15A04-C460-017D-6EA0-D38733C5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97" y="139196"/>
            <a:ext cx="7761389" cy="5944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B8CB7-BA02-6F83-15FF-9159B2AC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570" y="1519236"/>
            <a:ext cx="4248186" cy="2925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E197F-C07D-E3B4-4347-6658CBF489F4}"/>
              </a:ext>
            </a:extLst>
          </p:cNvPr>
          <p:cNvSpPr txBox="1"/>
          <p:nvPr/>
        </p:nvSpPr>
        <p:spPr>
          <a:xfrm>
            <a:off x="5571067" y="6549395"/>
            <a:ext cx="69511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Highly Pathogenic Avian Influenza H5N1 Genotype B3.13 in Dairy Cattle: National Epidemiologic Brief (usda.gov)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5349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Yellow Orange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Bronson Logo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2C369FE-6CD4-4306-BD5B-10C9209FD4DD}" vid="{54577F6C-0504-48B8-B59F-E6D64B427E44}"/>
    </a:ext>
  </a:extLst>
</a:theme>
</file>

<file path=ppt/theme/theme3.xml><?xml version="1.0" encoding="utf-8"?>
<a:theme xmlns:a="http://schemas.openxmlformats.org/drawingml/2006/main" name="MDHH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HHS Theme" id="{92648BB5-59E6-4CE5-95C4-92EEE4A20176}" vid="{698256B8-4A3B-4E6A-ADD6-78C792CE24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724</Words>
  <Application>Microsoft Office PowerPoint</Application>
  <PresentationFormat>Widescreen</PresentationFormat>
  <Paragraphs>66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Trebuchet MS</vt:lpstr>
      <vt:lpstr>Calibri</vt:lpstr>
      <vt:lpstr>OTNEJMQuadraat</vt:lpstr>
      <vt:lpstr>Nunito</vt:lpstr>
      <vt:lpstr>Verdana</vt:lpstr>
      <vt:lpstr>Noto Sans Symbols</vt:lpstr>
      <vt:lpstr>Facet</vt:lpstr>
      <vt:lpstr>White Bronson Logo Design</vt:lpstr>
      <vt:lpstr>MDHHS Theme</vt:lpstr>
      <vt:lpstr>H5N1 Update</vt:lpstr>
      <vt:lpstr>PowerPoint Presentation</vt:lpstr>
      <vt:lpstr>H5N1 in the U.S.</vt:lpstr>
      <vt:lpstr>H5N1 in Wild Birds</vt:lpstr>
      <vt:lpstr>H5N1 in Commercial Poultry</vt:lpstr>
      <vt:lpstr>H5N1 in Dairy Herds</vt:lpstr>
      <vt:lpstr>PowerPoint Presentation</vt:lpstr>
      <vt:lpstr>H5N1 in Humans</vt:lpstr>
      <vt:lpstr>PowerPoint Presentation</vt:lpstr>
      <vt:lpstr>PowerPoint Presentation</vt:lpstr>
      <vt:lpstr>PowerPoint Presentation</vt:lpstr>
      <vt:lpstr>PowerPoint Presentation</vt:lpstr>
      <vt:lpstr>H5N1 in MI</vt:lpstr>
      <vt:lpstr>Influenza Surveillance in the U.S.</vt:lpstr>
      <vt:lpstr>Influenza H5 Surveillance in the U.S.</vt:lpstr>
      <vt:lpstr>Influenza Surveillance</vt:lpstr>
      <vt:lpstr>H5N1 Guidance for the Public</vt:lpstr>
      <vt:lpstr>H5N1 Guidance for Farm Workers</vt:lpstr>
      <vt:lpstr>PowerPoint Presentation</vt:lpstr>
      <vt:lpstr>If H5N1 is Suspected</vt:lpstr>
      <vt:lpstr>Lesson Learned in Michigan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 Seroprevalence Study</vt:lpstr>
      <vt:lpstr>PowerPoint Presentation</vt:lpstr>
      <vt:lpstr>APIC-GL 2025 Open Board of Directors Positions!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Kelsey Ostergren</dc:creator>
  <cp:lastModifiedBy>Parr, Denise (DHHS-Contractor)</cp:lastModifiedBy>
  <cp:revision>8</cp:revision>
  <dcterms:created xsi:type="dcterms:W3CDTF">2020-10-20T14:08:18Z</dcterms:created>
  <dcterms:modified xsi:type="dcterms:W3CDTF">2024-10-17T13:56:24Z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0x01010020092E7D6D710C45BB241B356B659C94</vt:lpwstr>
  </property>
  <property fmtid="{D5CDD505-2E9C-101B-9397-08002B2CF9AE}" pid="3" name="MSIP_Label_2f46dfe0-534f-4c95-815c-5b1af86b9823_Enabled">
    <vt:lpwstr>true</vt:lpwstr>
  </property>
  <property fmtid="{D5CDD505-2E9C-101B-9397-08002B2CF9AE}" pid="4" name="MSIP_Label_2f46dfe0-534f-4c95-815c-5b1af86b9823_SetDate">
    <vt:lpwstr>2024-09-30T17:52:14Z</vt:lpwstr>
  </property>
  <property fmtid="{D5CDD505-2E9C-101B-9397-08002B2CF9AE}" pid="5" name="MSIP_Label_2f46dfe0-534f-4c95-815c-5b1af86b9823_Method">
    <vt:lpwstr>Privileged</vt:lpwstr>
  </property>
  <property fmtid="{D5CDD505-2E9C-101B-9397-08002B2CF9AE}" pid="6" name="MSIP_Label_2f46dfe0-534f-4c95-815c-5b1af86b9823_Name">
    <vt:lpwstr>2f46dfe0-534f-4c95-815c-5b1af86b9823</vt:lpwstr>
  </property>
  <property fmtid="{D5CDD505-2E9C-101B-9397-08002B2CF9AE}" pid="7" name="MSIP_Label_2f46dfe0-534f-4c95-815c-5b1af86b9823_SiteId">
    <vt:lpwstr>d5fb7087-3777-42ad-966a-892ef47225d1</vt:lpwstr>
  </property>
  <property fmtid="{D5CDD505-2E9C-101B-9397-08002B2CF9AE}" pid="8" name="MSIP_Label_2f46dfe0-534f-4c95-815c-5b1af86b9823_ActionId">
    <vt:lpwstr>f94d20b3-e43a-4b16-800c-baf72133d75d</vt:lpwstr>
  </property>
  <property fmtid="{D5CDD505-2E9C-101B-9397-08002B2CF9AE}" pid="9" name="MSIP_Label_2f46dfe0-534f-4c95-815c-5b1af86b9823_ContentBits">
    <vt:lpwstr>0</vt:lpwstr>
  </property>
</Properties>
</file>