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gbXVKf4C57GdMVBXsC+Tgj7ch8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protect.cudasvc.com/url?a=https%3a%2f%2fgivebutter.com%2f2026APIC-GL&amp;c=E,1,6XkYSYMIIt_9MyAWNgbKz0gu94T2nMVZQHBjnXLqDp18nfcBN-H6mQ-si_4WmSMMzll14iWa5VxUOXX7_bJbg01DUCWlJOatjU6mis_XGYM,&amp;typo=1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63e87c9a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3f63e87c9a0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g3f63e87c9a0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63e87c9a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g3f63e87c9a0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" name="Google Shape;225;g3f63e87c9a0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63e87c9a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3f63e87c9a0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g3f63e87c9a0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63e87c9a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g3f63e87c9a0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g3f63e87c9a0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f63e87c9a0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g3f63e87c9a0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g3f63e87c9a0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5f8af6260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3f5f8af6260_1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g3f5f8af6260_1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5f8af626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3f5f8af6260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g3f5f8af6260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687c0339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3f687c03397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" name="Google Shape;276;g3f687c03397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687c033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3f687c03397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g3f687c03397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87c0339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3f687c03397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9" name="Google Shape;299;g3f687c03397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https://linkprotect.cudasvc.com/url?a=https%3a%2f%2fgivebutter.com%2f2026APIC-GL&amp;c=E,1,6XkYSYMIIt_9MyAWNgbKz0gu94T2nMVZQHBjnXLqDp18nfcBN-H6mQ-si_4WmSMMzll14iWa5VxUOXX7_bJbg01DUCWlJOatjU6mis_XGYM,&amp;typo=1</a:t>
            </a:r>
            <a:r>
              <a:rPr lang="en-US"/>
              <a:t> </a:t>
            </a:r>
            <a:endParaRPr/>
          </a:p>
        </p:txBody>
      </p:sp>
      <p:sp>
        <p:nvSpPr>
          <p:cNvPr id="127" name="Google Shape;12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87c0339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g3f687c03397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g3f687c03397_0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687c0339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3f687c03397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" name="Google Shape;323;g3f687c03397_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687c03397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g3f687c03397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" name="Google Shape;337;g3f687c03397_0_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f687c03397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g3f687c03397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6" name="Google Shape;346;g3f687c03397_0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63e87c9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g3f63e87c9a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" name="Google Shape;355;g3f63e87c9a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f687c03397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3f687c03397_0_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" name="Google Shape;364;g3f687c03397_0_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f687c0339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g3f687c03397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g3f687c03397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687c03397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g3f687c03397_0_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2" name="Google Shape;382;g3f687c03397_0_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f687c03397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g3f687c03397_0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3f687c03397_0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f63e87c9a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g3f63e87c9a0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1" name="Google Shape;401;g3f63e87c9a0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https://www.linkedin.com/company/apic-great-lakes/posts/?feedView=all</a:t>
            </a:r>
            <a:endParaRPr/>
          </a:p>
        </p:txBody>
      </p:sp>
      <p:sp>
        <p:nvSpPr>
          <p:cNvPr id="144" name="Google Shape;14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6c434c85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g3f6c434c858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4" name="Google Shape;414;g3f6c434c858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3" name="Google Shape;4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https://www.youtube.com/@apicgreatlakes7020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f8af6260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f5f8af6260_1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g3f5f8af6260_1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ba6b90b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3f6ba6b90b4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3f6ba6b90b4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6ba6b90b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3f6ba6b90b4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g3f6ba6b90b4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ba6b90b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3f6ba6b90b4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3f6ba6b90b4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ba6b90b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3f6ba6b90b4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g3f6ba6b90b4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8"/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152400" dir="5460000" sx="95000" sy="95000" algn="t" rotWithShape="0">
              <a:srgbClr val="000000">
                <a:alpha val="3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" name="Google Shape;29;p8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cxnSp>
        <p:nvCxnSpPr>
          <p:cNvPr id="30" name="Google Shape;30;p8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1"/>
          </p:nvPr>
        </p:nvSpPr>
        <p:spPr>
          <a:xfrm rot="5400000">
            <a:off x="4321507" y="-809582"/>
            <a:ext cx="3261789" cy="1038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54000" dist="152400" dir="10680000" sx="95000" sy="95000" algn="t" rotWithShape="0">
              <a:srgbClr val="000000">
                <a:alpha val="1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18"/>
          <p:cNvCxnSpPr/>
          <p:nvPr/>
        </p:nvCxnSpPr>
        <p:spPr>
          <a:xfrm rot="10800000">
            <a:off x="10361537" y="120772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 rot="5400000">
            <a:off x="6840680" y="2171700"/>
            <a:ext cx="5119256" cy="2521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body" idx="1"/>
          </p:nvPr>
        </p:nvSpPr>
        <p:spPr>
          <a:xfrm rot="5400000">
            <a:off x="1514203" y="115379"/>
            <a:ext cx="5119256" cy="6634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dt" idx="10"/>
          </p:nvPr>
        </p:nvSpPr>
        <p:spPr>
          <a:xfrm>
            <a:off x="329184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ftr" idx="11"/>
          </p:nvPr>
        </p:nvSpPr>
        <p:spPr>
          <a:xfrm>
            <a:off x="329184" y="237744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ldNum" idx="12"/>
          </p:nvPr>
        </p:nvSpPr>
        <p:spPr>
          <a:xfrm>
            <a:off x="11292840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2" name="Google Shape;112;p18"/>
          <p:cNvCxnSpPr/>
          <p:nvPr/>
        </p:nvCxnSpPr>
        <p:spPr>
          <a:xfrm rot="10800000">
            <a:off x="10361537" y="120772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6" name="Google Shape;36;p9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03200" dist="127000" dir="5460000" sx="96000" sy="96000" algn="t" rotWithShape="0">
              <a:srgbClr val="000000">
                <a:alpha val="3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" name="Google Shape;46;p11"/>
          <p:cNvCxnSpPr/>
          <p:nvPr/>
        </p:nvCxnSpPr>
        <p:spPr>
          <a:xfrm>
            <a:off x="11668155" y="852056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None/>
              <a:defRPr sz="2000">
                <a:solidFill>
                  <a:srgbClr val="8B8B8B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None/>
              <a:defRPr sz="1800">
                <a:solidFill>
                  <a:srgbClr val="8B8B8B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dt" idx="10"/>
          </p:nvPr>
        </p:nvSpPr>
        <p:spPr>
          <a:xfrm>
            <a:off x="332481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ftr" idx="11"/>
          </p:nvPr>
        </p:nvSpPr>
        <p:spPr>
          <a:xfrm>
            <a:off x="332481" y="23774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1289782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2" name="Google Shape;52;p11"/>
          <p:cNvCxnSpPr/>
          <p:nvPr/>
        </p:nvCxnSpPr>
        <p:spPr>
          <a:xfrm>
            <a:off x="11668155" y="852056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761800" y="2833255"/>
            <a:ext cx="5045281" cy="316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6097092" y="2833255"/>
            <a:ext cx="5045281" cy="316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332481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332481" y="23774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11289782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1" u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2"/>
          </p:nvPr>
        </p:nvSpPr>
        <p:spPr>
          <a:xfrm>
            <a:off x="761801" y="3706091"/>
            <a:ext cx="5023424" cy="233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3"/>
          </p:nvPr>
        </p:nvSpPr>
        <p:spPr>
          <a:xfrm>
            <a:off x="6094211" y="2713326"/>
            <a:ext cx="5048163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1" u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4"/>
          </p:nvPr>
        </p:nvSpPr>
        <p:spPr>
          <a:xfrm>
            <a:off x="6094211" y="3706091"/>
            <a:ext cx="5048163" cy="233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332481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332481" y="23774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1289782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114300" dir="21540000" sx="96000" sy="96000" algn="t" rotWithShape="0">
              <a:srgbClr val="000000">
                <a:alpha val="1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6621781" y="872837"/>
            <a:ext cx="4520593" cy="5140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2"/>
          </p:nvPr>
        </p:nvSpPr>
        <p:spPr>
          <a:xfrm>
            <a:off x="770537" y="3442854"/>
            <a:ext cx="4560525" cy="2576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329184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329184" y="237744"/>
            <a:ext cx="37925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11292840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4" name="Google Shape;84;p15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cxnSp>
        <p:nvCxnSpPr>
          <p:cNvPr id="85" name="Google Shape;85;p15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>
            <a:spLocks noGrp="1"/>
          </p:cNvSpPr>
          <p:nvPr>
            <p:ph type="pic" idx="2"/>
          </p:nvPr>
        </p:nvSpPr>
        <p:spPr>
          <a:xfrm>
            <a:off x="6559826" y="865909"/>
            <a:ext cx="4582548" cy="5126182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16"/>
          <p:cNvSpPr txBox="1">
            <a:spLocks noGrp="1"/>
          </p:cNvSpPr>
          <p:nvPr>
            <p:ph type="body" idx="1"/>
          </p:nvPr>
        </p:nvSpPr>
        <p:spPr>
          <a:xfrm>
            <a:off x="768733" y="3429000"/>
            <a:ext cx="4556749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dt" idx="10"/>
          </p:nvPr>
        </p:nvSpPr>
        <p:spPr>
          <a:xfrm>
            <a:off x="329184" y="6236208"/>
            <a:ext cx="3037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ftr" idx="11"/>
          </p:nvPr>
        </p:nvSpPr>
        <p:spPr>
          <a:xfrm>
            <a:off x="329184" y="23774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11292840" y="237744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5" name="Google Shape;95;p16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cxnSp>
        <p:nvCxnSpPr>
          <p:cNvPr id="96" name="Google Shape;96;p16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7"/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127000" dir="5460000" sx="94000" sy="94000" algn="t" rotWithShape="0">
              <a:srgbClr val="000000">
                <a:alpha val="3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dt" idx="10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ftr" idx="11"/>
          </p:nvPr>
        </p:nvSpPr>
        <p:spPr>
          <a:xfrm>
            <a:off x="332481" y="23619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ldNum" idx="12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7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cxnSp>
        <p:nvCxnSpPr>
          <p:cNvPr id="20" name="Google Shape;20;p7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apic-great-lakes/posts/?feedView=al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hyperlink" Target="mailto:APICgreatlakes@gmail.com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ileen.thompson@corewellhealth.org" TargetMode="External"/><Relationship Id="rId5" Type="http://schemas.openxmlformats.org/officeDocument/2006/relationships/hyperlink" Target="mailto:kostergren@mha.org" TargetMode="External"/><Relationship Id="rId4" Type="http://schemas.openxmlformats.org/officeDocument/2006/relationships/hyperlink" Target="mailto:julie.engels@corewellhealth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apicgreatlakes702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1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119" name="Google Shape;11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13569" r="13379"/>
          <a:stretch/>
        </p:blipFill>
        <p:spPr>
          <a:xfrm rot="5400000" flipH="1">
            <a:off x="2667000" y="-2666999"/>
            <a:ext cx="6857998" cy="12191999"/>
          </a:xfrm>
          <a:prstGeom prst="rect">
            <a:avLst/>
          </a:prstGeom>
          <a:noFill/>
          <a:ln>
            <a:noFill/>
          </a:ln>
          <a:effectLst>
            <a:outerShdw blurRad="596900" dist="330200" dir="8820000" sx="87000" sy="87000" algn="ctr" rotWithShape="0">
              <a:srgbClr val="000000">
                <a:alpha val="29020"/>
              </a:srgbClr>
            </a:outerShdw>
          </a:effectLst>
        </p:spPr>
      </p:pic>
      <p:sp>
        <p:nvSpPr>
          <p:cNvPr id="121" name="Google Shape;121;p1"/>
          <p:cNvSpPr txBox="1"/>
          <p:nvPr/>
        </p:nvSpPr>
        <p:spPr>
          <a:xfrm>
            <a:off x="978299" y="957277"/>
            <a:ext cx="1001485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 sz="72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APIC GREAT LAKES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2026 VIRTUAL EDUCATION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867672" y="3345767"/>
            <a:ext cx="10800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APIC-GL Member Presentations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1408234" y="4470941"/>
            <a:ext cx="93756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August 11, 2026</a:t>
            </a:r>
            <a:endParaRPr sz="28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63e87c9a0_0_1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20" name="Google Shape;220;g3f63e87c9a0_0_1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f63e87c9a0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075" y="102862"/>
            <a:ext cx="11796725" cy="6652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63e87c9a0_0_22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28" name="Google Shape;228;g3f63e87c9a0_0_22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f63e87c9a0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073" y="89775"/>
            <a:ext cx="12173605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63e87c9a0_0_3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36" name="Google Shape;236;g3f63e87c9a0_0_3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f63e87c9a0_0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675" y="74450"/>
            <a:ext cx="12045124" cy="65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63e87c9a0_0_4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44" name="Google Shape;244;g3f63e87c9a0_0_4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3f63e87c9a0_0_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6857"/>
            <a:ext cx="12192001" cy="6684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63e87c9a0_0_48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52" name="Google Shape;252;g3f63e87c9a0_0_48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f63e87c9a0_0_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006"/>
            <a:ext cx="12192000" cy="6677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f8af6260_1_16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260" name="Google Shape;260;g3f5f8af6260_1_16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61" name="Google Shape;261;g3f5f8af6260_1_16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3f5f8af6260_1_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5f8af6260_1_0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269" name="Google Shape;269;g3f5f8af6260_1_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70" name="Google Shape;270;g3f5f8af6260_1_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3f5f8af6260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3f5f8af6260_1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687c03397_0_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279" name="Google Shape;279;g3f687c03397_0_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80" name="Google Shape;280;g3f687c03397_0_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3f687c03397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3f687c03397_0_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3f687c03397_0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f687c03397_0_1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290" name="Google Shape;290;g3f687c03397_0_1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91" name="Google Shape;291;g3f687c03397_0_1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f687c03397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3f687c03397_0_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3f687c03397_0_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3f687c03397_0_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687c03397_0_2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302" name="Google Shape;302;g3f687c03397_0_2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03" name="Google Shape;303;g3f687c03397_0_2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3f687c03397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3f687c03397_0_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3f687c03397_0_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3f687c03397_0_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"/>
          <p:cNvSpPr/>
          <p:nvPr/>
        </p:nvSpPr>
        <p:spPr>
          <a:xfrm>
            <a:off x="840052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840052" y="-2"/>
            <a:ext cx="12188952" cy="356754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28600" dist="152400" dir="5460000" sx="95000" sy="95000" algn="t" rotWithShape="0">
              <a:srgbClr val="000000">
                <a:alpha val="3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2"/>
          <p:cNvCxnSpPr/>
          <p:nvPr/>
        </p:nvCxnSpPr>
        <p:spPr>
          <a:xfrm>
            <a:off x="12508207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cxnSp>
        <p:nvCxnSpPr>
          <p:cNvPr id="132" name="Google Shape;132;p2"/>
          <p:cNvCxnSpPr/>
          <p:nvPr/>
        </p:nvCxnSpPr>
        <p:spPr>
          <a:xfrm>
            <a:off x="12508207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133" name="Google Shape;133;p2"/>
          <p:cNvSpPr/>
          <p:nvPr/>
        </p:nvSpPr>
        <p:spPr>
          <a:xfrm>
            <a:off x="840051" y="0"/>
            <a:ext cx="1219199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/>
          <p:nvPr/>
        </p:nvSpPr>
        <p:spPr>
          <a:xfrm>
            <a:off x="840053" y="0"/>
            <a:ext cx="12191999" cy="6858000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/>
          <p:nvPr/>
        </p:nvSpPr>
        <p:spPr>
          <a:xfrm>
            <a:off x="6936052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"/>
          <p:cNvSpPr txBox="1">
            <a:spLocks noGrp="1"/>
          </p:cNvSpPr>
          <p:nvPr>
            <p:ph type="ctrTitle" idx="4294967295"/>
          </p:nvPr>
        </p:nvSpPr>
        <p:spPr>
          <a:xfrm>
            <a:off x="7272193" y="748835"/>
            <a:ext cx="4715218" cy="53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mbria"/>
              <a:buNone/>
            </a:pPr>
            <a:r>
              <a:rPr lang="en-US" sz="4400" b="1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October 15, 2026</a:t>
            </a:r>
            <a:br>
              <a:rPr lang="en-US" sz="4400" b="1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en-US" sz="4400" b="1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44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Kellogg Center</a:t>
            </a:r>
            <a:br>
              <a:rPr lang="en-US" sz="44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44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East Lansing </a:t>
            </a:r>
            <a:br>
              <a:rPr lang="en-US" sz="44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en-US" sz="44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44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  <a:t>Check your inbox for the registration link.</a:t>
            </a:r>
            <a:br>
              <a:rPr lang="en-US" sz="44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  <a:t>- $85 for APIC-GL Members </a:t>
            </a:r>
            <a:b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  <a:t>- $110 for non-members</a:t>
            </a:r>
            <a:b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en-US" sz="2700" b="0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700" b="1" i="1" u="none" strike="noStrike" cap="none">
                <a:solidFill>
                  <a:srgbClr val="D63A00"/>
                </a:solidFill>
                <a:latin typeface="Cambria"/>
                <a:ea typeface="Cambria"/>
                <a:cs typeface="Cambria"/>
                <a:sym typeface="Cambria"/>
              </a:rPr>
              <a:t>Attendees will receive 5 IPUs!</a:t>
            </a:r>
            <a:br>
              <a:rPr lang="en-US" sz="27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27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7" name="Google Shape;137;p2" descr="A Bridge Over Troubled Water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513" y="-1"/>
            <a:ext cx="655941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2"/>
          <p:cNvCxnSpPr/>
          <p:nvPr/>
        </p:nvCxnSpPr>
        <p:spPr>
          <a:xfrm>
            <a:off x="12508207" y="985882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pic>
        <p:nvPicPr>
          <p:cNvPr id="139" name="Google Shape;139;p2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l="-1" r="-1" b="90568"/>
          <a:stretch/>
        </p:blipFill>
        <p:spPr>
          <a:xfrm rot="5400000" flipH="1">
            <a:off x="-3012024" y="3008973"/>
            <a:ext cx="6858002" cy="84005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"/>
          <p:cNvSpPr txBox="1"/>
          <p:nvPr/>
        </p:nvSpPr>
        <p:spPr>
          <a:xfrm>
            <a:off x="1053563" y="2784275"/>
            <a:ext cx="5834335" cy="3939540"/>
          </a:xfrm>
          <a:prstGeom prst="rect">
            <a:avLst/>
          </a:prstGeom>
          <a:solidFill>
            <a:srgbClr val="82B7C2">
              <a:alpha val="4117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5C64"/>
                </a:solidFill>
                <a:latin typeface="Arial"/>
                <a:ea typeface="Arial"/>
                <a:cs typeface="Arial"/>
                <a:sym typeface="Arial"/>
              </a:rPr>
              <a:t>Bridging the Gap Between Expertise and Impact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Chaz Rhone, MPH, CIC, FAPIC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5C64"/>
                </a:solidFill>
                <a:latin typeface="Arial"/>
                <a:ea typeface="Arial"/>
                <a:cs typeface="Arial"/>
                <a:sym typeface="Arial"/>
              </a:rPr>
              <a:t>Fact, Fear, and Fiction: Navigating Vaccine Hesitancy</a:t>
            </a:r>
            <a:r>
              <a:rPr lang="en-US" sz="1400" b="1" i="0" u="none" strike="noStrike" cap="none">
                <a:solidFill>
                  <a:srgbClr val="005C6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Terri Rebmann, PhD, RN, CIC, FAPIC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5C64"/>
                </a:solidFill>
                <a:latin typeface="Arial"/>
                <a:ea typeface="Arial"/>
                <a:cs typeface="Arial"/>
                <a:sym typeface="Arial"/>
              </a:rPr>
              <a:t>From Notification to Clean Up: Improving Water Intrusion Mitigation Efforts through Application of an Emergency Management Framework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Alex Hamer, MPH, CIC, CPHQ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Sarah Prascius, MPH, CIC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5C64"/>
                </a:solidFill>
                <a:latin typeface="Arial"/>
                <a:ea typeface="Arial"/>
                <a:cs typeface="Arial"/>
                <a:sym typeface="Arial"/>
              </a:rPr>
              <a:t>Healthcare Policy Panel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Carrie Linderoth, J.D.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Kelsey Ostergren, MPH, CIC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Viviana Saez, BSN, RN, CIC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Christina Harrington, MPH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687c03397_0_3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314" name="Google Shape;314;g3f687c03397_0_3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15" name="Google Shape;315;g3f687c03397_0_3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3f687c03397_0_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f687c03397_0_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3f687c03397_0_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f687c03397_0_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687c03397_0_4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Jason Weaver</a:t>
            </a:r>
            <a:endParaRPr sz="4800"/>
          </a:p>
        </p:txBody>
      </p:sp>
      <p:sp>
        <p:nvSpPr>
          <p:cNvPr id="326" name="Google Shape;326;g3f687c03397_0_4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27" name="Google Shape;327;g3f687c03397_0_4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f687c03397_0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f687c03397_0_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g3f687c03397_0_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3f687c03397_0_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3f687c03397_0_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f687c03397_0_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4800" y="30480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687c03397_0_60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40" name="Google Shape;340;g3f687c03397_0_6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41" name="Google Shape;341;g3f687c03397_0_6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3f687c03397_0_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687c03397_0_67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49" name="Google Shape;349;g3f687c03397_0_67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50" name="Google Shape;350;g3f687c03397_0_67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f687c03397_0_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63e87c9a0_0_0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58" name="Google Shape;358;g3f63e87c9a0_0_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59" name="Google Shape;359;g3f63e87c9a0_0_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3f63e87c9a0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687c03397_0_98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67" name="Google Shape;367;g3f687c03397_0_98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68" name="Google Shape;368;g3f687c03397_0_98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3f687c03397_0_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687c03397_0_91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76" name="Google Shape;376;g3f687c03397_0_91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77" name="Google Shape;377;g3f687c03397_0_91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3f687c03397_0_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f687c03397_0_84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Brianne Bachman</a:t>
            </a:r>
            <a:endParaRPr sz="4800"/>
          </a:p>
        </p:txBody>
      </p:sp>
      <p:sp>
        <p:nvSpPr>
          <p:cNvPr id="385" name="Google Shape;385;g3f687c03397_0_84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86" name="Google Shape;386;g3f687c03397_0_8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g3f687c03397_0_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687c03397_0_77"/>
          <p:cNvSpPr txBox="1">
            <a:spLocks noGrp="1"/>
          </p:cNvSpPr>
          <p:nvPr>
            <p:ph type="body" idx="4294967295"/>
          </p:nvPr>
        </p:nvSpPr>
        <p:spPr>
          <a:xfrm>
            <a:off x="1146200" y="1373475"/>
            <a:ext cx="10897800" cy="50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Brianne Bachman, MPH, CIC, Jennifer Jones BSN, RN, CPEN, Jessica McClusky DNP, RN, CPN, CIC, and Mallory Davis, PhD, MS, CIC</a:t>
            </a:r>
            <a:endParaRPr sz="153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Corewell Health West Grand Rapids, Michigan</a:t>
            </a:r>
            <a:endParaRPr sz="153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3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3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8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Simulation-based education has emerged as a transformative tool in healthcare, bridging the gap between theoretical knowledge and clinical practice.</a:t>
            </a:r>
            <a:endParaRPr sz="1768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the realm of infection prevention, simulation offers a controlled, risk-free environment to reinforce essential protocols, build competency, and identify system level vulnerabilities before harm occurs.</a:t>
            </a:r>
            <a:endParaRPr sz="1768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68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1270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99">
                <a:solidFill>
                  <a:srgbClr val="000000"/>
                </a:solidFill>
              </a:rPr>
              <a:t>•</a:t>
            </a:r>
            <a:r>
              <a:rPr lang="en-US" sz="17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Baseline needs assessment conducted via surveys and audits</a:t>
            </a:r>
            <a:endParaRPr sz="17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99">
                <a:solidFill>
                  <a:srgbClr val="000000"/>
                </a:solidFill>
              </a:rPr>
              <a:t>•</a:t>
            </a:r>
            <a:r>
              <a:rPr lang="en-US" sz="17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Simulation scenarios developed to reflect real-world challenges</a:t>
            </a:r>
            <a:endParaRPr sz="17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99">
                <a:solidFill>
                  <a:srgbClr val="000000"/>
                </a:solidFill>
              </a:rPr>
              <a:t>•</a:t>
            </a:r>
            <a:r>
              <a:rPr lang="en-US" sz="17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collected pre- and post-simulation assessing perceived confidence and adherence to infection prevention practices such as compliance with hand hygiene and personal protective equipment (PPE)</a:t>
            </a:r>
            <a:endParaRPr sz="17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394" name="Google Shape;394;g3f687c03397_0_77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3f687c03397_0_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5569"/>
            <a:ext cx="12192000" cy="129182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3f687c03397_0_77"/>
          <p:cNvSpPr txBox="1"/>
          <p:nvPr/>
        </p:nvSpPr>
        <p:spPr>
          <a:xfrm>
            <a:off x="998150" y="2181275"/>
            <a:ext cx="11193900" cy="4617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/>
              <a:t> </a:t>
            </a:r>
            <a:r>
              <a:rPr lang="en-US" sz="1800" b="1"/>
              <a:t>Background</a:t>
            </a:r>
            <a:endParaRPr/>
          </a:p>
        </p:txBody>
      </p:sp>
      <p:sp>
        <p:nvSpPr>
          <p:cNvPr id="397" name="Google Shape;397;g3f687c03397_0_77"/>
          <p:cNvSpPr txBox="1"/>
          <p:nvPr/>
        </p:nvSpPr>
        <p:spPr>
          <a:xfrm>
            <a:off x="998150" y="4061275"/>
            <a:ext cx="11193900" cy="4617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/>
              <a:t> </a:t>
            </a:r>
            <a:r>
              <a:rPr lang="en-US" sz="1800" b="1"/>
              <a:t>Methods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63e87c9a0_0_7"/>
          <p:cNvSpPr txBox="1">
            <a:spLocks noGrp="1"/>
          </p:cNvSpPr>
          <p:nvPr>
            <p:ph type="body" idx="4294967295"/>
          </p:nvPr>
        </p:nvSpPr>
        <p:spPr>
          <a:xfrm>
            <a:off x="1163500" y="1451995"/>
            <a:ext cx="108282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-US" sz="178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Implementation of simulation-based infection prevention training yielded measurable improvements in both knowledge and practice across participating units. Post-simulation surveys showed an increase in perceived confidence from 50% to 75%. Audits of clinical practice conducted before and after simulation sessions revealed noted improvements in both hand hygiene compliance and PPE adherence. Hand hygiene compliance increased from 68% to 93%, and correct PPE donning and doffing improved from 60% to 88%. Debriefs indicated simulation sessions were a psychologically safe space to practice, make mistakes, and ask questions.</a:t>
            </a:r>
            <a:endParaRPr sz="178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78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78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g3f63e87c9a0_0_7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g3f63e87c9a0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9220"/>
            <a:ext cx="12192000" cy="1291828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3f63e87c9a0_0_7"/>
          <p:cNvSpPr txBox="1"/>
          <p:nvPr/>
        </p:nvSpPr>
        <p:spPr>
          <a:xfrm>
            <a:off x="980650" y="1359849"/>
            <a:ext cx="11193900" cy="4617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/>
              <a:t> </a:t>
            </a:r>
            <a:r>
              <a:rPr lang="en-US" sz="1800" b="1"/>
              <a:t>Results</a:t>
            </a:r>
            <a:endParaRPr/>
          </a:p>
        </p:txBody>
      </p:sp>
      <p:pic>
        <p:nvPicPr>
          <p:cNvPr id="407" name="Google Shape;407;g3f63e87c9a0_0_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7783" y="3712375"/>
            <a:ext cx="5149840" cy="303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3f63e87c9a0_0_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94161" y="3712375"/>
            <a:ext cx="2652750" cy="148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f63e87c9a0_0_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94173" y="5298397"/>
            <a:ext cx="2652750" cy="118183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f63e87c9a0_0_7"/>
          <p:cNvSpPr txBox="1"/>
          <p:nvPr/>
        </p:nvSpPr>
        <p:spPr>
          <a:xfrm>
            <a:off x="1617588" y="3712375"/>
            <a:ext cx="1835700" cy="26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Images: Points of contamination and potential transmission demonstrated by glow germ that occurred during the simulation.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Figure: Pre- and post simulation confidence and compliance data.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"/>
          <p:cNvSpPr txBox="1">
            <a:spLocks noGrp="1"/>
          </p:cNvSpPr>
          <p:nvPr>
            <p:ph type="title" idx="4294967295"/>
          </p:nvPr>
        </p:nvSpPr>
        <p:spPr>
          <a:xfrm>
            <a:off x="1078174" y="130174"/>
            <a:ext cx="10379075" cy="143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Job Alert!</a:t>
            </a:r>
            <a:endParaRPr sz="4800"/>
          </a:p>
        </p:txBody>
      </p:sp>
      <p:sp>
        <p:nvSpPr>
          <p:cNvPr id="147" name="Google Shape;147;p4"/>
          <p:cNvSpPr txBox="1">
            <a:spLocks noGrp="1"/>
          </p:cNvSpPr>
          <p:nvPr>
            <p:ph type="body" idx="4294967295"/>
          </p:nvPr>
        </p:nvSpPr>
        <p:spPr>
          <a:xfrm>
            <a:off x="1076587" y="1562100"/>
            <a:ext cx="10380662" cy="155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i="1">
                <a:latin typeface="Cambria"/>
                <a:ea typeface="Cambria"/>
                <a:cs typeface="Cambria"/>
                <a:sym typeface="Cambria"/>
              </a:rPr>
              <a:t>The APIC Great Lakes Jobs board has moved to the APIC Great Lakes </a:t>
            </a:r>
            <a:r>
              <a:rPr lang="en-US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LinkedIn</a:t>
            </a:r>
            <a:r>
              <a:rPr lang="en-US" i="1">
                <a:latin typeface="Cambria"/>
                <a:ea typeface="Cambria"/>
                <a:cs typeface="Cambria"/>
                <a:sym typeface="Cambria"/>
              </a:rPr>
              <a:t> page.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i="1">
                <a:latin typeface="Cambria"/>
                <a:ea typeface="Cambria"/>
                <a:cs typeface="Cambria"/>
                <a:sym typeface="Cambria"/>
              </a:rPr>
              <a:t>Send job openings you want posted to </a:t>
            </a:r>
            <a:r>
              <a:rPr lang="en-US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APICgreatlakes@gmail.com</a:t>
            </a:r>
            <a:r>
              <a:rPr lang="en-US" i="1">
                <a:latin typeface="Cambria"/>
                <a:ea typeface="Cambria"/>
                <a:cs typeface="Cambria"/>
                <a:sym typeface="Cambria"/>
              </a:rPr>
              <a:t> </a:t>
            </a: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148" name="Google Shape;148;p4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 l="-1" r="-1"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7313" y="2796695"/>
            <a:ext cx="5281336" cy="319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41252" y="2792205"/>
            <a:ext cx="5525271" cy="3200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f6c434c858_0_26"/>
          <p:cNvSpPr txBox="1">
            <a:spLocks noGrp="1"/>
          </p:cNvSpPr>
          <p:nvPr>
            <p:ph type="body" idx="4294967295"/>
          </p:nvPr>
        </p:nvSpPr>
        <p:spPr>
          <a:xfrm>
            <a:off x="1180950" y="1604150"/>
            <a:ext cx="10828200" cy="50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25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Integrating infection prevention into simulation ensures that foundational practices are not only taught but deeply embedded in clinical culture, ultimately reducing healthcare associated infections and improving patient outcomes.</a:t>
            </a:r>
            <a:endParaRPr sz="7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Infection preventionists across various healthcare settings play a vital role in simulation-based education through scenario development, debriefing, and translating insights into sustainable practice change.</a:t>
            </a:r>
            <a:endParaRPr sz="7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8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Bienstock, Jared MS, CCP, CES-A∗; Heuer, Albert PhD, MBA, RRT. A review on the evolution of simulation-based training to help build a safer future. Medicine 101(25):p e29503, June 24, 2022. | DOI: 10.1097/MD.0000000000029503</a:t>
            </a:r>
            <a:endParaRPr sz="538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8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8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Elendu C, Amaechi DC, Okatta AU, Amaechi EC, Elendu TC, Ezeh CP, Elendu ID. The impact of simulation-based training in medical education: A review. Medicine (Baltimore). 2024 Jul 5;103(27):e38813. doi: 10.1097/MD.0000000000038813. PMID: 38968472; PMCID: PMC11224887.</a:t>
            </a:r>
            <a:endParaRPr sz="538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8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8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Konia M, Yao A. Simulation-a new educational paradigm? J Biomed Res. 2013 Mar;27(2):75-80. doi: 10.7555/JBR.27.20120107. Epub 2013 Feb 10. PMID: 23554798; PMCID: PMC3602865.</a:t>
            </a:r>
            <a:endParaRPr sz="178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7" name="Google Shape;417;g3f6c434c858_0_26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3f6c434c858_0_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9220"/>
            <a:ext cx="12192000" cy="1291828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g3f6c434c858_0_26"/>
          <p:cNvSpPr txBox="1"/>
          <p:nvPr/>
        </p:nvSpPr>
        <p:spPr>
          <a:xfrm>
            <a:off x="998100" y="1359849"/>
            <a:ext cx="11193900" cy="4617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/>
              <a:t> </a:t>
            </a:r>
            <a:r>
              <a:rPr lang="en-US" sz="1800" b="1"/>
              <a:t>Conclusion</a:t>
            </a:r>
            <a:endParaRPr/>
          </a:p>
        </p:txBody>
      </p:sp>
      <p:sp>
        <p:nvSpPr>
          <p:cNvPr id="420" name="Google Shape;420;g3f6c434c858_0_26"/>
          <p:cNvSpPr txBox="1"/>
          <p:nvPr/>
        </p:nvSpPr>
        <p:spPr>
          <a:xfrm>
            <a:off x="998100" y="3756544"/>
            <a:ext cx="11193900" cy="4617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100"/>
              <a:t> </a:t>
            </a:r>
            <a:r>
              <a:rPr lang="en-US" sz="1800" b="1"/>
              <a:t>References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6" name="Google Shape;426;p6"/>
          <p:cNvCxnSpPr/>
          <p:nvPr/>
        </p:nvCxnSpPr>
        <p:spPr>
          <a:xfrm>
            <a:off x="11668155" y="5641010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427" name="Google Shape;427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6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13569" r="13379"/>
          <a:stretch/>
        </p:blipFill>
        <p:spPr>
          <a:xfrm rot="5400000" flipH="1">
            <a:off x="2667000" y="-2666999"/>
            <a:ext cx="6857998" cy="12191999"/>
          </a:xfrm>
          <a:prstGeom prst="rect">
            <a:avLst/>
          </a:prstGeom>
          <a:noFill/>
          <a:ln>
            <a:noFill/>
          </a:ln>
          <a:effectLst>
            <a:outerShdw blurRad="596900" dist="330200" dir="8820000" sx="87000" sy="87000" algn="ctr" rotWithShape="0">
              <a:srgbClr val="000000">
                <a:alpha val="29020"/>
              </a:srgbClr>
            </a:outerShdw>
          </a:effectLst>
        </p:spPr>
      </p:pic>
      <p:sp>
        <p:nvSpPr>
          <p:cNvPr id="429" name="Google Shape;429;p6"/>
          <p:cNvSpPr/>
          <p:nvPr/>
        </p:nvSpPr>
        <p:spPr>
          <a:xfrm>
            <a:off x="-1" y="5795749"/>
            <a:ext cx="12192000" cy="10622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03200" dist="101600" dir="12120000" sx="90000" sy="90000" algn="t" rotWithShape="0">
              <a:srgbClr val="000000">
                <a:alpha val="1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0" name="Google Shape;430;p6"/>
          <p:cNvCxnSpPr/>
          <p:nvPr/>
        </p:nvCxnSpPr>
        <p:spPr>
          <a:xfrm rot="10800000">
            <a:off x="10823557" y="6038133"/>
            <a:ext cx="0" cy="59906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0"/>
            <a:headEnd type="none" w="sm" len="sm"/>
            <a:tailEnd type="none" w="sm" len="sm"/>
          </a:ln>
        </p:spPr>
      </p:cxnSp>
      <p:sp>
        <p:nvSpPr>
          <p:cNvPr id="431" name="Google Shape;431;p6"/>
          <p:cNvSpPr txBox="1"/>
          <p:nvPr/>
        </p:nvSpPr>
        <p:spPr>
          <a:xfrm>
            <a:off x="272375" y="5909732"/>
            <a:ext cx="1146156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APIC GL – EDUCATION COMMITTEE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6"/>
          <p:cNvSpPr txBox="1"/>
          <p:nvPr/>
        </p:nvSpPr>
        <p:spPr>
          <a:xfrm>
            <a:off x="1378858" y="948268"/>
            <a:ext cx="10014854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Julie Engels </a:t>
            </a:r>
            <a:b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400" b="1" i="0" u="sng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julie.engels@corewellhealth.org</a:t>
            </a:r>
            <a:endParaRPr sz="24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endParaRPr sz="3200" b="1" i="0" u="none" strike="noStrike" cap="none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Kelsey Ostergren </a:t>
            </a:r>
            <a:b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400" b="1" i="0" u="sng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kostergren@mha.org</a:t>
            </a:r>
            <a:r>
              <a:rPr lang="en-US" sz="2400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endParaRPr sz="3200" b="1" i="0" u="none" strike="noStrike" cap="none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ambria"/>
              <a:buNone/>
            </a:pPr>
            <a:r>
              <a:rPr lang="en-US" sz="4400" b="1" i="0" u="none" strike="noStrike" cap="none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Eileen Thompson </a:t>
            </a:r>
            <a:r>
              <a:rPr lang="en-US" sz="2400" b="1" i="0" u="sng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eileen.thompson@corewellhealth.org</a:t>
            </a:r>
            <a:endParaRPr sz="20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title" idx="4294967295"/>
          </p:nvPr>
        </p:nvSpPr>
        <p:spPr>
          <a:xfrm>
            <a:off x="1078174" y="130174"/>
            <a:ext cx="11113826" cy="143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Catch up on missed content any time!</a:t>
            </a:r>
            <a:endParaRPr sz="4800"/>
          </a:p>
        </p:txBody>
      </p:sp>
      <p:sp>
        <p:nvSpPr>
          <p:cNvPr id="157" name="Google Shape;157;p5"/>
          <p:cNvSpPr txBox="1">
            <a:spLocks noGrp="1"/>
          </p:cNvSpPr>
          <p:nvPr>
            <p:ph type="body" idx="4294967295"/>
          </p:nvPr>
        </p:nvSpPr>
        <p:spPr>
          <a:xfrm>
            <a:off x="2486645" y="1194618"/>
            <a:ext cx="10380662" cy="915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i="1">
                <a:latin typeface="Cambria"/>
                <a:ea typeface="Cambria"/>
                <a:cs typeface="Cambria"/>
                <a:sym typeface="Cambria"/>
              </a:rPr>
              <a:t>Monthly educational webinars are posted on our </a:t>
            </a:r>
            <a:r>
              <a:rPr lang="en-US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YouTube Channel</a:t>
            </a:r>
            <a:endParaRPr/>
          </a:p>
        </p:txBody>
      </p:sp>
      <p:pic>
        <p:nvPicPr>
          <p:cNvPr id="158" name="Google Shape;158;p5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l="-1" r="-1"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 descr="Challenges and Strategies for Success.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93601" y="2109639"/>
            <a:ext cx="8651460" cy="449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5f8af6260_1_23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Jenny Gubler</a:t>
            </a:r>
            <a:endParaRPr sz="4800"/>
          </a:p>
        </p:txBody>
      </p:sp>
      <p:sp>
        <p:nvSpPr>
          <p:cNvPr id="166" name="Google Shape;166;g3f5f8af6260_1_23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167" name="Google Shape;167;g3f5f8af6260_1_23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f5f8af6260_1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ba6b90b4_0_1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Jenny Gubler</a:t>
            </a:r>
            <a:endParaRPr sz="4800"/>
          </a:p>
        </p:txBody>
      </p:sp>
      <p:sp>
        <p:nvSpPr>
          <p:cNvPr id="175" name="Google Shape;175;g3f6ba6b90b4_0_1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176" name="Google Shape;176;g3f6ba6b90b4_0_1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3f6ba6b90b4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f6ba6b90b4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6ba6b90b4_0_9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Jenny Gubler</a:t>
            </a:r>
            <a:endParaRPr sz="4800"/>
          </a:p>
        </p:txBody>
      </p:sp>
      <p:sp>
        <p:nvSpPr>
          <p:cNvPr id="185" name="Google Shape;185;g3f6ba6b90b4_0_9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186" name="Google Shape;186;g3f6ba6b90b4_0_9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3f6ba6b90b4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3f6ba6b90b4_0_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6ba6b90b4_0_19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Jenny Gubler</a:t>
            </a:r>
            <a:endParaRPr sz="4800"/>
          </a:p>
        </p:txBody>
      </p:sp>
      <p:sp>
        <p:nvSpPr>
          <p:cNvPr id="195" name="Google Shape;195;g3f6ba6b90b4_0_19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196" name="Google Shape;196;g3f6ba6b90b4_0_19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f6ba6b90b4_0_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3f6ba6b90b4_0_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3f6ba6b90b4_0_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3f6ba6b90b4_0_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6ba6b90b4_0_30"/>
          <p:cNvSpPr txBox="1">
            <a:spLocks noGrp="1"/>
          </p:cNvSpPr>
          <p:nvPr>
            <p:ph type="title" idx="4294967295"/>
          </p:nvPr>
        </p:nvSpPr>
        <p:spPr>
          <a:xfrm>
            <a:off x="1078175" y="130175"/>
            <a:ext cx="10379100" cy="9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mbria"/>
              <a:buNone/>
            </a:pPr>
            <a:r>
              <a:rPr lang="en-US" sz="4800" b="1">
                <a:latin typeface="Cambria"/>
                <a:ea typeface="Cambria"/>
                <a:cs typeface="Cambria"/>
                <a:sym typeface="Cambria"/>
              </a:rPr>
              <a:t>Jenny Gubler</a:t>
            </a:r>
            <a:endParaRPr sz="4800"/>
          </a:p>
        </p:txBody>
      </p:sp>
      <p:sp>
        <p:nvSpPr>
          <p:cNvPr id="207" name="Google Shape;207;g3f6ba6b90b4_0_30"/>
          <p:cNvSpPr txBox="1">
            <a:spLocks noGrp="1"/>
          </p:cNvSpPr>
          <p:nvPr>
            <p:ph type="body" idx="4294967295"/>
          </p:nvPr>
        </p:nvSpPr>
        <p:spPr>
          <a:xfrm>
            <a:off x="1076575" y="1111775"/>
            <a:ext cx="10380600" cy="5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/>
          </a:p>
        </p:txBody>
      </p:sp>
      <p:pic>
        <p:nvPicPr>
          <p:cNvPr id="208" name="Google Shape;208;g3f6ba6b90b4_0_30" descr="The image depicts a vibrant, abstract piece with a dominant orange hue and visible textural brush strokes.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b="90568"/>
          <a:stretch/>
        </p:blipFill>
        <p:spPr>
          <a:xfrm rot="5400000" flipH="1">
            <a:off x="-3008978" y="3008975"/>
            <a:ext cx="6858002" cy="8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f6ba6b90b4_0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f6ba6b90b4_0_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f6ba6b90b4_0_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3f6ba6b90b4_0_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3f6ba6b90b4_0_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Custom 148">
      <a:dk1>
        <a:srgbClr val="262626"/>
      </a:dk1>
      <a:lt1>
        <a:srgbClr val="FFFFFF"/>
      </a:lt1>
      <a:dk2>
        <a:srgbClr val="2F333D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849</Words>
  <Application>Microsoft Office PowerPoint</Application>
  <PresentationFormat>Widescreen</PresentationFormat>
  <Paragraphs>125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</vt:lpstr>
      <vt:lpstr>Times New Roman</vt:lpstr>
      <vt:lpstr>BevelVTI</vt:lpstr>
      <vt:lpstr>PowerPoint Presentation</vt:lpstr>
      <vt:lpstr>October 15, 2026  Kellogg Center East Lansing   Check your inbox for the registration link.  - $85 for APIC-GL Members  - $110 for non-members  Attendees will receive 5 IPUs! </vt:lpstr>
      <vt:lpstr>Job Alert!</vt:lpstr>
      <vt:lpstr>Catch up on missed content any time!</vt:lpstr>
      <vt:lpstr>Jenny Gubler</vt:lpstr>
      <vt:lpstr>Jenny Gubler</vt:lpstr>
      <vt:lpstr>Jenny Gubler</vt:lpstr>
      <vt:lpstr>Jenny Gubler</vt:lpstr>
      <vt:lpstr>Jenny Gubler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Jason Weaver</vt:lpstr>
      <vt:lpstr>Jason Weaver</vt:lpstr>
      <vt:lpstr>Jason Weaver</vt:lpstr>
      <vt:lpstr>Jason Weaver</vt:lpstr>
      <vt:lpstr>Jason Weaver</vt:lpstr>
      <vt:lpstr>Jason Weaver</vt:lpstr>
      <vt:lpstr>Jason Weaver</vt:lpstr>
      <vt:lpstr>Brianne Bachman</vt:lpstr>
      <vt:lpstr>Brianne Bachman</vt:lpstr>
      <vt:lpstr>Brianne Bachman</vt:lpstr>
      <vt:lpstr>Brianne Bachman</vt:lpstr>
      <vt:lpstr>Brianne Bachman</vt:lpstr>
      <vt:lpstr>Brianne Bachman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Kelsey Ostergren</dc:creator>
  <cp:lastModifiedBy>Julie Engels</cp:lastModifiedBy>
  <cp:revision>1</cp:revision>
  <dcterms:created xsi:type="dcterms:W3CDTF">2026-02-09T18:08:58Z</dcterms:created>
  <dcterms:modified xsi:type="dcterms:W3CDTF">2026-08-11T17:53:59Z</dcterms:modified>
</cp:coreProperties>
</file>