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2" r:id="rId1"/>
  </p:sldMasterIdLst>
  <p:notesMasterIdLst>
    <p:notesMasterId r:id="rId35"/>
  </p:notesMasterIdLst>
  <p:handoutMasterIdLst>
    <p:handoutMasterId r:id="rId36"/>
  </p:handoutMasterIdLst>
  <p:sldIdLst>
    <p:sldId id="256" r:id="rId2"/>
    <p:sldId id="299" r:id="rId3"/>
    <p:sldId id="258" r:id="rId4"/>
    <p:sldId id="259" r:id="rId5"/>
    <p:sldId id="281" r:id="rId6"/>
    <p:sldId id="331" r:id="rId7"/>
    <p:sldId id="282" r:id="rId8"/>
    <p:sldId id="270" r:id="rId9"/>
    <p:sldId id="338" r:id="rId10"/>
    <p:sldId id="339" r:id="rId11"/>
    <p:sldId id="261" r:id="rId12"/>
    <p:sldId id="262" r:id="rId13"/>
    <p:sldId id="336" r:id="rId14"/>
    <p:sldId id="337" r:id="rId15"/>
    <p:sldId id="340" r:id="rId16"/>
    <p:sldId id="341" r:id="rId17"/>
    <p:sldId id="263" r:id="rId18"/>
    <p:sldId id="275" r:id="rId19"/>
    <p:sldId id="264" r:id="rId20"/>
    <p:sldId id="335" r:id="rId21"/>
    <p:sldId id="266" r:id="rId22"/>
    <p:sldId id="267" r:id="rId23"/>
    <p:sldId id="274" r:id="rId24"/>
    <p:sldId id="329" r:id="rId25"/>
    <p:sldId id="292" r:id="rId26"/>
    <p:sldId id="298" r:id="rId27"/>
    <p:sldId id="333" r:id="rId28"/>
    <p:sldId id="334" r:id="rId29"/>
    <p:sldId id="342" r:id="rId30"/>
    <p:sldId id="304" r:id="rId31"/>
    <p:sldId id="318" r:id="rId32"/>
    <p:sldId id="272" r:id="rId33"/>
    <p:sldId id="332"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0000"/>
    <p:restoredTop sz="91429" autoAdjust="0"/>
  </p:normalViewPr>
  <p:slideViewPr>
    <p:cSldViewPr snapToGrid="0" snapToObjects="1">
      <p:cViewPr varScale="1">
        <p:scale>
          <a:sx n="117" d="100"/>
          <a:sy n="117" d="100"/>
        </p:scale>
        <p:origin x="3016" y="168"/>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Users/Chellie/Library/Mobile%20Documents/com~apple~CloudDocs/Midlines%20stats%20updated%20to%2018%20month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Complications</a:t>
            </a:r>
            <a:r>
              <a:rPr lang="en-US" baseline="0"/>
              <a:t> and Completion of Therapy</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PowerWand!$B$24</c:f>
              <c:strCache>
                <c:ptCount val="1"/>
                <c:pt idx="0">
                  <c:v>Midline (n=697)</c:v>
                </c:pt>
              </c:strCache>
            </c:strRef>
          </c:tx>
          <c:spPr>
            <a:solidFill>
              <a:schemeClr val="accent1"/>
            </a:solidFill>
            <a:ln>
              <a:noFill/>
            </a:ln>
            <a:effectLst/>
          </c:spPr>
          <c:invertIfNegative val="0"/>
          <c:cat>
            <c:strRef>
              <c:f>PowerWand!$A$25:$A$37</c:f>
              <c:strCache>
                <c:ptCount val="13"/>
                <c:pt idx="0">
                  <c:v>Discharge/  completion of therapy</c:v>
                </c:pt>
                <c:pt idx="1">
                  <c:v>Dislodgement</c:v>
                </c:pt>
                <c:pt idx="2">
                  <c:v>Occluded</c:v>
                </c:pt>
                <c:pt idx="3">
                  <c:v>Kinked</c:v>
                </c:pt>
                <c:pt idx="4">
                  <c:v>Leaking/drainage</c:v>
                </c:pt>
                <c:pt idx="5">
                  <c:v>Infiltrated</c:v>
                </c:pt>
                <c:pt idx="6">
                  <c:v>Unknown</c:v>
                </c:pt>
                <c:pt idx="7">
                  <c:v>Pt/family request</c:v>
                </c:pt>
                <c:pt idx="8">
                  <c:v>Unable to flush</c:v>
                </c:pt>
                <c:pt idx="9">
                  <c:v>No blood return</c:v>
                </c:pt>
                <c:pt idx="10">
                  <c:v>Pain</c:v>
                </c:pt>
                <c:pt idx="11">
                  <c:v>Draining, leaking, occluded, kinked…</c:v>
                </c:pt>
                <c:pt idx="12">
                  <c:v>Swelling</c:v>
                </c:pt>
              </c:strCache>
            </c:strRef>
          </c:cat>
          <c:val>
            <c:numRef>
              <c:f>PowerWand!$B$25:$B$37</c:f>
              <c:numCache>
                <c:formatCode>General</c:formatCode>
                <c:ptCount val="13"/>
                <c:pt idx="0">
                  <c:v>79.8</c:v>
                </c:pt>
                <c:pt idx="1">
                  <c:v>8.3000000000000007</c:v>
                </c:pt>
                <c:pt idx="2">
                  <c:v>2.6</c:v>
                </c:pt>
                <c:pt idx="3">
                  <c:v>2.2000000000000002</c:v>
                </c:pt>
                <c:pt idx="4">
                  <c:v>2.2000000000000002</c:v>
                </c:pt>
                <c:pt idx="5">
                  <c:v>1.4</c:v>
                </c:pt>
                <c:pt idx="6">
                  <c:v>1.3</c:v>
                </c:pt>
                <c:pt idx="7">
                  <c:v>0.6</c:v>
                </c:pt>
                <c:pt idx="8">
                  <c:v>0.4</c:v>
                </c:pt>
                <c:pt idx="9">
                  <c:v>0.4</c:v>
                </c:pt>
                <c:pt idx="10">
                  <c:v>0.3</c:v>
                </c:pt>
                <c:pt idx="11">
                  <c:v>0.1</c:v>
                </c:pt>
                <c:pt idx="12">
                  <c:v>0.1</c:v>
                </c:pt>
              </c:numCache>
            </c:numRef>
          </c:val>
          <c:extLst>
            <c:ext xmlns:c16="http://schemas.microsoft.com/office/drawing/2014/chart" uri="{C3380CC4-5D6E-409C-BE32-E72D297353CC}">
              <c16:uniqueId val="{00000000-D6E7-4F49-AC06-9847EA7BF3BF}"/>
            </c:ext>
          </c:extLst>
        </c:ser>
        <c:ser>
          <c:idx val="1"/>
          <c:order val="1"/>
          <c:tx>
            <c:strRef>
              <c:f>PowerWand!$C$24</c:f>
              <c:strCache>
                <c:ptCount val="1"/>
                <c:pt idx="0">
                  <c:v>PICC (n=286)</c:v>
                </c:pt>
              </c:strCache>
            </c:strRef>
          </c:tx>
          <c:spPr>
            <a:solidFill>
              <a:schemeClr val="accent3"/>
            </a:solidFill>
            <a:ln>
              <a:noFill/>
            </a:ln>
            <a:effectLst/>
          </c:spPr>
          <c:invertIfNegative val="0"/>
          <c:cat>
            <c:strRef>
              <c:f>PowerWand!$A$25:$A$37</c:f>
              <c:strCache>
                <c:ptCount val="13"/>
                <c:pt idx="0">
                  <c:v>Discharge/  completion of therapy</c:v>
                </c:pt>
                <c:pt idx="1">
                  <c:v>Dislodgement</c:v>
                </c:pt>
                <c:pt idx="2">
                  <c:v>Occluded</c:v>
                </c:pt>
                <c:pt idx="3">
                  <c:v>Kinked</c:v>
                </c:pt>
                <c:pt idx="4">
                  <c:v>Leaking/drainage</c:v>
                </c:pt>
                <c:pt idx="5">
                  <c:v>Infiltrated</c:v>
                </c:pt>
                <c:pt idx="6">
                  <c:v>Unknown</c:v>
                </c:pt>
                <c:pt idx="7">
                  <c:v>Pt/family request</c:v>
                </c:pt>
                <c:pt idx="8">
                  <c:v>Unable to flush</c:v>
                </c:pt>
                <c:pt idx="9">
                  <c:v>No blood return</c:v>
                </c:pt>
                <c:pt idx="10">
                  <c:v>Pain</c:v>
                </c:pt>
                <c:pt idx="11">
                  <c:v>Draining, leaking, occluded, kinked…</c:v>
                </c:pt>
                <c:pt idx="12">
                  <c:v>Swelling</c:v>
                </c:pt>
              </c:strCache>
            </c:strRef>
          </c:cat>
          <c:val>
            <c:numRef>
              <c:f>PowerWand!$C$25:$C$37</c:f>
              <c:numCache>
                <c:formatCode>General</c:formatCode>
                <c:ptCount val="13"/>
                <c:pt idx="0">
                  <c:v>92</c:v>
                </c:pt>
                <c:pt idx="1">
                  <c:v>7</c:v>
                </c:pt>
              </c:numCache>
            </c:numRef>
          </c:val>
          <c:extLst>
            <c:ext xmlns:c16="http://schemas.microsoft.com/office/drawing/2014/chart" uri="{C3380CC4-5D6E-409C-BE32-E72D297353CC}">
              <c16:uniqueId val="{00000001-D6E7-4F49-AC06-9847EA7BF3BF}"/>
            </c:ext>
          </c:extLst>
        </c:ser>
        <c:ser>
          <c:idx val="2"/>
          <c:order val="2"/>
          <c:tx>
            <c:strRef>
              <c:f>PowerWand!$D$24</c:f>
              <c:strCache>
                <c:ptCount val="1"/>
                <c:pt idx="0">
                  <c:v>PIV (n=605)</c:v>
                </c:pt>
              </c:strCache>
            </c:strRef>
          </c:tx>
          <c:spPr>
            <a:solidFill>
              <a:schemeClr val="accent5"/>
            </a:solidFill>
            <a:ln>
              <a:noFill/>
            </a:ln>
            <a:effectLst/>
          </c:spPr>
          <c:invertIfNegative val="0"/>
          <c:cat>
            <c:strRef>
              <c:f>PowerWand!$A$25:$A$37</c:f>
              <c:strCache>
                <c:ptCount val="13"/>
                <c:pt idx="0">
                  <c:v>Discharge/  completion of therapy</c:v>
                </c:pt>
                <c:pt idx="1">
                  <c:v>Dislodgement</c:v>
                </c:pt>
                <c:pt idx="2">
                  <c:v>Occluded</c:v>
                </c:pt>
                <c:pt idx="3">
                  <c:v>Kinked</c:v>
                </c:pt>
                <c:pt idx="4">
                  <c:v>Leaking/drainage</c:v>
                </c:pt>
                <c:pt idx="5">
                  <c:v>Infiltrated</c:v>
                </c:pt>
                <c:pt idx="6">
                  <c:v>Unknown</c:v>
                </c:pt>
                <c:pt idx="7">
                  <c:v>Pt/family request</c:v>
                </c:pt>
                <c:pt idx="8">
                  <c:v>Unable to flush</c:v>
                </c:pt>
                <c:pt idx="9">
                  <c:v>No blood return</c:v>
                </c:pt>
                <c:pt idx="10">
                  <c:v>Pain</c:v>
                </c:pt>
                <c:pt idx="11">
                  <c:v>Draining, leaking, occluded, kinked…</c:v>
                </c:pt>
                <c:pt idx="12">
                  <c:v>Swelling</c:v>
                </c:pt>
              </c:strCache>
            </c:strRef>
          </c:cat>
          <c:val>
            <c:numRef>
              <c:f>PowerWand!$D$25:$D$37</c:f>
              <c:numCache>
                <c:formatCode>General</c:formatCode>
                <c:ptCount val="13"/>
                <c:pt idx="0">
                  <c:v>31</c:v>
                </c:pt>
                <c:pt idx="1">
                  <c:v>14</c:v>
                </c:pt>
                <c:pt idx="4">
                  <c:v>5</c:v>
                </c:pt>
                <c:pt idx="5">
                  <c:v>17</c:v>
                </c:pt>
              </c:numCache>
            </c:numRef>
          </c:val>
          <c:extLst>
            <c:ext xmlns:c16="http://schemas.microsoft.com/office/drawing/2014/chart" uri="{C3380CC4-5D6E-409C-BE32-E72D297353CC}">
              <c16:uniqueId val="{00000002-D6E7-4F49-AC06-9847EA7BF3BF}"/>
            </c:ext>
          </c:extLst>
        </c:ser>
        <c:dLbls>
          <c:showLegendKey val="0"/>
          <c:showVal val="0"/>
          <c:showCatName val="0"/>
          <c:showSerName val="0"/>
          <c:showPercent val="0"/>
          <c:showBubbleSize val="0"/>
        </c:dLbls>
        <c:gapWidth val="219"/>
        <c:overlap val="-27"/>
        <c:axId val="636005584"/>
        <c:axId val="623465952"/>
      </c:barChart>
      <c:catAx>
        <c:axId val="636005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3465952"/>
        <c:crosses val="autoZero"/>
        <c:auto val="1"/>
        <c:lblAlgn val="ctr"/>
        <c:lblOffset val="100"/>
        <c:noMultiLvlLbl val="0"/>
      </c:catAx>
      <c:valAx>
        <c:axId val="623465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6005584"/>
        <c:crosses val="autoZero"/>
        <c:crossBetween val="between"/>
      </c:valAx>
      <c:dTable>
        <c:showHorzBorder val="1"/>
        <c:showVertBorder val="1"/>
        <c:showOutline val="1"/>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70D4BA8C-E341-4C0C-AB25-234B54DB635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56CADB7-AC9B-4914-B138-FEE2BFA88649}">
      <dgm:prSet/>
      <dgm:spPr/>
      <dgm:t>
        <a:bodyPr/>
        <a:lstStyle/>
        <a:p>
          <a:pPr>
            <a:lnSpc>
              <a:spcPct val="100000"/>
            </a:lnSpc>
          </a:pPr>
          <a:r>
            <a:rPr lang="en-US"/>
            <a:t>The internal and external pressure to REPORT zero has literally changed how surveillance numbers are collected and used</a:t>
          </a:r>
        </a:p>
      </dgm:t>
    </dgm:pt>
    <dgm:pt modelId="{478C2D37-63F3-40F1-882B-E3DC3A3A68E3}" type="parTrans" cxnId="{FFD6CDA9-21F6-47ED-AB49-814C0809085B}">
      <dgm:prSet/>
      <dgm:spPr/>
      <dgm:t>
        <a:bodyPr/>
        <a:lstStyle/>
        <a:p>
          <a:endParaRPr lang="en-US"/>
        </a:p>
      </dgm:t>
    </dgm:pt>
    <dgm:pt modelId="{71906035-6543-4922-9662-EA191421A9C3}" type="sibTrans" cxnId="{FFD6CDA9-21F6-47ED-AB49-814C0809085B}">
      <dgm:prSet/>
      <dgm:spPr/>
      <dgm:t>
        <a:bodyPr/>
        <a:lstStyle/>
        <a:p>
          <a:endParaRPr lang="en-US"/>
        </a:p>
      </dgm:t>
    </dgm:pt>
    <dgm:pt modelId="{2FD679CF-2125-44EB-8E0A-13ADD9ACF3A6}">
      <dgm:prSet/>
      <dgm:spPr/>
      <dgm:t>
        <a:bodyPr/>
        <a:lstStyle/>
        <a:p>
          <a:pPr>
            <a:lnSpc>
              <a:spcPct val="100000"/>
            </a:lnSpc>
          </a:pPr>
          <a:r>
            <a:rPr lang="en-US" dirty="0"/>
            <a:t>We need to ensure that emphasis shifts back to truly getting to zero</a:t>
          </a:r>
          <a:r>
            <a:rPr lang="is-IS" dirty="0"/>
            <a:t>…</a:t>
          </a:r>
          <a:r>
            <a:rPr lang="en-US" dirty="0"/>
            <a:t>rather than simply reporting zero</a:t>
          </a:r>
        </a:p>
      </dgm:t>
    </dgm:pt>
    <dgm:pt modelId="{AF385EE9-B011-4A81-AC1D-FC13A58D90E3}" type="parTrans" cxnId="{7EBF3AF6-0FBF-40C2-A622-FA5A068C9220}">
      <dgm:prSet/>
      <dgm:spPr/>
      <dgm:t>
        <a:bodyPr/>
        <a:lstStyle/>
        <a:p>
          <a:endParaRPr lang="en-US"/>
        </a:p>
      </dgm:t>
    </dgm:pt>
    <dgm:pt modelId="{22105D42-E389-460C-B851-8CE02FE77B23}" type="sibTrans" cxnId="{7EBF3AF6-0FBF-40C2-A622-FA5A068C9220}">
      <dgm:prSet/>
      <dgm:spPr/>
      <dgm:t>
        <a:bodyPr/>
        <a:lstStyle/>
        <a:p>
          <a:endParaRPr lang="en-US"/>
        </a:p>
      </dgm:t>
    </dgm:pt>
    <dgm:pt modelId="{4CC4FE23-8DE8-47A6-A7F2-DD77988F65F0}">
      <dgm:prSet/>
      <dgm:spPr/>
      <dgm:t>
        <a:bodyPr/>
        <a:lstStyle/>
        <a:p>
          <a:pPr>
            <a:lnSpc>
              <a:spcPct val="100000"/>
            </a:lnSpc>
          </a:pPr>
          <a:r>
            <a:rPr lang="en-US"/>
            <a:t>Partnering with vascular access for their expertise is crucial for understanding the full spectrum of considerations beyond the more traditional infection control strategies.</a:t>
          </a:r>
        </a:p>
      </dgm:t>
    </dgm:pt>
    <dgm:pt modelId="{13F4CE1B-2C5D-493D-B270-F3CB309262A4}" type="parTrans" cxnId="{BC89BA42-7B52-4A04-B12B-8BDAB94316A5}">
      <dgm:prSet/>
      <dgm:spPr/>
      <dgm:t>
        <a:bodyPr/>
        <a:lstStyle/>
        <a:p>
          <a:endParaRPr lang="en-US"/>
        </a:p>
      </dgm:t>
    </dgm:pt>
    <dgm:pt modelId="{6BA0FDE2-28F1-440B-81D0-0745C387C9D6}" type="sibTrans" cxnId="{BC89BA42-7B52-4A04-B12B-8BDAB94316A5}">
      <dgm:prSet/>
      <dgm:spPr/>
      <dgm:t>
        <a:bodyPr/>
        <a:lstStyle/>
        <a:p>
          <a:endParaRPr lang="en-US"/>
        </a:p>
      </dgm:t>
    </dgm:pt>
    <dgm:pt modelId="{97EF1500-D935-4F83-A90F-412F538C43B2}" type="pres">
      <dgm:prSet presAssocID="{70D4BA8C-E341-4C0C-AB25-234B54DB6357}" presName="root" presStyleCnt="0">
        <dgm:presLayoutVars>
          <dgm:dir/>
          <dgm:resizeHandles val="exact"/>
        </dgm:presLayoutVars>
      </dgm:prSet>
      <dgm:spPr/>
    </dgm:pt>
    <dgm:pt modelId="{31DDDA87-80B0-4D0D-B768-F71E058B5796}" type="pres">
      <dgm:prSet presAssocID="{556CADB7-AC9B-4914-B138-FEE2BFA88649}" presName="compNode" presStyleCnt="0"/>
      <dgm:spPr/>
    </dgm:pt>
    <dgm:pt modelId="{CFA48B09-BDC8-4169-AB81-1BAEB5E441C2}" type="pres">
      <dgm:prSet presAssocID="{556CADB7-AC9B-4914-B138-FEE2BFA88649}" presName="bgRect" presStyleLbl="bgShp" presStyleIdx="0" presStyleCnt="3"/>
      <dgm:spPr/>
    </dgm:pt>
    <dgm:pt modelId="{64E42B35-F13F-47B7-AC0C-742E179AD595}" type="pres">
      <dgm:prSet presAssocID="{556CADB7-AC9B-4914-B138-FEE2BFA8864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E7E64436-DD7F-4FDA-A6EB-1C0D6E327A70}" type="pres">
      <dgm:prSet presAssocID="{556CADB7-AC9B-4914-B138-FEE2BFA88649}" presName="spaceRect" presStyleCnt="0"/>
      <dgm:spPr/>
    </dgm:pt>
    <dgm:pt modelId="{40E47E39-4F17-4733-B107-7C0F38D4513F}" type="pres">
      <dgm:prSet presAssocID="{556CADB7-AC9B-4914-B138-FEE2BFA88649}" presName="parTx" presStyleLbl="revTx" presStyleIdx="0" presStyleCnt="3">
        <dgm:presLayoutVars>
          <dgm:chMax val="0"/>
          <dgm:chPref val="0"/>
        </dgm:presLayoutVars>
      </dgm:prSet>
      <dgm:spPr/>
    </dgm:pt>
    <dgm:pt modelId="{3A0C260A-3F06-485D-9F12-BECDE0A3B03E}" type="pres">
      <dgm:prSet presAssocID="{71906035-6543-4922-9662-EA191421A9C3}" presName="sibTrans" presStyleCnt="0"/>
      <dgm:spPr/>
    </dgm:pt>
    <dgm:pt modelId="{7AF3E266-97B6-E34D-AE81-C8C76AF4EE2A}" type="pres">
      <dgm:prSet presAssocID="{2FD679CF-2125-44EB-8E0A-13ADD9ACF3A6}" presName="compNode" presStyleCnt="0"/>
      <dgm:spPr/>
    </dgm:pt>
    <dgm:pt modelId="{196AB1F4-2246-0348-B1B1-3EA750522267}" type="pres">
      <dgm:prSet presAssocID="{2FD679CF-2125-44EB-8E0A-13ADD9ACF3A6}" presName="bgRect" presStyleLbl="bgShp" presStyleIdx="1" presStyleCnt="3"/>
      <dgm:spPr/>
    </dgm:pt>
    <dgm:pt modelId="{D5B8579B-DC6A-7949-A65D-F9E15045BE47}" type="pres">
      <dgm:prSet presAssocID="{2FD679CF-2125-44EB-8E0A-13ADD9ACF3A6}" presName="iconRect" presStyleLbl="node1" presStyleIdx="1" presStyleCnt="3"/>
      <dgm:spPr/>
    </dgm:pt>
    <dgm:pt modelId="{DF38D927-D134-DE46-BFD2-E5A35BDA9B5A}" type="pres">
      <dgm:prSet presAssocID="{2FD679CF-2125-44EB-8E0A-13ADD9ACF3A6}" presName="spaceRect" presStyleCnt="0"/>
      <dgm:spPr/>
    </dgm:pt>
    <dgm:pt modelId="{0766EADD-C941-3F42-AFE8-604E2A1EBA87}" type="pres">
      <dgm:prSet presAssocID="{2FD679CF-2125-44EB-8E0A-13ADD9ACF3A6}" presName="parTx" presStyleLbl="revTx" presStyleIdx="1" presStyleCnt="3">
        <dgm:presLayoutVars>
          <dgm:chMax val="0"/>
          <dgm:chPref val="0"/>
        </dgm:presLayoutVars>
      </dgm:prSet>
      <dgm:spPr/>
    </dgm:pt>
    <dgm:pt modelId="{FBFF9BA4-9904-E045-B831-3132D9F7A095}" type="pres">
      <dgm:prSet presAssocID="{22105D42-E389-460C-B851-8CE02FE77B23}" presName="sibTrans" presStyleCnt="0"/>
      <dgm:spPr/>
    </dgm:pt>
    <dgm:pt modelId="{188519F1-3C9C-4C3A-98E6-42DAE6C5B81A}" type="pres">
      <dgm:prSet presAssocID="{4CC4FE23-8DE8-47A6-A7F2-DD77988F65F0}" presName="compNode" presStyleCnt="0"/>
      <dgm:spPr/>
    </dgm:pt>
    <dgm:pt modelId="{E9B83E94-4DAE-4B53-9521-6C6514D5CF90}" type="pres">
      <dgm:prSet presAssocID="{4CC4FE23-8DE8-47A6-A7F2-DD77988F65F0}" presName="bgRect" presStyleLbl="bgShp" presStyleIdx="2" presStyleCnt="3"/>
      <dgm:spPr/>
    </dgm:pt>
    <dgm:pt modelId="{FB086D72-22D1-4CC7-A598-795C49CE90E6}" type="pres">
      <dgm:prSet presAssocID="{4CC4FE23-8DE8-47A6-A7F2-DD77988F65F0}" presName="icon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D0021292-5A07-45DC-844E-4194E5C66FE5}" type="pres">
      <dgm:prSet presAssocID="{4CC4FE23-8DE8-47A6-A7F2-DD77988F65F0}" presName="spaceRect" presStyleCnt="0"/>
      <dgm:spPr/>
    </dgm:pt>
    <dgm:pt modelId="{D6467F37-D03F-48CB-9253-87216D975CD0}" type="pres">
      <dgm:prSet presAssocID="{4CC4FE23-8DE8-47A6-A7F2-DD77988F65F0}" presName="parTx" presStyleLbl="revTx" presStyleIdx="2" presStyleCnt="3">
        <dgm:presLayoutVars>
          <dgm:chMax val="0"/>
          <dgm:chPref val="0"/>
        </dgm:presLayoutVars>
      </dgm:prSet>
      <dgm:spPr/>
    </dgm:pt>
  </dgm:ptLst>
  <dgm:cxnLst>
    <dgm:cxn modelId="{07599E2E-2E1F-4B4F-B000-660C24F4CD25}" type="presOf" srcId="{556CADB7-AC9B-4914-B138-FEE2BFA88649}" destId="{40E47E39-4F17-4733-B107-7C0F38D4513F}" srcOrd="0" destOrd="0" presId="urn:microsoft.com/office/officeart/2018/2/layout/IconVerticalSolidList"/>
    <dgm:cxn modelId="{BC89BA42-7B52-4A04-B12B-8BDAB94316A5}" srcId="{70D4BA8C-E341-4C0C-AB25-234B54DB6357}" destId="{4CC4FE23-8DE8-47A6-A7F2-DD77988F65F0}" srcOrd="2" destOrd="0" parTransId="{13F4CE1B-2C5D-493D-B270-F3CB309262A4}" sibTransId="{6BA0FDE2-28F1-440B-81D0-0745C387C9D6}"/>
    <dgm:cxn modelId="{E6E9BE46-12BB-4C2C-88B7-45485066EF37}" type="presOf" srcId="{70D4BA8C-E341-4C0C-AB25-234B54DB6357}" destId="{97EF1500-D935-4F83-A90F-412F538C43B2}" srcOrd="0" destOrd="0" presId="urn:microsoft.com/office/officeart/2018/2/layout/IconVerticalSolidList"/>
    <dgm:cxn modelId="{7E8170A8-E77C-9B45-8E60-63E2AD3B9150}" type="presOf" srcId="{2FD679CF-2125-44EB-8E0A-13ADD9ACF3A6}" destId="{0766EADD-C941-3F42-AFE8-604E2A1EBA87}" srcOrd="0" destOrd="0" presId="urn:microsoft.com/office/officeart/2018/2/layout/IconVerticalSolidList"/>
    <dgm:cxn modelId="{FFD6CDA9-21F6-47ED-AB49-814C0809085B}" srcId="{70D4BA8C-E341-4C0C-AB25-234B54DB6357}" destId="{556CADB7-AC9B-4914-B138-FEE2BFA88649}" srcOrd="0" destOrd="0" parTransId="{478C2D37-63F3-40F1-882B-E3DC3A3A68E3}" sibTransId="{71906035-6543-4922-9662-EA191421A9C3}"/>
    <dgm:cxn modelId="{BAAA0BEA-6B0F-4B70-9350-7917CCB8ACBB}" type="presOf" srcId="{4CC4FE23-8DE8-47A6-A7F2-DD77988F65F0}" destId="{D6467F37-D03F-48CB-9253-87216D975CD0}" srcOrd="0" destOrd="0" presId="urn:microsoft.com/office/officeart/2018/2/layout/IconVerticalSolidList"/>
    <dgm:cxn modelId="{7EBF3AF6-0FBF-40C2-A622-FA5A068C9220}" srcId="{70D4BA8C-E341-4C0C-AB25-234B54DB6357}" destId="{2FD679CF-2125-44EB-8E0A-13ADD9ACF3A6}" srcOrd="1" destOrd="0" parTransId="{AF385EE9-B011-4A81-AC1D-FC13A58D90E3}" sibTransId="{22105D42-E389-460C-B851-8CE02FE77B23}"/>
    <dgm:cxn modelId="{290F7ADA-E328-43CB-8D4C-825963F9C1BF}" type="presParOf" srcId="{97EF1500-D935-4F83-A90F-412F538C43B2}" destId="{31DDDA87-80B0-4D0D-B768-F71E058B5796}" srcOrd="0" destOrd="0" presId="urn:microsoft.com/office/officeart/2018/2/layout/IconVerticalSolidList"/>
    <dgm:cxn modelId="{CA00BC7F-3D6A-4502-A7CB-D2165D15F13B}" type="presParOf" srcId="{31DDDA87-80B0-4D0D-B768-F71E058B5796}" destId="{CFA48B09-BDC8-4169-AB81-1BAEB5E441C2}" srcOrd="0" destOrd="0" presId="urn:microsoft.com/office/officeart/2018/2/layout/IconVerticalSolidList"/>
    <dgm:cxn modelId="{3F792EE3-F0D0-4C77-937D-3567F919ABFB}" type="presParOf" srcId="{31DDDA87-80B0-4D0D-B768-F71E058B5796}" destId="{64E42B35-F13F-47B7-AC0C-742E179AD595}" srcOrd="1" destOrd="0" presId="urn:microsoft.com/office/officeart/2018/2/layout/IconVerticalSolidList"/>
    <dgm:cxn modelId="{3EA29B8B-50EA-4F03-8EE9-A5F85F7646B3}" type="presParOf" srcId="{31DDDA87-80B0-4D0D-B768-F71E058B5796}" destId="{E7E64436-DD7F-4FDA-A6EB-1C0D6E327A70}" srcOrd="2" destOrd="0" presId="urn:microsoft.com/office/officeart/2018/2/layout/IconVerticalSolidList"/>
    <dgm:cxn modelId="{243FD945-F983-43F0-89B8-1659FA7692AF}" type="presParOf" srcId="{31DDDA87-80B0-4D0D-B768-F71E058B5796}" destId="{40E47E39-4F17-4733-B107-7C0F38D4513F}" srcOrd="3" destOrd="0" presId="urn:microsoft.com/office/officeart/2018/2/layout/IconVerticalSolidList"/>
    <dgm:cxn modelId="{C1896746-9D27-49AF-B679-DF7C5BBD7AB9}" type="presParOf" srcId="{97EF1500-D935-4F83-A90F-412F538C43B2}" destId="{3A0C260A-3F06-485D-9F12-BECDE0A3B03E}" srcOrd="1" destOrd="0" presId="urn:microsoft.com/office/officeart/2018/2/layout/IconVerticalSolidList"/>
    <dgm:cxn modelId="{9216A0D6-146D-6F48-99DF-55E549133A3F}" type="presParOf" srcId="{97EF1500-D935-4F83-A90F-412F538C43B2}" destId="{7AF3E266-97B6-E34D-AE81-C8C76AF4EE2A}" srcOrd="2" destOrd="0" presId="urn:microsoft.com/office/officeart/2018/2/layout/IconVerticalSolidList"/>
    <dgm:cxn modelId="{B35D8972-97FC-9544-BACD-695C02BFD50C}" type="presParOf" srcId="{7AF3E266-97B6-E34D-AE81-C8C76AF4EE2A}" destId="{196AB1F4-2246-0348-B1B1-3EA750522267}" srcOrd="0" destOrd="0" presId="urn:microsoft.com/office/officeart/2018/2/layout/IconVerticalSolidList"/>
    <dgm:cxn modelId="{DD8DE049-B833-444C-AD39-1348DB394179}" type="presParOf" srcId="{7AF3E266-97B6-E34D-AE81-C8C76AF4EE2A}" destId="{D5B8579B-DC6A-7949-A65D-F9E15045BE47}" srcOrd="1" destOrd="0" presId="urn:microsoft.com/office/officeart/2018/2/layout/IconVerticalSolidList"/>
    <dgm:cxn modelId="{24579839-4842-154C-928D-677C2329D455}" type="presParOf" srcId="{7AF3E266-97B6-E34D-AE81-C8C76AF4EE2A}" destId="{DF38D927-D134-DE46-BFD2-E5A35BDA9B5A}" srcOrd="2" destOrd="0" presId="urn:microsoft.com/office/officeart/2018/2/layout/IconVerticalSolidList"/>
    <dgm:cxn modelId="{348E8308-06D6-9F45-A4EB-84967C61E693}" type="presParOf" srcId="{7AF3E266-97B6-E34D-AE81-C8C76AF4EE2A}" destId="{0766EADD-C941-3F42-AFE8-604E2A1EBA87}" srcOrd="3" destOrd="0" presId="urn:microsoft.com/office/officeart/2018/2/layout/IconVerticalSolidList"/>
    <dgm:cxn modelId="{60D4B3FA-F0AF-AF41-8E78-292870D991B8}" type="presParOf" srcId="{97EF1500-D935-4F83-A90F-412F538C43B2}" destId="{FBFF9BA4-9904-E045-B831-3132D9F7A095}" srcOrd="3" destOrd="0" presId="urn:microsoft.com/office/officeart/2018/2/layout/IconVerticalSolidList"/>
    <dgm:cxn modelId="{7436B25B-8969-4478-8451-B53602B5D190}" type="presParOf" srcId="{97EF1500-D935-4F83-A90F-412F538C43B2}" destId="{188519F1-3C9C-4C3A-98E6-42DAE6C5B81A}" srcOrd="4" destOrd="0" presId="urn:microsoft.com/office/officeart/2018/2/layout/IconVerticalSolidList"/>
    <dgm:cxn modelId="{D814A701-0F84-49D2-A281-6F717884360B}" type="presParOf" srcId="{188519F1-3C9C-4C3A-98E6-42DAE6C5B81A}" destId="{E9B83E94-4DAE-4B53-9521-6C6514D5CF90}" srcOrd="0" destOrd="0" presId="urn:microsoft.com/office/officeart/2018/2/layout/IconVerticalSolidList"/>
    <dgm:cxn modelId="{CB3BB3D2-525E-4C72-9929-C55F26FF8AEB}" type="presParOf" srcId="{188519F1-3C9C-4C3A-98E6-42DAE6C5B81A}" destId="{FB086D72-22D1-4CC7-A598-795C49CE90E6}" srcOrd="1" destOrd="0" presId="urn:microsoft.com/office/officeart/2018/2/layout/IconVerticalSolidList"/>
    <dgm:cxn modelId="{297CFABA-167F-45EF-850A-F20E5C9FE5C7}" type="presParOf" srcId="{188519F1-3C9C-4C3A-98E6-42DAE6C5B81A}" destId="{D0021292-5A07-45DC-844E-4194E5C66FE5}" srcOrd="2" destOrd="0" presId="urn:microsoft.com/office/officeart/2018/2/layout/IconVerticalSolidList"/>
    <dgm:cxn modelId="{1733A435-CA43-451C-B872-4F62B03C8988}" type="presParOf" srcId="{188519F1-3C9C-4C3A-98E6-42DAE6C5B81A}" destId="{D6467F37-D03F-48CB-9253-87216D975CD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7A0225-29E0-452B-9A49-36B96B87665F}"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6EDEB673-2130-4022-A971-D2F0397AFE1B}">
      <dgm:prSet/>
      <dgm:spPr/>
      <dgm:t>
        <a:bodyPr/>
        <a:lstStyle/>
        <a:p>
          <a:pPr>
            <a:defRPr b="1"/>
          </a:pPr>
          <a:r>
            <a:rPr lang="en-US"/>
            <a:t>CDC is considering expanding surveillance to include ALL hospital onset bacteremias?</a:t>
          </a:r>
        </a:p>
      </dgm:t>
    </dgm:pt>
    <dgm:pt modelId="{1BFB23E8-BFFD-471A-BDE7-7EF7810D62F1}" type="parTrans" cxnId="{AAFB94F6-E628-40FB-8FCE-84ADD2F52743}">
      <dgm:prSet/>
      <dgm:spPr/>
      <dgm:t>
        <a:bodyPr/>
        <a:lstStyle/>
        <a:p>
          <a:endParaRPr lang="en-US"/>
        </a:p>
      </dgm:t>
    </dgm:pt>
    <dgm:pt modelId="{1A7CC77F-8A1B-4324-9CFE-A50C8693AC7A}" type="sibTrans" cxnId="{AAFB94F6-E628-40FB-8FCE-84ADD2F52743}">
      <dgm:prSet/>
      <dgm:spPr/>
      <dgm:t>
        <a:bodyPr/>
        <a:lstStyle/>
        <a:p>
          <a:endParaRPr lang="en-US"/>
        </a:p>
      </dgm:t>
    </dgm:pt>
    <dgm:pt modelId="{78A19350-AB92-46C8-9CD0-A09C9F04F250}">
      <dgm:prSet/>
      <dgm:spPr/>
      <dgm:t>
        <a:bodyPr/>
        <a:lstStyle/>
        <a:p>
          <a:r>
            <a:rPr lang="en-US"/>
            <a:t>CLABSI would be a subset of this protocol</a:t>
          </a:r>
        </a:p>
      </dgm:t>
    </dgm:pt>
    <dgm:pt modelId="{5EA6F0F7-7321-4047-BE25-2C0444B5CEE5}" type="parTrans" cxnId="{C6223ED6-46DA-4266-ACAD-9F6F3CF63C10}">
      <dgm:prSet/>
      <dgm:spPr/>
      <dgm:t>
        <a:bodyPr/>
        <a:lstStyle/>
        <a:p>
          <a:endParaRPr lang="en-US"/>
        </a:p>
      </dgm:t>
    </dgm:pt>
    <dgm:pt modelId="{FDF3BFD2-4E12-4A62-86DB-CA686E38BDD7}" type="sibTrans" cxnId="{C6223ED6-46DA-4266-ACAD-9F6F3CF63C10}">
      <dgm:prSet/>
      <dgm:spPr/>
      <dgm:t>
        <a:bodyPr/>
        <a:lstStyle/>
        <a:p>
          <a:endParaRPr lang="en-US"/>
        </a:p>
      </dgm:t>
    </dgm:pt>
    <dgm:pt modelId="{F505906C-3D07-47E1-A1B4-F0168746F4F2}">
      <dgm:prSet/>
      <dgm:spPr/>
      <dgm:t>
        <a:bodyPr/>
        <a:lstStyle/>
        <a:p>
          <a:pPr>
            <a:defRPr b="1"/>
          </a:pPr>
          <a:r>
            <a:rPr lang="en-US"/>
            <a:t>Creating a framework where every bloodstream infection is evaluated can help raise awareness about current under evaluated risks </a:t>
          </a:r>
        </a:p>
      </dgm:t>
    </dgm:pt>
    <dgm:pt modelId="{C14099BB-745C-4ED1-960B-C75597CE2EAB}" type="parTrans" cxnId="{690ACA7A-9366-4DF4-98F1-BF8EE9C0BD9B}">
      <dgm:prSet/>
      <dgm:spPr/>
      <dgm:t>
        <a:bodyPr/>
        <a:lstStyle/>
        <a:p>
          <a:endParaRPr lang="en-US"/>
        </a:p>
      </dgm:t>
    </dgm:pt>
    <dgm:pt modelId="{D26D477F-97DF-4A1F-B063-3D507E3D92A3}" type="sibTrans" cxnId="{690ACA7A-9366-4DF4-98F1-BF8EE9C0BD9B}">
      <dgm:prSet/>
      <dgm:spPr/>
      <dgm:t>
        <a:bodyPr/>
        <a:lstStyle/>
        <a:p>
          <a:endParaRPr lang="en-US"/>
        </a:p>
      </dgm:t>
    </dgm:pt>
    <dgm:pt modelId="{7007FF9C-658E-423F-AE8D-020FCDC8F94D}">
      <dgm:prSet/>
      <dgm:spPr/>
      <dgm:t>
        <a:bodyPr/>
        <a:lstStyle/>
        <a:p>
          <a:pPr>
            <a:defRPr b="1"/>
          </a:pPr>
          <a:r>
            <a:rPr lang="en-US"/>
            <a:t>Public comment is open until April 15</a:t>
          </a:r>
        </a:p>
      </dgm:t>
    </dgm:pt>
    <dgm:pt modelId="{A810A72B-8F88-4ED5-B643-C4B685036EA7}" type="parTrans" cxnId="{AD3C129A-4790-4600-BAC3-8F8F58C6BA06}">
      <dgm:prSet/>
      <dgm:spPr/>
      <dgm:t>
        <a:bodyPr/>
        <a:lstStyle/>
        <a:p>
          <a:endParaRPr lang="en-US"/>
        </a:p>
      </dgm:t>
    </dgm:pt>
    <dgm:pt modelId="{5FE73B58-46F0-44AC-B812-9060A0BBCD93}" type="sibTrans" cxnId="{AD3C129A-4790-4600-BAC3-8F8F58C6BA06}">
      <dgm:prSet/>
      <dgm:spPr/>
      <dgm:t>
        <a:bodyPr/>
        <a:lstStyle/>
        <a:p>
          <a:endParaRPr lang="en-US"/>
        </a:p>
      </dgm:t>
    </dgm:pt>
    <dgm:pt modelId="{9726B7E2-CBD6-49B6-A249-B5545050E781}" type="pres">
      <dgm:prSet presAssocID="{ED7A0225-29E0-452B-9A49-36B96B87665F}" presName="root" presStyleCnt="0">
        <dgm:presLayoutVars>
          <dgm:dir/>
          <dgm:resizeHandles val="exact"/>
        </dgm:presLayoutVars>
      </dgm:prSet>
      <dgm:spPr/>
    </dgm:pt>
    <dgm:pt modelId="{868DA99E-A180-4349-8FDF-E8ED6048BF08}" type="pres">
      <dgm:prSet presAssocID="{6EDEB673-2130-4022-A971-D2F0397AFE1B}" presName="compNode" presStyleCnt="0"/>
      <dgm:spPr/>
    </dgm:pt>
    <dgm:pt modelId="{9A0267F7-60B2-4F16-85F4-0F87FA937EC4}" type="pres">
      <dgm:prSet presAssocID="{6EDEB673-2130-4022-A971-D2F0397AFE1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list"/>
        </a:ext>
      </dgm:extLst>
    </dgm:pt>
    <dgm:pt modelId="{3CD16F34-4C47-4CC7-9EAD-A4BC09ABB3B2}" type="pres">
      <dgm:prSet presAssocID="{6EDEB673-2130-4022-A971-D2F0397AFE1B}" presName="iconSpace" presStyleCnt="0"/>
      <dgm:spPr/>
    </dgm:pt>
    <dgm:pt modelId="{6B9A191F-98CE-4162-B522-9D1652A6DDAE}" type="pres">
      <dgm:prSet presAssocID="{6EDEB673-2130-4022-A971-D2F0397AFE1B}" presName="parTx" presStyleLbl="revTx" presStyleIdx="0" presStyleCnt="6">
        <dgm:presLayoutVars>
          <dgm:chMax val="0"/>
          <dgm:chPref val="0"/>
        </dgm:presLayoutVars>
      </dgm:prSet>
      <dgm:spPr/>
    </dgm:pt>
    <dgm:pt modelId="{3E53E7AC-CEC7-4C8F-AB05-8C5B070E9DDD}" type="pres">
      <dgm:prSet presAssocID="{6EDEB673-2130-4022-A971-D2F0397AFE1B}" presName="txSpace" presStyleCnt="0"/>
      <dgm:spPr/>
    </dgm:pt>
    <dgm:pt modelId="{6054CFA8-C0CA-4CCC-BB87-B2A4DC1B1243}" type="pres">
      <dgm:prSet presAssocID="{6EDEB673-2130-4022-A971-D2F0397AFE1B}" presName="desTx" presStyleLbl="revTx" presStyleIdx="1" presStyleCnt="6">
        <dgm:presLayoutVars/>
      </dgm:prSet>
      <dgm:spPr/>
    </dgm:pt>
    <dgm:pt modelId="{E94B4739-10A5-43FC-9D9F-1084C67FC379}" type="pres">
      <dgm:prSet presAssocID="{1A7CC77F-8A1B-4324-9CFE-A50C8693AC7A}" presName="sibTrans" presStyleCnt="0"/>
      <dgm:spPr/>
    </dgm:pt>
    <dgm:pt modelId="{6582CBD5-F4F9-4C2A-9508-9C12C20FC7EF}" type="pres">
      <dgm:prSet presAssocID="{F505906C-3D07-47E1-A1B4-F0168746F4F2}" presName="compNode" presStyleCnt="0"/>
      <dgm:spPr/>
    </dgm:pt>
    <dgm:pt modelId="{4EF00D7B-C6A5-44A0-91A6-BF71773982D0}" type="pres">
      <dgm:prSet presAssocID="{F505906C-3D07-47E1-A1B4-F0168746F4F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416FC447-808E-43CB-92E6-C4396D244256}" type="pres">
      <dgm:prSet presAssocID="{F505906C-3D07-47E1-A1B4-F0168746F4F2}" presName="iconSpace" presStyleCnt="0"/>
      <dgm:spPr/>
    </dgm:pt>
    <dgm:pt modelId="{25E792E9-80F5-4B55-86A1-268D3BD187C0}" type="pres">
      <dgm:prSet presAssocID="{F505906C-3D07-47E1-A1B4-F0168746F4F2}" presName="parTx" presStyleLbl="revTx" presStyleIdx="2" presStyleCnt="6">
        <dgm:presLayoutVars>
          <dgm:chMax val="0"/>
          <dgm:chPref val="0"/>
        </dgm:presLayoutVars>
      </dgm:prSet>
      <dgm:spPr/>
    </dgm:pt>
    <dgm:pt modelId="{DD9A6D25-2146-4FC4-A0FB-D8E19F9A1D8F}" type="pres">
      <dgm:prSet presAssocID="{F505906C-3D07-47E1-A1B4-F0168746F4F2}" presName="txSpace" presStyleCnt="0"/>
      <dgm:spPr/>
    </dgm:pt>
    <dgm:pt modelId="{1E75A787-4920-41C0-B2DD-B739D185BA98}" type="pres">
      <dgm:prSet presAssocID="{F505906C-3D07-47E1-A1B4-F0168746F4F2}" presName="desTx" presStyleLbl="revTx" presStyleIdx="3" presStyleCnt="6">
        <dgm:presLayoutVars/>
      </dgm:prSet>
      <dgm:spPr/>
    </dgm:pt>
    <dgm:pt modelId="{89B5DBC1-8CA0-4D47-A15D-E4B2230C2597}" type="pres">
      <dgm:prSet presAssocID="{D26D477F-97DF-4A1F-B063-3D507E3D92A3}" presName="sibTrans" presStyleCnt="0"/>
      <dgm:spPr/>
    </dgm:pt>
    <dgm:pt modelId="{2546BF98-78A6-4B8D-80BD-17D9057AABB7}" type="pres">
      <dgm:prSet presAssocID="{7007FF9C-658E-423F-AE8D-020FCDC8F94D}" presName="compNode" presStyleCnt="0"/>
      <dgm:spPr/>
    </dgm:pt>
    <dgm:pt modelId="{28A22FFA-815B-478E-9F11-235F141BC269}" type="pres">
      <dgm:prSet presAssocID="{7007FF9C-658E-423F-AE8D-020FCDC8F94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lp"/>
        </a:ext>
      </dgm:extLst>
    </dgm:pt>
    <dgm:pt modelId="{5637B355-F7E4-43D2-831A-6E12882205B4}" type="pres">
      <dgm:prSet presAssocID="{7007FF9C-658E-423F-AE8D-020FCDC8F94D}" presName="iconSpace" presStyleCnt="0"/>
      <dgm:spPr/>
    </dgm:pt>
    <dgm:pt modelId="{6D1E37CA-8263-46F5-A74D-E93006BCC729}" type="pres">
      <dgm:prSet presAssocID="{7007FF9C-658E-423F-AE8D-020FCDC8F94D}" presName="parTx" presStyleLbl="revTx" presStyleIdx="4" presStyleCnt="6">
        <dgm:presLayoutVars>
          <dgm:chMax val="0"/>
          <dgm:chPref val="0"/>
        </dgm:presLayoutVars>
      </dgm:prSet>
      <dgm:spPr/>
    </dgm:pt>
    <dgm:pt modelId="{1E0626F1-5B76-42D3-B7E4-E9DD36B7515C}" type="pres">
      <dgm:prSet presAssocID="{7007FF9C-658E-423F-AE8D-020FCDC8F94D}" presName="txSpace" presStyleCnt="0"/>
      <dgm:spPr/>
    </dgm:pt>
    <dgm:pt modelId="{89DF20D3-E90B-4641-A874-262B749A2D38}" type="pres">
      <dgm:prSet presAssocID="{7007FF9C-658E-423F-AE8D-020FCDC8F94D}" presName="desTx" presStyleLbl="revTx" presStyleIdx="5" presStyleCnt="6">
        <dgm:presLayoutVars/>
      </dgm:prSet>
      <dgm:spPr/>
    </dgm:pt>
  </dgm:ptLst>
  <dgm:cxnLst>
    <dgm:cxn modelId="{F620AC52-5916-42D2-8444-A21D2D68046B}" type="presOf" srcId="{78A19350-AB92-46C8-9CD0-A09C9F04F250}" destId="{6054CFA8-C0CA-4CCC-BB87-B2A4DC1B1243}" srcOrd="0" destOrd="0" presId="urn:microsoft.com/office/officeart/2018/5/layout/CenteredIconLabelDescriptionList"/>
    <dgm:cxn modelId="{E6736761-985F-428D-B8DC-96B09313C107}" type="presOf" srcId="{ED7A0225-29E0-452B-9A49-36B96B87665F}" destId="{9726B7E2-CBD6-49B6-A249-B5545050E781}" srcOrd="0" destOrd="0" presId="urn:microsoft.com/office/officeart/2018/5/layout/CenteredIconLabelDescriptionList"/>
    <dgm:cxn modelId="{690ACA7A-9366-4DF4-98F1-BF8EE9C0BD9B}" srcId="{ED7A0225-29E0-452B-9A49-36B96B87665F}" destId="{F505906C-3D07-47E1-A1B4-F0168746F4F2}" srcOrd="1" destOrd="0" parTransId="{C14099BB-745C-4ED1-960B-C75597CE2EAB}" sibTransId="{D26D477F-97DF-4A1F-B063-3D507E3D92A3}"/>
    <dgm:cxn modelId="{AD3C129A-4790-4600-BAC3-8F8F58C6BA06}" srcId="{ED7A0225-29E0-452B-9A49-36B96B87665F}" destId="{7007FF9C-658E-423F-AE8D-020FCDC8F94D}" srcOrd="2" destOrd="0" parTransId="{A810A72B-8F88-4ED5-B643-C4B685036EA7}" sibTransId="{5FE73B58-46F0-44AC-B812-9060A0BBCD93}"/>
    <dgm:cxn modelId="{73F898A6-F29C-4119-9351-45569D4DCF6D}" type="presOf" srcId="{F505906C-3D07-47E1-A1B4-F0168746F4F2}" destId="{25E792E9-80F5-4B55-86A1-268D3BD187C0}" srcOrd="0" destOrd="0" presId="urn:microsoft.com/office/officeart/2018/5/layout/CenteredIconLabelDescriptionList"/>
    <dgm:cxn modelId="{1AE2F9B5-66C5-4F1D-954C-D8C90CCA821E}" type="presOf" srcId="{6EDEB673-2130-4022-A971-D2F0397AFE1B}" destId="{6B9A191F-98CE-4162-B522-9D1652A6DDAE}" srcOrd="0" destOrd="0" presId="urn:microsoft.com/office/officeart/2018/5/layout/CenteredIconLabelDescriptionList"/>
    <dgm:cxn modelId="{C6223ED6-46DA-4266-ACAD-9F6F3CF63C10}" srcId="{6EDEB673-2130-4022-A971-D2F0397AFE1B}" destId="{78A19350-AB92-46C8-9CD0-A09C9F04F250}" srcOrd="0" destOrd="0" parTransId="{5EA6F0F7-7321-4047-BE25-2C0444B5CEE5}" sibTransId="{FDF3BFD2-4E12-4A62-86DB-CA686E38BDD7}"/>
    <dgm:cxn modelId="{4BC981F0-9A5D-4984-AFA4-9DF564E060B6}" type="presOf" srcId="{7007FF9C-658E-423F-AE8D-020FCDC8F94D}" destId="{6D1E37CA-8263-46F5-A74D-E93006BCC729}" srcOrd="0" destOrd="0" presId="urn:microsoft.com/office/officeart/2018/5/layout/CenteredIconLabelDescriptionList"/>
    <dgm:cxn modelId="{AAFB94F6-E628-40FB-8FCE-84ADD2F52743}" srcId="{ED7A0225-29E0-452B-9A49-36B96B87665F}" destId="{6EDEB673-2130-4022-A971-D2F0397AFE1B}" srcOrd="0" destOrd="0" parTransId="{1BFB23E8-BFFD-471A-BDE7-7EF7810D62F1}" sibTransId="{1A7CC77F-8A1B-4324-9CFE-A50C8693AC7A}"/>
    <dgm:cxn modelId="{CBA76C09-A0CE-4254-97E9-1AA59C71A20F}" type="presParOf" srcId="{9726B7E2-CBD6-49B6-A249-B5545050E781}" destId="{868DA99E-A180-4349-8FDF-E8ED6048BF08}" srcOrd="0" destOrd="0" presId="urn:microsoft.com/office/officeart/2018/5/layout/CenteredIconLabelDescriptionList"/>
    <dgm:cxn modelId="{601171E2-F7A1-456C-BFAA-18E6A6BAE5D5}" type="presParOf" srcId="{868DA99E-A180-4349-8FDF-E8ED6048BF08}" destId="{9A0267F7-60B2-4F16-85F4-0F87FA937EC4}" srcOrd="0" destOrd="0" presId="urn:microsoft.com/office/officeart/2018/5/layout/CenteredIconLabelDescriptionList"/>
    <dgm:cxn modelId="{0E32C15B-E931-46BB-A82F-E6C98A8C2AB9}" type="presParOf" srcId="{868DA99E-A180-4349-8FDF-E8ED6048BF08}" destId="{3CD16F34-4C47-4CC7-9EAD-A4BC09ABB3B2}" srcOrd="1" destOrd="0" presId="urn:microsoft.com/office/officeart/2018/5/layout/CenteredIconLabelDescriptionList"/>
    <dgm:cxn modelId="{D500B6F6-7B02-4AA2-BB41-3EC24CEB68B9}" type="presParOf" srcId="{868DA99E-A180-4349-8FDF-E8ED6048BF08}" destId="{6B9A191F-98CE-4162-B522-9D1652A6DDAE}" srcOrd="2" destOrd="0" presId="urn:microsoft.com/office/officeart/2018/5/layout/CenteredIconLabelDescriptionList"/>
    <dgm:cxn modelId="{E280902D-5778-4DEC-A41A-B7B3FA4B52CE}" type="presParOf" srcId="{868DA99E-A180-4349-8FDF-E8ED6048BF08}" destId="{3E53E7AC-CEC7-4C8F-AB05-8C5B070E9DDD}" srcOrd="3" destOrd="0" presId="urn:microsoft.com/office/officeart/2018/5/layout/CenteredIconLabelDescriptionList"/>
    <dgm:cxn modelId="{E6A76077-923D-4542-8604-4A1288D95E8B}" type="presParOf" srcId="{868DA99E-A180-4349-8FDF-E8ED6048BF08}" destId="{6054CFA8-C0CA-4CCC-BB87-B2A4DC1B1243}" srcOrd="4" destOrd="0" presId="urn:microsoft.com/office/officeart/2018/5/layout/CenteredIconLabelDescriptionList"/>
    <dgm:cxn modelId="{7F23FAE8-B6AB-49A4-B581-0BDC0A6C9E04}" type="presParOf" srcId="{9726B7E2-CBD6-49B6-A249-B5545050E781}" destId="{E94B4739-10A5-43FC-9D9F-1084C67FC379}" srcOrd="1" destOrd="0" presId="urn:microsoft.com/office/officeart/2018/5/layout/CenteredIconLabelDescriptionList"/>
    <dgm:cxn modelId="{90499460-A151-4330-B03D-D129FD89658D}" type="presParOf" srcId="{9726B7E2-CBD6-49B6-A249-B5545050E781}" destId="{6582CBD5-F4F9-4C2A-9508-9C12C20FC7EF}" srcOrd="2" destOrd="0" presId="urn:microsoft.com/office/officeart/2018/5/layout/CenteredIconLabelDescriptionList"/>
    <dgm:cxn modelId="{9E6F8597-3331-4963-B5D7-F0AB6355D52C}" type="presParOf" srcId="{6582CBD5-F4F9-4C2A-9508-9C12C20FC7EF}" destId="{4EF00D7B-C6A5-44A0-91A6-BF71773982D0}" srcOrd="0" destOrd="0" presId="urn:microsoft.com/office/officeart/2018/5/layout/CenteredIconLabelDescriptionList"/>
    <dgm:cxn modelId="{C556B786-F114-4C89-84C0-66F5EAB987E2}" type="presParOf" srcId="{6582CBD5-F4F9-4C2A-9508-9C12C20FC7EF}" destId="{416FC447-808E-43CB-92E6-C4396D244256}" srcOrd="1" destOrd="0" presId="urn:microsoft.com/office/officeart/2018/5/layout/CenteredIconLabelDescriptionList"/>
    <dgm:cxn modelId="{AD2E9EFF-D0C0-4523-AF96-866774022838}" type="presParOf" srcId="{6582CBD5-F4F9-4C2A-9508-9C12C20FC7EF}" destId="{25E792E9-80F5-4B55-86A1-268D3BD187C0}" srcOrd="2" destOrd="0" presId="urn:microsoft.com/office/officeart/2018/5/layout/CenteredIconLabelDescriptionList"/>
    <dgm:cxn modelId="{D9A2AD7C-1221-4C1E-AB79-54123361EFB7}" type="presParOf" srcId="{6582CBD5-F4F9-4C2A-9508-9C12C20FC7EF}" destId="{DD9A6D25-2146-4FC4-A0FB-D8E19F9A1D8F}" srcOrd="3" destOrd="0" presId="urn:microsoft.com/office/officeart/2018/5/layout/CenteredIconLabelDescriptionList"/>
    <dgm:cxn modelId="{E4C16A52-4D26-448D-BD25-9A027F2ED18C}" type="presParOf" srcId="{6582CBD5-F4F9-4C2A-9508-9C12C20FC7EF}" destId="{1E75A787-4920-41C0-B2DD-B739D185BA98}" srcOrd="4" destOrd="0" presId="urn:microsoft.com/office/officeart/2018/5/layout/CenteredIconLabelDescriptionList"/>
    <dgm:cxn modelId="{39E78855-6579-4831-A31E-BBE2F9AC3A67}" type="presParOf" srcId="{9726B7E2-CBD6-49B6-A249-B5545050E781}" destId="{89B5DBC1-8CA0-4D47-A15D-E4B2230C2597}" srcOrd="3" destOrd="0" presId="urn:microsoft.com/office/officeart/2018/5/layout/CenteredIconLabelDescriptionList"/>
    <dgm:cxn modelId="{3513B306-AC9F-48F9-91C2-C342BB790F8C}" type="presParOf" srcId="{9726B7E2-CBD6-49B6-A249-B5545050E781}" destId="{2546BF98-78A6-4B8D-80BD-17D9057AABB7}" srcOrd="4" destOrd="0" presId="urn:microsoft.com/office/officeart/2018/5/layout/CenteredIconLabelDescriptionList"/>
    <dgm:cxn modelId="{999C817F-9100-47C5-9185-4839A528429C}" type="presParOf" srcId="{2546BF98-78A6-4B8D-80BD-17D9057AABB7}" destId="{28A22FFA-815B-478E-9F11-235F141BC269}" srcOrd="0" destOrd="0" presId="urn:microsoft.com/office/officeart/2018/5/layout/CenteredIconLabelDescriptionList"/>
    <dgm:cxn modelId="{14743ACF-18DE-4832-957E-F3CA0D468D29}" type="presParOf" srcId="{2546BF98-78A6-4B8D-80BD-17D9057AABB7}" destId="{5637B355-F7E4-43D2-831A-6E12882205B4}" srcOrd="1" destOrd="0" presId="urn:microsoft.com/office/officeart/2018/5/layout/CenteredIconLabelDescriptionList"/>
    <dgm:cxn modelId="{8FA8804C-60C2-4D2F-9133-223C702BDBED}" type="presParOf" srcId="{2546BF98-78A6-4B8D-80BD-17D9057AABB7}" destId="{6D1E37CA-8263-46F5-A74D-E93006BCC729}" srcOrd="2" destOrd="0" presId="urn:microsoft.com/office/officeart/2018/5/layout/CenteredIconLabelDescriptionList"/>
    <dgm:cxn modelId="{1971E927-4729-400A-A5A2-22BC24AA1F31}" type="presParOf" srcId="{2546BF98-78A6-4B8D-80BD-17D9057AABB7}" destId="{1E0626F1-5B76-42D3-B7E4-E9DD36B7515C}" srcOrd="3" destOrd="0" presId="urn:microsoft.com/office/officeart/2018/5/layout/CenteredIconLabelDescriptionList"/>
    <dgm:cxn modelId="{371198D7-A4A6-4F2B-8CD5-32EFD4980713}" type="presParOf" srcId="{2546BF98-78A6-4B8D-80BD-17D9057AABB7}" destId="{89DF20D3-E90B-4641-A874-262B749A2D38}"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257D90-5001-4720-891F-7F8ACD4D3708}"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FDDCF084-A098-49DA-B337-33F77FE7B3D1}">
      <dgm:prSet/>
      <dgm:spPr/>
      <dgm:t>
        <a:bodyPr/>
        <a:lstStyle/>
        <a:p>
          <a:r>
            <a:rPr lang="en-US"/>
            <a:t>Prior to the 2016 Infusion Therapy Standards of practice there was no true maximum number of peripheral IV attempts that were permitted in standards.</a:t>
          </a:r>
        </a:p>
      </dgm:t>
    </dgm:pt>
    <dgm:pt modelId="{E77BA6C3-2870-43F4-91DE-BBF2F729188D}" type="parTrans" cxnId="{6D75C1CB-474D-44D8-955A-E37102CB0CC9}">
      <dgm:prSet/>
      <dgm:spPr/>
      <dgm:t>
        <a:bodyPr/>
        <a:lstStyle/>
        <a:p>
          <a:endParaRPr lang="en-US"/>
        </a:p>
      </dgm:t>
    </dgm:pt>
    <dgm:pt modelId="{DBF845BB-A3E9-45D2-9E30-725592B4E36E}" type="sibTrans" cxnId="{6D75C1CB-474D-44D8-955A-E37102CB0CC9}">
      <dgm:prSet/>
      <dgm:spPr/>
      <dgm:t>
        <a:bodyPr/>
        <a:lstStyle/>
        <a:p>
          <a:endParaRPr lang="en-US"/>
        </a:p>
      </dgm:t>
    </dgm:pt>
    <dgm:pt modelId="{29A20A74-689D-4024-973F-F5E490842662}">
      <dgm:prSet/>
      <dgm:spPr/>
      <dgm:t>
        <a:bodyPr/>
        <a:lstStyle/>
        <a:p>
          <a:r>
            <a:rPr lang="en-US"/>
            <a:t>2011 standards said no more than 2 attempts per clinician</a:t>
          </a:r>
        </a:p>
      </dgm:t>
    </dgm:pt>
    <dgm:pt modelId="{4ECDB4EA-D82E-48E2-83DC-6DB0A1716B37}" type="parTrans" cxnId="{F6523650-1C2C-4E66-BB7B-225380F69440}">
      <dgm:prSet/>
      <dgm:spPr/>
      <dgm:t>
        <a:bodyPr/>
        <a:lstStyle/>
        <a:p>
          <a:endParaRPr lang="en-US"/>
        </a:p>
      </dgm:t>
    </dgm:pt>
    <dgm:pt modelId="{8F193BF4-63E4-47E2-9139-D70D4C14A164}" type="sibTrans" cxnId="{F6523650-1C2C-4E66-BB7B-225380F69440}">
      <dgm:prSet/>
      <dgm:spPr/>
      <dgm:t>
        <a:bodyPr/>
        <a:lstStyle/>
        <a:p>
          <a:endParaRPr lang="en-US"/>
        </a:p>
      </dgm:t>
    </dgm:pt>
    <dgm:pt modelId="{BD33265C-109D-4831-A77E-6BDF31F1504D}">
      <dgm:prSet/>
      <dgm:spPr/>
      <dgm:t>
        <a:bodyPr/>
        <a:lstStyle/>
        <a:p>
          <a:r>
            <a:rPr lang="en-US"/>
            <a:t>In an effort to “get the line” patients may be repeatedly stuck.</a:t>
          </a:r>
        </a:p>
      </dgm:t>
    </dgm:pt>
    <dgm:pt modelId="{A59827A7-E0C8-4517-A9F8-38C25412A671}" type="parTrans" cxnId="{2BA9D68F-97FF-4F89-A6A1-F4ADC599AA7A}">
      <dgm:prSet/>
      <dgm:spPr/>
      <dgm:t>
        <a:bodyPr/>
        <a:lstStyle/>
        <a:p>
          <a:endParaRPr lang="en-US"/>
        </a:p>
      </dgm:t>
    </dgm:pt>
    <dgm:pt modelId="{72F116A4-00EB-43EA-B70A-D9C42AA05C65}" type="sibTrans" cxnId="{2BA9D68F-97FF-4F89-A6A1-F4ADC599AA7A}">
      <dgm:prSet/>
      <dgm:spPr/>
      <dgm:t>
        <a:bodyPr/>
        <a:lstStyle/>
        <a:p>
          <a:endParaRPr lang="en-US"/>
        </a:p>
      </dgm:t>
    </dgm:pt>
    <dgm:pt modelId="{311B25D4-8C80-4A19-84F3-2FFAF21F2347}">
      <dgm:prSet/>
      <dgm:spPr/>
      <dgm:t>
        <a:bodyPr/>
        <a:lstStyle/>
        <a:p>
          <a:r>
            <a:rPr lang="en-US"/>
            <a:t>With S. aureus as a frequently isolated pathogen in PIV associated bloodstream infections this association may be significant</a:t>
          </a:r>
        </a:p>
      </dgm:t>
    </dgm:pt>
    <dgm:pt modelId="{66E870E1-4CDA-41FD-85F8-A92A25E8618E}" type="parTrans" cxnId="{F62294F0-3C5F-472B-BD26-8BB1CEEEDA10}">
      <dgm:prSet/>
      <dgm:spPr/>
      <dgm:t>
        <a:bodyPr/>
        <a:lstStyle/>
        <a:p>
          <a:endParaRPr lang="en-US"/>
        </a:p>
      </dgm:t>
    </dgm:pt>
    <dgm:pt modelId="{67EC45EB-C235-4D39-8AC3-AAB835807CAC}" type="sibTrans" cxnId="{F62294F0-3C5F-472B-BD26-8BB1CEEEDA10}">
      <dgm:prSet/>
      <dgm:spPr/>
      <dgm:t>
        <a:bodyPr/>
        <a:lstStyle/>
        <a:p>
          <a:endParaRPr lang="en-US"/>
        </a:p>
      </dgm:t>
    </dgm:pt>
    <dgm:pt modelId="{1A7C8070-DFDB-BF41-8587-517B6843856F}" type="pres">
      <dgm:prSet presAssocID="{92257D90-5001-4720-891F-7F8ACD4D3708}" presName="Name0" presStyleCnt="0">
        <dgm:presLayoutVars>
          <dgm:dir/>
          <dgm:animLvl val="lvl"/>
          <dgm:resizeHandles val="exact"/>
        </dgm:presLayoutVars>
      </dgm:prSet>
      <dgm:spPr/>
    </dgm:pt>
    <dgm:pt modelId="{5D99085C-7A60-E24F-8459-23B739E94A4B}" type="pres">
      <dgm:prSet presAssocID="{29A20A74-689D-4024-973F-F5E490842662}" presName="boxAndChildren" presStyleCnt="0"/>
      <dgm:spPr/>
    </dgm:pt>
    <dgm:pt modelId="{EE80C0EB-FC85-534B-A860-134ED8BB0938}" type="pres">
      <dgm:prSet presAssocID="{29A20A74-689D-4024-973F-F5E490842662}" presName="parentTextBox" presStyleLbl="node1" presStyleIdx="0" presStyleCnt="2"/>
      <dgm:spPr/>
    </dgm:pt>
    <dgm:pt modelId="{24A62E33-82F0-1C48-BD54-DEF58212CB7F}" type="pres">
      <dgm:prSet presAssocID="{29A20A74-689D-4024-973F-F5E490842662}" presName="entireBox" presStyleLbl="node1" presStyleIdx="0" presStyleCnt="2"/>
      <dgm:spPr/>
    </dgm:pt>
    <dgm:pt modelId="{C27AD539-73AD-9148-BF78-3CF06614CEEF}" type="pres">
      <dgm:prSet presAssocID="{29A20A74-689D-4024-973F-F5E490842662}" presName="descendantBox" presStyleCnt="0"/>
      <dgm:spPr/>
    </dgm:pt>
    <dgm:pt modelId="{BFE95076-2A68-E44B-8753-9D3ED55A632E}" type="pres">
      <dgm:prSet presAssocID="{BD33265C-109D-4831-A77E-6BDF31F1504D}" presName="childTextBox" presStyleLbl="fgAccFollowNode1" presStyleIdx="0" presStyleCnt="2">
        <dgm:presLayoutVars>
          <dgm:bulletEnabled val="1"/>
        </dgm:presLayoutVars>
      </dgm:prSet>
      <dgm:spPr/>
    </dgm:pt>
    <dgm:pt modelId="{AEDBCDC4-0776-E44E-BB02-303B3C24A5B4}" type="pres">
      <dgm:prSet presAssocID="{311B25D4-8C80-4A19-84F3-2FFAF21F2347}" presName="childTextBox" presStyleLbl="fgAccFollowNode1" presStyleIdx="1" presStyleCnt="2">
        <dgm:presLayoutVars>
          <dgm:bulletEnabled val="1"/>
        </dgm:presLayoutVars>
      </dgm:prSet>
      <dgm:spPr/>
    </dgm:pt>
    <dgm:pt modelId="{78386309-87F3-804D-A7FF-2DA46BEB5D64}" type="pres">
      <dgm:prSet presAssocID="{DBF845BB-A3E9-45D2-9E30-725592B4E36E}" presName="sp" presStyleCnt="0"/>
      <dgm:spPr/>
    </dgm:pt>
    <dgm:pt modelId="{03BB383D-8CFF-3E45-8323-23D9359D43DA}" type="pres">
      <dgm:prSet presAssocID="{FDDCF084-A098-49DA-B337-33F77FE7B3D1}" presName="arrowAndChildren" presStyleCnt="0"/>
      <dgm:spPr/>
    </dgm:pt>
    <dgm:pt modelId="{2FCF21AA-406D-904F-973A-A2A2F434C23E}" type="pres">
      <dgm:prSet presAssocID="{FDDCF084-A098-49DA-B337-33F77FE7B3D1}" presName="parentTextArrow" presStyleLbl="node1" presStyleIdx="1" presStyleCnt="2"/>
      <dgm:spPr/>
    </dgm:pt>
  </dgm:ptLst>
  <dgm:cxnLst>
    <dgm:cxn modelId="{3E9B8C46-7500-4E4F-8751-804ED9FC2542}" type="presOf" srcId="{311B25D4-8C80-4A19-84F3-2FFAF21F2347}" destId="{AEDBCDC4-0776-E44E-BB02-303B3C24A5B4}" srcOrd="0" destOrd="0" presId="urn:microsoft.com/office/officeart/2005/8/layout/process4"/>
    <dgm:cxn modelId="{F6523650-1C2C-4E66-BB7B-225380F69440}" srcId="{92257D90-5001-4720-891F-7F8ACD4D3708}" destId="{29A20A74-689D-4024-973F-F5E490842662}" srcOrd="1" destOrd="0" parTransId="{4ECDB4EA-D82E-48E2-83DC-6DB0A1716B37}" sibTransId="{8F193BF4-63E4-47E2-9139-D70D4C14A164}"/>
    <dgm:cxn modelId="{03EC4D75-EB31-144E-AD01-4986AEAA90E3}" type="presOf" srcId="{92257D90-5001-4720-891F-7F8ACD4D3708}" destId="{1A7C8070-DFDB-BF41-8587-517B6843856F}" srcOrd="0" destOrd="0" presId="urn:microsoft.com/office/officeart/2005/8/layout/process4"/>
    <dgm:cxn modelId="{38CBFE8E-52FA-AF41-B436-B57C9BA2833D}" type="presOf" srcId="{FDDCF084-A098-49DA-B337-33F77FE7B3D1}" destId="{2FCF21AA-406D-904F-973A-A2A2F434C23E}" srcOrd="0" destOrd="0" presId="urn:microsoft.com/office/officeart/2005/8/layout/process4"/>
    <dgm:cxn modelId="{2BA9D68F-97FF-4F89-A6A1-F4ADC599AA7A}" srcId="{29A20A74-689D-4024-973F-F5E490842662}" destId="{BD33265C-109D-4831-A77E-6BDF31F1504D}" srcOrd="0" destOrd="0" parTransId="{A59827A7-E0C8-4517-A9F8-38C25412A671}" sibTransId="{72F116A4-00EB-43EA-B70A-D9C42AA05C65}"/>
    <dgm:cxn modelId="{49D13799-CE1A-B44D-BC9F-1091B68B32B3}" type="presOf" srcId="{BD33265C-109D-4831-A77E-6BDF31F1504D}" destId="{BFE95076-2A68-E44B-8753-9D3ED55A632E}" srcOrd="0" destOrd="0" presId="urn:microsoft.com/office/officeart/2005/8/layout/process4"/>
    <dgm:cxn modelId="{6D75C1CB-474D-44D8-955A-E37102CB0CC9}" srcId="{92257D90-5001-4720-891F-7F8ACD4D3708}" destId="{FDDCF084-A098-49DA-B337-33F77FE7B3D1}" srcOrd="0" destOrd="0" parTransId="{E77BA6C3-2870-43F4-91DE-BBF2F729188D}" sibTransId="{DBF845BB-A3E9-45D2-9E30-725592B4E36E}"/>
    <dgm:cxn modelId="{9BBBB0CD-8B49-CE4D-98E0-BA4BED7C092C}" type="presOf" srcId="{29A20A74-689D-4024-973F-F5E490842662}" destId="{EE80C0EB-FC85-534B-A860-134ED8BB0938}" srcOrd="0" destOrd="0" presId="urn:microsoft.com/office/officeart/2005/8/layout/process4"/>
    <dgm:cxn modelId="{EB8EB5D6-9976-C147-BF59-CF7973E7C057}" type="presOf" srcId="{29A20A74-689D-4024-973F-F5E490842662}" destId="{24A62E33-82F0-1C48-BD54-DEF58212CB7F}" srcOrd="1" destOrd="0" presId="urn:microsoft.com/office/officeart/2005/8/layout/process4"/>
    <dgm:cxn modelId="{F62294F0-3C5F-472B-BD26-8BB1CEEEDA10}" srcId="{29A20A74-689D-4024-973F-F5E490842662}" destId="{311B25D4-8C80-4A19-84F3-2FFAF21F2347}" srcOrd="1" destOrd="0" parTransId="{66E870E1-4CDA-41FD-85F8-A92A25E8618E}" sibTransId="{67EC45EB-C235-4D39-8AC3-AAB835807CAC}"/>
    <dgm:cxn modelId="{86C2B7AE-6ED7-C341-AAE0-9D9AAC284950}" type="presParOf" srcId="{1A7C8070-DFDB-BF41-8587-517B6843856F}" destId="{5D99085C-7A60-E24F-8459-23B739E94A4B}" srcOrd="0" destOrd="0" presId="urn:microsoft.com/office/officeart/2005/8/layout/process4"/>
    <dgm:cxn modelId="{CD27F641-52F5-5248-B3A4-F7B4D872AA9B}" type="presParOf" srcId="{5D99085C-7A60-E24F-8459-23B739E94A4B}" destId="{EE80C0EB-FC85-534B-A860-134ED8BB0938}" srcOrd="0" destOrd="0" presId="urn:microsoft.com/office/officeart/2005/8/layout/process4"/>
    <dgm:cxn modelId="{F0AF6E42-88D8-974E-BE7F-358DADC8EC72}" type="presParOf" srcId="{5D99085C-7A60-E24F-8459-23B739E94A4B}" destId="{24A62E33-82F0-1C48-BD54-DEF58212CB7F}" srcOrd="1" destOrd="0" presId="urn:microsoft.com/office/officeart/2005/8/layout/process4"/>
    <dgm:cxn modelId="{F7345CA8-04DE-CA4A-B0AA-5844F7C82B1B}" type="presParOf" srcId="{5D99085C-7A60-E24F-8459-23B739E94A4B}" destId="{C27AD539-73AD-9148-BF78-3CF06614CEEF}" srcOrd="2" destOrd="0" presId="urn:microsoft.com/office/officeart/2005/8/layout/process4"/>
    <dgm:cxn modelId="{1CCABF12-CD3E-F849-8205-A056A0A6210E}" type="presParOf" srcId="{C27AD539-73AD-9148-BF78-3CF06614CEEF}" destId="{BFE95076-2A68-E44B-8753-9D3ED55A632E}" srcOrd="0" destOrd="0" presId="urn:microsoft.com/office/officeart/2005/8/layout/process4"/>
    <dgm:cxn modelId="{5BE242AF-F199-E44C-8D1D-0A955D0C597C}" type="presParOf" srcId="{C27AD539-73AD-9148-BF78-3CF06614CEEF}" destId="{AEDBCDC4-0776-E44E-BB02-303B3C24A5B4}" srcOrd="1" destOrd="0" presId="urn:microsoft.com/office/officeart/2005/8/layout/process4"/>
    <dgm:cxn modelId="{B816E886-2CD6-2642-B926-91BACC983484}" type="presParOf" srcId="{1A7C8070-DFDB-BF41-8587-517B6843856F}" destId="{78386309-87F3-804D-A7FF-2DA46BEB5D64}" srcOrd="1" destOrd="0" presId="urn:microsoft.com/office/officeart/2005/8/layout/process4"/>
    <dgm:cxn modelId="{6976AD03-7DF4-9748-8523-0F013B43C2C8}" type="presParOf" srcId="{1A7C8070-DFDB-BF41-8587-517B6843856F}" destId="{03BB383D-8CFF-3E45-8323-23D9359D43DA}" srcOrd="2" destOrd="0" presId="urn:microsoft.com/office/officeart/2005/8/layout/process4"/>
    <dgm:cxn modelId="{304D2C11-BEF5-3345-A479-B5537E310E10}" type="presParOf" srcId="{03BB383D-8CFF-3E45-8323-23D9359D43DA}" destId="{2FCF21AA-406D-904F-973A-A2A2F434C23E}"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803522-181A-484E-96A0-689E64A5BF6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6244484-EE36-44DF-9915-C3246D3B7649}">
      <dgm:prSet/>
      <dgm:spPr/>
      <dgm:t>
        <a:bodyPr/>
        <a:lstStyle/>
        <a:p>
          <a:r>
            <a:rPr lang="en-US"/>
            <a:t>Device utilization ratios/standardized utilization ratios (SUR)</a:t>
          </a:r>
        </a:p>
      </dgm:t>
    </dgm:pt>
    <dgm:pt modelId="{AEBFAF40-4CD6-48C1-9D7A-A35AC7AB6F98}" type="parTrans" cxnId="{15FEAB18-A97D-4757-A03B-642F2D311B3F}">
      <dgm:prSet/>
      <dgm:spPr/>
      <dgm:t>
        <a:bodyPr/>
        <a:lstStyle/>
        <a:p>
          <a:endParaRPr lang="en-US"/>
        </a:p>
      </dgm:t>
    </dgm:pt>
    <dgm:pt modelId="{1F478F46-315A-4510-B44F-CCC60B7423CD}" type="sibTrans" cxnId="{15FEAB18-A97D-4757-A03B-642F2D311B3F}">
      <dgm:prSet/>
      <dgm:spPr/>
      <dgm:t>
        <a:bodyPr/>
        <a:lstStyle/>
        <a:p>
          <a:endParaRPr lang="en-US"/>
        </a:p>
      </dgm:t>
    </dgm:pt>
    <dgm:pt modelId="{FAC59715-C77E-4CDD-8126-52D9264CDA73}">
      <dgm:prSet/>
      <dgm:spPr/>
      <dgm:t>
        <a:bodyPr/>
        <a:lstStyle/>
        <a:p>
          <a:r>
            <a:rPr lang="en-US"/>
            <a:t>Lab ID events for MRSA</a:t>
          </a:r>
        </a:p>
      </dgm:t>
    </dgm:pt>
    <dgm:pt modelId="{DAA517B5-C2E2-4865-B982-60D2F9C88EE6}" type="parTrans" cxnId="{C8FDF924-D874-45DE-958D-8E8924FE4094}">
      <dgm:prSet/>
      <dgm:spPr/>
      <dgm:t>
        <a:bodyPr/>
        <a:lstStyle/>
        <a:p>
          <a:endParaRPr lang="en-US"/>
        </a:p>
      </dgm:t>
    </dgm:pt>
    <dgm:pt modelId="{371E5A70-2844-4229-9CDF-63337176A4C7}" type="sibTrans" cxnId="{C8FDF924-D874-45DE-958D-8E8924FE4094}">
      <dgm:prSet/>
      <dgm:spPr/>
      <dgm:t>
        <a:bodyPr/>
        <a:lstStyle/>
        <a:p>
          <a:endParaRPr lang="en-US"/>
        </a:p>
      </dgm:t>
    </dgm:pt>
    <dgm:pt modelId="{2980CB14-1945-46E6-B823-13F7E046331E}">
      <dgm:prSet/>
      <dgm:spPr/>
      <dgm:t>
        <a:bodyPr/>
        <a:lstStyle/>
        <a:p>
          <a:r>
            <a:rPr lang="en-US"/>
            <a:t>CLABSI rates and standardized infection ratios (SIR)</a:t>
          </a:r>
        </a:p>
      </dgm:t>
    </dgm:pt>
    <dgm:pt modelId="{C7D65AAF-E18A-4C9B-9127-D1323C762900}" type="parTrans" cxnId="{5CE743B2-F153-4B13-B132-1EE18BFF0DAB}">
      <dgm:prSet/>
      <dgm:spPr/>
      <dgm:t>
        <a:bodyPr/>
        <a:lstStyle/>
        <a:p>
          <a:endParaRPr lang="en-US"/>
        </a:p>
      </dgm:t>
    </dgm:pt>
    <dgm:pt modelId="{F0BC98F2-2C3B-40EE-96D2-25664B4DAC16}" type="sibTrans" cxnId="{5CE743B2-F153-4B13-B132-1EE18BFF0DAB}">
      <dgm:prSet/>
      <dgm:spPr/>
      <dgm:t>
        <a:bodyPr/>
        <a:lstStyle/>
        <a:p>
          <a:endParaRPr lang="en-US"/>
        </a:p>
      </dgm:t>
    </dgm:pt>
    <dgm:pt modelId="{980EB3E9-50F1-494C-88F8-50C7143C4552}">
      <dgm:prSet/>
      <dgm:spPr/>
      <dgm:t>
        <a:bodyPr/>
        <a:lstStyle/>
        <a:p>
          <a:r>
            <a:rPr lang="en-US"/>
            <a:t>TAP analysis</a:t>
          </a:r>
        </a:p>
      </dgm:t>
    </dgm:pt>
    <dgm:pt modelId="{73AE0676-8A3E-4DA3-9E61-76CE9E03D3A4}" type="parTrans" cxnId="{37323703-9881-42CF-960A-5230F40373F8}">
      <dgm:prSet/>
      <dgm:spPr/>
      <dgm:t>
        <a:bodyPr/>
        <a:lstStyle/>
        <a:p>
          <a:endParaRPr lang="en-US"/>
        </a:p>
      </dgm:t>
    </dgm:pt>
    <dgm:pt modelId="{83837FC3-CA7E-4DE3-9714-E7B7A8CE8782}" type="sibTrans" cxnId="{37323703-9881-42CF-960A-5230F40373F8}">
      <dgm:prSet/>
      <dgm:spPr/>
      <dgm:t>
        <a:bodyPr/>
        <a:lstStyle/>
        <a:p>
          <a:endParaRPr lang="en-US"/>
        </a:p>
      </dgm:t>
    </dgm:pt>
    <dgm:pt modelId="{ABF8852D-B65B-4DE8-995B-C38880ABE4D0}">
      <dgm:prSet/>
      <dgm:spPr/>
      <dgm:t>
        <a:bodyPr/>
        <a:lstStyle/>
        <a:p>
          <a:r>
            <a:rPr lang="en-US"/>
            <a:t>These are all tools that your Infection Preventionists can show you how to access and analyze</a:t>
          </a:r>
        </a:p>
      </dgm:t>
    </dgm:pt>
    <dgm:pt modelId="{5D3BCB79-A837-404F-91D7-B9D5D5A9D4FC}" type="parTrans" cxnId="{429EE54F-AE3E-43F5-A815-6196D2A628FB}">
      <dgm:prSet/>
      <dgm:spPr/>
      <dgm:t>
        <a:bodyPr/>
        <a:lstStyle/>
        <a:p>
          <a:endParaRPr lang="en-US"/>
        </a:p>
      </dgm:t>
    </dgm:pt>
    <dgm:pt modelId="{1EC7953B-70C1-459C-BED4-353530C08F6A}" type="sibTrans" cxnId="{429EE54F-AE3E-43F5-A815-6196D2A628FB}">
      <dgm:prSet/>
      <dgm:spPr/>
      <dgm:t>
        <a:bodyPr/>
        <a:lstStyle/>
        <a:p>
          <a:endParaRPr lang="en-US"/>
        </a:p>
      </dgm:t>
    </dgm:pt>
    <dgm:pt modelId="{C17C57A0-2DB7-449C-9A09-1CDBE7C6E45B}" type="pres">
      <dgm:prSet presAssocID="{CB803522-181A-484E-96A0-689E64A5BF6C}" presName="root" presStyleCnt="0">
        <dgm:presLayoutVars>
          <dgm:dir/>
          <dgm:resizeHandles val="exact"/>
        </dgm:presLayoutVars>
      </dgm:prSet>
      <dgm:spPr/>
    </dgm:pt>
    <dgm:pt modelId="{E4F15B69-79A9-4386-864A-DC05AF47FC01}" type="pres">
      <dgm:prSet presAssocID="{C6244484-EE36-44DF-9915-C3246D3B7649}" presName="compNode" presStyleCnt="0"/>
      <dgm:spPr/>
    </dgm:pt>
    <dgm:pt modelId="{C2459955-85AA-410B-9E03-1670F39DAD0E}" type="pres">
      <dgm:prSet presAssocID="{C6244484-EE36-44DF-9915-C3246D3B7649}" presName="bgRect" presStyleLbl="bgShp" presStyleIdx="0" presStyleCnt="5"/>
      <dgm:spPr/>
    </dgm:pt>
    <dgm:pt modelId="{386FF282-61AB-4BA6-B33E-D7F60EC6B1C5}" type="pres">
      <dgm:prSet presAssocID="{C6244484-EE36-44DF-9915-C3246D3B764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uge"/>
        </a:ext>
      </dgm:extLst>
    </dgm:pt>
    <dgm:pt modelId="{A98B351A-4423-459A-88B7-C07D3EF5B546}" type="pres">
      <dgm:prSet presAssocID="{C6244484-EE36-44DF-9915-C3246D3B7649}" presName="spaceRect" presStyleCnt="0"/>
      <dgm:spPr/>
    </dgm:pt>
    <dgm:pt modelId="{54026B54-1244-49F4-81AE-944DE32AEFD3}" type="pres">
      <dgm:prSet presAssocID="{C6244484-EE36-44DF-9915-C3246D3B7649}" presName="parTx" presStyleLbl="revTx" presStyleIdx="0" presStyleCnt="5">
        <dgm:presLayoutVars>
          <dgm:chMax val="0"/>
          <dgm:chPref val="0"/>
        </dgm:presLayoutVars>
      </dgm:prSet>
      <dgm:spPr/>
    </dgm:pt>
    <dgm:pt modelId="{050B775C-C64C-4690-8CBF-84A4516A68F1}" type="pres">
      <dgm:prSet presAssocID="{1F478F46-315A-4510-B44F-CCC60B7423CD}" presName="sibTrans" presStyleCnt="0"/>
      <dgm:spPr/>
    </dgm:pt>
    <dgm:pt modelId="{D5E94C25-43F8-45EE-9C51-538EB5B4DC76}" type="pres">
      <dgm:prSet presAssocID="{FAC59715-C77E-4CDD-8126-52D9264CDA73}" presName="compNode" presStyleCnt="0"/>
      <dgm:spPr/>
    </dgm:pt>
    <dgm:pt modelId="{5D438CC9-69D1-4196-A321-451370AC08A7}" type="pres">
      <dgm:prSet presAssocID="{FAC59715-C77E-4CDD-8126-52D9264CDA73}" presName="bgRect" presStyleLbl="bgShp" presStyleIdx="1" presStyleCnt="5"/>
      <dgm:spPr/>
    </dgm:pt>
    <dgm:pt modelId="{A7232D24-1B15-4317-BA4B-F2F62F4DF4B8}" type="pres">
      <dgm:prSet presAssocID="{FAC59715-C77E-4CDD-8126-52D9264CDA7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croscope"/>
        </a:ext>
      </dgm:extLst>
    </dgm:pt>
    <dgm:pt modelId="{964B505D-09F1-4C26-B201-6C59B004612E}" type="pres">
      <dgm:prSet presAssocID="{FAC59715-C77E-4CDD-8126-52D9264CDA73}" presName="spaceRect" presStyleCnt="0"/>
      <dgm:spPr/>
    </dgm:pt>
    <dgm:pt modelId="{93F86DB2-D0D8-413B-A40E-0A7F9A5762D8}" type="pres">
      <dgm:prSet presAssocID="{FAC59715-C77E-4CDD-8126-52D9264CDA73}" presName="parTx" presStyleLbl="revTx" presStyleIdx="1" presStyleCnt="5">
        <dgm:presLayoutVars>
          <dgm:chMax val="0"/>
          <dgm:chPref val="0"/>
        </dgm:presLayoutVars>
      </dgm:prSet>
      <dgm:spPr/>
    </dgm:pt>
    <dgm:pt modelId="{A0562021-7BB3-48E7-8F30-8C32EFEA169D}" type="pres">
      <dgm:prSet presAssocID="{371E5A70-2844-4229-9CDF-63337176A4C7}" presName="sibTrans" presStyleCnt="0"/>
      <dgm:spPr/>
    </dgm:pt>
    <dgm:pt modelId="{73996A5D-6AF6-499D-BC8E-16C9088F9136}" type="pres">
      <dgm:prSet presAssocID="{2980CB14-1945-46E6-B823-13F7E046331E}" presName="compNode" presStyleCnt="0"/>
      <dgm:spPr/>
    </dgm:pt>
    <dgm:pt modelId="{6E6C02E4-83CC-472B-B42C-07E1894F64FC}" type="pres">
      <dgm:prSet presAssocID="{2980CB14-1945-46E6-B823-13F7E046331E}" presName="bgRect" presStyleLbl="bgShp" presStyleIdx="2" presStyleCnt="5"/>
      <dgm:spPr/>
    </dgm:pt>
    <dgm:pt modelId="{7344BE5E-18BB-4CD5-AF5D-C8B812F4E7DA}" type="pres">
      <dgm:prSet presAssocID="{2980CB14-1945-46E6-B823-13F7E046331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list"/>
        </a:ext>
      </dgm:extLst>
    </dgm:pt>
    <dgm:pt modelId="{A99EF77D-B7B3-4F85-A7A7-ED4C58BBB43C}" type="pres">
      <dgm:prSet presAssocID="{2980CB14-1945-46E6-B823-13F7E046331E}" presName="spaceRect" presStyleCnt="0"/>
      <dgm:spPr/>
    </dgm:pt>
    <dgm:pt modelId="{A63B8794-B09F-47EE-87FD-9E5F42196708}" type="pres">
      <dgm:prSet presAssocID="{2980CB14-1945-46E6-B823-13F7E046331E}" presName="parTx" presStyleLbl="revTx" presStyleIdx="2" presStyleCnt="5">
        <dgm:presLayoutVars>
          <dgm:chMax val="0"/>
          <dgm:chPref val="0"/>
        </dgm:presLayoutVars>
      </dgm:prSet>
      <dgm:spPr/>
    </dgm:pt>
    <dgm:pt modelId="{5E01869B-D0C5-483F-A15E-7F84AF7EBA55}" type="pres">
      <dgm:prSet presAssocID="{F0BC98F2-2C3B-40EE-96D2-25664B4DAC16}" presName="sibTrans" presStyleCnt="0"/>
      <dgm:spPr/>
    </dgm:pt>
    <dgm:pt modelId="{58ACF86D-A15D-40E8-864A-1D348F72EF45}" type="pres">
      <dgm:prSet presAssocID="{980EB3E9-50F1-494C-88F8-50C7143C4552}" presName="compNode" presStyleCnt="0"/>
      <dgm:spPr/>
    </dgm:pt>
    <dgm:pt modelId="{7BE78186-BA1F-4069-A268-F856F3580920}" type="pres">
      <dgm:prSet presAssocID="{980EB3E9-50F1-494C-88F8-50C7143C4552}" presName="bgRect" presStyleLbl="bgShp" presStyleIdx="3" presStyleCnt="5"/>
      <dgm:spPr/>
    </dgm:pt>
    <dgm:pt modelId="{6628A964-C33E-4EB5-9770-0F5F3FDD445A}" type="pres">
      <dgm:prSet presAssocID="{980EB3E9-50F1-494C-88F8-50C7143C455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eacher"/>
        </a:ext>
      </dgm:extLst>
    </dgm:pt>
    <dgm:pt modelId="{61AE1D88-96CB-4E41-8BA0-B7987758389A}" type="pres">
      <dgm:prSet presAssocID="{980EB3E9-50F1-494C-88F8-50C7143C4552}" presName="spaceRect" presStyleCnt="0"/>
      <dgm:spPr/>
    </dgm:pt>
    <dgm:pt modelId="{0A698F08-2DB0-452E-9CA4-D354D1A65FDC}" type="pres">
      <dgm:prSet presAssocID="{980EB3E9-50F1-494C-88F8-50C7143C4552}" presName="parTx" presStyleLbl="revTx" presStyleIdx="3" presStyleCnt="5">
        <dgm:presLayoutVars>
          <dgm:chMax val="0"/>
          <dgm:chPref val="0"/>
        </dgm:presLayoutVars>
      </dgm:prSet>
      <dgm:spPr/>
    </dgm:pt>
    <dgm:pt modelId="{41A483D2-B92A-4110-B8F4-22CF85D41AD1}" type="pres">
      <dgm:prSet presAssocID="{83837FC3-CA7E-4DE3-9714-E7B7A8CE8782}" presName="sibTrans" presStyleCnt="0"/>
      <dgm:spPr/>
    </dgm:pt>
    <dgm:pt modelId="{8A106D05-F30E-4821-9822-BB280D9B43A5}" type="pres">
      <dgm:prSet presAssocID="{ABF8852D-B65B-4DE8-995B-C38880ABE4D0}" presName="compNode" presStyleCnt="0"/>
      <dgm:spPr/>
    </dgm:pt>
    <dgm:pt modelId="{68E9B9D7-59F9-4E82-9393-1A945951A381}" type="pres">
      <dgm:prSet presAssocID="{ABF8852D-B65B-4DE8-995B-C38880ABE4D0}" presName="bgRect" presStyleLbl="bgShp" presStyleIdx="4" presStyleCnt="5"/>
      <dgm:spPr/>
    </dgm:pt>
    <dgm:pt modelId="{D2EB36DC-66F9-4254-9E8F-29941D094C93}" type="pres">
      <dgm:prSet presAssocID="{ABF8852D-B65B-4DE8-995B-C38880ABE4D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D9FD96F3-967A-4440-BE42-51E72089762C}" type="pres">
      <dgm:prSet presAssocID="{ABF8852D-B65B-4DE8-995B-C38880ABE4D0}" presName="spaceRect" presStyleCnt="0"/>
      <dgm:spPr/>
    </dgm:pt>
    <dgm:pt modelId="{A7DCF9CB-3B2A-4D21-8B19-B8A2CB57D0A5}" type="pres">
      <dgm:prSet presAssocID="{ABF8852D-B65B-4DE8-995B-C38880ABE4D0}" presName="parTx" presStyleLbl="revTx" presStyleIdx="4" presStyleCnt="5">
        <dgm:presLayoutVars>
          <dgm:chMax val="0"/>
          <dgm:chPref val="0"/>
        </dgm:presLayoutVars>
      </dgm:prSet>
      <dgm:spPr/>
    </dgm:pt>
  </dgm:ptLst>
  <dgm:cxnLst>
    <dgm:cxn modelId="{37323703-9881-42CF-960A-5230F40373F8}" srcId="{CB803522-181A-484E-96A0-689E64A5BF6C}" destId="{980EB3E9-50F1-494C-88F8-50C7143C4552}" srcOrd="3" destOrd="0" parTransId="{73AE0676-8A3E-4DA3-9E61-76CE9E03D3A4}" sibTransId="{83837FC3-CA7E-4DE3-9714-E7B7A8CE8782}"/>
    <dgm:cxn modelId="{15FEAB18-A97D-4757-A03B-642F2D311B3F}" srcId="{CB803522-181A-484E-96A0-689E64A5BF6C}" destId="{C6244484-EE36-44DF-9915-C3246D3B7649}" srcOrd="0" destOrd="0" parTransId="{AEBFAF40-4CD6-48C1-9D7A-A35AC7AB6F98}" sibTransId="{1F478F46-315A-4510-B44F-CCC60B7423CD}"/>
    <dgm:cxn modelId="{B6889F1F-AF4D-4F90-9C1F-5292287D6E19}" type="presOf" srcId="{ABF8852D-B65B-4DE8-995B-C38880ABE4D0}" destId="{A7DCF9CB-3B2A-4D21-8B19-B8A2CB57D0A5}" srcOrd="0" destOrd="0" presId="urn:microsoft.com/office/officeart/2018/2/layout/IconVerticalSolidList"/>
    <dgm:cxn modelId="{C8FDF924-D874-45DE-958D-8E8924FE4094}" srcId="{CB803522-181A-484E-96A0-689E64A5BF6C}" destId="{FAC59715-C77E-4CDD-8126-52D9264CDA73}" srcOrd="1" destOrd="0" parTransId="{DAA517B5-C2E2-4865-B982-60D2F9C88EE6}" sibTransId="{371E5A70-2844-4229-9CDF-63337176A4C7}"/>
    <dgm:cxn modelId="{7313DC3F-CB82-4AE0-A94E-BEAC0F711B97}" type="presOf" srcId="{980EB3E9-50F1-494C-88F8-50C7143C4552}" destId="{0A698F08-2DB0-452E-9CA4-D354D1A65FDC}" srcOrd="0" destOrd="0" presId="urn:microsoft.com/office/officeart/2018/2/layout/IconVerticalSolidList"/>
    <dgm:cxn modelId="{429EE54F-AE3E-43F5-A815-6196D2A628FB}" srcId="{CB803522-181A-484E-96A0-689E64A5BF6C}" destId="{ABF8852D-B65B-4DE8-995B-C38880ABE4D0}" srcOrd="4" destOrd="0" parTransId="{5D3BCB79-A837-404F-91D7-B9D5D5A9D4FC}" sibTransId="{1EC7953B-70C1-459C-BED4-353530C08F6A}"/>
    <dgm:cxn modelId="{F84D0A56-A9FA-4CBD-9718-72709F4EB424}" type="presOf" srcId="{FAC59715-C77E-4CDD-8126-52D9264CDA73}" destId="{93F86DB2-D0D8-413B-A40E-0A7F9A5762D8}" srcOrd="0" destOrd="0" presId="urn:microsoft.com/office/officeart/2018/2/layout/IconVerticalSolidList"/>
    <dgm:cxn modelId="{B9CD0188-60F3-426E-857A-B5FBCA7E4465}" type="presOf" srcId="{C6244484-EE36-44DF-9915-C3246D3B7649}" destId="{54026B54-1244-49F4-81AE-944DE32AEFD3}" srcOrd="0" destOrd="0" presId="urn:microsoft.com/office/officeart/2018/2/layout/IconVerticalSolidList"/>
    <dgm:cxn modelId="{5CE743B2-F153-4B13-B132-1EE18BFF0DAB}" srcId="{CB803522-181A-484E-96A0-689E64A5BF6C}" destId="{2980CB14-1945-46E6-B823-13F7E046331E}" srcOrd="2" destOrd="0" parTransId="{C7D65AAF-E18A-4C9B-9127-D1323C762900}" sibTransId="{F0BC98F2-2C3B-40EE-96D2-25664B4DAC16}"/>
    <dgm:cxn modelId="{1C8AE7C1-7482-4E4E-94A8-A784DE34492B}" type="presOf" srcId="{CB803522-181A-484E-96A0-689E64A5BF6C}" destId="{C17C57A0-2DB7-449C-9A09-1CDBE7C6E45B}" srcOrd="0" destOrd="0" presId="urn:microsoft.com/office/officeart/2018/2/layout/IconVerticalSolidList"/>
    <dgm:cxn modelId="{ED5ABFF5-62E6-47D2-A026-69C3473D6900}" type="presOf" srcId="{2980CB14-1945-46E6-B823-13F7E046331E}" destId="{A63B8794-B09F-47EE-87FD-9E5F42196708}" srcOrd="0" destOrd="0" presId="urn:microsoft.com/office/officeart/2018/2/layout/IconVerticalSolidList"/>
    <dgm:cxn modelId="{C7BE9128-A269-4D1A-965E-F2AD489206ED}" type="presParOf" srcId="{C17C57A0-2DB7-449C-9A09-1CDBE7C6E45B}" destId="{E4F15B69-79A9-4386-864A-DC05AF47FC01}" srcOrd="0" destOrd="0" presId="urn:microsoft.com/office/officeart/2018/2/layout/IconVerticalSolidList"/>
    <dgm:cxn modelId="{5C2AC7D7-6489-4CA3-9CC2-B81DFEBF4C07}" type="presParOf" srcId="{E4F15B69-79A9-4386-864A-DC05AF47FC01}" destId="{C2459955-85AA-410B-9E03-1670F39DAD0E}" srcOrd="0" destOrd="0" presId="urn:microsoft.com/office/officeart/2018/2/layout/IconVerticalSolidList"/>
    <dgm:cxn modelId="{374F04CC-746E-4581-853B-0731555E9794}" type="presParOf" srcId="{E4F15B69-79A9-4386-864A-DC05AF47FC01}" destId="{386FF282-61AB-4BA6-B33E-D7F60EC6B1C5}" srcOrd="1" destOrd="0" presId="urn:microsoft.com/office/officeart/2018/2/layout/IconVerticalSolidList"/>
    <dgm:cxn modelId="{E021301E-58C5-4810-BB88-2D4F5F4E17CD}" type="presParOf" srcId="{E4F15B69-79A9-4386-864A-DC05AF47FC01}" destId="{A98B351A-4423-459A-88B7-C07D3EF5B546}" srcOrd="2" destOrd="0" presId="urn:microsoft.com/office/officeart/2018/2/layout/IconVerticalSolidList"/>
    <dgm:cxn modelId="{E1F55285-C17A-4539-AE42-26ED8097C4A8}" type="presParOf" srcId="{E4F15B69-79A9-4386-864A-DC05AF47FC01}" destId="{54026B54-1244-49F4-81AE-944DE32AEFD3}" srcOrd="3" destOrd="0" presId="urn:microsoft.com/office/officeart/2018/2/layout/IconVerticalSolidList"/>
    <dgm:cxn modelId="{96BA0E56-9851-4E59-A1EE-45B0F70781BD}" type="presParOf" srcId="{C17C57A0-2DB7-449C-9A09-1CDBE7C6E45B}" destId="{050B775C-C64C-4690-8CBF-84A4516A68F1}" srcOrd="1" destOrd="0" presId="urn:microsoft.com/office/officeart/2018/2/layout/IconVerticalSolidList"/>
    <dgm:cxn modelId="{F2124527-D82D-488D-995F-4FA0BC212B11}" type="presParOf" srcId="{C17C57A0-2DB7-449C-9A09-1CDBE7C6E45B}" destId="{D5E94C25-43F8-45EE-9C51-538EB5B4DC76}" srcOrd="2" destOrd="0" presId="urn:microsoft.com/office/officeart/2018/2/layout/IconVerticalSolidList"/>
    <dgm:cxn modelId="{87A1FA34-0A54-4989-97FD-BE58872A1214}" type="presParOf" srcId="{D5E94C25-43F8-45EE-9C51-538EB5B4DC76}" destId="{5D438CC9-69D1-4196-A321-451370AC08A7}" srcOrd="0" destOrd="0" presId="urn:microsoft.com/office/officeart/2018/2/layout/IconVerticalSolidList"/>
    <dgm:cxn modelId="{08749BC9-CC6B-4B6D-96B9-250B85EDA44E}" type="presParOf" srcId="{D5E94C25-43F8-45EE-9C51-538EB5B4DC76}" destId="{A7232D24-1B15-4317-BA4B-F2F62F4DF4B8}" srcOrd="1" destOrd="0" presId="urn:microsoft.com/office/officeart/2018/2/layout/IconVerticalSolidList"/>
    <dgm:cxn modelId="{FE3235D4-79D8-4108-9E9D-FA5EA128E035}" type="presParOf" srcId="{D5E94C25-43F8-45EE-9C51-538EB5B4DC76}" destId="{964B505D-09F1-4C26-B201-6C59B004612E}" srcOrd="2" destOrd="0" presId="urn:microsoft.com/office/officeart/2018/2/layout/IconVerticalSolidList"/>
    <dgm:cxn modelId="{E9628B66-84E3-4511-B16D-F21D5A4F7D76}" type="presParOf" srcId="{D5E94C25-43F8-45EE-9C51-538EB5B4DC76}" destId="{93F86DB2-D0D8-413B-A40E-0A7F9A5762D8}" srcOrd="3" destOrd="0" presId="urn:microsoft.com/office/officeart/2018/2/layout/IconVerticalSolidList"/>
    <dgm:cxn modelId="{DB8DC2B1-7F19-4DCE-B721-E0C096E2A91C}" type="presParOf" srcId="{C17C57A0-2DB7-449C-9A09-1CDBE7C6E45B}" destId="{A0562021-7BB3-48E7-8F30-8C32EFEA169D}" srcOrd="3" destOrd="0" presId="urn:microsoft.com/office/officeart/2018/2/layout/IconVerticalSolidList"/>
    <dgm:cxn modelId="{8831EFD4-B643-43E6-BC82-4928BB3E0AB6}" type="presParOf" srcId="{C17C57A0-2DB7-449C-9A09-1CDBE7C6E45B}" destId="{73996A5D-6AF6-499D-BC8E-16C9088F9136}" srcOrd="4" destOrd="0" presId="urn:microsoft.com/office/officeart/2018/2/layout/IconVerticalSolidList"/>
    <dgm:cxn modelId="{74845A52-DD5A-4DB4-8E45-4389B099E2C7}" type="presParOf" srcId="{73996A5D-6AF6-499D-BC8E-16C9088F9136}" destId="{6E6C02E4-83CC-472B-B42C-07E1894F64FC}" srcOrd="0" destOrd="0" presId="urn:microsoft.com/office/officeart/2018/2/layout/IconVerticalSolidList"/>
    <dgm:cxn modelId="{E40A66B9-D267-4952-8E40-9B4011B71AC0}" type="presParOf" srcId="{73996A5D-6AF6-499D-BC8E-16C9088F9136}" destId="{7344BE5E-18BB-4CD5-AF5D-C8B812F4E7DA}" srcOrd="1" destOrd="0" presId="urn:microsoft.com/office/officeart/2018/2/layout/IconVerticalSolidList"/>
    <dgm:cxn modelId="{4607F798-313C-4D06-B010-F7635B0F6A3E}" type="presParOf" srcId="{73996A5D-6AF6-499D-BC8E-16C9088F9136}" destId="{A99EF77D-B7B3-4F85-A7A7-ED4C58BBB43C}" srcOrd="2" destOrd="0" presId="urn:microsoft.com/office/officeart/2018/2/layout/IconVerticalSolidList"/>
    <dgm:cxn modelId="{5940FF57-F613-4EDB-A8C4-89E0FF3D9CC6}" type="presParOf" srcId="{73996A5D-6AF6-499D-BC8E-16C9088F9136}" destId="{A63B8794-B09F-47EE-87FD-9E5F42196708}" srcOrd="3" destOrd="0" presId="urn:microsoft.com/office/officeart/2018/2/layout/IconVerticalSolidList"/>
    <dgm:cxn modelId="{88F7344F-C587-494D-9D16-B0D041938765}" type="presParOf" srcId="{C17C57A0-2DB7-449C-9A09-1CDBE7C6E45B}" destId="{5E01869B-D0C5-483F-A15E-7F84AF7EBA55}" srcOrd="5" destOrd="0" presId="urn:microsoft.com/office/officeart/2018/2/layout/IconVerticalSolidList"/>
    <dgm:cxn modelId="{F3E4CFFC-961C-4FCB-BC96-BA3A5592BF5E}" type="presParOf" srcId="{C17C57A0-2DB7-449C-9A09-1CDBE7C6E45B}" destId="{58ACF86D-A15D-40E8-864A-1D348F72EF45}" srcOrd="6" destOrd="0" presId="urn:microsoft.com/office/officeart/2018/2/layout/IconVerticalSolidList"/>
    <dgm:cxn modelId="{A5AABED3-C647-45A4-8124-F754BBA6CEB3}" type="presParOf" srcId="{58ACF86D-A15D-40E8-864A-1D348F72EF45}" destId="{7BE78186-BA1F-4069-A268-F856F3580920}" srcOrd="0" destOrd="0" presId="urn:microsoft.com/office/officeart/2018/2/layout/IconVerticalSolidList"/>
    <dgm:cxn modelId="{D986439E-3CEB-4CA0-A5BC-768F1F9283E1}" type="presParOf" srcId="{58ACF86D-A15D-40E8-864A-1D348F72EF45}" destId="{6628A964-C33E-4EB5-9770-0F5F3FDD445A}" srcOrd="1" destOrd="0" presId="urn:microsoft.com/office/officeart/2018/2/layout/IconVerticalSolidList"/>
    <dgm:cxn modelId="{E5D92790-E765-47DC-B66B-283A7FD74781}" type="presParOf" srcId="{58ACF86D-A15D-40E8-864A-1D348F72EF45}" destId="{61AE1D88-96CB-4E41-8BA0-B7987758389A}" srcOrd="2" destOrd="0" presId="urn:microsoft.com/office/officeart/2018/2/layout/IconVerticalSolidList"/>
    <dgm:cxn modelId="{3DF0BCD9-BFD0-4C01-AC3C-9321D5D04415}" type="presParOf" srcId="{58ACF86D-A15D-40E8-864A-1D348F72EF45}" destId="{0A698F08-2DB0-452E-9CA4-D354D1A65FDC}" srcOrd="3" destOrd="0" presId="urn:microsoft.com/office/officeart/2018/2/layout/IconVerticalSolidList"/>
    <dgm:cxn modelId="{93CB20E2-3E75-47F1-8F48-447A325C69FB}" type="presParOf" srcId="{C17C57A0-2DB7-449C-9A09-1CDBE7C6E45B}" destId="{41A483D2-B92A-4110-B8F4-22CF85D41AD1}" srcOrd="7" destOrd="0" presId="urn:microsoft.com/office/officeart/2018/2/layout/IconVerticalSolidList"/>
    <dgm:cxn modelId="{65024714-EDC2-4180-8C39-AD290C28E3B1}" type="presParOf" srcId="{C17C57A0-2DB7-449C-9A09-1CDBE7C6E45B}" destId="{8A106D05-F30E-4821-9822-BB280D9B43A5}" srcOrd="8" destOrd="0" presId="urn:microsoft.com/office/officeart/2018/2/layout/IconVerticalSolidList"/>
    <dgm:cxn modelId="{1AF210BC-F0E5-4993-8A9D-3F2A44D477B2}" type="presParOf" srcId="{8A106D05-F30E-4821-9822-BB280D9B43A5}" destId="{68E9B9D7-59F9-4E82-9393-1A945951A381}" srcOrd="0" destOrd="0" presId="urn:microsoft.com/office/officeart/2018/2/layout/IconVerticalSolidList"/>
    <dgm:cxn modelId="{3E186DA7-56DD-4C93-88BB-3E210F6FE6E9}" type="presParOf" srcId="{8A106D05-F30E-4821-9822-BB280D9B43A5}" destId="{D2EB36DC-66F9-4254-9E8F-29941D094C93}" srcOrd="1" destOrd="0" presId="urn:microsoft.com/office/officeart/2018/2/layout/IconVerticalSolidList"/>
    <dgm:cxn modelId="{2967406B-36C6-4B2E-89CC-62766F0F9081}" type="presParOf" srcId="{8A106D05-F30E-4821-9822-BB280D9B43A5}" destId="{D9FD96F3-967A-4440-BE42-51E72089762C}" srcOrd="2" destOrd="0" presId="urn:microsoft.com/office/officeart/2018/2/layout/IconVerticalSolidList"/>
    <dgm:cxn modelId="{B05D85FB-1579-4722-9972-466555528C99}" type="presParOf" srcId="{8A106D05-F30E-4821-9822-BB280D9B43A5}" destId="{A7DCF9CB-3B2A-4D21-8B19-B8A2CB57D0A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48B09-BDC8-4169-AB81-1BAEB5E441C2}">
      <dsp:nvSpPr>
        <dsp:cNvPr id="0" name=""/>
        <dsp:cNvSpPr/>
      </dsp:nvSpPr>
      <dsp:spPr>
        <a:xfrm>
          <a:off x="0" y="3220"/>
          <a:ext cx="4613672" cy="141725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E42B35-F13F-47B7-AC0C-742E179AD595}">
      <dsp:nvSpPr>
        <dsp:cNvPr id="0" name=""/>
        <dsp:cNvSpPr/>
      </dsp:nvSpPr>
      <dsp:spPr>
        <a:xfrm>
          <a:off x="428719" y="322102"/>
          <a:ext cx="780251" cy="7794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0E47E39-4F17-4733-B107-7C0F38D4513F}">
      <dsp:nvSpPr>
        <dsp:cNvPr id="0" name=""/>
        <dsp:cNvSpPr/>
      </dsp:nvSpPr>
      <dsp:spPr>
        <a:xfrm>
          <a:off x="1637689" y="3220"/>
          <a:ext cx="2926378" cy="1505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367" tIns="159367" rIns="159367" bIns="159367" numCol="1" spcCol="1270" anchor="ctr" anchorCtr="0">
          <a:noAutofit/>
        </a:bodyPr>
        <a:lstStyle/>
        <a:p>
          <a:pPr marL="0" lvl="0" indent="0" algn="l" defTabSz="622300">
            <a:lnSpc>
              <a:spcPct val="100000"/>
            </a:lnSpc>
            <a:spcBef>
              <a:spcPct val="0"/>
            </a:spcBef>
            <a:spcAft>
              <a:spcPct val="35000"/>
            </a:spcAft>
            <a:buNone/>
          </a:pPr>
          <a:r>
            <a:rPr lang="en-US" sz="1400" kern="1200"/>
            <a:t>The internal and external pressure to REPORT zero has literally changed how surveillance numbers are collected and used</a:t>
          </a:r>
        </a:p>
      </dsp:txBody>
      <dsp:txXfrm>
        <a:off x="1637689" y="3220"/>
        <a:ext cx="2926378" cy="1505831"/>
      </dsp:txXfrm>
    </dsp:sp>
    <dsp:sp modelId="{196AB1F4-2246-0348-B1B1-3EA750522267}">
      <dsp:nvSpPr>
        <dsp:cNvPr id="0" name=""/>
        <dsp:cNvSpPr/>
      </dsp:nvSpPr>
      <dsp:spPr>
        <a:xfrm>
          <a:off x="0" y="1885509"/>
          <a:ext cx="4613672" cy="141725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B8579B-DC6A-7949-A65D-F9E15045BE47}">
      <dsp:nvSpPr>
        <dsp:cNvPr id="0" name=""/>
        <dsp:cNvSpPr/>
      </dsp:nvSpPr>
      <dsp:spPr>
        <a:xfrm>
          <a:off x="428719" y="2204391"/>
          <a:ext cx="780251" cy="779489"/>
        </a:xfrm>
        <a:prstGeom prst="rect">
          <a:avLst/>
        </a:prstGeom>
        <a:solidFill>
          <a:schemeClr val="bg1">
            <a:hueOff val="0"/>
            <a:satOff val="0"/>
            <a:lumOff val="0"/>
            <a:alphaOff val="0"/>
          </a:schemeClr>
        </a:solid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66EADD-C941-3F42-AFE8-604E2A1EBA87}">
      <dsp:nvSpPr>
        <dsp:cNvPr id="0" name=""/>
        <dsp:cNvSpPr/>
      </dsp:nvSpPr>
      <dsp:spPr>
        <a:xfrm>
          <a:off x="1637689" y="1885509"/>
          <a:ext cx="2926378" cy="1505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367" tIns="159367" rIns="159367" bIns="159367" numCol="1" spcCol="1270" anchor="ctr" anchorCtr="0">
          <a:noAutofit/>
        </a:bodyPr>
        <a:lstStyle/>
        <a:p>
          <a:pPr marL="0" lvl="0" indent="0" algn="l" defTabSz="622300">
            <a:lnSpc>
              <a:spcPct val="100000"/>
            </a:lnSpc>
            <a:spcBef>
              <a:spcPct val="0"/>
            </a:spcBef>
            <a:spcAft>
              <a:spcPct val="35000"/>
            </a:spcAft>
            <a:buNone/>
          </a:pPr>
          <a:r>
            <a:rPr lang="en-US" sz="1400" kern="1200" dirty="0"/>
            <a:t>We need to ensure that emphasis shifts back to truly getting to zero</a:t>
          </a:r>
          <a:r>
            <a:rPr lang="is-IS" sz="1400" kern="1200" dirty="0"/>
            <a:t>…</a:t>
          </a:r>
          <a:r>
            <a:rPr lang="en-US" sz="1400" kern="1200" dirty="0"/>
            <a:t>rather than simply reporting zero</a:t>
          </a:r>
        </a:p>
      </dsp:txBody>
      <dsp:txXfrm>
        <a:off x="1637689" y="1885509"/>
        <a:ext cx="2926378" cy="1505831"/>
      </dsp:txXfrm>
    </dsp:sp>
    <dsp:sp modelId="{E9B83E94-4DAE-4B53-9521-6C6514D5CF90}">
      <dsp:nvSpPr>
        <dsp:cNvPr id="0" name=""/>
        <dsp:cNvSpPr/>
      </dsp:nvSpPr>
      <dsp:spPr>
        <a:xfrm>
          <a:off x="0" y="3767798"/>
          <a:ext cx="4613672" cy="141725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086D72-22D1-4CC7-A598-795C49CE90E6}">
      <dsp:nvSpPr>
        <dsp:cNvPr id="0" name=""/>
        <dsp:cNvSpPr/>
      </dsp:nvSpPr>
      <dsp:spPr>
        <a:xfrm>
          <a:off x="429138" y="4086680"/>
          <a:ext cx="780251" cy="7794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467F37-D03F-48CB-9253-87216D975CD0}">
      <dsp:nvSpPr>
        <dsp:cNvPr id="0" name=""/>
        <dsp:cNvSpPr/>
      </dsp:nvSpPr>
      <dsp:spPr>
        <a:xfrm>
          <a:off x="1638527" y="3767798"/>
          <a:ext cx="2872736" cy="1505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367" tIns="159367" rIns="159367" bIns="159367" numCol="1" spcCol="1270" anchor="ctr" anchorCtr="0">
          <a:noAutofit/>
        </a:bodyPr>
        <a:lstStyle/>
        <a:p>
          <a:pPr marL="0" lvl="0" indent="0" algn="l" defTabSz="622300">
            <a:lnSpc>
              <a:spcPct val="100000"/>
            </a:lnSpc>
            <a:spcBef>
              <a:spcPct val="0"/>
            </a:spcBef>
            <a:spcAft>
              <a:spcPct val="35000"/>
            </a:spcAft>
            <a:buNone/>
          </a:pPr>
          <a:r>
            <a:rPr lang="en-US" sz="1400" kern="1200"/>
            <a:t>Partnering with vascular access for their expertise is crucial for understanding the full spectrum of considerations beyond the more traditional infection control strategies.</a:t>
          </a:r>
        </a:p>
      </dsp:txBody>
      <dsp:txXfrm>
        <a:off x="1638527" y="3767798"/>
        <a:ext cx="2872736" cy="1505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0267F7-60B2-4F16-85F4-0F87FA937EC4}">
      <dsp:nvSpPr>
        <dsp:cNvPr id="0" name=""/>
        <dsp:cNvSpPr/>
      </dsp:nvSpPr>
      <dsp:spPr>
        <a:xfrm>
          <a:off x="450164" y="1126420"/>
          <a:ext cx="481359" cy="4813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9A191F-98CE-4162-B522-9D1652A6DDAE}">
      <dsp:nvSpPr>
        <dsp:cNvPr id="0" name=""/>
        <dsp:cNvSpPr/>
      </dsp:nvSpPr>
      <dsp:spPr>
        <a:xfrm>
          <a:off x="3187" y="1737812"/>
          <a:ext cx="1375312" cy="2054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CDC is considering expanding surveillance to include ALL hospital onset bacteremias?</a:t>
          </a:r>
        </a:p>
      </dsp:txBody>
      <dsp:txXfrm>
        <a:off x="3187" y="1737812"/>
        <a:ext cx="1375312" cy="2054910"/>
      </dsp:txXfrm>
    </dsp:sp>
    <dsp:sp modelId="{6054CFA8-C0CA-4CCC-BB87-B2A4DC1B1243}">
      <dsp:nvSpPr>
        <dsp:cNvPr id="0" name=""/>
        <dsp:cNvSpPr/>
      </dsp:nvSpPr>
      <dsp:spPr>
        <a:xfrm>
          <a:off x="3187" y="3853203"/>
          <a:ext cx="1375312" cy="297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CLABSI would be a subset of this protocol</a:t>
          </a:r>
        </a:p>
      </dsp:txBody>
      <dsp:txXfrm>
        <a:off x="3187" y="3853203"/>
        <a:ext cx="1375312" cy="297226"/>
      </dsp:txXfrm>
    </dsp:sp>
    <dsp:sp modelId="{4EF00D7B-C6A5-44A0-91A6-BF71773982D0}">
      <dsp:nvSpPr>
        <dsp:cNvPr id="0" name=""/>
        <dsp:cNvSpPr/>
      </dsp:nvSpPr>
      <dsp:spPr>
        <a:xfrm>
          <a:off x="2066156" y="1126420"/>
          <a:ext cx="481359" cy="4813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E792E9-80F5-4B55-86A1-268D3BD187C0}">
      <dsp:nvSpPr>
        <dsp:cNvPr id="0" name=""/>
        <dsp:cNvSpPr/>
      </dsp:nvSpPr>
      <dsp:spPr>
        <a:xfrm>
          <a:off x="1619179" y="1737812"/>
          <a:ext cx="1375312" cy="2054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Creating a framework where every bloodstream infection is evaluated can help raise awareness about current under evaluated risks </a:t>
          </a:r>
        </a:p>
      </dsp:txBody>
      <dsp:txXfrm>
        <a:off x="1619179" y="1737812"/>
        <a:ext cx="1375312" cy="2054910"/>
      </dsp:txXfrm>
    </dsp:sp>
    <dsp:sp modelId="{1E75A787-4920-41C0-B2DD-B739D185BA98}">
      <dsp:nvSpPr>
        <dsp:cNvPr id="0" name=""/>
        <dsp:cNvSpPr/>
      </dsp:nvSpPr>
      <dsp:spPr>
        <a:xfrm>
          <a:off x="1619179" y="3853203"/>
          <a:ext cx="1375312" cy="297226"/>
        </a:xfrm>
        <a:prstGeom prst="rect">
          <a:avLst/>
        </a:prstGeom>
        <a:noFill/>
        <a:ln>
          <a:noFill/>
        </a:ln>
        <a:effectLst/>
      </dsp:spPr>
      <dsp:style>
        <a:lnRef idx="0">
          <a:scrgbClr r="0" g="0" b="0"/>
        </a:lnRef>
        <a:fillRef idx="0">
          <a:scrgbClr r="0" g="0" b="0"/>
        </a:fillRef>
        <a:effectRef idx="0">
          <a:scrgbClr r="0" g="0" b="0"/>
        </a:effectRef>
        <a:fontRef idx="minor"/>
      </dsp:style>
    </dsp:sp>
    <dsp:sp modelId="{28A22FFA-815B-478E-9F11-235F141BC269}">
      <dsp:nvSpPr>
        <dsp:cNvPr id="0" name=""/>
        <dsp:cNvSpPr/>
      </dsp:nvSpPr>
      <dsp:spPr>
        <a:xfrm>
          <a:off x="3682148" y="1126420"/>
          <a:ext cx="481359" cy="4813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D1E37CA-8263-46F5-A74D-E93006BCC729}">
      <dsp:nvSpPr>
        <dsp:cNvPr id="0" name=""/>
        <dsp:cNvSpPr/>
      </dsp:nvSpPr>
      <dsp:spPr>
        <a:xfrm>
          <a:off x="3235171" y="1737812"/>
          <a:ext cx="1375312" cy="2054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Public comment is open until April 15</a:t>
          </a:r>
        </a:p>
      </dsp:txBody>
      <dsp:txXfrm>
        <a:off x="3235171" y="1737812"/>
        <a:ext cx="1375312" cy="2054910"/>
      </dsp:txXfrm>
    </dsp:sp>
    <dsp:sp modelId="{89DF20D3-E90B-4641-A874-262B749A2D38}">
      <dsp:nvSpPr>
        <dsp:cNvPr id="0" name=""/>
        <dsp:cNvSpPr/>
      </dsp:nvSpPr>
      <dsp:spPr>
        <a:xfrm>
          <a:off x="3235171" y="3853203"/>
          <a:ext cx="1375312" cy="297226"/>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A62E33-82F0-1C48-BD54-DEF58212CB7F}">
      <dsp:nvSpPr>
        <dsp:cNvPr id="0" name=""/>
        <dsp:cNvSpPr/>
      </dsp:nvSpPr>
      <dsp:spPr>
        <a:xfrm>
          <a:off x="0" y="3184858"/>
          <a:ext cx="4613672" cy="208961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2011 standards said no more than 2 attempts per clinician</a:t>
          </a:r>
        </a:p>
      </dsp:txBody>
      <dsp:txXfrm>
        <a:off x="0" y="3184858"/>
        <a:ext cx="4613672" cy="1128390"/>
      </dsp:txXfrm>
    </dsp:sp>
    <dsp:sp modelId="{BFE95076-2A68-E44B-8753-9D3ED55A632E}">
      <dsp:nvSpPr>
        <dsp:cNvPr id="0" name=""/>
        <dsp:cNvSpPr/>
      </dsp:nvSpPr>
      <dsp:spPr>
        <a:xfrm>
          <a:off x="0" y="4271456"/>
          <a:ext cx="2306836" cy="96122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t>In an effort to “get the line” patients may be repeatedly stuck.</a:t>
          </a:r>
        </a:p>
      </dsp:txBody>
      <dsp:txXfrm>
        <a:off x="0" y="4271456"/>
        <a:ext cx="2306836" cy="961221"/>
      </dsp:txXfrm>
    </dsp:sp>
    <dsp:sp modelId="{AEDBCDC4-0776-E44E-BB02-303B3C24A5B4}">
      <dsp:nvSpPr>
        <dsp:cNvPr id="0" name=""/>
        <dsp:cNvSpPr/>
      </dsp:nvSpPr>
      <dsp:spPr>
        <a:xfrm>
          <a:off x="2306836" y="4271456"/>
          <a:ext cx="2306836" cy="961221"/>
        </a:xfrm>
        <a:prstGeom prst="rect">
          <a:avLst/>
        </a:prstGeom>
        <a:solidFill>
          <a:schemeClr val="accent2">
            <a:tint val="40000"/>
            <a:alpha val="90000"/>
            <a:hueOff val="-10945986"/>
            <a:satOff val="31321"/>
            <a:lumOff val="-2084"/>
            <a:alphaOff val="0"/>
          </a:schemeClr>
        </a:solidFill>
        <a:ln w="12700" cap="flat" cmpd="sng" algn="ctr">
          <a:solidFill>
            <a:schemeClr val="accent2">
              <a:tint val="40000"/>
              <a:alpha val="90000"/>
              <a:hueOff val="-10945986"/>
              <a:satOff val="31321"/>
              <a:lumOff val="-20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t>With S. aureus as a frequently isolated pathogen in PIV associated bloodstream infections this association may be significant</a:t>
          </a:r>
        </a:p>
      </dsp:txBody>
      <dsp:txXfrm>
        <a:off x="2306836" y="4271456"/>
        <a:ext cx="2306836" cy="961221"/>
      </dsp:txXfrm>
    </dsp:sp>
    <dsp:sp modelId="{2FCF21AA-406D-904F-973A-A2A2F434C23E}">
      <dsp:nvSpPr>
        <dsp:cNvPr id="0" name=""/>
        <dsp:cNvSpPr/>
      </dsp:nvSpPr>
      <dsp:spPr>
        <a:xfrm rot="10800000">
          <a:off x="0" y="2379"/>
          <a:ext cx="4613672" cy="3213823"/>
        </a:xfrm>
        <a:prstGeom prst="upArrowCallout">
          <a:avLst/>
        </a:prstGeom>
        <a:solidFill>
          <a:schemeClr val="accent2">
            <a:hueOff val="-10351888"/>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Prior to the 2016 Infusion Therapy Standards of practice there was no true maximum number of peripheral IV attempts that were permitted in standards.</a:t>
          </a:r>
        </a:p>
      </dsp:txBody>
      <dsp:txXfrm rot="10800000">
        <a:off x="0" y="2379"/>
        <a:ext cx="4613672" cy="20882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59955-85AA-410B-9E03-1670F39DAD0E}">
      <dsp:nvSpPr>
        <dsp:cNvPr id="0" name=""/>
        <dsp:cNvSpPr/>
      </dsp:nvSpPr>
      <dsp:spPr>
        <a:xfrm>
          <a:off x="0" y="4122"/>
          <a:ext cx="4613672" cy="87810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6FF282-61AB-4BA6-B33E-D7F60EC6B1C5}">
      <dsp:nvSpPr>
        <dsp:cNvPr id="0" name=""/>
        <dsp:cNvSpPr/>
      </dsp:nvSpPr>
      <dsp:spPr>
        <a:xfrm>
          <a:off x="265625" y="201695"/>
          <a:ext cx="482955" cy="4829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026B54-1244-49F4-81AE-944DE32AEFD3}">
      <dsp:nvSpPr>
        <dsp:cNvPr id="0" name=""/>
        <dsp:cNvSpPr/>
      </dsp:nvSpPr>
      <dsp:spPr>
        <a:xfrm>
          <a:off x="1014206" y="4122"/>
          <a:ext cx="3599465" cy="878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32" tIns="92932" rIns="92932" bIns="92932" numCol="1" spcCol="1270" anchor="ctr" anchorCtr="0">
          <a:noAutofit/>
        </a:bodyPr>
        <a:lstStyle/>
        <a:p>
          <a:pPr marL="0" lvl="0" indent="0" algn="l" defTabSz="755650">
            <a:lnSpc>
              <a:spcPct val="90000"/>
            </a:lnSpc>
            <a:spcBef>
              <a:spcPct val="0"/>
            </a:spcBef>
            <a:spcAft>
              <a:spcPct val="35000"/>
            </a:spcAft>
            <a:buNone/>
          </a:pPr>
          <a:r>
            <a:rPr lang="en-US" sz="1700" kern="1200"/>
            <a:t>Device utilization ratios/standardized utilization ratios (SUR)</a:t>
          </a:r>
        </a:p>
      </dsp:txBody>
      <dsp:txXfrm>
        <a:off x="1014206" y="4122"/>
        <a:ext cx="3599465" cy="878100"/>
      </dsp:txXfrm>
    </dsp:sp>
    <dsp:sp modelId="{5D438CC9-69D1-4196-A321-451370AC08A7}">
      <dsp:nvSpPr>
        <dsp:cNvPr id="0" name=""/>
        <dsp:cNvSpPr/>
      </dsp:nvSpPr>
      <dsp:spPr>
        <a:xfrm>
          <a:off x="0" y="1101748"/>
          <a:ext cx="4613672" cy="87810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232D24-1B15-4317-BA4B-F2F62F4DF4B8}">
      <dsp:nvSpPr>
        <dsp:cNvPr id="0" name=""/>
        <dsp:cNvSpPr/>
      </dsp:nvSpPr>
      <dsp:spPr>
        <a:xfrm>
          <a:off x="265625" y="1299321"/>
          <a:ext cx="482955" cy="4829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3F86DB2-D0D8-413B-A40E-0A7F9A5762D8}">
      <dsp:nvSpPr>
        <dsp:cNvPr id="0" name=""/>
        <dsp:cNvSpPr/>
      </dsp:nvSpPr>
      <dsp:spPr>
        <a:xfrm>
          <a:off x="1014206" y="1101748"/>
          <a:ext cx="3599465" cy="878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32" tIns="92932" rIns="92932" bIns="92932" numCol="1" spcCol="1270" anchor="ctr" anchorCtr="0">
          <a:noAutofit/>
        </a:bodyPr>
        <a:lstStyle/>
        <a:p>
          <a:pPr marL="0" lvl="0" indent="0" algn="l" defTabSz="755650">
            <a:lnSpc>
              <a:spcPct val="90000"/>
            </a:lnSpc>
            <a:spcBef>
              <a:spcPct val="0"/>
            </a:spcBef>
            <a:spcAft>
              <a:spcPct val="35000"/>
            </a:spcAft>
            <a:buNone/>
          </a:pPr>
          <a:r>
            <a:rPr lang="en-US" sz="1700" kern="1200"/>
            <a:t>Lab ID events for MRSA</a:t>
          </a:r>
        </a:p>
      </dsp:txBody>
      <dsp:txXfrm>
        <a:off x="1014206" y="1101748"/>
        <a:ext cx="3599465" cy="878100"/>
      </dsp:txXfrm>
    </dsp:sp>
    <dsp:sp modelId="{6E6C02E4-83CC-472B-B42C-07E1894F64FC}">
      <dsp:nvSpPr>
        <dsp:cNvPr id="0" name=""/>
        <dsp:cNvSpPr/>
      </dsp:nvSpPr>
      <dsp:spPr>
        <a:xfrm>
          <a:off x="0" y="2199374"/>
          <a:ext cx="4613672" cy="87810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44BE5E-18BB-4CD5-AF5D-C8B812F4E7DA}">
      <dsp:nvSpPr>
        <dsp:cNvPr id="0" name=""/>
        <dsp:cNvSpPr/>
      </dsp:nvSpPr>
      <dsp:spPr>
        <a:xfrm>
          <a:off x="265625" y="2396947"/>
          <a:ext cx="482955" cy="4829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63B8794-B09F-47EE-87FD-9E5F42196708}">
      <dsp:nvSpPr>
        <dsp:cNvPr id="0" name=""/>
        <dsp:cNvSpPr/>
      </dsp:nvSpPr>
      <dsp:spPr>
        <a:xfrm>
          <a:off x="1014206" y="2199374"/>
          <a:ext cx="3599465" cy="878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32" tIns="92932" rIns="92932" bIns="92932" numCol="1" spcCol="1270" anchor="ctr" anchorCtr="0">
          <a:noAutofit/>
        </a:bodyPr>
        <a:lstStyle/>
        <a:p>
          <a:pPr marL="0" lvl="0" indent="0" algn="l" defTabSz="755650">
            <a:lnSpc>
              <a:spcPct val="90000"/>
            </a:lnSpc>
            <a:spcBef>
              <a:spcPct val="0"/>
            </a:spcBef>
            <a:spcAft>
              <a:spcPct val="35000"/>
            </a:spcAft>
            <a:buNone/>
          </a:pPr>
          <a:r>
            <a:rPr lang="en-US" sz="1700" kern="1200"/>
            <a:t>CLABSI rates and standardized infection ratios (SIR)</a:t>
          </a:r>
        </a:p>
      </dsp:txBody>
      <dsp:txXfrm>
        <a:off x="1014206" y="2199374"/>
        <a:ext cx="3599465" cy="878100"/>
      </dsp:txXfrm>
    </dsp:sp>
    <dsp:sp modelId="{7BE78186-BA1F-4069-A268-F856F3580920}">
      <dsp:nvSpPr>
        <dsp:cNvPr id="0" name=""/>
        <dsp:cNvSpPr/>
      </dsp:nvSpPr>
      <dsp:spPr>
        <a:xfrm>
          <a:off x="0" y="3297000"/>
          <a:ext cx="4613672" cy="87810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28A964-C33E-4EB5-9770-0F5F3FDD445A}">
      <dsp:nvSpPr>
        <dsp:cNvPr id="0" name=""/>
        <dsp:cNvSpPr/>
      </dsp:nvSpPr>
      <dsp:spPr>
        <a:xfrm>
          <a:off x="265625" y="3494573"/>
          <a:ext cx="482955" cy="4829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698F08-2DB0-452E-9CA4-D354D1A65FDC}">
      <dsp:nvSpPr>
        <dsp:cNvPr id="0" name=""/>
        <dsp:cNvSpPr/>
      </dsp:nvSpPr>
      <dsp:spPr>
        <a:xfrm>
          <a:off x="1014206" y="3297000"/>
          <a:ext cx="3599465" cy="878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32" tIns="92932" rIns="92932" bIns="92932" numCol="1" spcCol="1270" anchor="ctr" anchorCtr="0">
          <a:noAutofit/>
        </a:bodyPr>
        <a:lstStyle/>
        <a:p>
          <a:pPr marL="0" lvl="0" indent="0" algn="l" defTabSz="755650">
            <a:lnSpc>
              <a:spcPct val="90000"/>
            </a:lnSpc>
            <a:spcBef>
              <a:spcPct val="0"/>
            </a:spcBef>
            <a:spcAft>
              <a:spcPct val="35000"/>
            </a:spcAft>
            <a:buNone/>
          </a:pPr>
          <a:r>
            <a:rPr lang="en-US" sz="1700" kern="1200"/>
            <a:t>TAP analysis</a:t>
          </a:r>
        </a:p>
      </dsp:txBody>
      <dsp:txXfrm>
        <a:off x="1014206" y="3297000"/>
        <a:ext cx="3599465" cy="878100"/>
      </dsp:txXfrm>
    </dsp:sp>
    <dsp:sp modelId="{68E9B9D7-59F9-4E82-9393-1A945951A381}">
      <dsp:nvSpPr>
        <dsp:cNvPr id="0" name=""/>
        <dsp:cNvSpPr/>
      </dsp:nvSpPr>
      <dsp:spPr>
        <a:xfrm>
          <a:off x="0" y="4394626"/>
          <a:ext cx="4613672" cy="878100"/>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EB36DC-66F9-4254-9E8F-29941D094C93}">
      <dsp:nvSpPr>
        <dsp:cNvPr id="0" name=""/>
        <dsp:cNvSpPr/>
      </dsp:nvSpPr>
      <dsp:spPr>
        <a:xfrm>
          <a:off x="265625" y="4592199"/>
          <a:ext cx="482955" cy="48295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7DCF9CB-3B2A-4D21-8B19-B8A2CB57D0A5}">
      <dsp:nvSpPr>
        <dsp:cNvPr id="0" name=""/>
        <dsp:cNvSpPr/>
      </dsp:nvSpPr>
      <dsp:spPr>
        <a:xfrm>
          <a:off x="1014206" y="4394626"/>
          <a:ext cx="3599465" cy="878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32" tIns="92932" rIns="92932" bIns="92932" numCol="1" spcCol="1270" anchor="ctr" anchorCtr="0">
          <a:noAutofit/>
        </a:bodyPr>
        <a:lstStyle/>
        <a:p>
          <a:pPr marL="0" lvl="0" indent="0" algn="l" defTabSz="755650">
            <a:lnSpc>
              <a:spcPct val="90000"/>
            </a:lnSpc>
            <a:spcBef>
              <a:spcPct val="0"/>
            </a:spcBef>
            <a:spcAft>
              <a:spcPct val="35000"/>
            </a:spcAft>
            <a:buNone/>
          </a:pPr>
          <a:r>
            <a:rPr lang="en-US" sz="1700" kern="1200"/>
            <a:t>These are all tools that your Infection Preventionists can show you how to access and analyze</a:t>
          </a:r>
        </a:p>
      </dsp:txBody>
      <dsp:txXfrm>
        <a:off x="1014206" y="4394626"/>
        <a:ext cx="3599465" cy="8781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5C4D1A-2BAB-E841-9526-C2F90648F656}" type="datetimeFigureOut">
              <a:rPr lang="en-US" smtClean="0"/>
              <a:t>4/8/19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682126-F0D4-554D-9629-9B73E5ED8879}" type="slidenum">
              <a:rPr lang="en-US" smtClean="0"/>
              <a:t>‹#›</a:t>
            </a:fld>
            <a:endParaRPr lang="en-US"/>
          </a:p>
        </p:txBody>
      </p:sp>
    </p:spTree>
    <p:extLst>
      <p:ext uri="{BB962C8B-B14F-4D97-AF65-F5344CB8AC3E}">
        <p14:creationId xmlns:p14="http://schemas.microsoft.com/office/powerpoint/2010/main" val="18328327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7873C3-E1B9-4241-8158-B562DB20E897}" type="datetimeFigureOut">
              <a:rPr lang="en-US" smtClean="0"/>
              <a:t>4/8/19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DC5E83-ECBA-954E-96BE-D19FF9F0D8E8}" type="slidenum">
              <a:rPr lang="en-US" smtClean="0"/>
              <a:t>‹#›</a:t>
            </a:fld>
            <a:endParaRPr lang="en-US"/>
          </a:p>
        </p:txBody>
      </p:sp>
    </p:spTree>
    <p:extLst>
      <p:ext uri="{BB962C8B-B14F-4D97-AF65-F5344CB8AC3E}">
        <p14:creationId xmlns:p14="http://schemas.microsoft.com/office/powerpoint/2010/main" val="16512875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DC5E83-ECBA-954E-96BE-D19FF9F0D8E8}" type="slidenum">
              <a:rPr lang="en-US" smtClean="0"/>
              <a:t>1</a:t>
            </a:fld>
            <a:endParaRPr lang="en-US"/>
          </a:p>
        </p:txBody>
      </p:sp>
    </p:spTree>
    <p:extLst>
      <p:ext uri="{BB962C8B-B14F-4D97-AF65-F5344CB8AC3E}">
        <p14:creationId xmlns:p14="http://schemas.microsoft.com/office/powerpoint/2010/main" val="1782262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28DC5E83-ECBA-954E-96BE-D19FF9F0D8E8}" type="slidenum">
              <a:rPr lang="en-US" smtClean="0"/>
              <a:t>18</a:t>
            </a:fld>
            <a:endParaRPr lang="en-US"/>
          </a:p>
        </p:txBody>
      </p:sp>
    </p:spTree>
    <p:extLst>
      <p:ext uri="{BB962C8B-B14F-4D97-AF65-F5344CB8AC3E}">
        <p14:creationId xmlns:p14="http://schemas.microsoft.com/office/powerpoint/2010/main" val="1852039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DC5E83-ECBA-954E-96BE-D19FF9F0D8E8}" type="slidenum">
              <a:rPr lang="en-US" smtClean="0"/>
              <a:t>19</a:t>
            </a:fld>
            <a:endParaRPr lang="en-US"/>
          </a:p>
        </p:txBody>
      </p:sp>
    </p:spTree>
    <p:extLst>
      <p:ext uri="{BB962C8B-B14F-4D97-AF65-F5344CB8AC3E}">
        <p14:creationId xmlns:p14="http://schemas.microsoft.com/office/powerpoint/2010/main" val="1783824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DC5E83-ECBA-954E-96BE-D19FF9F0D8E8}" type="slidenum">
              <a:rPr lang="en-US" smtClean="0"/>
              <a:t>20</a:t>
            </a:fld>
            <a:endParaRPr lang="en-US"/>
          </a:p>
        </p:txBody>
      </p:sp>
    </p:spTree>
    <p:extLst>
      <p:ext uri="{BB962C8B-B14F-4D97-AF65-F5344CB8AC3E}">
        <p14:creationId xmlns:p14="http://schemas.microsoft.com/office/powerpoint/2010/main" val="1119963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4B74DE-5BC5-1B49-8D86-13D264B6764D}" type="slidenum">
              <a:rPr lang="en-US" smtClean="0"/>
              <a:t>21</a:t>
            </a:fld>
            <a:endParaRPr lang="en-US"/>
          </a:p>
        </p:txBody>
      </p:sp>
    </p:spTree>
    <p:extLst>
      <p:ext uri="{BB962C8B-B14F-4D97-AF65-F5344CB8AC3E}">
        <p14:creationId xmlns:p14="http://schemas.microsoft.com/office/powerpoint/2010/main" val="3918294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4B74DE-5BC5-1B49-8D86-13D264B6764D}" type="slidenum">
              <a:rPr lang="en-US" smtClean="0"/>
              <a:t>22</a:t>
            </a:fld>
            <a:endParaRPr lang="en-US"/>
          </a:p>
        </p:txBody>
      </p:sp>
    </p:spTree>
    <p:extLst>
      <p:ext uri="{BB962C8B-B14F-4D97-AF65-F5344CB8AC3E}">
        <p14:creationId xmlns:p14="http://schemas.microsoft.com/office/powerpoint/2010/main" val="97505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DC5E83-ECBA-954E-96BE-D19FF9F0D8E8}" type="slidenum">
              <a:rPr lang="en-US" smtClean="0"/>
              <a:t>23</a:t>
            </a:fld>
            <a:endParaRPr lang="en-US"/>
          </a:p>
        </p:txBody>
      </p:sp>
    </p:spTree>
    <p:extLst>
      <p:ext uri="{BB962C8B-B14F-4D97-AF65-F5344CB8AC3E}">
        <p14:creationId xmlns:p14="http://schemas.microsoft.com/office/powerpoint/2010/main" val="1274659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DC5E83-ECBA-954E-96BE-D19FF9F0D8E8}" type="slidenum">
              <a:rPr lang="en-US" smtClean="0"/>
              <a:t>24</a:t>
            </a:fld>
            <a:endParaRPr lang="en-US"/>
          </a:p>
        </p:txBody>
      </p:sp>
    </p:spTree>
    <p:extLst>
      <p:ext uri="{BB962C8B-B14F-4D97-AF65-F5344CB8AC3E}">
        <p14:creationId xmlns:p14="http://schemas.microsoft.com/office/powerpoint/2010/main" val="155239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A70D51-4AA6-F24C-A5CA-57A9CD9C10A2}" type="slidenum">
              <a:rPr lang="en-US" smtClean="0"/>
              <a:t>25</a:t>
            </a:fld>
            <a:endParaRPr lang="en-US"/>
          </a:p>
        </p:txBody>
      </p:sp>
    </p:spTree>
    <p:extLst>
      <p:ext uri="{BB962C8B-B14F-4D97-AF65-F5344CB8AC3E}">
        <p14:creationId xmlns:p14="http://schemas.microsoft.com/office/powerpoint/2010/main" val="1008533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DC5E83-ECBA-954E-96BE-D19FF9F0D8E8}" type="slidenum">
              <a:rPr lang="en-US" smtClean="0"/>
              <a:t>26</a:t>
            </a:fld>
            <a:endParaRPr lang="en-US"/>
          </a:p>
        </p:txBody>
      </p:sp>
    </p:spTree>
    <p:extLst>
      <p:ext uri="{BB962C8B-B14F-4D97-AF65-F5344CB8AC3E}">
        <p14:creationId xmlns:p14="http://schemas.microsoft.com/office/powerpoint/2010/main" val="163525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DC5E83-ECBA-954E-96BE-D19FF9F0D8E8}" type="slidenum">
              <a:rPr lang="en-US" smtClean="0"/>
              <a:t>30</a:t>
            </a:fld>
            <a:endParaRPr lang="en-US"/>
          </a:p>
        </p:txBody>
      </p:sp>
    </p:spTree>
    <p:extLst>
      <p:ext uri="{BB962C8B-B14F-4D97-AF65-F5344CB8AC3E}">
        <p14:creationId xmlns:p14="http://schemas.microsoft.com/office/powerpoint/2010/main" val="1208794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DC5E83-ECBA-954E-96BE-D19FF9F0D8E8}" type="slidenum">
              <a:rPr lang="en-US" smtClean="0"/>
              <a:t>3</a:t>
            </a:fld>
            <a:endParaRPr lang="en-US"/>
          </a:p>
        </p:txBody>
      </p:sp>
    </p:spTree>
    <p:extLst>
      <p:ext uri="{BB962C8B-B14F-4D97-AF65-F5344CB8AC3E}">
        <p14:creationId xmlns:p14="http://schemas.microsoft.com/office/powerpoint/2010/main" val="1194637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DC5E83-ECBA-954E-96BE-D19FF9F0D8E8}" type="slidenum">
              <a:rPr lang="en-US" smtClean="0"/>
              <a:t>32</a:t>
            </a:fld>
            <a:endParaRPr lang="en-US"/>
          </a:p>
        </p:txBody>
      </p:sp>
    </p:spTree>
    <p:extLst>
      <p:ext uri="{BB962C8B-B14F-4D97-AF65-F5344CB8AC3E}">
        <p14:creationId xmlns:p14="http://schemas.microsoft.com/office/powerpoint/2010/main" val="1279361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DC5E83-ECBA-954E-96BE-D19FF9F0D8E8}" type="slidenum">
              <a:rPr lang="en-US" smtClean="0"/>
              <a:t>4</a:t>
            </a:fld>
            <a:endParaRPr lang="en-US"/>
          </a:p>
        </p:txBody>
      </p:sp>
    </p:spTree>
    <p:extLst>
      <p:ext uri="{BB962C8B-B14F-4D97-AF65-F5344CB8AC3E}">
        <p14:creationId xmlns:p14="http://schemas.microsoft.com/office/powerpoint/2010/main" val="1900846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DC5E83-ECBA-954E-96BE-D19FF9F0D8E8}" type="slidenum">
              <a:rPr lang="en-US" smtClean="0"/>
              <a:t>5</a:t>
            </a:fld>
            <a:endParaRPr lang="en-US"/>
          </a:p>
        </p:txBody>
      </p:sp>
    </p:spTree>
    <p:extLst>
      <p:ext uri="{BB962C8B-B14F-4D97-AF65-F5344CB8AC3E}">
        <p14:creationId xmlns:p14="http://schemas.microsoft.com/office/powerpoint/2010/main" val="2324062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fld id="{2E7918D8-2804-1B4A-8EA3-E33010BCBF73}" type="slidenum">
              <a:rPr lang="en-US" smtClean="0"/>
              <a:t>7</a:t>
            </a:fld>
            <a:fld id="{F3A17A0F-F9AD-4947-9C7C-ACE7C3B83A1F}" type="slidenum">
              <a:rPr lang="en-US" smtClean="0"/>
              <a:t>7</a:t>
            </a:fld>
            <a:fld id="{4290811A-E5CB-CF40-98A1-477ECC1D1110}" type="slidenum">
              <a:rPr lang="en-US" smtClean="0"/>
              <a:t>7</a:t>
            </a:fld>
            <a:endParaRPr lang="en-US" dirty="0"/>
          </a:p>
        </p:txBody>
      </p:sp>
      <p:sp>
        <p:nvSpPr>
          <p:cNvPr id="4" name="Slide Number Placeholder 3"/>
          <p:cNvSpPr>
            <a:spLocks noGrp="1"/>
          </p:cNvSpPr>
          <p:nvPr>
            <p:ph type="sldNum" sz="quarter" idx="5"/>
          </p:nvPr>
        </p:nvSpPr>
        <p:spPr/>
        <p:txBody>
          <a:bodyPr/>
          <a:lstStyle/>
          <a:p>
            <a:fld id="{28DC5E83-ECBA-954E-96BE-D19FF9F0D8E8}" type="slidenum">
              <a:rPr lang="en-US" smtClean="0"/>
              <a:t>7</a:t>
            </a:fld>
            <a:endParaRPr lang="en-US"/>
          </a:p>
        </p:txBody>
      </p:sp>
    </p:spTree>
    <p:extLst>
      <p:ext uri="{BB962C8B-B14F-4D97-AF65-F5344CB8AC3E}">
        <p14:creationId xmlns:p14="http://schemas.microsoft.com/office/powerpoint/2010/main" val="2387483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DC5E83-ECBA-954E-96BE-D19FF9F0D8E8}" type="slidenum">
              <a:rPr lang="en-US" smtClean="0"/>
              <a:t>8</a:t>
            </a:fld>
            <a:endParaRPr lang="en-US"/>
          </a:p>
        </p:txBody>
      </p:sp>
    </p:spTree>
    <p:extLst>
      <p:ext uri="{BB962C8B-B14F-4D97-AF65-F5344CB8AC3E}">
        <p14:creationId xmlns:p14="http://schemas.microsoft.com/office/powerpoint/2010/main" val="1349622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9395"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marL="39686"/>
            <a:endParaRPr lang="en-US" dirty="0">
              <a:solidFill>
                <a:srgbClr val="000000"/>
              </a:solidFill>
              <a:latin typeface="Lucida Grande" charset="0"/>
              <a:sym typeface="Lucida Grande" charset="0"/>
            </a:endParaRPr>
          </a:p>
        </p:txBody>
      </p:sp>
    </p:spTree>
    <p:extLst>
      <p:ext uri="{BB962C8B-B14F-4D97-AF65-F5344CB8AC3E}">
        <p14:creationId xmlns:p14="http://schemas.microsoft.com/office/powerpoint/2010/main" val="1249793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DC5E83-ECBA-954E-96BE-D19FF9F0D8E8}" type="slidenum">
              <a:rPr lang="en-US" smtClean="0"/>
              <a:t>12</a:t>
            </a:fld>
            <a:endParaRPr lang="en-US"/>
          </a:p>
        </p:txBody>
      </p:sp>
    </p:spTree>
    <p:extLst>
      <p:ext uri="{BB962C8B-B14F-4D97-AF65-F5344CB8AC3E}">
        <p14:creationId xmlns:p14="http://schemas.microsoft.com/office/powerpoint/2010/main" val="1074231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8DC5E83-ECBA-954E-96BE-D19FF9F0D8E8}" type="slidenum">
              <a:rPr lang="en-US" smtClean="0"/>
              <a:t>17</a:t>
            </a:fld>
            <a:endParaRPr lang="en-US"/>
          </a:p>
        </p:txBody>
      </p:sp>
    </p:spTree>
    <p:extLst>
      <p:ext uri="{BB962C8B-B14F-4D97-AF65-F5344CB8AC3E}">
        <p14:creationId xmlns:p14="http://schemas.microsoft.com/office/powerpoint/2010/main" val="1909311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34224C0D-8213-1D4A-A033-478856605785}" type="datetime1">
              <a:rPr lang="en-US" smtClean="0"/>
              <a:t>4/8/19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ACC1C4-67F0-8B4A-A832-26D3DBE27CD0}" type="slidenum">
              <a:rPr lang="en-US" smtClean="0"/>
              <a:t>‹#›</a:t>
            </a:fld>
            <a:endParaRPr lang="en-US"/>
          </a:p>
        </p:txBody>
      </p:sp>
    </p:spTree>
    <p:extLst>
      <p:ext uri="{BB962C8B-B14F-4D97-AF65-F5344CB8AC3E}">
        <p14:creationId xmlns:p14="http://schemas.microsoft.com/office/powerpoint/2010/main" val="17604301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BC3239-2A5E-0C42-92FB-CCDB224B5B17}" type="datetime1">
              <a:rPr lang="en-US" smtClean="0"/>
              <a:t>4/8/19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ACC1C4-67F0-8B4A-A832-26D3DBE27CD0}" type="slidenum">
              <a:rPr lang="en-US" smtClean="0"/>
              <a:t>‹#›</a:t>
            </a:fld>
            <a:endParaRPr lang="en-US"/>
          </a:p>
        </p:txBody>
      </p:sp>
    </p:spTree>
    <p:extLst>
      <p:ext uri="{BB962C8B-B14F-4D97-AF65-F5344CB8AC3E}">
        <p14:creationId xmlns:p14="http://schemas.microsoft.com/office/powerpoint/2010/main" val="2802157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960247-2929-EF41-8D56-B2C7C10C9469}" type="datetime1">
              <a:rPr lang="en-US" smtClean="0"/>
              <a:t>4/8/19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ACC1C4-67F0-8B4A-A832-26D3DBE27CD0}" type="slidenum">
              <a:rPr lang="en-US" smtClean="0"/>
              <a:t>‹#›</a:t>
            </a:fld>
            <a:endParaRPr lang="en-US"/>
          </a:p>
        </p:txBody>
      </p:sp>
    </p:spTree>
    <p:extLst>
      <p:ext uri="{BB962C8B-B14F-4D97-AF65-F5344CB8AC3E}">
        <p14:creationId xmlns:p14="http://schemas.microsoft.com/office/powerpoint/2010/main" val="139152168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EE1E4C-C333-5F41-B10F-7199C50CC1DC}" type="datetime1">
              <a:rPr lang="en-US" smtClean="0"/>
              <a:t>4/8/19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ACC1C4-67F0-8B4A-A832-26D3DBE27CD0}" type="slidenum">
              <a:rPr lang="en-US" smtClean="0"/>
              <a:t>‹#›</a:t>
            </a:fld>
            <a:endParaRPr lang="en-US"/>
          </a:p>
        </p:txBody>
      </p:sp>
    </p:spTree>
    <p:extLst>
      <p:ext uri="{BB962C8B-B14F-4D97-AF65-F5344CB8AC3E}">
        <p14:creationId xmlns:p14="http://schemas.microsoft.com/office/powerpoint/2010/main" val="2533813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CF5DCBA9-734F-FD40-96D2-0B45493EAE2E}" type="datetime1">
              <a:rPr lang="en-US" smtClean="0"/>
              <a:t>4/8/19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ACC1C4-67F0-8B4A-A832-26D3DBE27CD0}" type="slidenum">
              <a:rPr lang="en-US" smtClean="0"/>
              <a:t>‹#›</a:t>
            </a:fld>
            <a:endParaRPr lang="en-US"/>
          </a:p>
        </p:txBody>
      </p:sp>
    </p:spTree>
    <p:extLst>
      <p:ext uri="{BB962C8B-B14F-4D97-AF65-F5344CB8AC3E}">
        <p14:creationId xmlns:p14="http://schemas.microsoft.com/office/powerpoint/2010/main" val="294148771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B3823D6E-0D3C-7248-8ADD-746F4842F61A}" type="datetime1">
              <a:rPr lang="en-US" smtClean="0"/>
              <a:t>4/8/19</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19ACC1C4-67F0-8B4A-A832-26D3DBE27CD0}" type="slidenum">
              <a:rPr lang="en-US" smtClean="0"/>
              <a:t>‹#›</a:t>
            </a:fld>
            <a:endParaRPr lang="en-US"/>
          </a:p>
        </p:txBody>
      </p:sp>
    </p:spTree>
    <p:extLst>
      <p:ext uri="{BB962C8B-B14F-4D97-AF65-F5344CB8AC3E}">
        <p14:creationId xmlns:p14="http://schemas.microsoft.com/office/powerpoint/2010/main" val="1255017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769EA07D-0B48-D84D-B3A5-40A151A542D3}" type="datetime1">
              <a:rPr lang="en-US" smtClean="0"/>
              <a:t>4/8/19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ACC1C4-67F0-8B4A-A832-26D3DBE27CD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81433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F64952-BEED-334A-96E8-C2A9F74ECA38}" type="datetime1">
              <a:rPr lang="en-US" smtClean="0"/>
              <a:t>4/8/19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ACC1C4-67F0-8B4A-A832-26D3DBE27CD0}" type="slidenum">
              <a:rPr lang="en-US" smtClean="0"/>
              <a:t>‹#›</a:t>
            </a:fld>
            <a:endParaRPr lang="en-US"/>
          </a:p>
        </p:txBody>
      </p:sp>
    </p:spTree>
    <p:extLst>
      <p:ext uri="{BB962C8B-B14F-4D97-AF65-F5344CB8AC3E}">
        <p14:creationId xmlns:p14="http://schemas.microsoft.com/office/powerpoint/2010/main" val="1498809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784D82-B963-3A4B-BCE1-755F97934951}" type="datetime1">
              <a:rPr lang="en-US" smtClean="0"/>
              <a:t>4/8/19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ACC1C4-67F0-8B4A-A832-26D3DBE27CD0}" type="slidenum">
              <a:rPr lang="en-US" smtClean="0"/>
              <a:t>‹#›</a:t>
            </a:fld>
            <a:endParaRPr lang="en-US"/>
          </a:p>
        </p:txBody>
      </p:sp>
    </p:spTree>
    <p:extLst>
      <p:ext uri="{BB962C8B-B14F-4D97-AF65-F5344CB8AC3E}">
        <p14:creationId xmlns:p14="http://schemas.microsoft.com/office/powerpoint/2010/main" val="57891939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BBB2572A-712A-334D-A626-F7E8D178A9D5}" type="datetime1">
              <a:rPr lang="en-US" smtClean="0"/>
              <a:t>4/8/19</a:t>
            </a:fld>
            <a:endParaRPr lang="en-US"/>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19ACC1C4-67F0-8B4A-A832-26D3DBE27CD0}" type="slidenum">
              <a:rPr lang="en-US" smtClean="0"/>
              <a:t>‹#›</a:t>
            </a:fld>
            <a:endParaRPr lang="en-US"/>
          </a:p>
        </p:txBody>
      </p:sp>
    </p:spTree>
    <p:extLst>
      <p:ext uri="{BB962C8B-B14F-4D97-AF65-F5344CB8AC3E}">
        <p14:creationId xmlns:p14="http://schemas.microsoft.com/office/powerpoint/2010/main" val="229181281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EBF9A517-339A-8146-B894-83ACA01352A3}" type="datetime1">
              <a:rPr lang="en-US" smtClean="0"/>
              <a:t>4/8/19</a:t>
            </a:fld>
            <a:endParaRPr lang="en-US"/>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19ACC1C4-67F0-8B4A-A832-26D3DBE27CD0}" type="slidenum">
              <a:rPr lang="en-US" smtClean="0"/>
              <a:t>‹#›</a:t>
            </a:fld>
            <a:endParaRPr lang="en-US"/>
          </a:p>
        </p:txBody>
      </p:sp>
    </p:spTree>
    <p:extLst>
      <p:ext uri="{BB962C8B-B14F-4D97-AF65-F5344CB8AC3E}">
        <p14:creationId xmlns:p14="http://schemas.microsoft.com/office/powerpoint/2010/main" val="3560493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0A589856-F4AD-B44C-9867-637EE222F0D2}" type="datetime1">
              <a:rPr lang="en-US" smtClean="0"/>
              <a:t>4/8/19</a:t>
            </a:fld>
            <a:endParaRPr lang="en-US"/>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19ACC1C4-67F0-8B4A-A832-26D3DBE27CD0}" type="slidenum">
              <a:rPr lang="en-US" smtClean="0"/>
              <a:t>‹#›</a:t>
            </a:fld>
            <a:endParaRPr lang="en-US"/>
          </a:p>
        </p:txBody>
      </p:sp>
    </p:spTree>
    <p:extLst>
      <p:ext uri="{BB962C8B-B14F-4D97-AF65-F5344CB8AC3E}">
        <p14:creationId xmlns:p14="http://schemas.microsoft.com/office/powerpoint/2010/main" val="330178577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ftr="0" dt="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mailto:infectionprevention@comcast.net"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1094" y="1189109"/>
            <a:ext cx="6858000" cy="1641490"/>
          </a:xfrm>
        </p:spPr>
        <p:txBody>
          <a:bodyPr>
            <a:noAutofit/>
          </a:bodyPr>
          <a:lstStyle/>
          <a:p>
            <a:r>
              <a:rPr lang="en-US" sz="3200" dirty="0"/>
              <a:t>Midlines from the Infection Prevention </a:t>
            </a:r>
          </a:p>
          <a:p>
            <a:r>
              <a:rPr lang="en-US" sz="3200" dirty="0"/>
              <a:t>Side of the Table</a:t>
            </a:r>
          </a:p>
        </p:txBody>
      </p:sp>
      <p:sp>
        <p:nvSpPr>
          <p:cNvPr id="4" name="Subtitle 3"/>
          <p:cNvSpPr>
            <a:spLocks noGrp="1"/>
          </p:cNvSpPr>
          <p:nvPr>
            <p:ph type="subTitle" idx="1"/>
          </p:nvPr>
        </p:nvSpPr>
        <p:spPr>
          <a:xfrm>
            <a:off x="1463974" y="5300726"/>
            <a:ext cx="6858000" cy="754025"/>
          </a:xfrm>
        </p:spPr>
        <p:txBody>
          <a:bodyPr>
            <a:noAutofit/>
          </a:bodyPr>
          <a:lstStyle/>
          <a:p>
            <a:r>
              <a:rPr lang="en-US" sz="1100" dirty="0"/>
              <a:t>Michelle DeVries MPH, CIC, VA-BC</a:t>
            </a:r>
          </a:p>
          <a:p>
            <a:r>
              <a:rPr lang="en-US" sz="1100" dirty="0"/>
              <a:t>Senior Infection Control Officer</a:t>
            </a:r>
          </a:p>
          <a:p>
            <a:r>
              <a:rPr lang="en-US" sz="1100" dirty="0"/>
              <a:t>Methodist Hospitals </a:t>
            </a:r>
          </a:p>
          <a:p>
            <a:r>
              <a:rPr lang="en-US" sz="1100" dirty="0"/>
              <a:t>Gary IN</a:t>
            </a:r>
          </a:p>
        </p:txBody>
      </p:sp>
      <p:sp>
        <p:nvSpPr>
          <p:cNvPr id="3" name="Slide Number Placeholder 2">
            <a:extLst>
              <a:ext uri="{FF2B5EF4-FFF2-40B4-BE49-F238E27FC236}">
                <a16:creationId xmlns:a16="http://schemas.microsoft.com/office/drawing/2014/main" id="{38C0D79B-0CEC-9343-8AE5-D9D5091E94E7}"/>
              </a:ext>
            </a:extLst>
          </p:cNvPr>
          <p:cNvSpPr>
            <a:spLocks noGrp="1"/>
          </p:cNvSpPr>
          <p:nvPr>
            <p:ph type="sldNum" sz="quarter" idx="12"/>
          </p:nvPr>
        </p:nvSpPr>
        <p:spPr/>
        <p:txBody>
          <a:bodyPr/>
          <a:lstStyle/>
          <a:p>
            <a:fld id="{19ACC1C4-67F0-8B4A-A832-26D3DBE27CD0}" type="slidenum">
              <a:rPr lang="en-US" smtClean="0"/>
              <a:t>1</a:t>
            </a:fld>
            <a:endParaRPr lang="en-US"/>
          </a:p>
        </p:txBody>
      </p:sp>
    </p:spTree>
    <p:extLst>
      <p:ext uri="{BB962C8B-B14F-4D97-AF65-F5344CB8AC3E}">
        <p14:creationId xmlns:p14="http://schemas.microsoft.com/office/powerpoint/2010/main" val="1536916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53691"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EEA7B1-97C4-3245-A421-85A7B1ABA3E4}"/>
              </a:ext>
            </a:extLst>
          </p:cNvPr>
          <p:cNvSpPr>
            <a:spLocks noGrp="1"/>
          </p:cNvSpPr>
          <p:nvPr>
            <p:ph type="title"/>
          </p:nvPr>
        </p:nvSpPr>
        <p:spPr>
          <a:xfrm>
            <a:off x="480060" y="2681105"/>
            <a:ext cx="2551176" cy="1495794"/>
          </a:xfrm>
          <a:solidFill>
            <a:srgbClr val="FFFFFF"/>
          </a:solidFill>
          <a:ln>
            <a:solidFill>
              <a:srgbClr val="262626"/>
            </a:solidFill>
          </a:ln>
        </p:spPr>
        <p:txBody>
          <a:bodyPr>
            <a:normAutofit/>
          </a:bodyPr>
          <a:lstStyle/>
          <a:p>
            <a:r>
              <a:rPr lang="en-US" dirty="0"/>
              <a:t>Do you know…</a:t>
            </a:r>
          </a:p>
        </p:txBody>
      </p:sp>
      <p:sp useBgFill="1">
        <p:nvSpPr>
          <p:cNvPr id="13" name="Rectangle 12">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4958" y="0"/>
            <a:ext cx="557904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1EACA02-9A89-1743-AEA8-C6591D7BEF87}"/>
              </a:ext>
            </a:extLst>
          </p:cNvPr>
          <p:cNvSpPr>
            <a:spLocks noGrp="1"/>
          </p:cNvSpPr>
          <p:nvPr>
            <p:ph type="sldNum" sz="quarter" idx="12"/>
          </p:nvPr>
        </p:nvSpPr>
        <p:spPr>
          <a:xfrm>
            <a:off x="8069191" y="6217920"/>
            <a:ext cx="274320" cy="365760"/>
          </a:xfrm>
        </p:spPr>
        <p:txBody>
          <a:bodyPr>
            <a:normAutofit/>
          </a:bodyPr>
          <a:lstStyle/>
          <a:p>
            <a:pPr>
              <a:lnSpc>
                <a:spcPct val="90000"/>
              </a:lnSpc>
              <a:spcAft>
                <a:spcPts val="600"/>
              </a:spcAft>
            </a:pPr>
            <a:fld id="{19ACC1C4-67F0-8B4A-A832-26D3DBE27CD0}" type="slidenum">
              <a:rPr lang="en-US" smtClean="0"/>
              <a:pPr>
                <a:lnSpc>
                  <a:spcPct val="90000"/>
                </a:lnSpc>
                <a:spcAft>
                  <a:spcPts val="600"/>
                </a:spcAft>
              </a:pPr>
              <a:t>10</a:t>
            </a:fld>
            <a:endParaRPr lang="en-US"/>
          </a:p>
        </p:txBody>
      </p:sp>
      <p:graphicFrame>
        <p:nvGraphicFramePr>
          <p:cNvPr id="6" name="Content Placeholder 2">
            <a:extLst>
              <a:ext uri="{FF2B5EF4-FFF2-40B4-BE49-F238E27FC236}">
                <a16:creationId xmlns:a16="http://schemas.microsoft.com/office/drawing/2014/main" id="{E46C5727-DD58-49C5-949F-52009F0E748A}"/>
              </a:ext>
            </a:extLst>
          </p:cNvPr>
          <p:cNvGraphicFramePr>
            <a:graphicFrameLocks noGrp="1"/>
          </p:cNvGraphicFramePr>
          <p:nvPr>
            <p:ph idx="1"/>
            <p:extLst>
              <p:ext uri="{D42A27DB-BD31-4B8C-83A1-F6EECF244321}">
                <p14:modId xmlns:p14="http://schemas.microsoft.com/office/powerpoint/2010/main" val="4184491436"/>
              </p:ext>
            </p:extLst>
          </p:nvPr>
        </p:nvGraphicFramePr>
        <p:xfrm>
          <a:off x="4048125" y="639763"/>
          <a:ext cx="4613672" cy="5276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9795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rrowheads="1"/>
          </p:cNvPicPr>
          <p:nvPr/>
        </p:nvPicPr>
        <p:blipFill>
          <a:blip r:embed="rId3"/>
          <a:srcRect/>
          <a:stretch>
            <a:fillRect/>
          </a:stretch>
        </p:blipFill>
        <p:spPr bwMode="auto">
          <a:xfrm>
            <a:off x="686054" y="700945"/>
            <a:ext cx="7632192" cy="5116222"/>
          </a:xfrm>
          <a:prstGeom prst="rect">
            <a:avLst/>
          </a:prstGeom>
          <a:noFill/>
          <a:ln w="9525">
            <a:noFill/>
            <a:miter lim="800000"/>
            <a:headEnd/>
            <a:tailEnd/>
          </a:ln>
        </p:spPr>
      </p:pic>
      <p:sp>
        <p:nvSpPr>
          <p:cNvPr id="33796" name="AutoShape 3"/>
          <p:cNvSpPr>
            <a:spLocks/>
          </p:cNvSpPr>
          <p:nvPr/>
        </p:nvSpPr>
        <p:spPr bwMode="auto">
          <a:xfrm>
            <a:off x="386773" y="2534716"/>
            <a:ext cx="165100" cy="254000"/>
          </a:xfrm>
          <a:prstGeom prst="rightArrow">
            <a:avLst>
              <a:gd name="adj1" fmla="val 32000"/>
              <a:gd name="adj2" fmla="val 338458"/>
            </a:avLst>
          </a:prstGeom>
          <a:solidFill>
            <a:schemeClr val="accent1"/>
          </a:solidFill>
          <a:ln w="25400">
            <a:solidFill>
              <a:schemeClr val="tx1"/>
            </a:solidFill>
            <a:round/>
            <a:headEnd/>
            <a:tailEnd/>
          </a:ln>
        </p:spPr>
        <p:txBody>
          <a:bodyPr lIns="0" tIns="0" rIns="0" bIns="0"/>
          <a:lstStyle/>
          <a:p>
            <a:endParaRPr lang="en-US"/>
          </a:p>
        </p:txBody>
      </p:sp>
      <p:sp>
        <p:nvSpPr>
          <p:cNvPr id="2" name="Rectangle 1"/>
          <p:cNvSpPr/>
          <p:nvPr/>
        </p:nvSpPr>
        <p:spPr>
          <a:xfrm>
            <a:off x="686054" y="2566416"/>
            <a:ext cx="7377274" cy="1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69323" y="6180892"/>
            <a:ext cx="8674099" cy="677108"/>
          </a:xfrm>
          <a:prstGeom prst="rect">
            <a:avLst/>
          </a:prstGeom>
          <a:noFill/>
        </p:spPr>
        <p:txBody>
          <a:bodyPr wrap="square" rtlCol="0">
            <a:spAutoFit/>
          </a:bodyPr>
          <a:lstStyle/>
          <a:p>
            <a:r>
              <a:rPr lang="en-US" sz="1000" dirty="0"/>
              <a:t>Maki, D. G., et al. (2006). "The risk of bloodstream infection in adults with different intravascular devices: a systematic review of 200 published prospective studies." </a:t>
            </a:r>
            <a:r>
              <a:rPr lang="en-US" sz="1000" u="sng" dirty="0"/>
              <a:t>Mayo </a:t>
            </a:r>
            <a:r>
              <a:rPr lang="en-US" sz="1000" u="sng" dirty="0" err="1"/>
              <a:t>Clin</a:t>
            </a:r>
            <a:r>
              <a:rPr lang="en-US" sz="1000" u="sng" dirty="0"/>
              <a:t> Proc</a:t>
            </a:r>
            <a:r>
              <a:rPr lang="en-US" sz="1000" dirty="0"/>
              <a:t> </a:t>
            </a:r>
            <a:r>
              <a:rPr lang="en-US" sz="1000" b="1" dirty="0"/>
              <a:t>81</a:t>
            </a:r>
            <a:r>
              <a:rPr lang="en-US" sz="1000" dirty="0"/>
              <a:t>(9): 1159-1171.</a:t>
            </a:r>
          </a:p>
          <a:p>
            <a:endParaRPr lang="en-US" dirty="0"/>
          </a:p>
        </p:txBody>
      </p:sp>
      <p:sp>
        <p:nvSpPr>
          <p:cNvPr id="4" name="Slide Number Placeholder 3">
            <a:extLst>
              <a:ext uri="{FF2B5EF4-FFF2-40B4-BE49-F238E27FC236}">
                <a16:creationId xmlns:a16="http://schemas.microsoft.com/office/drawing/2014/main" id="{FE50ECCB-8844-C046-825D-3B4706A1BBA8}"/>
              </a:ext>
            </a:extLst>
          </p:cNvPr>
          <p:cNvSpPr>
            <a:spLocks noGrp="1"/>
          </p:cNvSpPr>
          <p:nvPr>
            <p:ph type="sldNum" sz="quarter" idx="12"/>
          </p:nvPr>
        </p:nvSpPr>
        <p:spPr/>
        <p:txBody>
          <a:bodyPr/>
          <a:lstStyle/>
          <a:p>
            <a:fld id="{19ACC1C4-67F0-8B4A-A832-26D3DBE27CD0}" type="slidenum">
              <a:rPr lang="en-US" smtClean="0"/>
              <a:t>11</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fade">
                                      <p:cBhvr>
                                        <p:cTn id="7" dur="5000"/>
                                        <p:tgtEl>
                                          <p:spTgt spid="33796"/>
                                        </p:tgtEl>
                                      </p:cBhvr>
                                    </p:animEffect>
                                    <p:anim calcmode="lin" valueType="num">
                                      <p:cBhvr>
                                        <p:cTn id="8" dur="5000" fill="hold"/>
                                        <p:tgtEl>
                                          <p:spTgt spid="33796"/>
                                        </p:tgtEl>
                                        <p:attrNameLst>
                                          <p:attrName>ppt_x</p:attrName>
                                        </p:attrNameLst>
                                      </p:cBhvr>
                                      <p:tavLst>
                                        <p:tav tm="0">
                                          <p:val>
                                            <p:strVal val="#ppt_x"/>
                                          </p:val>
                                        </p:tav>
                                        <p:tav tm="100000">
                                          <p:val>
                                            <p:strVal val="#ppt_x"/>
                                          </p:val>
                                        </p:tav>
                                      </p:tavLst>
                                    </p:anim>
                                    <p:anim calcmode="lin" valueType="num">
                                      <p:cBhvr>
                                        <p:cTn id="9" dur="5000" fill="hold"/>
                                        <p:tgtEl>
                                          <p:spTgt spid="3379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3000"/>
                                        <p:tgtEl>
                                          <p:spTgt spid="2"/>
                                        </p:tgtEl>
                                      </p:cBhvr>
                                    </p:animEffect>
                                    <p:anim calcmode="lin" valueType="num">
                                      <p:cBhvr>
                                        <p:cTn id="13" dur="3000" fill="hold"/>
                                        <p:tgtEl>
                                          <p:spTgt spid="2"/>
                                        </p:tgtEl>
                                        <p:attrNameLst>
                                          <p:attrName>ppt_x</p:attrName>
                                        </p:attrNameLst>
                                      </p:cBhvr>
                                      <p:tavLst>
                                        <p:tav tm="0">
                                          <p:val>
                                            <p:strVal val="#ppt_x"/>
                                          </p:val>
                                        </p:tav>
                                        <p:tav tm="100000">
                                          <p:val>
                                            <p:strVal val="#ppt_x"/>
                                          </p:val>
                                        </p:tav>
                                      </p:tavLst>
                                    </p:anim>
                                    <p:anim calcmode="lin" valueType="num">
                                      <p:cBhvr>
                                        <p:cTn id="14"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7613" y="763524"/>
            <a:ext cx="6634067" cy="1188720"/>
          </a:xfrm>
        </p:spPr>
        <p:txBody>
          <a:bodyPr>
            <a:noAutofit/>
          </a:bodyPr>
          <a:lstStyle/>
          <a:p>
            <a:r>
              <a:rPr lang="en-US" sz="2900" dirty="0"/>
              <a:t>Establishing an Effective Midline Program</a:t>
            </a:r>
          </a:p>
        </p:txBody>
      </p:sp>
      <p:sp>
        <p:nvSpPr>
          <p:cNvPr id="3" name="Content Placeholder 2"/>
          <p:cNvSpPr>
            <a:spLocks noGrp="1"/>
          </p:cNvSpPr>
          <p:nvPr>
            <p:ph idx="1"/>
          </p:nvPr>
        </p:nvSpPr>
        <p:spPr/>
        <p:txBody>
          <a:bodyPr>
            <a:normAutofit/>
          </a:bodyPr>
          <a:lstStyle/>
          <a:p>
            <a:r>
              <a:rPr lang="en-US" sz="1600" dirty="0"/>
              <a:t>Defining the goals and targeted patient population: </a:t>
            </a:r>
          </a:p>
          <a:p>
            <a:pPr lvl="1"/>
            <a:r>
              <a:rPr lang="en-US" dirty="0"/>
              <a:t>Decrease central lines and provide access for difficult access patients</a:t>
            </a:r>
          </a:p>
          <a:p>
            <a:r>
              <a:rPr lang="en-US" sz="1600" dirty="0"/>
              <a:t>Hospital 1 – 58% decrease in PICC insertions</a:t>
            </a:r>
          </a:p>
          <a:p>
            <a:pPr lvl="1"/>
            <a:r>
              <a:rPr lang="en-US" dirty="0"/>
              <a:t>78% reduction in CLABSI</a:t>
            </a:r>
          </a:p>
          <a:p>
            <a:pPr lvl="1"/>
            <a:r>
              <a:rPr lang="en-US" dirty="0"/>
              <a:t>0 midline infections</a:t>
            </a:r>
          </a:p>
          <a:p>
            <a:r>
              <a:rPr lang="en-US" sz="1600" dirty="0"/>
              <a:t>Hospital 2 – 0 CLABSIs and 0 midline infections</a:t>
            </a:r>
          </a:p>
          <a:p>
            <a:r>
              <a:rPr lang="en-US" sz="1600" dirty="0"/>
              <a:t>No midline associated bloodstream infections reported from either facility</a:t>
            </a:r>
          </a:p>
          <a:p>
            <a:endParaRPr lang="en-US" dirty="0"/>
          </a:p>
          <a:p>
            <a:endParaRPr lang="en-US" dirty="0"/>
          </a:p>
        </p:txBody>
      </p:sp>
      <p:sp>
        <p:nvSpPr>
          <p:cNvPr id="4" name="Slide Number Placeholder 3">
            <a:extLst>
              <a:ext uri="{FF2B5EF4-FFF2-40B4-BE49-F238E27FC236}">
                <a16:creationId xmlns:a16="http://schemas.microsoft.com/office/drawing/2014/main" id="{B28A96C4-9502-0A44-85D1-C65A71A2F254}"/>
              </a:ext>
            </a:extLst>
          </p:cNvPr>
          <p:cNvSpPr>
            <a:spLocks noGrp="1"/>
          </p:cNvSpPr>
          <p:nvPr>
            <p:ph type="sldNum" sz="quarter" idx="12"/>
          </p:nvPr>
        </p:nvSpPr>
        <p:spPr/>
        <p:txBody>
          <a:bodyPr/>
          <a:lstStyle/>
          <a:p>
            <a:fld id="{19ACC1C4-67F0-8B4A-A832-26D3DBE27CD0}" type="slidenum">
              <a:rPr lang="en-US" smtClean="0"/>
              <a:t>12</a:t>
            </a:fld>
            <a:endParaRPr lang="en-US"/>
          </a:p>
        </p:txBody>
      </p:sp>
      <p:sp>
        <p:nvSpPr>
          <p:cNvPr id="5" name="TextBox 4"/>
          <p:cNvSpPr txBox="1"/>
          <p:nvPr/>
        </p:nvSpPr>
        <p:spPr>
          <a:xfrm>
            <a:off x="653999" y="6285317"/>
            <a:ext cx="8032801" cy="246221"/>
          </a:xfrm>
          <a:prstGeom prst="rect">
            <a:avLst/>
          </a:prstGeom>
          <a:noFill/>
        </p:spPr>
        <p:txBody>
          <a:bodyPr wrap="square" rtlCol="0">
            <a:spAutoFit/>
          </a:bodyPr>
          <a:lstStyle/>
          <a:p>
            <a:r>
              <a:rPr lang="en-US" sz="1000" dirty="0" err="1"/>
              <a:t>Moureau</a:t>
            </a:r>
            <a:r>
              <a:rPr lang="en-US" sz="1000" dirty="0"/>
              <a:t> N, </a:t>
            </a:r>
            <a:r>
              <a:rPr lang="en-US" sz="1000" dirty="0" err="1"/>
              <a:t>Sigl</a:t>
            </a:r>
            <a:r>
              <a:rPr lang="en-US" sz="1000" dirty="0"/>
              <a:t> G, Hill M.  How to Establish an Effective Midline Program:  A Case Study of 2 Hospitals.  JAVA 2015.  20(3): 179-188</a:t>
            </a:r>
          </a:p>
        </p:txBody>
      </p:sp>
    </p:spTree>
    <p:extLst>
      <p:ext uri="{BB962C8B-B14F-4D97-AF65-F5344CB8AC3E}">
        <p14:creationId xmlns:p14="http://schemas.microsoft.com/office/powerpoint/2010/main" val="3245990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7B136-5D07-F94E-8755-A33B6FD57762}"/>
              </a:ext>
            </a:extLst>
          </p:cNvPr>
          <p:cNvSpPr>
            <a:spLocks noGrp="1"/>
          </p:cNvSpPr>
          <p:nvPr>
            <p:ph type="title"/>
          </p:nvPr>
        </p:nvSpPr>
        <p:spPr>
          <a:xfrm>
            <a:off x="1507434" y="202692"/>
            <a:ext cx="5937755" cy="1188720"/>
          </a:xfrm>
        </p:spPr>
        <p:txBody>
          <a:bodyPr>
            <a:normAutofit fontScale="90000"/>
          </a:bodyPr>
          <a:lstStyle/>
          <a:p>
            <a:r>
              <a:rPr lang="en-US" dirty="0"/>
              <a:t>Midlines:  CLABSI </a:t>
            </a:r>
            <a:r>
              <a:rPr lang="en-US" dirty="0" err="1"/>
              <a:t>anD</a:t>
            </a:r>
            <a:r>
              <a:rPr lang="en-US" dirty="0"/>
              <a:t> cost reduction in a community hospital </a:t>
            </a:r>
          </a:p>
        </p:txBody>
      </p:sp>
      <p:sp>
        <p:nvSpPr>
          <p:cNvPr id="3" name="Content Placeholder 2">
            <a:extLst>
              <a:ext uri="{FF2B5EF4-FFF2-40B4-BE49-F238E27FC236}">
                <a16:creationId xmlns:a16="http://schemas.microsoft.com/office/drawing/2014/main" id="{E482FA0A-AD6D-5744-9DAB-4B16486F03AF}"/>
              </a:ext>
            </a:extLst>
          </p:cNvPr>
          <p:cNvSpPr>
            <a:spLocks noGrp="1"/>
          </p:cNvSpPr>
          <p:nvPr>
            <p:ph sz="half" idx="1"/>
          </p:nvPr>
        </p:nvSpPr>
        <p:spPr>
          <a:xfrm>
            <a:off x="1286899" y="1568318"/>
            <a:ext cx="3288023" cy="3101982"/>
          </a:xfrm>
        </p:spPr>
        <p:txBody>
          <a:bodyPr>
            <a:normAutofit fontScale="62500" lnSpcReduction="20000"/>
          </a:bodyPr>
          <a:lstStyle/>
          <a:p>
            <a:pPr marL="0" indent="0">
              <a:buNone/>
            </a:pPr>
            <a:r>
              <a:rPr lang="en-US" b="1" dirty="0"/>
              <a:t>Objective: </a:t>
            </a:r>
            <a:r>
              <a:rPr lang="en-US" dirty="0"/>
              <a:t> To evaluate whether the institution of a midline program for vascular access at a community hospital can reduce the number of central line catheter-days and the associated CLABSI rate, incidence, and cost.</a:t>
            </a:r>
          </a:p>
          <a:p>
            <a:pPr marL="0" indent="0">
              <a:buNone/>
            </a:pPr>
            <a:endParaRPr lang="en-US" dirty="0"/>
          </a:p>
          <a:p>
            <a:pPr marL="0" indent="0">
              <a:buNone/>
            </a:pPr>
            <a:r>
              <a:rPr lang="en-US" b="1" dirty="0"/>
              <a:t>Conclusion: </a:t>
            </a:r>
            <a:r>
              <a:rPr lang="en-US" dirty="0"/>
              <a:t>Midlines can decrease the overall incidence of CLABSIs in a community hospital after a midline program is initiated.</a:t>
            </a:r>
          </a:p>
          <a:p>
            <a:pPr marL="0" indent="0">
              <a:buNone/>
            </a:pPr>
            <a:endParaRPr lang="en-US" dirty="0"/>
          </a:p>
          <a:p>
            <a:endParaRPr lang="en-US" dirty="0"/>
          </a:p>
        </p:txBody>
      </p:sp>
      <p:sp>
        <p:nvSpPr>
          <p:cNvPr id="6" name="Content Placeholder 5">
            <a:extLst>
              <a:ext uri="{FF2B5EF4-FFF2-40B4-BE49-F238E27FC236}">
                <a16:creationId xmlns:a16="http://schemas.microsoft.com/office/drawing/2014/main" id="{2705E74B-4C53-B34F-B33F-E364A1EB8D17}"/>
              </a:ext>
            </a:extLst>
          </p:cNvPr>
          <p:cNvSpPr>
            <a:spLocks noGrp="1"/>
          </p:cNvSpPr>
          <p:nvPr>
            <p:ph sz="half" idx="2"/>
          </p:nvPr>
        </p:nvSpPr>
        <p:spPr>
          <a:xfrm>
            <a:off x="4741233" y="1561840"/>
            <a:ext cx="3486375" cy="3579876"/>
          </a:xfrm>
        </p:spPr>
        <p:txBody>
          <a:bodyPr>
            <a:normAutofit fontScale="62500" lnSpcReduction="20000"/>
          </a:bodyPr>
          <a:lstStyle/>
          <a:p>
            <a:pPr marL="0" indent="0">
              <a:buNone/>
            </a:pPr>
            <a:r>
              <a:rPr lang="en-US" dirty="0"/>
              <a:t>It saves the cost in a number of ways:</a:t>
            </a:r>
          </a:p>
          <a:p>
            <a:pPr marL="0" indent="0">
              <a:lnSpc>
                <a:spcPct val="120000"/>
              </a:lnSpc>
              <a:buNone/>
            </a:pPr>
            <a:r>
              <a:rPr lang="en-US" dirty="0"/>
              <a:t>1. Inserted by a nurse rather than a physician.</a:t>
            </a:r>
          </a:p>
          <a:p>
            <a:pPr marL="0" indent="0">
              <a:lnSpc>
                <a:spcPct val="120000"/>
              </a:lnSpc>
              <a:buNone/>
            </a:pPr>
            <a:r>
              <a:rPr lang="en-US" dirty="0"/>
              <a:t>2. No post-insertion X-ray needed to confirm position.</a:t>
            </a:r>
          </a:p>
          <a:p>
            <a:pPr marL="0" indent="0">
              <a:lnSpc>
                <a:spcPct val="120000"/>
              </a:lnSpc>
              <a:buNone/>
            </a:pPr>
            <a:r>
              <a:rPr lang="en-US" dirty="0"/>
              <a:t>3. Decreases the incidence of CLABSI and the associated costs to the hospital.</a:t>
            </a:r>
          </a:p>
          <a:p>
            <a:pPr marL="0" indent="0">
              <a:lnSpc>
                <a:spcPct val="120000"/>
              </a:lnSpc>
              <a:buNone/>
            </a:pPr>
            <a:r>
              <a:rPr lang="en-US" dirty="0"/>
              <a:t>4. Patients who require to be discharged with IV medications can go home or to the nursing home with a midline.</a:t>
            </a:r>
          </a:p>
          <a:p>
            <a:pPr marL="0" indent="0">
              <a:lnSpc>
                <a:spcPct val="120000"/>
              </a:lnSpc>
              <a:buNone/>
            </a:pPr>
            <a:r>
              <a:rPr lang="en-US" dirty="0"/>
              <a:t>5. No complications such as bleeding, pneumothorax, or cardiac arrhythmias.</a:t>
            </a:r>
          </a:p>
          <a:p>
            <a:pPr marL="0" indent="0">
              <a:lnSpc>
                <a:spcPct val="120000"/>
              </a:lnSpc>
              <a:buNone/>
            </a:pPr>
            <a:r>
              <a:rPr lang="en-US" dirty="0"/>
              <a:t>6. The chance of getting a deep vein thrombosis is &lt;2% as opposed to 1%–38.5% with a PICC line.</a:t>
            </a:r>
          </a:p>
          <a:p>
            <a:pPr marL="0" indent="0">
              <a:lnSpc>
                <a:spcPct val="120000"/>
              </a:lnSpc>
              <a:buNone/>
            </a:pPr>
            <a:endParaRPr lang="en-US" dirty="0"/>
          </a:p>
          <a:p>
            <a:endParaRPr lang="en-US" dirty="0"/>
          </a:p>
        </p:txBody>
      </p:sp>
      <p:sp>
        <p:nvSpPr>
          <p:cNvPr id="4" name="Slide Number Placeholder 3">
            <a:extLst>
              <a:ext uri="{FF2B5EF4-FFF2-40B4-BE49-F238E27FC236}">
                <a16:creationId xmlns:a16="http://schemas.microsoft.com/office/drawing/2014/main" id="{751201EF-A62B-E944-9212-C143AC9D3788}"/>
              </a:ext>
            </a:extLst>
          </p:cNvPr>
          <p:cNvSpPr>
            <a:spLocks noGrp="1"/>
          </p:cNvSpPr>
          <p:nvPr>
            <p:ph type="sldNum" sz="quarter" idx="12"/>
          </p:nvPr>
        </p:nvSpPr>
        <p:spPr/>
        <p:txBody>
          <a:bodyPr/>
          <a:lstStyle/>
          <a:p>
            <a:fld id="{19ACC1C4-67F0-8B4A-A832-26D3DBE27CD0}" type="slidenum">
              <a:rPr lang="en-US" smtClean="0"/>
              <a:t>13</a:t>
            </a:fld>
            <a:endParaRPr lang="en-US"/>
          </a:p>
        </p:txBody>
      </p:sp>
      <p:sp>
        <p:nvSpPr>
          <p:cNvPr id="5" name="TextBox 4">
            <a:extLst>
              <a:ext uri="{FF2B5EF4-FFF2-40B4-BE49-F238E27FC236}">
                <a16:creationId xmlns:a16="http://schemas.microsoft.com/office/drawing/2014/main" id="{2D6F1528-E97B-214C-96D3-F0D54E5A32D7}"/>
              </a:ext>
            </a:extLst>
          </p:cNvPr>
          <p:cNvSpPr txBox="1"/>
          <p:nvPr/>
        </p:nvSpPr>
        <p:spPr>
          <a:xfrm>
            <a:off x="1361075" y="6224661"/>
            <a:ext cx="6427694" cy="615553"/>
          </a:xfrm>
          <a:prstGeom prst="rect">
            <a:avLst/>
          </a:prstGeom>
          <a:noFill/>
        </p:spPr>
        <p:txBody>
          <a:bodyPr wrap="square" rtlCol="0">
            <a:spAutoFit/>
          </a:bodyPr>
          <a:lstStyle/>
          <a:p>
            <a:r>
              <a:rPr lang="en-US" sz="800" dirty="0"/>
              <a:t>Pathak, R., </a:t>
            </a:r>
            <a:r>
              <a:rPr lang="en-US" sz="800" dirty="0" err="1"/>
              <a:t>Gangina</a:t>
            </a:r>
            <a:r>
              <a:rPr lang="en-US" sz="800" dirty="0"/>
              <a:t>, S., </a:t>
            </a:r>
            <a:r>
              <a:rPr lang="en-US" sz="800" dirty="0" err="1"/>
              <a:t>Jairam</a:t>
            </a:r>
            <a:r>
              <a:rPr lang="en-US" sz="800" dirty="0"/>
              <a:t>, F., &amp; Hinton, K. (2018). A vascular access and midlines program can decrease hospital-acquired central line-associated bloodstream infections and cost to a community-based hospital. </a:t>
            </a:r>
            <a:r>
              <a:rPr lang="en-US" sz="800" i="1" dirty="0" err="1"/>
              <a:t>Ther</a:t>
            </a:r>
            <a:r>
              <a:rPr lang="en-US" sz="800" i="1" dirty="0"/>
              <a:t> </a:t>
            </a:r>
            <a:r>
              <a:rPr lang="en-US" sz="800" i="1" dirty="0" err="1"/>
              <a:t>Clin</a:t>
            </a:r>
            <a:r>
              <a:rPr lang="en-US" sz="800" i="1" dirty="0"/>
              <a:t> Risk </a:t>
            </a:r>
            <a:r>
              <a:rPr lang="en-US" sz="800" i="1" dirty="0" err="1"/>
              <a:t>Manag</a:t>
            </a:r>
            <a:r>
              <a:rPr lang="en-US" sz="800" i="1" dirty="0"/>
              <a:t>, 14</a:t>
            </a:r>
            <a:r>
              <a:rPr lang="en-US" sz="800" dirty="0"/>
              <a:t>, 1453-1456. doi:10.2147/TCRM.S171748</a:t>
            </a:r>
          </a:p>
          <a:p>
            <a:endParaRPr lang="en-US" dirty="0"/>
          </a:p>
        </p:txBody>
      </p:sp>
      <p:pic>
        <p:nvPicPr>
          <p:cNvPr id="7" name="Picture 6">
            <a:extLst>
              <a:ext uri="{FF2B5EF4-FFF2-40B4-BE49-F238E27FC236}">
                <a16:creationId xmlns:a16="http://schemas.microsoft.com/office/drawing/2014/main" id="{7C8CF3A3-5A22-F049-B9B9-E15BA76774B6}"/>
              </a:ext>
            </a:extLst>
          </p:cNvPr>
          <p:cNvPicPr>
            <a:picLocks noChangeAspect="1"/>
          </p:cNvPicPr>
          <p:nvPr/>
        </p:nvPicPr>
        <p:blipFill>
          <a:blip r:embed="rId2"/>
          <a:stretch>
            <a:fillRect/>
          </a:stretch>
        </p:blipFill>
        <p:spPr>
          <a:xfrm>
            <a:off x="791090" y="4509162"/>
            <a:ext cx="7814782" cy="1618919"/>
          </a:xfrm>
          <a:prstGeom prst="rect">
            <a:avLst/>
          </a:prstGeom>
        </p:spPr>
      </p:pic>
    </p:spTree>
    <p:extLst>
      <p:ext uri="{BB962C8B-B14F-4D97-AF65-F5344CB8AC3E}">
        <p14:creationId xmlns:p14="http://schemas.microsoft.com/office/powerpoint/2010/main" val="3354796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382FF78-3920-F24D-AE8C-8266EFE0EE91}"/>
              </a:ext>
            </a:extLst>
          </p:cNvPr>
          <p:cNvSpPr>
            <a:spLocks noGrp="1"/>
          </p:cNvSpPr>
          <p:nvPr>
            <p:ph type="title"/>
          </p:nvPr>
        </p:nvSpPr>
        <p:spPr>
          <a:xfrm>
            <a:off x="1380493" y="17146"/>
            <a:ext cx="5937755" cy="1188720"/>
          </a:xfrm>
        </p:spPr>
        <p:txBody>
          <a:bodyPr/>
          <a:lstStyle/>
          <a:p>
            <a:r>
              <a:rPr lang="en-US" dirty="0"/>
              <a:t>Central line indication</a:t>
            </a:r>
          </a:p>
        </p:txBody>
      </p:sp>
      <p:sp>
        <p:nvSpPr>
          <p:cNvPr id="8" name="Content Placeholder 7">
            <a:extLst>
              <a:ext uri="{FF2B5EF4-FFF2-40B4-BE49-F238E27FC236}">
                <a16:creationId xmlns:a16="http://schemas.microsoft.com/office/drawing/2014/main" id="{C287AD7D-2824-6A42-9ABA-BCD723EF04B8}"/>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CD919B74-FA5E-D34D-8872-21F8C0AE26CB}"/>
              </a:ext>
            </a:extLst>
          </p:cNvPr>
          <p:cNvSpPr>
            <a:spLocks noGrp="1"/>
          </p:cNvSpPr>
          <p:nvPr>
            <p:ph type="sldNum" sz="quarter" idx="12"/>
          </p:nvPr>
        </p:nvSpPr>
        <p:spPr/>
        <p:txBody>
          <a:bodyPr/>
          <a:lstStyle/>
          <a:p>
            <a:fld id="{19ACC1C4-67F0-8B4A-A832-26D3DBE27CD0}" type="slidenum">
              <a:rPr lang="en-US" smtClean="0"/>
              <a:t>14</a:t>
            </a:fld>
            <a:endParaRPr lang="en-US"/>
          </a:p>
        </p:txBody>
      </p:sp>
      <p:pic>
        <p:nvPicPr>
          <p:cNvPr id="6" name="Picture 5">
            <a:extLst>
              <a:ext uri="{FF2B5EF4-FFF2-40B4-BE49-F238E27FC236}">
                <a16:creationId xmlns:a16="http://schemas.microsoft.com/office/drawing/2014/main" id="{727017B3-9E11-8042-85CC-8D51E19ECF95}"/>
              </a:ext>
            </a:extLst>
          </p:cNvPr>
          <p:cNvPicPr>
            <a:picLocks noChangeAspect="1"/>
          </p:cNvPicPr>
          <p:nvPr/>
        </p:nvPicPr>
        <p:blipFill>
          <a:blip r:embed="rId2"/>
          <a:stretch>
            <a:fillRect/>
          </a:stretch>
        </p:blipFill>
        <p:spPr>
          <a:xfrm>
            <a:off x="2164079" y="1331214"/>
            <a:ext cx="4669265" cy="5581650"/>
          </a:xfrm>
          <a:prstGeom prst="rect">
            <a:avLst/>
          </a:prstGeom>
        </p:spPr>
      </p:pic>
    </p:spTree>
    <p:extLst>
      <p:ext uri="{BB962C8B-B14F-4D97-AF65-F5344CB8AC3E}">
        <p14:creationId xmlns:p14="http://schemas.microsoft.com/office/powerpoint/2010/main" val="3902986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AD7C5BE-418C-4A44-91BF-28E411F75B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090" y="1559052"/>
            <a:ext cx="7703820" cy="4347972"/>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C849E3-35A1-1247-8C79-20F427AF9E02}"/>
              </a:ext>
            </a:extLst>
          </p:cNvPr>
          <p:cNvSpPr>
            <a:spLocks noGrp="1"/>
          </p:cNvSpPr>
          <p:nvPr>
            <p:ph type="title"/>
          </p:nvPr>
        </p:nvSpPr>
        <p:spPr>
          <a:xfrm>
            <a:off x="1673352" y="964692"/>
            <a:ext cx="5797296" cy="1188720"/>
          </a:xfrm>
          <a:ln>
            <a:solidFill>
              <a:srgbClr val="404040"/>
            </a:solidFill>
          </a:ln>
        </p:spPr>
        <p:txBody>
          <a:bodyPr vert="horz" lIns="182880" tIns="182880" rIns="182880" bIns="182880" rtlCol="0" anchor="ctr">
            <a:normAutofit/>
          </a:bodyPr>
          <a:lstStyle/>
          <a:p>
            <a:r>
              <a:rPr lang="en-US" sz="2800"/>
              <a:t>Patient perspective on PICC complications</a:t>
            </a:r>
          </a:p>
        </p:txBody>
      </p:sp>
      <p:pic>
        <p:nvPicPr>
          <p:cNvPr id="5" name="Content Placeholder 4" descr="A screenshot of a cell phone&#10;&#10;Description automatically generated">
            <a:extLst>
              <a:ext uri="{FF2B5EF4-FFF2-40B4-BE49-F238E27FC236}">
                <a16:creationId xmlns:a16="http://schemas.microsoft.com/office/drawing/2014/main" id="{8B2318D0-CF5F-0C4D-A2C6-8D636E178E20}"/>
              </a:ext>
            </a:extLst>
          </p:cNvPr>
          <p:cNvPicPr>
            <a:picLocks noGrp="1" noChangeAspect="1"/>
          </p:cNvPicPr>
          <p:nvPr>
            <p:ph idx="1"/>
          </p:nvPr>
        </p:nvPicPr>
        <p:blipFill>
          <a:blip r:embed="rId2"/>
          <a:stretch>
            <a:fillRect/>
          </a:stretch>
        </p:blipFill>
        <p:spPr>
          <a:xfrm>
            <a:off x="1386905" y="2309559"/>
            <a:ext cx="6370189" cy="3423976"/>
          </a:xfrm>
          <a:prstGeom prst="rect">
            <a:avLst/>
          </a:prstGeom>
        </p:spPr>
      </p:pic>
      <p:sp>
        <p:nvSpPr>
          <p:cNvPr id="4" name="Slide Number Placeholder 3">
            <a:extLst>
              <a:ext uri="{FF2B5EF4-FFF2-40B4-BE49-F238E27FC236}">
                <a16:creationId xmlns:a16="http://schemas.microsoft.com/office/drawing/2014/main" id="{83D4BB9A-C5A1-BF4C-8D34-615F27935105}"/>
              </a:ext>
            </a:extLst>
          </p:cNvPr>
          <p:cNvSpPr>
            <a:spLocks noGrp="1"/>
          </p:cNvSpPr>
          <p:nvPr>
            <p:ph type="sldNum" sz="quarter" idx="12"/>
          </p:nvPr>
        </p:nvSpPr>
        <p:spPr>
          <a:xfrm>
            <a:off x="8069191" y="6217920"/>
            <a:ext cx="274320" cy="365760"/>
          </a:xfrm>
        </p:spPr>
        <p:txBody>
          <a:bodyPr vert="horz" lIns="18288" tIns="45720" rIns="18288" bIns="45720" rtlCol="0" anchor="ctr">
            <a:normAutofit/>
          </a:bodyPr>
          <a:lstStyle/>
          <a:p>
            <a:pPr>
              <a:lnSpc>
                <a:spcPct val="90000"/>
              </a:lnSpc>
              <a:spcAft>
                <a:spcPts val="600"/>
              </a:spcAft>
            </a:pPr>
            <a:fld id="{19ACC1C4-67F0-8B4A-A832-26D3DBE27CD0}" type="slidenum">
              <a:rPr lang="en-US" smtClean="0"/>
              <a:pPr>
                <a:lnSpc>
                  <a:spcPct val="90000"/>
                </a:lnSpc>
                <a:spcAft>
                  <a:spcPts val="600"/>
                </a:spcAft>
              </a:pPr>
              <a:t>15</a:t>
            </a:fld>
            <a:endParaRPr lang="en-US"/>
          </a:p>
        </p:txBody>
      </p:sp>
      <p:sp>
        <p:nvSpPr>
          <p:cNvPr id="6" name="Footer Placeholder 5">
            <a:extLst>
              <a:ext uri="{FF2B5EF4-FFF2-40B4-BE49-F238E27FC236}">
                <a16:creationId xmlns:a16="http://schemas.microsoft.com/office/drawing/2014/main" id="{281652F3-B5A5-194F-986B-4EC31F34C925}"/>
              </a:ext>
            </a:extLst>
          </p:cNvPr>
          <p:cNvSpPr>
            <a:spLocks noGrp="1"/>
          </p:cNvSpPr>
          <p:nvPr>
            <p:ph type="ftr" sz="quarter" idx="11"/>
          </p:nvPr>
        </p:nvSpPr>
        <p:spPr/>
        <p:txBody>
          <a:bodyPr/>
          <a:lstStyle/>
          <a:p>
            <a:r>
              <a:rPr lang="en-US"/>
              <a:t>Krein SL, et al. BMJ Qual Saf 2019;0:1–8. doi:10.1136/bmjqs-2018-008726</a:t>
            </a:r>
          </a:p>
        </p:txBody>
      </p:sp>
    </p:spTree>
    <p:extLst>
      <p:ext uri="{BB962C8B-B14F-4D97-AF65-F5344CB8AC3E}">
        <p14:creationId xmlns:p14="http://schemas.microsoft.com/office/powerpoint/2010/main" val="931756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87EA639-0629-3647-B29C-1747819DF817}"/>
              </a:ext>
            </a:extLst>
          </p:cNvPr>
          <p:cNvPicPr>
            <a:picLocks noChangeAspect="1"/>
          </p:cNvPicPr>
          <p:nvPr/>
        </p:nvPicPr>
        <p:blipFill>
          <a:blip r:embed="rId2"/>
          <a:stretch>
            <a:fillRect/>
          </a:stretch>
        </p:blipFill>
        <p:spPr>
          <a:xfrm rot="5400000">
            <a:off x="2541895" y="-618147"/>
            <a:ext cx="4060208" cy="9144000"/>
          </a:xfrm>
          <a:prstGeom prst="rect">
            <a:avLst/>
          </a:prstGeom>
        </p:spPr>
      </p:pic>
      <p:sp>
        <p:nvSpPr>
          <p:cNvPr id="2" name="Title 1">
            <a:extLst>
              <a:ext uri="{FF2B5EF4-FFF2-40B4-BE49-F238E27FC236}">
                <a16:creationId xmlns:a16="http://schemas.microsoft.com/office/drawing/2014/main" id="{B714791A-9E14-FF43-9D1A-0106535C7D36}"/>
              </a:ext>
            </a:extLst>
          </p:cNvPr>
          <p:cNvSpPr>
            <a:spLocks noGrp="1"/>
          </p:cNvSpPr>
          <p:nvPr>
            <p:ph type="title"/>
          </p:nvPr>
        </p:nvSpPr>
        <p:spPr>
          <a:xfrm>
            <a:off x="1603122" y="482778"/>
            <a:ext cx="5937755" cy="1188720"/>
          </a:xfrm>
        </p:spPr>
        <p:txBody>
          <a:bodyPr/>
          <a:lstStyle/>
          <a:p>
            <a:r>
              <a:rPr lang="en-US"/>
              <a:t>Midline performance</a:t>
            </a:r>
          </a:p>
        </p:txBody>
      </p:sp>
      <p:sp>
        <p:nvSpPr>
          <p:cNvPr id="4" name="Slide Number Placeholder 3">
            <a:extLst>
              <a:ext uri="{FF2B5EF4-FFF2-40B4-BE49-F238E27FC236}">
                <a16:creationId xmlns:a16="http://schemas.microsoft.com/office/drawing/2014/main" id="{73FA5762-D690-964B-9D63-E42FCFF07777}"/>
              </a:ext>
            </a:extLst>
          </p:cNvPr>
          <p:cNvSpPr>
            <a:spLocks noGrp="1"/>
          </p:cNvSpPr>
          <p:nvPr>
            <p:ph type="sldNum" sz="quarter" idx="12"/>
          </p:nvPr>
        </p:nvSpPr>
        <p:spPr/>
        <p:txBody>
          <a:bodyPr/>
          <a:lstStyle/>
          <a:p>
            <a:fld id="{19ACC1C4-67F0-8B4A-A832-26D3DBE27CD0}" type="slidenum">
              <a:rPr lang="en-US" smtClean="0"/>
              <a:t>16</a:t>
            </a:fld>
            <a:endParaRPr lang="en-US"/>
          </a:p>
        </p:txBody>
      </p:sp>
      <p:sp>
        <p:nvSpPr>
          <p:cNvPr id="6" name="Footer Placeholder 5">
            <a:extLst>
              <a:ext uri="{FF2B5EF4-FFF2-40B4-BE49-F238E27FC236}">
                <a16:creationId xmlns:a16="http://schemas.microsoft.com/office/drawing/2014/main" id="{7D8457FE-4998-614C-A44B-B04366012AC8}"/>
              </a:ext>
            </a:extLst>
          </p:cNvPr>
          <p:cNvSpPr>
            <a:spLocks noGrp="1"/>
          </p:cNvSpPr>
          <p:nvPr>
            <p:ph type="ftr" sz="quarter" idx="11"/>
          </p:nvPr>
        </p:nvSpPr>
        <p:spPr/>
        <p:txBody>
          <a:bodyPr/>
          <a:lstStyle/>
          <a:p>
            <a:r>
              <a:rPr lang="en-US" dirty="0"/>
              <a:t>Chopra V, et al. BMJ </a:t>
            </a:r>
            <a:r>
              <a:rPr lang="en-US" dirty="0" err="1"/>
              <a:t>Qual</a:t>
            </a:r>
            <a:r>
              <a:rPr lang="en-US" dirty="0"/>
              <a:t> </a:t>
            </a:r>
            <a:r>
              <a:rPr lang="en-US" dirty="0" err="1"/>
              <a:t>Saf</a:t>
            </a:r>
            <a:r>
              <a:rPr lang="en-US" dirty="0"/>
              <a:t> 2019;0:1–7. doi:10.1136/bmjqs-2018-008554</a:t>
            </a:r>
          </a:p>
        </p:txBody>
      </p:sp>
    </p:spTree>
    <p:extLst>
      <p:ext uri="{BB962C8B-B14F-4D97-AF65-F5344CB8AC3E}">
        <p14:creationId xmlns:p14="http://schemas.microsoft.com/office/powerpoint/2010/main" val="1484925859"/>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0918 0.05736" pathEditMode="relative" ptsTypes="AA">
                                      <p:cBhvr>
                                        <p:cTn id="6" dur="30000" fill="hold"/>
                                        <p:tgtEl>
                                          <p:spTgt spid="7"/>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7"/>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00918 0.05736 L 0 0" pathEditMode="relative" ptsTypes="AA">
                                      <p:cBhvr>
                                        <p:cTn id="11" dur="30000" fill="hold"/>
                                        <p:tgtEl>
                                          <p:spTgt spid="7"/>
                                        </p:tgtEl>
                                        <p:attrNameLst>
                                          <p:attrName>ppt_x</p:attrName>
                                          <p:attrName>ppt_y</p:attrName>
                                        </p:attrNameLst>
                                      </p:cBhvr>
                                    </p:animMotion>
                                  </p:childTnLst>
                                </p:cTn>
                              </p:par>
                              <p:par>
                                <p:cTn id="12" presetID="6" presetClass="emph" presetSubtype="0" accel="50000" decel="50000" fill="hold" nodeType="withEffect">
                                  <p:stCondLst>
                                    <p:cond delay="5000"/>
                                  </p:stCondLst>
                                  <p:childTnLst>
                                    <p:animScale>
                                      <p:cBhvr>
                                        <p:cTn id="13" dur="30000" fill="hold"/>
                                        <p:tgtEl>
                                          <p:spTgt spid="7"/>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0 0 L 0 0" pathEditMode="relative" ptsTypes="AA">
                                      <p:cBhvr>
                                        <p:cTn id="16" dur="5000" fill="hold"/>
                                        <p:tgtEl>
                                          <p:spTgt spid="7"/>
                                        </p:tgtEl>
                                        <p:attrNameLst>
                                          <p:attrName>ppt_x</p:attrName>
                                          <p:attrName>ppt_y</p:attrName>
                                        </p:attrNameLst>
                                      </p:cBhvr>
                                    </p:animMotion>
                                  </p:childTnLst>
                                </p:cTn>
                              </p:par>
                            </p:childTnLst>
                          </p:cTn>
                        </p:par>
                      </p:childTnLst>
                    </p:cTn>
                  </p:par>
                </p:childTnLst>
              </p:cTn>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53691"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2681105"/>
            <a:ext cx="2551176" cy="1495794"/>
          </a:xfrm>
          <a:solidFill>
            <a:srgbClr val="FFFFFF"/>
          </a:solidFill>
          <a:ln>
            <a:solidFill>
              <a:srgbClr val="262626"/>
            </a:solidFill>
          </a:ln>
        </p:spPr>
        <p:txBody>
          <a:bodyPr>
            <a:normAutofit/>
          </a:bodyPr>
          <a:lstStyle/>
          <a:p>
            <a:r>
              <a:rPr lang="en-US" sz="2400"/>
              <a:t>Identifying existing risks</a:t>
            </a:r>
          </a:p>
        </p:txBody>
      </p:sp>
      <p:sp useBgFill="1">
        <p:nvSpPr>
          <p:cNvPr id="16" name="Rectangle 12">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4958" y="0"/>
            <a:ext cx="557904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4F515A0-B1D3-A640-8BB6-21D501F72773}"/>
              </a:ext>
            </a:extLst>
          </p:cNvPr>
          <p:cNvSpPr>
            <a:spLocks noGrp="1"/>
          </p:cNvSpPr>
          <p:nvPr>
            <p:ph type="sldNum" sz="quarter" idx="12"/>
          </p:nvPr>
        </p:nvSpPr>
        <p:spPr>
          <a:xfrm>
            <a:off x="8069191" y="6217920"/>
            <a:ext cx="274320" cy="365760"/>
          </a:xfrm>
        </p:spPr>
        <p:txBody>
          <a:bodyPr>
            <a:normAutofit/>
          </a:bodyPr>
          <a:lstStyle/>
          <a:p>
            <a:pPr>
              <a:lnSpc>
                <a:spcPct val="90000"/>
              </a:lnSpc>
              <a:spcAft>
                <a:spcPts val="600"/>
              </a:spcAft>
            </a:pPr>
            <a:fld id="{19ACC1C4-67F0-8B4A-A832-26D3DBE27CD0}" type="slidenum">
              <a:rPr lang="en-US" smtClean="0"/>
              <a:pPr>
                <a:lnSpc>
                  <a:spcPct val="90000"/>
                </a:lnSpc>
                <a:spcAft>
                  <a:spcPts val="600"/>
                </a:spcAft>
              </a:pPr>
              <a:t>17</a:t>
            </a:fld>
            <a:endParaRPr lang="en-US"/>
          </a:p>
        </p:txBody>
      </p:sp>
      <p:graphicFrame>
        <p:nvGraphicFramePr>
          <p:cNvPr id="17" name="Content Placeholder 2">
            <a:extLst>
              <a:ext uri="{FF2B5EF4-FFF2-40B4-BE49-F238E27FC236}">
                <a16:creationId xmlns:a16="http://schemas.microsoft.com/office/drawing/2014/main" id="{4C7F5867-0620-4EC5-9EB6-FAF45F180D89}"/>
              </a:ext>
            </a:extLst>
          </p:cNvPr>
          <p:cNvGraphicFramePr>
            <a:graphicFrameLocks noGrp="1"/>
          </p:cNvGraphicFramePr>
          <p:nvPr>
            <p:ph idx="1"/>
            <p:extLst>
              <p:ext uri="{D42A27DB-BD31-4B8C-83A1-F6EECF244321}">
                <p14:modId xmlns:p14="http://schemas.microsoft.com/office/powerpoint/2010/main" val="3742713045"/>
              </p:ext>
            </p:extLst>
          </p:nvPr>
        </p:nvGraphicFramePr>
        <p:xfrm>
          <a:off x="4048125" y="639763"/>
          <a:ext cx="4613672" cy="5276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4862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900" dirty="0"/>
              <a:t>Starting where it starts: Emergency Room</a:t>
            </a:r>
          </a:p>
        </p:txBody>
      </p:sp>
      <p:sp>
        <p:nvSpPr>
          <p:cNvPr id="3" name="Content Placeholder 2"/>
          <p:cNvSpPr>
            <a:spLocks noGrp="1"/>
          </p:cNvSpPr>
          <p:nvPr>
            <p:ph sz="half" idx="1"/>
          </p:nvPr>
        </p:nvSpPr>
        <p:spPr/>
        <p:txBody>
          <a:bodyPr>
            <a:noAutofit/>
          </a:bodyPr>
          <a:lstStyle/>
          <a:p>
            <a:r>
              <a:rPr lang="en-US" sz="1600" dirty="0"/>
              <a:t>Several studies have examined the role of ER started peripheral IV catheters and their risk of bloodstream infection</a:t>
            </a:r>
          </a:p>
          <a:p>
            <a:r>
              <a:rPr lang="en-US" sz="1600" dirty="0"/>
              <a:t>Internal review of data suggests that over 40% of all PIVs may be started in the ER</a:t>
            </a:r>
          </a:p>
          <a:p>
            <a:pPr lvl="1"/>
            <a:r>
              <a:rPr lang="en-US" sz="1600" dirty="0"/>
              <a:t>Failure of these catheters can set up a cascade for future lines</a:t>
            </a:r>
          </a:p>
          <a:p>
            <a:r>
              <a:rPr lang="en-US" sz="1600" dirty="0"/>
              <a:t>Obtaining early reliable cannulation in the ER can impact overall hospitalization</a:t>
            </a:r>
          </a:p>
        </p:txBody>
      </p:sp>
      <p:sp>
        <p:nvSpPr>
          <p:cNvPr id="6" name="Content Placeholder 5">
            <a:extLst>
              <a:ext uri="{FF2B5EF4-FFF2-40B4-BE49-F238E27FC236}">
                <a16:creationId xmlns:a16="http://schemas.microsoft.com/office/drawing/2014/main" id="{30986721-A784-FA47-BACD-F5EBE12F4FF8}"/>
              </a:ext>
            </a:extLst>
          </p:cNvPr>
          <p:cNvSpPr>
            <a:spLocks noGrp="1"/>
          </p:cNvSpPr>
          <p:nvPr>
            <p:ph sz="half" idx="2"/>
          </p:nvPr>
        </p:nvSpPr>
        <p:spPr/>
        <p:txBody>
          <a:bodyPr>
            <a:normAutofit lnSpcReduction="10000"/>
          </a:bodyPr>
          <a:lstStyle/>
          <a:p>
            <a:r>
              <a:rPr lang="en-US" sz="1600" dirty="0"/>
              <a:t>Recent studies have suggested significant success and improved outcomes with ER initiated, ultrasound guided midlines (8-10 cm)</a:t>
            </a:r>
          </a:p>
          <a:p>
            <a:pPr lvl="1"/>
            <a:r>
              <a:rPr lang="en-US" dirty="0"/>
              <a:t>Absence of visible/palpable veins or 2 or more failed PIV attempts</a:t>
            </a:r>
          </a:p>
          <a:p>
            <a:pPr lvl="1"/>
            <a:r>
              <a:rPr lang="en-US" dirty="0"/>
              <a:t>73% lasted beyond 7 days</a:t>
            </a:r>
          </a:p>
          <a:p>
            <a:pPr lvl="1"/>
            <a:r>
              <a:rPr lang="en-US" dirty="0"/>
              <a:t>Placed with sterile drape, sterile gel and probe cover</a:t>
            </a:r>
          </a:p>
          <a:p>
            <a:endParaRPr lang="en-US" dirty="0"/>
          </a:p>
        </p:txBody>
      </p:sp>
      <p:sp>
        <p:nvSpPr>
          <p:cNvPr id="4" name="Slide Number Placeholder 3">
            <a:extLst>
              <a:ext uri="{FF2B5EF4-FFF2-40B4-BE49-F238E27FC236}">
                <a16:creationId xmlns:a16="http://schemas.microsoft.com/office/drawing/2014/main" id="{783735C1-609A-0943-AB47-57ED88BD9A9A}"/>
              </a:ext>
            </a:extLst>
          </p:cNvPr>
          <p:cNvSpPr>
            <a:spLocks noGrp="1"/>
          </p:cNvSpPr>
          <p:nvPr>
            <p:ph type="sldNum" sz="quarter" idx="12"/>
          </p:nvPr>
        </p:nvSpPr>
        <p:spPr/>
        <p:txBody>
          <a:bodyPr/>
          <a:lstStyle/>
          <a:p>
            <a:fld id="{19ACC1C4-67F0-8B4A-A832-26D3DBE27CD0}" type="slidenum">
              <a:rPr lang="en-US" smtClean="0"/>
              <a:t>18</a:t>
            </a:fld>
            <a:endParaRPr lang="en-US"/>
          </a:p>
        </p:txBody>
      </p:sp>
      <p:sp>
        <p:nvSpPr>
          <p:cNvPr id="5" name="TextBox 4"/>
          <p:cNvSpPr txBox="1"/>
          <p:nvPr/>
        </p:nvSpPr>
        <p:spPr>
          <a:xfrm>
            <a:off x="914400" y="6180892"/>
            <a:ext cx="6973455" cy="677108"/>
          </a:xfrm>
          <a:prstGeom prst="rect">
            <a:avLst/>
          </a:prstGeom>
          <a:noFill/>
        </p:spPr>
        <p:txBody>
          <a:bodyPr wrap="square" rtlCol="0">
            <a:spAutoFit/>
          </a:bodyPr>
          <a:lstStyle/>
          <a:p>
            <a:r>
              <a:rPr lang="en-US" sz="1000" dirty="0" err="1"/>
              <a:t>Scoppettuolo</a:t>
            </a:r>
            <a:r>
              <a:rPr lang="en-US" sz="1000" dirty="0"/>
              <a:t>, G., et al. (2016). "Ultrasound-guided "short" midline catheters for difficult venous access in the emergency department: a retrospective analysis." </a:t>
            </a:r>
            <a:r>
              <a:rPr lang="en-US" sz="1000" u="sng" dirty="0" err="1"/>
              <a:t>Int</a:t>
            </a:r>
            <a:r>
              <a:rPr lang="en-US" sz="1000" u="sng" dirty="0"/>
              <a:t> J </a:t>
            </a:r>
            <a:r>
              <a:rPr lang="en-US" sz="1000" u="sng" dirty="0" err="1"/>
              <a:t>Emerg</a:t>
            </a:r>
            <a:r>
              <a:rPr lang="en-US" sz="1000" u="sng" dirty="0"/>
              <a:t> Med</a:t>
            </a:r>
            <a:r>
              <a:rPr lang="en-US" sz="1000" dirty="0"/>
              <a:t> </a:t>
            </a:r>
            <a:r>
              <a:rPr lang="en-US" sz="1000" b="1" dirty="0"/>
              <a:t>9</a:t>
            </a:r>
            <a:r>
              <a:rPr lang="en-US" sz="1000" dirty="0"/>
              <a:t>(1): 3</a:t>
            </a:r>
          </a:p>
          <a:p>
            <a:endParaRPr lang="en-US" dirty="0"/>
          </a:p>
        </p:txBody>
      </p:sp>
    </p:spTree>
    <p:extLst>
      <p:ext uri="{BB962C8B-B14F-4D97-AF65-F5344CB8AC3E}">
        <p14:creationId xmlns:p14="http://schemas.microsoft.com/office/powerpoint/2010/main" val="1156571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Midlines/extended dwell catheters for Difficult Access</a:t>
            </a:r>
          </a:p>
        </p:txBody>
      </p:sp>
      <p:sp>
        <p:nvSpPr>
          <p:cNvPr id="3" name="Content Placeholder 2"/>
          <p:cNvSpPr>
            <a:spLocks noGrp="1"/>
          </p:cNvSpPr>
          <p:nvPr>
            <p:ph sz="half" idx="1"/>
          </p:nvPr>
        </p:nvSpPr>
        <p:spPr/>
        <p:txBody>
          <a:bodyPr>
            <a:noAutofit/>
          </a:bodyPr>
          <a:lstStyle/>
          <a:p>
            <a:r>
              <a:rPr lang="en-US" sz="1600" dirty="0"/>
              <a:t>Selecting a site most likely to last the patient’s full course of therapy may also include consideration of a midline, particularly as ultrasound becomes the expectation for difficult access and failed attempts</a:t>
            </a:r>
          </a:p>
        </p:txBody>
      </p:sp>
      <p:sp>
        <p:nvSpPr>
          <p:cNvPr id="6" name="Content Placeholder 5">
            <a:extLst>
              <a:ext uri="{FF2B5EF4-FFF2-40B4-BE49-F238E27FC236}">
                <a16:creationId xmlns:a16="http://schemas.microsoft.com/office/drawing/2014/main" id="{B0E91959-55AC-0D44-A924-4E8DEA19EB27}"/>
              </a:ext>
            </a:extLst>
          </p:cNvPr>
          <p:cNvSpPr>
            <a:spLocks noGrp="1"/>
          </p:cNvSpPr>
          <p:nvPr>
            <p:ph sz="half" idx="2"/>
          </p:nvPr>
        </p:nvSpPr>
        <p:spPr/>
        <p:txBody>
          <a:bodyPr/>
          <a:lstStyle/>
          <a:p>
            <a:r>
              <a:rPr lang="en-US" sz="1600" dirty="0"/>
              <a:t>Take into consideration that every failure increases risk of future failure and that a recent study suggests that a large percentage (79%) of peripheral IV associated S aureus infections occurred at old IV sites (and 29% of those assessments were missed by the bedside staff)</a:t>
            </a:r>
          </a:p>
          <a:p>
            <a:endParaRPr lang="en-US" dirty="0"/>
          </a:p>
        </p:txBody>
      </p:sp>
      <p:sp>
        <p:nvSpPr>
          <p:cNvPr id="5" name="Slide Number Placeholder 4">
            <a:extLst>
              <a:ext uri="{FF2B5EF4-FFF2-40B4-BE49-F238E27FC236}">
                <a16:creationId xmlns:a16="http://schemas.microsoft.com/office/drawing/2014/main" id="{241BF469-7581-CF4A-AF95-973E4586674A}"/>
              </a:ext>
            </a:extLst>
          </p:cNvPr>
          <p:cNvSpPr>
            <a:spLocks noGrp="1"/>
          </p:cNvSpPr>
          <p:nvPr>
            <p:ph type="sldNum" sz="quarter" idx="12"/>
          </p:nvPr>
        </p:nvSpPr>
        <p:spPr/>
        <p:txBody>
          <a:bodyPr/>
          <a:lstStyle/>
          <a:p>
            <a:fld id="{19ACC1C4-67F0-8B4A-A832-26D3DBE27CD0}" type="slidenum">
              <a:rPr lang="en-US" smtClean="0"/>
              <a:t>19</a:t>
            </a:fld>
            <a:endParaRPr lang="en-US"/>
          </a:p>
        </p:txBody>
      </p:sp>
      <p:sp>
        <p:nvSpPr>
          <p:cNvPr id="4" name="TextBox 3"/>
          <p:cNvSpPr txBox="1"/>
          <p:nvPr/>
        </p:nvSpPr>
        <p:spPr>
          <a:xfrm>
            <a:off x="594360" y="6172951"/>
            <a:ext cx="8229599" cy="677108"/>
          </a:xfrm>
          <a:prstGeom prst="rect">
            <a:avLst/>
          </a:prstGeom>
          <a:noFill/>
        </p:spPr>
        <p:txBody>
          <a:bodyPr wrap="square" rtlCol="0">
            <a:spAutoFit/>
          </a:bodyPr>
          <a:lstStyle/>
          <a:p>
            <a:r>
              <a:rPr lang="en-US" sz="1000" dirty="0"/>
              <a:t>Austin, E. D., et al. (2016). "Peripheral Intravenous Catheter Placement Is an </a:t>
            </a:r>
            <a:r>
              <a:rPr lang="en-US" sz="1000" dirty="0" err="1"/>
              <a:t>Underrecognized</a:t>
            </a:r>
            <a:r>
              <a:rPr lang="en-US" sz="1000" dirty="0"/>
              <a:t> Source of Staphylococcus aureus Bloodstream Infection." </a:t>
            </a:r>
            <a:r>
              <a:rPr lang="en-US" sz="1000" u="sng" dirty="0"/>
              <a:t>Open Forum Infect Dis</a:t>
            </a:r>
            <a:r>
              <a:rPr lang="en-US" sz="1000" dirty="0"/>
              <a:t> </a:t>
            </a:r>
            <a:r>
              <a:rPr lang="en-US" sz="1000" b="1" dirty="0"/>
              <a:t>3</a:t>
            </a:r>
            <a:r>
              <a:rPr lang="en-US" sz="1000" dirty="0"/>
              <a:t>(2): ofw072</a:t>
            </a:r>
          </a:p>
          <a:p>
            <a:endParaRPr lang="en-US" dirty="0"/>
          </a:p>
        </p:txBody>
      </p:sp>
    </p:spTree>
    <p:extLst>
      <p:ext uri="{BB962C8B-B14F-4D97-AF65-F5344CB8AC3E}">
        <p14:creationId xmlns:p14="http://schemas.microsoft.com/office/powerpoint/2010/main" val="376867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idx="1"/>
          </p:nvPr>
        </p:nvSpPr>
        <p:spPr>
          <a:xfrm>
            <a:off x="1788925" y="2619757"/>
            <a:ext cx="5937755" cy="3101983"/>
          </a:xfrm>
        </p:spPr>
        <p:txBody>
          <a:bodyPr/>
          <a:lstStyle/>
          <a:p>
            <a:pPr marL="0" indent="0">
              <a:buNone/>
            </a:pPr>
            <a:r>
              <a:rPr lang="en-US" dirty="0"/>
              <a:t>Michelle DeVries is sponsored by Access Scientific</a:t>
            </a:r>
          </a:p>
          <a:p>
            <a:pPr marL="0" indent="0">
              <a:buNone/>
            </a:pPr>
            <a:endParaRPr lang="en-US" dirty="0"/>
          </a:p>
          <a:p>
            <a:pPr marL="0" indent="0">
              <a:buNone/>
            </a:pPr>
            <a:r>
              <a:rPr lang="en-US" dirty="0"/>
              <a:t>Also on Speaker’s Bureau with:  Becton Dickinson, </a:t>
            </a:r>
            <a:r>
              <a:rPr lang="en-US" dirty="0" err="1"/>
              <a:t>Eloquest</a:t>
            </a:r>
            <a:r>
              <a:rPr lang="en-US" dirty="0"/>
              <a:t> and Ethicon</a:t>
            </a:r>
          </a:p>
          <a:p>
            <a:pPr marL="0" indent="0">
              <a:buNone/>
            </a:pPr>
            <a:r>
              <a:rPr lang="en-US" dirty="0"/>
              <a:t>IIS grant funding:  Johnson and Johnson</a:t>
            </a:r>
          </a:p>
          <a:p>
            <a:pPr marL="0" indent="0">
              <a:buNone/>
            </a:pPr>
            <a:r>
              <a:rPr lang="en-US" dirty="0"/>
              <a:t>AVA involvement:  Project Infuse (PIV Task Force); Vascular Access Specialty Task Force</a:t>
            </a:r>
          </a:p>
          <a:p>
            <a:pPr marL="0" indent="0">
              <a:buNone/>
            </a:pPr>
            <a:r>
              <a:rPr lang="en-US" dirty="0"/>
              <a:t>Griffith University:  Adjunct Research Fellow (AVATAR) </a:t>
            </a:r>
          </a:p>
        </p:txBody>
      </p:sp>
      <p:sp>
        <p:nvSpPr>
          <p:cNvPr id="4" name="Slide Number Placeholder 3">
            <a:extLst>
              <a:ext uri="{FF2B5EF4-FFF2-40B4-BE49-F238E27FC236}">
                <a16:creationId xmlns:a16="http://schemas.microsoft.com/office/drawing/2014/main" id="{DF882D8E-BCB1-3D40-96B1-ADC522535B00}"/>
              </a:ext>
            </a:extLst>
          </p:cNvPr>
          <p:cNvSpPr>
            <a:spLocks noGrp="1"/>
          </p:cNvSpPr>
          <p:nvPr>
            <p:ph type="sldNum" sz="quarter" idx="12"/>
          </p:nvPr>
        </p:nvSpPr>
        <p:spPr/>
        <p:txBody>
          <a:bodyPr/>
          <a:lstStyle/>
          <a:p>
            <a:fld id="{19ACC1C4-67F0-8B4A-A832-26D3DBE27CD0}" type="slidenum">
              <a:rPr lang="en-US" smtClean="0"/>
              <a:t>2</a:t>
            </a:fld>
            <a:endParaRPr lang="en-US"/>
          </a:p>
        </p:txBody>
      </p:sp>
    </p:spTree>
    <p:extLst>
      <p:ext uri="{BB962C8B-B14F-4D97-AF65-F5344CB8AC3E}">
        <p14:creationId xmlns:p14="http://schemas.microsoft.com/office/powerpoint/2010/main" val="1910823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84D26-F05F-CD46-AD54-9EB23F817F07}"/>
              </a:ext>
            </a:extLst>
          </p:cNvPr>
          <p:cNvSpPr>
            <a:spLocks noGrp="1"/>
          </p:cNvSpPr>
          <p:nvPr>
            <p:ph type="title"/>
          </p:nvPr>
        </p:nvSpPr>
        <p:spPr/>
        <p:txBody>
          <a:bodyPr/>
          <a:lstStyle/>
          <a:p>
            <a:r>
              <a:rPr lang="en-US" dirty="0"/>
              <a:t>ER Success with 19.5G (3Fr), 6cm Device</a:t>
            </a:r>
          </a:p>
        </p:txBody>
      </p:sp>
      <p:pic>
        <p:nvPicPr>
          <p:cNvPr id="7" name="Picture 2">
            <a:extLst>
              <a:ext uri="{FF2B5EF4-FFF2-40B4-BE49-F238E27FC236}">
                <a16:creationId xmlns:a16="http://schemas.microsoft.com/office/drawing/2014/main" id="{D9140F19-01F4-EC46-BC43-00866DFA1BA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540051" y="2623446"/>
            <a:ext cx="2412647" cy="3101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Content Placeholder 8">
            <a:extLst>
              <a:ext uri="{FF2B5EF4-FFF2-40B4-BE49-F238E27FC236}">
                <a16:creationId xmlns:a16="http://schemas.microsoft.com/office/drawing/2014/main" id="{2413BE2F-E215-8E4F-AE65-F713CE93187B}"/>
              </a:ext>
            </a:extLst>
          </p:cNvPr>
          <p:cNvSpPr>
            <a:spLocks noGrp="1"/>
          </p:cNvSpPr>
          <p:nvPr>
            <p:ph sz="half" idx="2"/>
          </p:nvPr>
        </p:nvSpPr>
        <p:spPr/>
        <p:txBody>
          <a:bodyPr/>
          <a:lstStyle/>
          <a:p>
            <a:r>
              <a:rPr lang="en-US" dirty="0"/>
              <a:t>Adult DIVA patients in the ER with vessel depth of 1.2. -1.6 cm and an expected admission of at least 24 hours</a:t>
            </a:r>
          </a:p>
          <a:p>
            <a:r>
              <a:rPr lang="en-US" dirty="0"/>
              <a:t>Lower rates of failure compared to standard long PIV</a:t>
            </a:r>
          </a:p>
          <a:p>
            <a:r>
              <a:rPr lang="en-US" dirty="0"/>
              <a:t>Median to failure 4.04 days versus 1.25 days for standard long PIV</a:t>
            </a:r>
          </a:p>
        </p:txBody>
      </p:sp>
      <p:sp>
        <p:nvSpPr>
          <p:cNvPr id="5" name="Slide Number Placeholder 4">
            <a:extLst>
              <a:ext uri="{FF2B5EF4-FFF2-40B4-BE49-F238E27FC236}">
                <a16:creationId xmlns:a16="http://schemas.microsoft.com/office/drawing/2014/main" id="{DA50F868-4000-A04F-87F0-0C9D31404850}"/>
              </a:ext>
            </a:extLst>
          </p:cNvPr>
          <p:cNvSpPr>
            <a:spLocks noGrp="1"/>
          </p:cNvSpPr>
          <p:nvPr>
            <p:ph type="sldNum" sz="quarter" idx="12"/>
          </p:nvPr>
        </p:nvSpPr>
        <p:spPr/>
        <p:txBody>
          <a:bodyPr/>
          <a:lstStyle/>
          <a:p>
            <a:fld id="{19ACC1C4-67F0-8B4A-A832-26D3DBE27CD0}" type="slidenum">
              <a:rPr lang="en-US" smtClean="0"/>
              <a:t>20</a:t>
            </a:fld>
            <a:endParaRPr lang="en-US"/>
          </a:p>
        </p:txBody>
      </p:sp>
      <p:sp>
        <p:nvSpPr>
          <p:cNvPr id="10" name="TextBox 9">
            <a:extLst>
              <a:ext uri="{FF2B5EF4-FFF2-40B4-BE49-F238E27FC236}">
                <a16:creationId xmlns:a16="http://schemas.microsoft.com/office/drawing/2014/main" id="{D41135DF-1D02-6543-BD2B-652243918271}"/>
              </a:ext>
            </a:extLst>
          </p:cNvPr>
          <p:cNvSpPr txBox="1"/>
          <p:nvPr/>
        </p:nvSpPr>
        <p:spPr>
          <a:xfrm>
            <a:off x="1237129" y="6400800"/>
            <a:ext cx="6741459" cy="461665"/>
          </a:xfrm>
          <a:prstGeom prst="rect">
            <a:avLst/>
          </a:prstGeom>
          <a:noFill/>
        </p:spPr>
        <p:txBody>
          <a:bodyPr wrap="square" rtlCol="0">
            <a:spAutoFit/>
          </a:bodyPr>
          <a:lstStyle/>
          <a:p>
            <a:r>
              <a:rPr lang="en-US" sz="800" dirty="0" err="1"/>
              <a:t>Bahl</a:t>
            </a:r>
            <a:r>
              <a:rPr lang="en-US" sz="800" dirty="0"/>
              <a:t> A, et al, Standard long IV catheters versus extended dwell catheters: A randomized comparison of ultrasound guided</a:t>
            </a:r>
          </a:p>
          <a:p>
            <a:r>
              <a:rPr lang="en-US" sz="800" dirty="0"/>
              <a:t>catheter survival, American Journal of Emergency Medicine (2018), https://</a:t>
            </a:r>
            <a:r>
              <a:rPr lang="en-US" sz="800" dirty="0" err="1"/>
              <a:t>doi.org</a:t>
            </a:r>
            <a:r>
              <a:rPr lang="en-US" sz="800" dirty="0"/>
              <a:t>/10.1016/j.ajem.2018.07.031</a:t>
            </a:r>
          </a:p>
          <a:p>
            <a:pPr algn="ctr">
              <a:spcAft>
                <a:spcPts val="3188"/>
              </a:spcAft>
            </a:pPr>
            <a:endParaRPr lang="en-US" altLang="en-US" sz="800" dirty="0"/>
          </a:p>
        </p:txBody>
      </p:sp>
    </p:spTree>
    <p:extLst>
      <p:ext uri="{BB962C8B-B14F-4D97-AF65-F5344CB8AC3E}">
        <p14:creationId xmlns:p14="http://schemas.microsoft.com/office/powerpoint/2010/main" val="1600853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77778" y="1528946"/>
            <a:ext cx="6877344" cy="5138115"/>
          </a:xfrm>
          <a:prstGeom prst="rect">
            <a:avLst/>
          </a:prstGeom>
        </p:spPr>
      </p:pic>
      <p:sp>
        <p:nvSpPr>
          <p:cNvPr id="3" name="Title 2"/>
          <p:cNvSpPr>
            <a:spLocks noGrp="1"/>
          </p:cNvSpPr>
          <p:nvPr>
            <p:ph type="title"/>
          </p:nvPr>
        </p:nvSpPr>
        <p:spPr>
          <a:xfrm>
            <a:off x="520700" y="0"/>
            <a:ext cx="7886700" cy="1325563"/>
          </a:xfrm>
        </p:spPr>
        <p:txBody>
          <a:bodyPr/>
          <a:lstStyle/>
          <a:p>
            <a:r>
              <a:rPr lang="en-US" dirty="0"/>
              <a:t>Ready for some MAGIC?</a:t>
            </a:r>
          </a:p>
        </p:txBody>
      </p:sp>
      <p:sp>
        <p:nvSpPr>
          <p:cNvPr id="5" name="Slide Number Placeholder 4">
            <a:extLst>
              <a:ext uri="{FF2B5EF4-FFF2-40B4-BE49-F238E27FC236}">
                <a16:creationId xmlns:a16="http://schemas.microsoft.com/office/drawing/2014/main" id="{1272CAB4-4E8E-7648-9F30-5A80D3C5464D}"/>
              </a:ext>
            </a:extLst>
          </p:cNvPr>
          <p:cNvSpPr>
            <a:spLocks noGrp="1"/>
          </p:cNvSpPr>
          <p:nvPr>
            <p:ph type="sldNum" sz="quarter" idx="12"/>
          </p:nvPr>
        </p:nvSpPr>
        <p:spPr/>
        <p:txBody>
          <a:bodyPr/>
          <a:lstStyle/>
          <a:p>
            <a:fld id="{19ACC1C4-67F0-8B4A-A832-26D3DBE27CD0}" type="slidenum">
              <a:rPr lang="en-US" smtClean="0"/>
              <a:t>21</a:t>
            </a:fld>
            <a:endParaRPr lang="en-US"/>
          </a:p>
        </p:txBody>
      </p:sp>
    </p:spTree>
    <p:extLst>
      <p:ext uri="{BB962C8B-B14F-4D97-AF65-F5344CB8AC3E}">
        <p14:creationId xmlns:p14="http://schemas.microsoft.com/office/powerpoint/2010/main" val="514177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53792" y="426720"/>
            <a:ext cx="7569200" cy="5727700"/>
          </a:xfrm>
          <a:prstGeom prst="rect">
            <a:avLst/>
          </a:prstGeom>
        </p:spPr>
      </p:pic>
      <p:sp>
        <p:nvSpPr>
          <p:cNvPr id="3" name="Slide Number Placeholder 2">
            <a:extLst>
              <a:ext uri="{FF2B5EF4-FFF2-40B4-BE49-F238E27FC236}">
                <a16:creationId xmlns:a16="http://schemas.microsoft.com/office/drawing/2014/main" id="{FA905DF7-D08B-2741-8C29-8DF278977886}"/>
              </a:ext>
            </a:extLst>
          </p:cNvPr>
          <p:cNvSpPr>
            <a:spLocks noGrp="1"/>
          </p:cNvSpPr>
          <p:nvPr>
            <p:ph type="sldNum" sz="quarter" idx="12"/>
          </p:nvPr>
        </p:nvSpPr>
        <p:spPr/>
        <p:txBody>
          <a:bodyPr/>
          <a:lstStyle/>
          <a:p>
            <a:fld id="{19ACC1C4-67F0-8B4A-A832-26D3DBE27CD0}" type="slidenum">
              <a:rPr lang="en-US" smtClean="0"/>
              <a:t>22</a:t>
            </a:fld>
            <a:endParaRPr lang="en-US"/>
          </a:p>
        </p:txBody>
      </p:sp>
    </p:spTree>
    <p:extLst>
      <p:ext uri="{BB962C8B-B14F-4D97-AF65-F5344CB8AC3E}">
        <p14:creationId xmlns:p14="http://schemas.microsoft.com/office/powerpoint/2010/main" val="643812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53691"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2681105"/>
            <a:ext cx="2551176" cy="1495794"/>
          </a:xfrm>
          <a:solidFill>
            <a:srgbClr val="FFFFFF"/>
          </a:solidFill>
          <a:ln>
            <a:solidFill>
              <a:srgbClr val="262626"/>
            </a:solidFill>
          </a:ln>
        </p:spPr>
        <p:txBody>
          <a:bodyPr>
            <a:normAutofit/>
          </a:bodyPr>
          <a:lstStyle/>
          <a:p>
            <a:r>
              <a:rPr lang="en-US" sz="1600"/>
              <a:t>Understanding NHSN data for targeted improvements</a:t>
            </a:r>
          </a:p>
        </p:txBody>
      </p:sp>
      <p:sp useBgFill="1">
        <p:nvSpPr>
          <p:cNvPr id="13" name="Rectangle 12">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4958" y="0"/>
            <a:ext cx="557904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7E74117-6E38-F843-B256-E9821E55E6CD}"/>
              </a:ext>
            </a:extLst>
          </p:cNvPr>
          <p:cNvSpPr>
            <a:spLocks noGrp="1"/>
          </p:cNvSpPr>
          <p:nvPr>
            <p:ph type="sldNum" sz="quarter" idx="12"/>
          </p:nvPr>
        </p:nvSpPr>
        <p:spPr>
          <a:xfrm>
            <a:off x="8069191" y="6217920"/>
            <a:ext cx="274320" cy="365760"/>
          </a:xfrm>
        </p:spPr>
        <p:txBody>
          <a:bodyPr>
            <a:normAutofit/>
          </a:bodyPr>
          <a:lstStyle/>
          <a:p>
            <a:pPr>
              <a:lnSpc>
                <a:spcPct val="90000"/>
              </a:lnSpc>
              <a:spcAft>
                <a:spcPts val="600"/>
              </a:spcAft>
            </a:pPr>
            <a:fld id="{19ACC1C4-67F0-8B4A-A832-26D3DBE27CD0}" type="slidenum">
              <a:rPr lang="en-US" smtClean="0"/>
              <a:pPr>
                <a:lnSpc>
                  <a:spcPct val="90000"/>
                </a:lnSpc>
                <a:spcAft>
                  <a:spcPts val="600"/>
                </a:spcAft>
              </a:pPr>
              <a:t>23</a:t>
            </a:fld>
            <a:endParaRPr lang="en-US"/>
          </a:p>
        </p:txBody>
      </p:sp>
      <p:graphicFrame>
        <p:nvGraphicFramePr>
          <p:cNvPr id="6" name="Content Placeholder 2">
            <a:extLst>
              <a:ext uri="{FF2B5EF4-FFF2-40B4-BE49-F238E27FC236}">
                <a16:creationId xmlns:a16="http://schemas.microsoft.com/office/drawing/2014/main" id="{74524B27-5734-4211-A529-9984BD21C502}"/>
              </a:ext>
            </a:extLst>
          </p:cNvPr>
          <p:cNvGraphicFramePr>
            <a:graphicFrameLocks noGrp="1"/>
          </p:cNvGraphicFramePr>
          <p:nvPr>
            <p:ph idx="1"/>
            <p:extLst>
              <p:ext uri="{D42A27DB-BD31-4B8C-83A1-F6EECF244321}">
                <p14:modId xmlns:p14="http://schemas.microsoft.com/office/powerpoint/2010/main" val="2775791794"/>
              </p:ext>
            </p:extLst>
          </p:nvPr>
        </p:nvGraphicFramePr>
        <p:xfrm>
          <a:off x="4048125" y="639763"/>
          <a:ext cx="4613672" cy="5276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0040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48" y="100984"/>
            <a:ext cx="9069355" cy="1293028"/>
          </a:xfrm>
        </p:spPr>
        <p:txBody>
          <a:bodyPr/>
          <a:lstStyle/>
          <a:p>
            <a:r>
              <a:rPr lang="en-US" dirty="0"/>
              <a:t>Standardized utilization ratios</a:t>
            </a:r>
          </a:p>
        </p:txBody>
      </p:sp>
      <p:sp>
        <p:nvSpPr>
          <p:cNvPr id="3" name="Content Placeholder 2"/>
          <p:cNvSpPr>
            <a:spLocks noGrp="1"/>
          </p:cNvSpPr>
          <p:nvPr>
            <p:ph idx="1"/>
          </p:nvPr>
        </p:nvSpPr>
        <p:spPr>
          <a:xfrm>
            <a:off x="1342157" y="6964568"/>
            <a:ext cx="5937755" cy="3101983"/>
          </a:xfrm>
        </p:spPr>
        <p:txBody>
          <a:bodyPr/>
          <a:lstStyle/>
          <a:p>
            <a:endParaRPr lang="en-US" dirty="0"/>
          </a:p>
        </p:txBody>
      </p:sp>
      <p:sp>
        <p:nvSpPr>
          <p:cNvPr id="5" name="Slide Number Placeholder 4">
            <a:extLst>
              <a:ext uri="{FF2B5EF4-FFF2-40B4-BE49-F238E27FC236}">
                <a16:creationId xmlns:a16="http://schemas.microsoft.com/office/drawing/2014/main" id="{F31E42E6-E993-FA4B-9263-34DE29ACDD0A}"/>
              </a:ext>
            </a:extLst>
          </p:cNvPr>
          <p:cNvSpPr>
            <a:spLocks noGrp="1"/>
          </p:cNvSpPr>
          <p:nvPr>
            <p:ph type="sldNum" sz="quarter" idx="12"/>
          </p:nvPr>
        </p:nvSpPr>
        <p:spPr/>
        <p:txBody>
          <a:bodyPr/>
          <a:lstStyle/>
          <a:p>
            <a:fld id="{19ACC1C4-67F0-8B4A-A832-26D3DBE27CD0}" type="slidenum">
              <a:rPr lang="en-US" smtClean="0"/>
              <a:t>24</a:t>
            </a:fld>
            <a:endParaRPr lang="en-US"/>
          </a:p>
        </p:txBody>
      </p:sp>
      <p:pic>
        <p:nvPicPr>
          <p:cNvPr id="6" name="Picture 5">
            <a:extLst>
              <a:ext uri="{FF2B5EF4-FFF2-40B4-BE49-F238E27FC236}">
                <a16:creationId xmlns:a16="http://schemas.microsoft.com/office/drawing/2014/main" id="{E5A21F68-E5EC-D94B-888D-47E5AC7BCBA9}"/>
              </a:ext>
            </a:extLst>
          </p:cNvPr>
          <p:cNvPicPr>
            <a:picLocks noChangeAspect="1"/>
          </p:cNvPicPr>
          <p:nvPr/>
        </p:nvPicPr>
        <p:blipFill>
          <a:blip r:embed="rId3"/>
          <a:stretch>
            <a:fillRect/>
          </a:stretch>
        </p:blipFill>
        <p:spPr>
          <a:xfrm>
            <a:off x="637705" y="1577186"/>
            <a:ext cx="7785287" cy="858671"/>
          </a:xfrm>
          <a:prstGeom prst="rect">
            <a:avLst/>
          </a:prstGeom>
        </p:spPr>
      </p:pic>
      <p:pic>
        <p:nvPicPr>
          <p:cNvPr id="7" name="Picture 6">
            <a:extLst>
              <a:ext uri="{FF2B5EF4-FFF2-40B4-BE49-F238E27FC236}">
                <a16:creationId xmlns:a16="http://schemas.microsoft.com/office/drawing/2014/main" id="{4318309D-F8B2-094B-BA80-7B9193A5D3D4}"/>
              </a:ext>
            </a:extLst>
          </p:cNvPr>
          <p:cNvPicPr>
            <a:picLocks noChangeAspect="1"/>
          </p:cNvPicPr>
          <p:nvPr/>
        </p:nvPicPr>
        <p:blipFill>
          <a:blip r:embed="rId4"/>
          <a:stretch>
            <a:fillRect/>
          </a:stretch>
        </p:blipFill>
        <p:spPr>
          <a:xfrm>
            <a:off x="1845677" y="2518728"/>
            <a:ext cx="5021529" cy="4149027"/>
          </a:xfrm>
          <a:prstGeom prst="rect">
            <a:avLst/>
          </a:prstGeom>
        </p:spPr>
      </p:pic>
    </p:spTree>
    <p:extLst>
      <p:ext uri="{BB962C8B-B14F-4D97-AF65-F5344CB8AC3E}">
        <p14:creationId xmlns:p14="http://schemas.microsoft.com/office/powerpoint/2010/main" val="1070553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133" y="200975"/>
            <a:ext cx="5937755" cy="1188720"/>
          </a:xfrm>
        </p:spPr>
        <p:txBody>
          <a:bodyPr>
            <a:normAutofit/>
          </a:bodyPr>
          <a:lstStyle/>
          <a:p>
            <a:r>
              <a:rPr lang="en-US" dirty="0"/>
              <a:t>What about the rest of the patients?</a:t>
            </a:r>
          </a:p>
        </p:txBody>
      </p:sp>
      <p:sp>
        <p:nvSpPr>
          <p:cNvPr id="4" name="Content Placeholder 3">
            <a:extLst>
              <a:ext uri="{FF2B5EF4-FFF2-40B4-BE49-F238E27FC236}">
                <a16:creationId xmlns:a16="http://schemas.microsoft.com/office/drawing/2014/main" id="{083359A3-D0FE-404E-AA14-97248A87973E}"/>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12E74A83-6D57-034F-9C9E-4CA39D9FC6A6}"/>
              </a:ext>
            </a:extLst>
          </p:cNvPr>
          <p:cNvSpPr>
            <a:spLocks noGrp="1"/>
          </p:cNvSpPr>
          <p:nvPr>
            <p:ph type="sldNum" sz="quarter" idx="12"/>
          </p:nvPr>
        </p:nvSpPr>
        <p:spPr/>
        <p:txBody>
          <a:bodyPr/>
          <a:lstStyle/>
          <a:p>
            <a:fld id="{19ACC1C4-67F0-8B4A-A832-26D3DBE27CD0}" type="slidenum">
              <a:rPr lang="en-US" smtClean="0"/>
              <a:t>25</a:t>
            </a:fld>
            <a:endParaRPr lang="en-US"/>
          </a:p>
        </p:txBody>
      </p:sp>
      <p:graphicFrame>
        <p:nvGraphicFramePr>
          <p:cNvPr id="14" name="Table 13"/>
          <p:cNvGraphicFramePr>
            <a:graphicFrameLocks noGrp="1"/>
          </p:cNvGraphicFramePr>
          <p:nvPr>
            <p:extLst>
              <p:ext uri="{D42A27DB-BD31-4B8C-83A1-F6EECF244321}">
                <p14:modId xmlns:p14="http://schemas.microsoft.com/office/powerpoint/2010/main" val="2250857288"/>
              </p:ext>
            </p:extLst>
          </p:nvPr>
        </p:nvGraphicFramePr>
        <p:xfrm>
          <a:off x="523316" y="1751458"/>
          <a:ext cx="7706286" cy="978785"/>
        </p:xfrm>
        <a:graphic>
          <a:graphicData uri="http://schemas.openxmlformats.org/drawingml/2006/table">
            <a:tbl>
              <a:tblPr firstRow="1" firstCol="1" bandRow="1">
                <a:tableStyleId>{5C22544A-7EE6-4342-B048-85BDC9FD1C3A}</a:tableStyleId>
              </a:tblPr>
              <a:tblGrid>
                <a:gridCol w="871146">
                  <a:extLst>
                    <a:ext uri="{9D8B030D-6E8A-4147-A177-3AD203B41FA5}">
                      <a16:colId xmlns:a16="http://schemas.microsoft.com/office/drawing/2014/main" val="20000"/>
                    </a:ext>
                  </a:extLst>
                </a:gridCol>
                <a:gridCol w="871146">
                  <a:extLst>
                    <a:ext uri="{9D8B030D-6E8A-4147-A177-3AD203B41FA5}">
                      <a16:colId xmlns:a16="http://schemas.microsoft.com/office/drawing/2014/main" val="20001"/>
                    </a:ext>
                  </a:extLst>
                </a:gridCol>
                <a:gridCol w="1273212">
                  <a:extLst>
                    <a:ext uri="{9D8B030D-6E8A-4147-A177-3AD203B41FA5}">
                      <a16:colId xmlns:a16="http://schemas.microsoft.com/office/drawing/2014/main" val="20002"/>
                    </a:ext>
                  </a:extLst>
                </a:gridCol>
                <a:gridCol w="871146">
                  <a:extLst>
                    <a:ext uri="{9D8B030D-6E8A-4147-A177-3AD203B41FA5}">
                      <a16:colId xmlns:a16="http://schemas.microsoft.com/office/drawing/2014/main" val="20003"/>
                    </a:ext>
                  </a:extLst>
                </a:gridCol>
                <a:gridCol w="1273212">
                  <a:extLst>
                    <a:ext uri="{9D8B030D-6E8A-4147-A177-3AD203B41FA5}">
                      <a16:colId xmlns:a16="http://schemas.microsoft.com/office/drawing/2014/main" val="20004"/>
                    </a:ext>
                  </a:extLst>
                </a:gridCol>
                <a:gridCol w="1273212">
                  <a:extLst>
                    <a:ext uri="{9D8B030D-6E8A-4147-A177-3AD203B41FA5}">
                      <a16:colId xmlns:a16="http://schemas.microsoft.com/office/drawing/2014/main" val="20005"/>
                    </a:ext>
                  </a:extLst>
                </a:gridCol>
                <a:gridCol w="1273212">
                  <a:extLst>
                    <a:ext uri="{9D8B030D-6E8A-4147-A177-3AD203B41FA5}">
                      <a16:colId xmlns:a16="http://schemas.microsoft.com/office/drawing/2014/main" val="20006"/>
                    </a:ext>
                  </a:extLst>
                </a:gridCol>
              </a:tblGrid>
              <a:tr h="428119">
                <a:tc>
                  <a:txBody>
                    <a:bodyPr/>
                    <a:lstStyle/>
                    <a:p>
                      <a:pPr marL="0" marR="0" algn="ctr">
                        <a:spcBef>
                          <a:spcPts val="0"/>
                        </a:spcBef>
                        <a:spcAft>
                          <a:spcPts val="0"/>
                        </a:spcAft>
                      </a:pPr>
                      <a:r>
                        <a:rPr lang="en-US" sz="700">
                          <a:effectLst/>
                        </a:rPr>
                        <a:t>Summary</a:t>
                      </a:r>
                      <a:br>
                        <a:rPr lang="en-US" sz="700">
                          <a:effectLst/>
                        </a:rPr>
                      </a:br>
                      <a:r>
                        <a:rPr lang="en-US" sz="700">
                          <a:effectLst/>
                        </a:rPr>
                        <a:t>Yr</a:t>
                      </a:r>
                      <a:endParaRPr lang="en-US" sz="900">
                        <a:effectLst/>
                        <a:latin typeface="Calibri" charset="0"/>
                        <a:ea typeface="Calibri" charset="0"/>
                        <a:cs typeface="Times New Roman" charset="0"/>
                      </a:endParaRPr>
                    </a:p>
                  </a:txBody>
                  <a:tcPr marL="21431" marR="21431" marT="21431" marB="21431" anchor="b"/>
                </a:tc>
                <a:tc>
                  <a:txBody>
                    <a:bodyPr/>
                    <a:lstStyle/>
                    <a:p>
                      <a:pPr marL="0" marR="0" algn="ctr">
                        <a:spcBef>
                          <a:spcPts val="0"/>
                        </a:spcBef>
                        <a:spcAft>
                          <a:spcPts val="0"/>
                        </a:spcAft>
                      </a:pPr>
                      <a:r>
                        <a:rPr lang="en-US" sz="700">
                          <a:effectLst/>
                        </a:rPr>
                        <a:t>Events</a:t>
                      </a:r>
                      <a:endParaRPr lang="en-US" sz="900">
                        <a:effectLst/>
                        <a:latin typeface="Calibri" charset="0"/>
                        <a:ea typeface="Calibri" charset="0"/>
                        <a:cs typeface="Times New Roman" charset="0"/>
                      </a:endParaRPr>
                    </a:p>
                  </a:txBody>
                  <a:tcPr marL="21431" marR="21431" marT="21431" marB="21431" anchor="b"/>
                </a:tc>
                <a:tc>
                  <a:txBody>
                    <a:bodyPr/>
                    <a:lstStyle/>
                    <a:p>
                      <a:pPr marL="0" marR="0" algn="ctr">
                        <a:spcBef>
                          <a:spcPts val="0"/>
                        </a:spcBef>
                        <a:spcAft>
                          <a:spcPts val="0"/>
                        </a:spcAft>
                      </a:pPr>
                      <a:r>
                        <a:rPr lang="en-US" sz="700" dirty="0">
                          <a:effectLst/>
                        </a:rPr>
                        <a:t>Number</a:t>
                      </a:r>
                      <a:br>
                        <a:rPr lang="en-US" sz="700" dirty="0">
                          <a:effectLst/>
                        </a:rPr>
                      </a:br>
                      <a:r>
                        <a:rPr lang="en-US" sz="700" dirty="0">
                          <a:effectLst/>
                        </a:rPr>
                        <a:t>Predicted</a:t>
                      </a:r>
                      <a:endParaRPr lang="en-US" sz="900" dirty="0">
                        <a:effectLst/>
                        <a:latin typeface="Calibri" charset="0"/>
                        <a:ea typeface="Calibri" charset="0"/>
                        <a:cs typeface="Times New Roman" charset="0"/>
                      </a:endParaRPr>
                    </a:p>
                  </a:txBody>
                  <a:tcPr marL="35719" marR="35719" marT="21431" marB="21431" anchor="b"/>
                </a:tc>
                <a:tc>
                  <a:txBody>
                    <a:bodyPr/>
                    <a:lstStyle/>
                    <a:p>
                      <a:pPr marL="0" marR="0" algn="ctr">
                        <a:spcBef>
                          <a:spcPts val="0"/>
                        </a:spcBef>
                        <a:spcAft>
                          <a:spcPts val="0"/>
                        </a:spcAft>
                      </a:pPr>
                      <a:r>
                        <a:rPr lang="en-US" sz="700">
                          <a:effectLst/>
                        </a:rPr>
                        <a:t>Central Line Days</a:t>
                      </a:r>
                      <a:endParaRPr lang="en-US" sz="900">
                        <a:effectLst/>
                        <a:latin typeface="Calibri" charset="0"/>
                        <a:ea typeface="Calibri" charset="0"/>
                        <a:cs typeface="Times New Roman" charset="0"/>
                      </a:endParaRPr>
                    </a:p>
                  </a:txBody>
                  <a:tcPr marL="21431" marR="21431" marT="21431" marB="21431" anchor="b"/>
                </a:tc>
                <a:tc>
                  <a:txBody>
                    <a:bodyPr/>
                    <a:lstStyle/>
                    <a:p>
                      <a:pPr marL="0" marR="0" algn="ctr">
                        <a:spcBef>
                          <a:spcPts val="0"/>
                        </a:spcBef>
                        <a:spcAft>
                          <a:spcPts val="0"/>
                        </a:spcAft>
                      </a:pPr>
                      <a:r>
                        <a:rPr lang="en-US" sz="700">
                          <a:effectLst/>
                        </a:rPr>
                        <a:t>SIR</a:t>
                      </a:r>
                      <a:endParaRPr lang="en-US" sz="900">
                        <a:effectLst/>
                        <a:latin typeface="Calibri" charset="0"/>
                        <a:ea typeface="Calibri" charset="0"/>
                        <a:cs typeface="Times New Roman" charset="0"/>
                      </a:endParaRPr>
                    </a:p>
                  </a:txBody>
                  <a:tcPr marL="35719" marR="35719" marT="21431" marB="21431" anchor="b"/>
                </a:tc>
                <a:tc>
                  <a:txBody>
                    <a:bodyPr/>
                    <a:lstStyle/>
                    <a:p>
                      <a:pPr marL="0" marR="0" algn="ctr">
                        <a:spcBef>
                          <a:spcPts val="0"/>
                        </a:spcBef>
                        <a:spcAft>
                          <a:spcPts val="0"/>
                        </a:spcAft>
                      </a:pPr>
                      <a:r>
                        <a:rPr lang="en-US" sz="700">
                          <a:effectLst/>
                        </a:rPr>
                        <a:t>SIR p-value</a:t>
                      </a:r>
                      <a:endParaRPr lang="en-US" sz="900">
                        <a:effectLst/>
                        <a:latin typeface="Calibri" charset="0"/>
                        <a:ea typeface="Calibri" charset="0"/>
                        <a:cs typeface="Times New Roman" charset="0"/>
                      </a:endParaRPr>
                    </a:p>
                  </a:txBody>
                  <a:tcPr marL="35719" marR="35719" marT="21431" marB="21431" anchor="b"/>
                </a:tc>
                <a:tc>
                  <a:txBody>
                    <a:bodyPr/>
                    <a:lstStyle/>
                    <a:p>
                      <a:pPr marL="0" marR="0" algn="ctr">
                        <a:spcBef>
                          <a:spcPts val="0"/>
                        </a:spcBef>
                        <a:spcAft>
                          <a:spcPts val="0"/>
                        </a:spcAft>
                      </a:pPr>
                      <a:r>
                        <a:rPr lang="en-US" sz="700">
                          <a:effectLst/>
                        </a:rPr>
                        <a:t>95% Confidence</a:t>
                      </a:r>
                      <a:br>
                        <a:rPr lang="en-US" sz="700">
                          <a:effectLst/>
                        </a:rPr>
                      </a:br>
                      <a:r>
                        <a:rPr lang="en-US" sz="700">
                          <a:effectLst/>
                        </a:rPr>
                        <a:t>Interval</a:t>
                      </a:r>
                      <a:endParaRPr lang="en-US" sz="900">
                        <a:effectLst/>
                        <a:latin typeface="Calibri" charset="0"/>
                        <a:ea typeface="Calibri" charset="0"/>
                        <a:cs typeface="Times New Roman" charset="0"/>
                      </a:endParaRPr>
                    </a:p>
                  </a:txBody>
                  <a:tcPr marL="35719" marR="35719" marT="21431" marB="21431" anchor="b"/>
                </a:tc>
                <a:extLst>
                  <a:ext uri="{0D108BD9-81ED-4DB2-BD59-A6C34878D82A}">
                    <a16:rowId xmlns:a16="http://schemas.microsoft.com/office/drawing/2014/main" val="10000"/>
                  </a:ext>
                </a:extLst>
              </a:tr>
              <a:tr h="275333">
                <a:tc>
                  <a:txBody>
                    <a:bodyPr/>
                    <a:lstStyle/>
                    <a:p>
                      <a:pPr marL="0" marR="0" algn="r">
                        <a:spcBef>
                          <a:spcPts val="0"/>
                        </a:spcBef>
                        <a:spcAft>
                          <a:spcPts val="0"/>
                        </a:spcAft>
                      </a:pPr>
                      <a:r>
                        <a:rPr lang="en-US" sz="800">
                          <a:effectLst/>
                        </a:rPr>
                        <a:t>2015</a:t>
                      </a:r>
                      <a:endParaRPr lang="en-US" sz="900">
                        <a:effectLst/>
                        <a:latin typeface="Calibri" charset="0"/>
                        <a:ea typeface="Calibri" charset="0"/>
                        <a:cs typeface="Times New Roman" charset="0"/>
                      </a:endParaRPr>
                    </a:p>
                  </a:txBody>
                  <a:tcPr marL="21431" marR="21431" marT="21431" marB="21431"/>
                </a:tc>
                <a:tc>
                  <a:txBody>
                    <a:bodyPr/>
                    <a:lstStyle/>
                    <a:p>
                      <a:pPr marL="0" marR="0" algn="r">
                        <a:spcBef>
                          <a:spcPts val="0"/>
                        </a:spcBef>
                        <a:spcAft>
                          <a:spcPts val="0"/>
                        </a:spcAft>
                      </a:pPr>
                      <a:r>
                        <a:rPr lang="en-US" sz="800">
                          <a:effectLst/>
                        </a:rPr>
                        <a:t>14</a:t>
                      </a:r>
                      <a:endParaRPr lang="en-US" sz="900">
                        <a:effectLst/>
                        <a:latin typeface="Calibri" charset="0"/>
                        <a:ea typeface="Calibri" charset="0"/>
                        <a:cs typeface="Times New Roman" charset="0"/>
                      </a:endParaRPr>
                    </a:p>
                  </a:txBody>
                  <a:tcPr marL="21431" marR="21431" marT="21431" marB="21431"/>
                </a:tc>
                <a:tc>
                  <a:txBody>
                    <a:bodyPr/>
                    <a:lstStyle/>
                    <a:p>
                      <a:pPr marL="0" marR="0" algn="r">
                        <a:spcBef>
                          <a:spcPts val="0"/>
                        </a:spcBef>
                        <a:spcAft>
                          <a:spcPts val="0"/>
                        </a:spcAft>
                      </a:pPr>
                      <a:r>
                        <a:rPr lang="en-US" sz="800">
                          <a:effectLst/>
                        </a:rPr>
                        <a:t>18.936</a:t>
                      </a:r>
                      <a:endParaRPr lang="en-US" sz="900">
                        <a:effectLst/>
                        <a:latin typeface="Calibri" charset="0"/>
                        <a:ea typeface="Calibri" charset="0"/>
                        <a:cs typeface="Times New Roman" charset="0"/>
                      </a:endParaRPr>
                    </a:p>
                  </a:txBody>
                  <a:tcPr marL="35719" marR="35719" marT="21431" marB="21431"/>
                </a:tc>
                <a:tc>
                  <a:txBody>
                    <a:bodyPr/>
                    <a:lstStyle/>
                    <a:p>
                      <a:pPr marL="0" marR="0" algn="r">
                        <a:spcBef>
                          <a:spcPts val="0"/>
                        </a:spcBef>
                        <a:spcAft>
                          <a:spcPts val="0"/>
                        </a:spcAft>
                      </a:pPr>
                      <a:r>
                        <a:rPr lang="en-US" sz="800">
                          <a:effectLst/>
                        </a:rPr>
                        <a:t>18677</a:t>
                      </a:r>
                      <a:endParaRPr lang="en-US" sz="900">
                        <a:effectLst/>
                        <a:latin typeface="Calibri" charset="0"/>
                        <a:ea typeface="Calibri" charset="0"/>
                        <a:cs typeface="Times New Roman" charset="0"/>
                      </a:endParaRPr>
                    </a:p>
                  </a:txBody>
                  <a:tcPr marL="21431" marR="21431" marT="21431" marB="21431"/>
                </a:tc>
                <a:tc>
                  <a:txBody>
                    <a:bodyPr/>
                    <a:lstStyle/>
                    <a:p>
                      <a:pPr marL="0" marR="0" algn="r">
                        <a:spcBef>
                          <a:spcPts val="0"/>
                        </a:spcBef>
                        <a:spcAft>
                          <a:spcPts val="0"/>
                        </a:spcAft>
                      </a:pPr>
                      <a:r>
                        <a:rPr lang="en-US" sz="800" dirty="0">
                          <a:effectLst/>
                        </a:rPr>
                        <a:t>0.739</a:t>
                      </a:r>
                      <a:endParaRPr lang="en-US" sz="900" dirty="0">
                        <a:effectLst/>
                        <a:latin typeface="Calibri" charset="0"/>
                        <a:ea typeface="Calibri" charset="0"/>
                        <a:cs typeface="Times New Roman" charset="0"/>
                      </a:endParaRPr>
                    </a:p>
                  </a:txBody>
                  <a:tcPr marL="35719" marR="35719" marT="21431" marB="21431"/>
                </a:tc>
                <a:tc>
                  <a:txBody>
                    <a:bodyPr/>
                    <a:lstStyle/>
                    <a:p>
                      <a:pPr marL="0" marR="0" algn="r">
                        <a:spcBef>
                          <a:spcPts val="0"/>
                        </a:spcBef>
                        <a:spcAft>
                          <a:spcPts val="0"/>
                        </a:spcAft>
                      </a:pPr>
                      <a:r>
                        <a:rPr lang="en-US" sz="800" dirty="0">
                          <a:effectLst/>
                        </a:rPr>
                        <a:t>0.2539</a:t>
                      </a:r>
                      <a:endParaRPr lang="en-US" sz="900" dirty="0">
                        <a:effectLst/>
                        <a:latin typeface="Calibri" charset="0"/>
                        <a:ea typeface="Calibri" charset="0"/>
                        <a:cs typeface="Times New Roman" charset="0"/>
                      </a:endParaRPr>
                    </a:p>
                  </a:txBody>
                  <a:tcPr marL="35719" marR="35719" marT="21431" marB="21431"/>
                </a:tc>
                <a:tc>
                  <a:txBody>
                    <a:bodyPr/>
                    <a:lstStyle/>
                    <a:p>
                      <a:pPr marL="0" marR="0">
                        <a:spcBef>
                          <a:spcPts val="0"/>
                        </a:spcBef>
                        <a:spcAft>
                          <a:spcPts val="0"/>
                        </a:spcAft>
                      </a:pPr>
                      <a:r>
                        <a:rPr lang="en-US" sz="800" dirty="0">
                          <a:effectLst/>
                        </a:rPr>
                        <a:t>0.421, 1.211</a:t>
                      </a:r>
                      <a:endParaRPr lang="en-US" sz="900" dirty="0">
                        <a:effectLst/>
                        <a:latin typeface="Calibri" charset="0"/>
                        <a:ea typeface="Calibri" charset="0"/>
                        <a:cs typeface="Times New Roman" charset="0"/>
                      </a:endParaRPr>
                    </a:p>
                  </a:txBody>
                  <a:tcPr marL="35719" marR="35719" marT="21431" marB="21431"/>
                </a:tc>
                <a:extLst>
                  <a:ext uri="{0D108BD9-81ED-4DB2-BD59-A6C34878D82A}">
                    <a16:rowId xmlns:a16="http://schemas.microsoft.com/office/drawing/2014/main" val="10001"/>
                  </a:ext>
                </a:extLst>
              </a:tr>
              <a:tr h="275333">
                <a:tc>
                  <a:txBody>
                    <a:bodyPr/>
                    <a:lstStyle/>
                    <a:p>
                      <a:pPr marL="0" marR="0" algn="r">
                        <a:spcBef>
                          <a:spcPts val="0"/>
                        </a:spcBef>
                        <a:spcAft>
                          <a:spcPts val="0"/>
                        </a:spcAft>
                      </a:pPr>
                      <a:r>
                        <a:rPr lang="en-US" sz="800">
                          <a:effectLst/>
                        </a:rPr>
                        <a:t>2016</a:t>
                      </a:r>
                      <a:endParaRPr lang="en-US" sz="900">
                        <a:effectLst/>
                        <a:latin typeface="Calibri" charset="0"/>
                        <a:ea typeface="Calibri" charset="0"/>
                        <a:cs typeface="Times New Roman" charset="0"/>
                      </a:endParaRPr>
                    </a:p>
                  </a:txBody>
                  <a:tcPr marL="21431" marR="21431" marT="21431" marB="21431"/>
                </a:tc>
                <a:tc>
                  <a:txBody>
                    <a:bodyPr/>
                    <a:lstStyle/>
                    <a:p>
                      <a:pPr marL="0" marR="0" algn="r">
                        <a:spcBef>
                          <a:spcPts val="0"/>
                        </a:spcBef>
                        <a:spcAft>
                          <a:spcPts val="0"/>
                        </a:spcAft>
                      </a:pPr>
                      <a:r>
                        <a:rPr lang="en-US" sz="800">
                          <a:effectLst/>
                        </a:rPr>
                        <a:t>25</a:t>
                      </a:r>
                      <a:endParaRPr lang="en-US" sz="900">
                        <a:effectLst/>
                        <a:latin typeface="Calibri" charset="0"/>
                        <a:ea typeface="Calibri" charset="0"/>
                        <a:cs typeface="Times New Roman" charset="0"/>
                      </a:endParaRPr>
                    </a:p>
                  </a:txBody>
                  <a:tcPr marL="21431" marR="21431" marT="21431" marB="21431"/>
                </a:tc>
                <a:tc>
                  <a:txBody>
                    <a:bodyPr/>
                    <a:lstStyle/>
                    <a:p>
                      <a:pPr marL="0" marR="0" algn="r">
                        <a:spcBef>
                          <a:spcPts val="0"/>
                        </a:spcBef>
                        <a:spcAft>
                          <a:spcPts val="0"/>
                        </a:spcAft>
                      </a:pPr>
                      <a:r>
                        <a:rPr lang="en-US" sz="800">
                          <a:effectLst/>
                        </a:rPr>
                        <a:t>18.475</a:t>
                      </a:r>
                      <a:endParaRPr lang="en-US" sz="900">
                        <a:effectLst/>
                        <a:latin typeface="Calibri" charset="0"/>
                        <a:ea typeface="Calibri" charset="0"/>
                        <a:cs typeface="Times New Roman" charset="0"/>
                      </a:endParaRPr>
                    </a:p>
                  </a:txBody>
                  <a:tcPr marL="35719" marR="35719" marT="21431" marB="21431"/>
                </a:tc>
                <a:tc>
                  <a:txBody>
                    <a:bodyPr/>
                    <a:lstStyle/>
                    <a:p>
                      <a:pPr marL="0" marR="0" algn="r">
                        <a:spcBef>
                          <a:spcPts val="0"/>
                        </a:spcBef>
                        <a:spcAft>
                          <a:spcPts val="0"/>
                        </a:spcAft>
                      </a:pPr>
                      <a:r>
                        <a:rPr lang="en-US" sz="800">
                          <a:effectLst/>
                        </a:rPr>
                        <a:t>18178</a:t>
                      </a:r>
                      <a:endParaRPr lang="en-US" sz="900">
                        <a:effectLst/>
                        <a:latin typeface="Calibri" charset="0"/>
                        <a:ea typeface="Calibri" charset="0"/>
                        <a:cs typeface="Times New Roman" charset="0"/>
                      </a:endParaRPr>
                    </a:p>
                  </a:txBody>
                  <a:tcPr marL="21431" marR="21431" marT="21431" marB="21431"/>
                </a:tc>
                <a:tc>
                  <a:txBody>
                    <a:bodyPr/>
                    <a:lstStyle/>
                    <a:p>
                      <a:pPr marL="0" marR="0" algn="r">
                        <a:spcBef>
                          <a:spcPts val="0"/>
                        </a:spcBef>
                        <a:spcAft>
                          <a:spcPts val="0"/>
                        </a:spcAft>
                      </a:pPr>
                      <a:r>
                        <a:rPr lang="en-US" sz="800">
                          <a:effectLst/>
                        </a:rPr>
                        <a:t>1.353</a:t>
                      </a:r>
                      <a:endParaRPr lang="en-US" sz="900">
                        <a:effectLst/>
                        <a:latin typeface="Calibri" charset="0"/>
                        <a:ea typeface="Calibri" charset="0"/>
                        <a:cs typeface="Times New Roman" charset="0"/>
                      </a:endParaRPr>
                    </a:p>
                  </a:txBody>
                  <a:tcPr marL="35719" marR="35719" marT="21431" marB="21431"/>
                </a:tc>
                <a:tc>
                  <a:txBody>
                    <a:bodyPr/>
                    <a:lstStyle/>
                    <a:p>
                      <a:pPr marL="0" marR="0" algn="r">
                        <a:spcBef>
                          <a:spcPts val="0"/>
                        </a:spcBef>
                        <a:spcAft>
                          <a:spcPts val="0"/>
                        </a:spcAft>
                      </a:pPr>
                      <a:r>
                        <a:rPr lang="en-US" sz="800">
                          <a:effectLst/>
                        </a:rPr>
                        <a:t>0.1420</a:t>
                      </a:r>
                      <a:endParaRPr lang="en-US" sz="900">
                        <a:effectLst/>
                        <a:latin typeface="Calibri" charset="0"/>
                        <a:ea typeface="Calibri" charset="0"/>
                        <a:cs typeface="Times New Roman" charset="0"/>
                      </a:endParaRPr>
                    </a:p>
                  </a:txBody>
                  <a:tcPr marL="35719" marR="35719" marT="21431" marB="21431"/>
                </a:tc>
                <a:tc>
                  <a:txBody>
                    <a:bodyPr/>
                    <a:lstStyle/>
                    <a:p>
                      <a:pPr marL="0" marR="0">
                        <a:spcBef>
                          <a:spcPts val="0"/>
                        </a:spcBef>
                        <a:spcAft>
                          <a:spcPts val="0"/>
                        </a:spcAft>
                      </a:pPr>
                      <a:r>
                        <a:rPr lang="en-US" sz="800" dirty="0">
                          <a:effectLst/>
                        </a:rPr>
                        <a:t>0.895, 1.968</a:t>
                      </a:r>
                      <a:endParaRPr lang="en-US" sz="900" dirty="0">
                        <a:effectLst/>
                        <a:latin typeface="Calibri" charset="0"/>
                        <a:ea typeface="Calibri" charset="0"/>
                        <a:cs typeface="Times New Roman" charset="0"/>
                      </a:endParaRPr>
                    </a:p>
                  </a:txBody>
                  <a:tcPr marL="35719" marR="35719" marT="21431" marB="21431"/>
                </a:tc>
                <a:extLst>
                  <a:ext uri="{0D108BD9-81ED-4DB2-BD59-A6C34878D82A}">
                    <a16:rowId xmlns:a16="http://schemas.microsoft.com/office/drawing/2014/main" val="10002"/>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738630046"/>
              </p:ext>
            </p:extLst>
          </p:nvPr>
        </p:nvGraphicFramePr>
        <p:xfrm>
          <a:off x="523316" y="2835254"/>
          <a:ext cx="7818592" cy="2303895"/>
        </p:xfrm>
        <a:graphic>
          <a:graphicData uri="http://schemas.openxmlformats.org/drawingml/2006/table">
            <a:tbl>
              <a:tblPr firstRow="1" firstCol="1" bandRow="1">
                <a:tableStyleId>{5C22544A-7EE6-4342-B048-85BDC9FD1C3A}</a:tableStyleId>
              </a:tblPr>
              <a:tblGrid>
                <a:gridCol w="794076">
                  <a:extLst>
                    <a:ext uri="{9D8B030D-6E8A-4147-A177-3AD203B41FA5}">
                      <a16:colId xmlns:a16="http://schemas.microsoft.com/office/drawing/2014/main" val="20000"/>
                    </a:ext>
                  </a:extLst>
                </a:gridCol>
                <a:gridCol w="794076">
                  <a:extLst>
                    <a:ext uri="{9D8B030D-6E8A-4147-A177-3AD203B41FA5}">
                      <a16:colId xmlns:a16="http://schemas.microsoft.com/office/drawing/2014/main" val="20001"/>
                    </a:ext>
                  </a:extLst>
                </a:gridCol>
                <a:gridCol w="794076">
                  <a:extLst>
                    <a:ext uri="{9D8B030D-6E8A-4147-A177-3AD203B41FA5}">
                      <a16:colId xmlns:a16="http://schemas.microsoft.com/office/drawing/2014/main" val="20002"/>
                    </a:ext>
                  </a:extLst>
                </a:gridCol>
                <a:gridCol w="1160572">
                  <a:extLst>
                    <a:ext uri="{9D8B030D-6E8A-4147-A177-3AD203B41FA5}">
                      <a16:colId xmlns:a16="http://schemas.microsoft.com/office/drawing/2014/main" val="20003"/>
                    </a:ext>
                  </a:extLst>
                </a:gridCol>
                <a:gridCol w="794076">
                  <a:extLst>
                    <a:ext uri="{9D8B030D-6E8A-4147-A177-3AD203B41FA5}">
                      <a16:colId xmlns:a16="http://schemas.microsoft.com/office/drawing/2014/main" val="20004"/>
                    </a:ext>
                  </a:extLst>
                </a:gridCol>
                <a:gridCol w="1160572">
                  <a:extLst>
                    <a:ext uri="{9D8B030D-6E8A-4147-A177-3AD203B41FA5}">
                      <a16:colId xmlns:a16="http://schemas.microsoft.com/office/drawing/2014/main" val="20005"/>
                    </a:ext>
                  </a:extLst>
                </a:gridCol>
                <a:gridCol w="1160572">
                  <a:extLst>
                    <a:ext uri="{9D8B030D-6E8A-4147-A177-3AD203B41FA5}">
                      <a16:colId xmlns:a16="http://schemas.microsoft.com/office/drawing/2014/main" val="20006"/>
                    </a:ext>
                  </a:extLst>
                </a:gridCol>
                <a:gridCol w="1160572">
                  <a:extLst>
                    <a:ext uri="{9D8B030D-6E8A-4147-A177-3AD203B41FA5}">
                      <a16:colId xmlns:a16="http://schemas.microsoft.com/office/drawing/2014/main" val="20007"/>
                    </a:ext>
                  </a:extLst>
                </a:gridCol>
              </a:tblGrid>
              <a:tr h="872071">
                <a:tc>
                  <a:txBody>
                    <a:bodyPr/>
                    <a:lstStyle/>
                    <a:p>
                      <a:pPr marL="0" marR="0" algn="ctr">
                        <a:spcBef>
                          <a:spcPts val="0"/>
                        </a:spcBef>
                        <a:spcAft>
                          <a:spcPts val="0"/>
                        </a:spcAft>
                      </a:pPr>
                      <a:r>
                        <a:rPr lang="en-US" sz="700">
                          <a:effectLst/>
                        </a:rPr>
                        <a:t>Location Type</a:t>
                      </a:r>
                      <a:endParaRPr lang="en-US" sz="900">
                        <a:effectLst/>
                        <a:latin typeface="Times New Roman" charset="0"/>
                        <a:ea typeface="Calibri" charset="0"/>
                      </a:endParaRPr>
                    </a:p>
                  </a:txBody>
                  <a:tcPr marL="21431" marR="21431" marT="21431" marB="21431" anchor="b"/>
                </a:tc>
                <a:tc>
                  <a:txBody>
                    <a:bodyPr/>
                    <a:lstStyle/>
                    <a:p>
                      <a:pPr marL="0" marR="0" algn="ctr">
                        <a:spcBef>
                          <a:spcPts val="0"/>
                        </a:spcBef>
                        <a:spcAft>
                          <a:spcPts val="0"/>
                        </a:spcAft>
                      </a:pPr>
                      <a:r>
                        <a:rPr lang="en-US" sz="700">
                          <a:effectLst/>
                        </a:rPr>
                        <a:t>Summary</a:t>
                      </a:r>
                      <a:br>
                        <a:rPr lang="en-US" sz="700">
                          <a:effectLst/>
                        </a:rPr>
                      </a:br>
                      <a:r>
                        <a:rPr lang="en-US" sz="700">
                          <a:effectLst/>
                        </a:rPr>
                        <a:t>Yr</a:t>
                      </a:r>
                      <a:endParaRPr lang="en-US" sz="900">
                        <a:effectLst/>
                        <a:latin typeface="Times New Roman" charset="0"/>
                        <a:ea typeface="Calibri" charset="0"/>
                      </a:endParaRPr>
                    </a:p>
                  </a:txBody>
                  <a:tcPr marL="21431" marR="21431" marT="21431" marB="21431" anchor="b"/>
                </a:tc>
                <a:tc>
                  <a:txBody>
                    <a:bodyPr/>
                    <a:lstStyle/>
                    <a:p>
                      <a:pPr marL="0" marR="0" algn="ctr">
                        <a:spcBef>
                          <a:spcPts val="0"/>
                        </a:spcBef>
                        <a:spcAft>
                          <a:spcPts val="0"/>
                        </a:spcAft>
                      </a:pPr>
                      <a:r>
                        <a:rPr lang="en-US" sz="700">
                          <a:effectLst/>
                        </a:rPr>
                        <a:t>Events</a:t>
                      </a:r>
                      <a:endParaRPr lang="en-US" sz="900">
                        <a:effectLst/>
                        <a:latin typeface="Times New Roman" charset="0"/>
                        <a:ea typeface="Calibri" charset="0"/>
                      </a:endParaRPr>
                    </a:p>
                  </a:txBody>
                  <a:tcPr marL="21431" marR="21431" marT="21431" marB="21431" anchor="b"/>
                </a:tc>
                <a:tc>
                  <a:txBody>
                    <a:bodyPr/>
                    <a:lstStyle/>
                    <a:p>
                      <a:pPr marL="0" marR="0" algn="ctr">
                        <a:spcBef>
                          <a:spcPts val="0"/>
                        </a:spcBef>
                        <a:spcAft>
                          <a:spcPts val="0"/>
                        </a:spcAft>
                      </a:pPr>
                      <a:r>
                        <a:rPr lang="en-US" sz="700">
                          <a:effectLst/>
                        </a:rPr>
                        <a:t>Number</a:t>
                      </a:r>
                      <a:br>
                        <a:rPr lang="en-US" sz="700">
                          <a:effectLst/>
                        </a:rPr>
                      </a:br>
                      <a:r>
                        <a:rPr lang="en-US" sz="700">
                          <a:effectLst/>
                        </a:rPr>
                        <a:t>Predicted</a:t>
                      </a:r>
                      <a:endParaRPr lang="en-US" sz="900">
                        <a:effectLst/>
                        <a:latin typeface="Times New Roman" charset="0"/>
                        <a:ea typeface="Calibri" charset="0"/>
                      </a:endParaRPr>
                    </a:p>
                  </a:txBody>
                  <a:tcPr marL="35719" marR="35719" marT="21431" marB="21431" anchor="b"/>
                </a:tc>
                <a:tc>
                  <a:txBody>
                    <a:bodyPr/>
                    <a:lstStyle/>
                    <a:p>
                      <a:pPr marL="0" marR="0" algn="ctr">
                        <a:spcBef>
                          <a:spcPts val="0"/>
                        </a:spcBef>
                        <a:spcAft>
                          <a:spcPts val="0"/>
                        </a:spcAft>
                      </a:pPr>
                      <a:r>
                        <a:rPr lang="en-US" sz="700" dirty="0">
                          <a:effectLst/>
                        </a:rPr>
                        <a:t>Central Line Days</a:t>
                      </a:r>
                      <a:endParaRPr lang="en-US" sz="900" dirty="0">
                        <a:effectLst/>
                        <a:latin typeface="Times New Roman" charset="0"/>
                        <a:ea typeface="Calibri" charset="0"/>
                      </a:endParaRPr>
                    </a:p>
                  </a:txBody>
                  <a:tcPr marL="21431" marR="21431" marT="21431" marB="21431" anchor="b"/>
                </a:tc>
                <a:tc>
                  <a:txBody>
                    <a:bodyPr/>
                    <a:lstStyle/>
                    <a:p>
                      <a:pPr marL="0" marR="0" algn="ctr">
                        <a:spcBef>
                          <a:spcPts val="0"/>
                        </a:spcBef>
                        <a:spcAft>
                          <a:spcPts val="0"/>
                        </a:spcAft>
                      </a:pPr>
                      <a:r>
                        <a:rPr lang="en-US" sz="700">
                          <a:effectLst/>
                        </a:rPr>
                        <a:t>SIR</a:t>
                      </a:r>
                      <a:endParaRPr lang="en-US" sz="900">
                        <a:effectLst/>
                        <a:latin typeface="Times New Roman" charset="0"/>
                        <a:ea typeface="Calibri" charset="0"/>
                      </a:endParaRPr>
                    </a:p>
                  </a:txBody>
                  <a:tcPr marL="35719" marR="35719" marT="21431" marB="21431" anchor="b"/>
                </a:tc>
                <a:tc>
                  <a:txBody>
                    <a:bodyPr/>
                    <a:lstStyle/>
                    <a:p>
                      <a:pPr marL="0" marR="0" algn="ctr">
                        <a:spcBef>
                          <a:spcPts val="0"/>
                        </a:spcBef>
                        <a:spcAft>
                          <a:spcPts val="0"/>
                        </a:spcAft>
                      </a:pPr>
                      <a:r>
                        <a:rPr lang="en-US" sz="700" dirty="0">
                          <a:effectLst/>
                        </a:rPr>
                        <a:t>SIR p-value</a:t>
                      </a:r>
                      <a:endParaRPr lang="en-US" sz="900" dirty="0">
                        <a:effectLst/>
                        <a:latin typeface="Times New Roman" charset="0"/>
                        <a:ea typeface="Calibri" charset="0"/>
                      </a:endParaRPr>
                    </a:p>
                  </a:txBody>
                  <a:tcPr marL="35719" marR="35719" marT="21431" marB="21431" anchor="b"/>
                </a:tc>
                <a:tc>
                  <a:txBody>
                    <a:bodyPr/>
                    <a:lstStyle/>
                    <a:p>
                      <a:pPr marL="0" marR="0" algn="ctr">
                        <a:spcBef>
                          <a:spcPts val="0"/>
                        </a:spcBef>
                        <a:spcAft>
                          <a:spcPts val="0"/>
                        </a:spcAft>
                      </a:pPr>
                      <a:r>
                        <a:rPr lang="en-US" sz="700">
                          <a:effectLst/>
                        </a:rPr>
                        <a:t>95% Confidence</a:t>
                      </a:r>
                      <a:br>
                        <a:rPr lang="en-US" sz="700">
                          <a:effectLst/>
                        </a:rPr>
                      </a:br>
                      <a:r>
                        <a:rPr lang="en-US" sz="700">
                          <a:effectLst/>
                        </a:rPr>
                        <a:t>Interval</a:t>
                      </a:r>
                      <a:endParaRPr lang="en-US" sz="900">
                        <a:effectLst/>
                        <a:latin typeface="Times New Roman" charset="0"/>
                        <a:ea typeface="Calibri" charset="0"/>
                      </a:endParaRPr>
                    </a:p>
                  </a:txBody>
                  <a:tcPr marL="35719" marR="35719" marT="21431" marB="21431" anchor="b"/>
                </a:tc>
                <a:extLst>
                  <a:ext uri="{0D108BD9-81ED-4DB2-BD59-A6C34878D82A}">
                    <a16:rowId xmlns:a16="http://schemas.microsoft.com/office/drawing/2014/main" val="10000"/>
                  </a:ext>
                </a:extLst>
              </a:tr>
              <a:tr h="178978">
                <a:tc>
                  <a:txBody>
                    <a:bodyPr/>
                    <a:lstStyle/>
                    <a:p>
                      <a:pPr marL="0" marR="0">
                        <a:spcBef>
                          <a:spcPts val="0"/>
                        </a:spcBef>
                        <a:spcAft>
                          <a:spcPts val="0"/>
                        </a:spcAft>
                      </a:pPr>
                      <a:r>
                        <a:rPr lang="en-US" sz="800">
                          <a:effectLst/>
                        </a:rPr>
                        <a:t>CC</a:t>
                      </a:r>
                      <a:endParaRPr lang="en-US" sz="900">
                        <a:effectLst/>
                        <a:latin typeface="Times New Roman" charset="0"/>
                        <a:ea typeface="Calibri" charset="0"/>
                      </a:endParaRPr>
                    </a:p>
                  </a:txBody>
                  <a:tcPr marL="21431" marR="21431" marT="21431" marB="21431"/>
                </a:tc>
                <a:tc>
                  <a:txBody>
                    <a:bodyPr/>
                    <a:lstStyle/>
                    <a:p>
                      <a:pPr marL="0" marR="0" algn="r">
                        <a:spcBef>
                          <a:spcPts val="0"/>
                        </a:spcBef>
                        <a:spcAft>
                          <a:spcPts val="0"/>
                        </a:spcAft>
                      </a:pPr>
                      <a:r>
                        <a:rPr lang="en-US" sz="800">
                          <a:effectLst/>
                        </a:rPr>
                        <a:t>2015</a:t>
                      </a:r>
                      <a:endParaRPr lang="en-US" sz="900">
                        <a:effectLst/>
                        <a:latin typeface="Times New Roman" charset="0"/>
                        <a:ea typeface="Calibri" charset="0"/>
                      </a:endParaRPr>
                    </a:p>
                  </a:txBody>
                  <a:tcPr marL="21431" marR="21431" marT="21431" marB="21431"/>
                </a:tc>
                <a:tc>
                  <a:txBody>
                    <a:bodyPr/>
                    <a:lstStyle/>
                    <a:p>
                      <a:pPr marL="0" marR="0" algn="r">
                        <a:spcBef>
                          <a:spcPts val="0"/>
                        </a:spcBef>
                        <a:spcAft>
                          <a:spcPts val="0"/>
                        </a:spcAft>
                      </a:pPr>
                      <a:r>
                        <a:rPr lang="en-US" sz="800">
                          <a:effectLst/>
                        </a:rPr>
                        <a:t>2</a:t>
                      </a:r>
                      <a:endParaRPr lang="en-US" sz="900">
                        <a:effectLst/>
                        <a:latin typeface="Times New Roman" charset="0"/>
                        <a:ea typeface="Calibri" charset="0"/>
                      </a:endParaRPr>
                    </a:p>
                  </a:txBody>
                  <a:tcPr marL="21431" marR="21431" marT="21431" marB="21431"/>
                </a:tc>
                <a:tc>
                  <a:txBody>
                    <a:bodyPr/>
                    <a:lstStyle/>
                    <a:p>
                      <a:pPr marL="0" marR="0" algn="r">
                        <a:spcBef>
                          <a:spcPts val="0"/>
                        </a:spcBef>
                        <a:spcAft>
                          <a:spcPts val="0"/>
                        </a:spcAft>
                      </a:pPr>
                      <a:r>
                        <a:rPr lang="en-US" sz="800">
                          <a:effectLst/>
                        </a:rPr>
                        <a:t>4.840</a:t>
                      </a:r>
                      <a:endParaRPr lang="en-US" sz="900">
                        <a:effectLst/>
                        <a:latin typeface="Times New Roman" charset="0"/>
                        <a:ea typeface="Calibri" charset="0"/>
                      </a:endParaRPr>
                    </a:p>
                  </a:txBody>
                  <a:tcPr marL="35719" marR="35719" marT="21431" marB="21431"/>
                </a:tc>
                <a:tc>
                  <a:txBody>
                    <a:bodyPr/>
                    <a:lstStyle/>
                    <a:p>
                      <a:pPr marL="0" marR="0" algn="r">
                        <a:spcBef>
                          <a:spcPts val="0"/>
                        </a:spcBef>
                        <a:spcAft>
                          <a:spcPts val="0"/>
                        </a:spcAft>
                      </a:pPr>
                      <a:r>
                        <a:rPr lang="en-US" sz="800">
                          <a:effectLst/>
                        </a:rPr>
                        <a:t>4606</a:t>
                      </a:r>
                      <a:endParaRPr lang="en-US" sz="900">
                        <a:effectLst/>
                        <a:latin typeface="Times New Roman" charset="0"/>
                        <a:ea typeface="Calibri" charset="0"/>
                      </a:endParaRPr>
                    </a:p>
                  </a:txBody>
                  <a:tcPr marL="21431" marR="21431" marT="21431" marB="21431"/>
                </a:tc>
                <a:tc>
                  <a:txBody>
                    <a:bodyPr/>
                    <a:lstStyle/>
                    <a:p>
                      <a:pPr marL="0" marR="0" algn="r">
                        <a:spcBef>
                          <a:spcPts val="0"/>
                        </a:spcBef>
                        <a:spcAft>
                          <a:spcPts val="0"/>
                        </a:spcAft>
                      </a:pPr>
                      <a:r>
                        <a:rPr lang="en-US" sz="800">
                          <a:effectLst/>
                        </a:rPr>
                        <a:t>0.413</a:t>
                      </a:r>
                      <a:endParaRPr lang="en-US" sz="900">
                        <a:effectLst/>
                        <a:latin typeface="Times New Roman" charset="0"/>
                        <a:ea typeface="Calibri" charset="0"/>
                      </a:endParaRPr>
                    </a:p>
                  </a:txBody>
                  <a:tcPr marL="35719" marR="35719" marT="21431" marB="21431"/>
                </a:tc>
                <a:tc>
                  <a:txBody>
                    <a:bodyPr/>
                    <a:lstStyle/>
                    <a:p>
                      <a:pPr marL="0" marR="0" algn="r">
                        <a:spcBef>
                          <a:spcPts val="0"/>
                        </a:spcBef>
                        <a:spcAft>
                          <a:spcPts val="0"/>
                        </a:spcAft>
                      </a:pPr>
                      <a:r>
                        <a:rPr lang="en-US" sz="800">
                          <a:effectLst/>
                        </a:rPr>
                        <a:t>0.1850</a:t>
                      </a:r>
                      <a:endParaRPr lang="en-US" sz="900">
                        <a:effectLst/>
                        <a:latin typeface="Times New Roman" charset="0"/>
                        <a:ea typeface="Calibri" charset="0"/>
                      </a:endParaRPr>
                    </a:p>
                  </a:txBody>
                  <a:tcPr marL="35719" marR="35719" marT="21431" marB="21431"/>
                </a:tc>
                <a:tc>
                  <a:txBody>
                    <a:bodyPr/>
                    <a:lstStyle/>
                    <a:p>
                      <a:pPr marL="0" marR="0">
                        <a:spcBef>
                          <a:spcPts val="0"/>
                        </a:spcBef>
                        <a:spcAft>
                          <a:spcPts val="0"/>
                        </a:spcAft>
                      </a:pPr>
                      <a:r>
                        <a:rPr lang="en-US" sz="800">
                          <a:effectLst/>
                        </a:rPr>
                        <a:t>0.069, 1.365</a:t>
                      </a:r>
                      <a:endParaRPr lang="en-US" sz="900">
                        <a:effectLst/>
                        <a:latin typeface="Times New Roman" charset="0"/>
                        <a:ea typeface="Calibri" charset="0"/>
                      </a:endParaRPr>
                    </a:p>
                  </a:txBody>
                  <a:tcPr marL="35719" marR="35719" marT="21431" marB="21431"/>
                </a:tc>
                <a:extLst>
                  <a:ext uri="{0D108BD9-81ED-4DB2-BD59-A6C34878D82A}">
                    <a16:rowId xmlns:a16="http://schemas.microsoft.com/office/drawing/2014/main" val="10001"/>
                  </a:ext>
                </a:extLst>
              </a:tr>
              <a:tr h="178978">
                <a:tc>
                  <a:txBody>
                    <a:bodyPr/>
                    <a:lstStyle/>
                    <a:p>
                      <a:pPr marL="0" marR="0">
                        <a:spcBef>
                          <a:spcPts val="0"/>
                        </a:spcBef>
                        <a:spcAft>
                          <a:spcPts val="0"/>
                        </a:spcAft>
                      </a:pPr>
                      <a:r>
                        <a:rPr lang="en-US" sz="800">
                          <a:effectLst/>
                        </a:rPr>
                        <a:t>CC</a:t>
                      </a:r>
                      <a:endParaRPr lang="en-US" sz="900">
                        <a:effectLst/>
                        <a:latin typeface="Times New Roman" charset="0"/>
                        <a:ea typeface="Calibri" charset="0"/>
                      </a:endParaRPr>
                    </a:p>
                  </a:txBody>
                  <a:tcPr marL="21431" marR="21431" marT="21431" marB="21431"/>
                </a:tc>
                <a:tc>
                  <a:txBody>
                    <a:bodyPr/>
                    <a:lstStyle/>
                    <a:p>
                      <a:pPr marL="0" marR="0" algn="r">
                        <a:spcBef>
                          <a:spcPts val="0"/>
                        </a:spcBef>
                        <a:spcAft>
                          <a:spcPts val="0"/>
                        </a:spcAft>
                      </a:pPr>
                      <a:r>
                        <a:rPr lang="en-US" sz="800">
                          <a:effectLst/>
                        </a:rPr>
                        <a:t>2016</a:t>
                      </a:r>
                      <a:endParaRPr lang="en-US" sz="900">
                        <a:effectLst/>
                        <a:latin typeface="Times New Roman" charset="0"/>
                        <a:ea typeface="Calibri" charset="0"/>
                      </a:endParaRPr>
                    </a:p>
                  </a:txBody>
                  <a:tcPr marL="21431" marR="21431" marT="21431" marB="21431"/>
                </a:tc>
                <a:tc>
                  <a:txBody>
                    <a:bodyPr/>
                    <a:lstStyle/>
                    <a:p>
                      <a:pPr marL="0" marR="0" algn="r">
                        <a:spcBef>
                          <a:spcPts val="0"/>
                        </a:spcBef>
                        <a:spcAft>
                          <a:spcPts val="0"/>
                        </a:spcAft>
                      </a:pPr>
                      <a:r>
                        <a:rPr lang="en-US" sz="800">
                          <a:effectLst/>
                        </a:rPr>
                        <a:t>4</a:t>
                      </a:r>
                      <a:endParaRPr lang="en-US" sz="900">
                        <a:effectLst/>
                        <a:latin typeface="Times New Roman" charset="0"/>
                        <a:ea typeface="Calibri" charset="0"/>
                      </a:endParaRPr>
                    </a:p>
                  </a:txBody>
                  <a:tcPr marL="21431" marR="21431" marT="21431" marB="21431"/>
                </a:tc>
                <a:tc>
                  <a:txBody>
                    <a:bodyPr/>
                    <a:lstStyle/>
                    <a:p>
                      <a:pPr marL="0" marR="0" algn="r">
                        <a:spcBef>
                          <a:spcPts val="0"/>
                        </a:spcBef>
                        <a:spcAft>
                          <a:spcPts val="0"/>
                        </a:spcAft>
                      </a:pPr>
                      <a:r>
                        <a:rPr lang="en-US" sz="800">
                          <a:effectLst/>
                        </a:rPr>
                        <a:t>4.819</a:t>
                      </a:r>
                      <a:endParaRPr lang="en-US" sz="900">
                        <a:effectLst/>
                        <a:latin typeface="Times New Roman" charset="0"/>
                        <a:ea typeface="Calibri" charset="0"/>
                      </a:endParaRPr>
                    </a:p>
                  </a:txBody>
                  <a:tcPr marL="35719" marR="35719" marT="21431" marB="21431"/>
                </a:tc>
                <a:tc>
                  <a:txBody>
                    <a:bodyPr/>
                    <a:lstStyle/>
                    <a:p>
                      <a:pPr marL="0" marR="0" algn="r">
                        <a:spcBef>
                          <a:spcPts val="0"/>
                        </a:spcBef>
                        <a:spcAft>
                          <a:spcPts val="0"/>
                        </a:spcAft>
                      </a:pPr>
                      <a:r>
                        <a:rPr lang="en-US" sz="800">
                          <a:effectLst/>
                        </a:rPr>
                        <a:t>4586</a:t>
                      </a:r>
                      <a:endParaRPr lang="en-US" sz="900">
                        <a:effectLst/>
                        <a:latin typeface="Times New Roman" charset="0"/>
                        <a:ea typeface="Calibri" charset="0"/>
                      </a:endParaRPr>
                    </a:p>
                  </a:txBody>
                  <a:tcPr marL="21431" marR="21431" marT="21431" marB="21431"/>
                </a:tc>
                <a:tc>
                  <a:txBody>
                    <a:bodyPr/>
                    <a:lstStyle/>
                    <a:p>
                      <a:pPr marL="0" marR="0" algn="r">
                        <a:spcBef>
                          <a:spcPts val="0"/>
                        </a:spcBef>
                        <a:spcAft>
                          <a:spcPts val="0"/>
                        </a:spcAft>
                      </a:pPr>
                      <a:r>
                        <a:rPr lang="en-US" sz="800">
                          <a:effectLst/>
                        </a:rPr>
                        <a:t>0.830</a:t>
                      </a:r>
                      <a:endParaRPr lang="en-US" sz="900">
                        <a:effectLst/>
                        <a:latin typeface="Times New Roman" charset="0"/>
                        <a:ea typeface="Calibri" charset="0"/>
                      </a:endParaRPr>
                    </a:p>
                  </a:txBody>
                  <a:tcPr marL="35719" marR="35719" marT="21431" marB="21431"/>
                </a:tc>
                <a:tc>
                  <a:txBody>
                    <a:bodyPr/>
                    <a:lstStyle/>
                    <a:p>
                      <a:pPr marL="0" marR="0" algn="r">
                        <a:spcBef>
                          <a:spcPts val="0"/>
                        </a:spcBef>
                        <a:spcAft>
                          <a:spcPts val="0"/>
                        </a:spcAft>
                      </a:pPr>
                      <a:r>
                        <a:rPr lang="en-US" sz="800">
                          <a:effectLst/>
                        </a:rPr>
                        <a:t>0.7642</a:t>
                      </a:r>
                      <a:endParaRPr lang="en-US" sz="900">
                        <a:effectLst/>
                        <a:latin typeface="Times New Roman" charset="0"/>
                        <a:ea typeface="Calibri" charset="0"/>
                      </a:endParaRPr>
                    </a:p>
                  </a:txBody>
                  <a:tcPr marL="35719" marR="35719" marT="21431" marB="21431"/>
                </a:tc>
                <a:tc>
                  <a:txBody>
                    <a:bodyPr/>
                    <a:lstStyle/>
                    <a:p>
                      <a:pPr marL="0" marR="0">
                        <a:spcBef>
                          <a:spcPts val="0"/>
                        </a:spcBef>
                        <a:spcAft>
                          <a:spcPts val="0"/>
                        </a:spcAft>
                      </a:pPr>
                      <a:r>
                        <a:rPr lang="en-US" sz="800" dirty="0">
                          <a:effectLst/>
                        </a:rPr>
                        <a:t>0.264, 2.002</a:t>
                      </a:r>
                      <a:endParaRPr lang="en-US" sz="900" dirty="0">
                        <a:effectLst/>
                        <a:latin typeface="Times New Roman" charset="0"/>
                        <a:ea typeface="Calibri" charset="0"/>
                      </a:endParaRPr>
                    </a:p>
                  </a:txBody>
                  <a:tcPr marL="35719" marR="35719" marT="21431" marB="21431">
                    <a:solidFill>
                      <a:schemeClr val="accent1">
                        <a:tint val="20000"/>
                      </a:schemeClr>
                    </a:solidFill>
                  </a:tcPr>
                </a:tc>
                <a:extLst>
                  <a:ext uri="{0D108BD9-81ED-4DB2-BD59-A6C34878D82A}">
                    <a16:rowId xmlns:a16="http://schemas.microsoft.com/office/drawing/2014/main" val="10002"/>
                  </a:ext>
                </a:extLst>
              </a:tr>
              <a:tr h="178978">
                <a:tc>
                  <a:txBody>
                    <a:bodyPr/>
                    <a:lstStyle/>
                    <a:p>
                      <a:pPr marL="0" marR="0">
                        <a:spcBef>
                          <a:spcPts val="0"/>
                        </a:spcBef>
                        <a:spcAft>
                          <a:spcPts val="0"/>
                        </a:spcAft>
                      </a:pPr>
                      <a:r>
                        <a:rPr lang="en-US" sz="800">
                          <a:effectLst/>
                        </a:rPr>
                        <a:t>CC_N</a:t>
                      </a:r>
                      <a:endParaRPr lang="en-US" sz="900">
                        <a:effectLst/>
                        <a:latin typeface="Times New Roman" charset="0"/>
                        <a:ea typeface="Calibri" charset="0"/>
                      </a:endParaRPr>
                    </a:p>
                  </a:txBody>
                  <a:tcPr marL="21431" marR="21431" marT="21431" marB="21431"/>
                </a:tc>
                <a:tc>
                  <a:txBody>
                    <a:bodyPr/>
                    <a:lstStyle/>
                    <a:p>
                      <a:pPr marL="0" marR="0" algn="r">
                        <a:spcBef>
                          <a:spcPts val="0"/>
                        </a:spcBef>
                        <a:spcAft>
                          <a:spcPts val="0"/>
                        </a:spcAft>
                      </a:pPr>
                      <a:r>
                        <a:rPr lang="en-US" sz="800">
                          <a:effectLst/>
                        </a:rPr>
                        <a:t>2015</a:t>
                      </a:r>
                      <a:endParaRPr lang="en-US" sz="900">
                        <a:effectLst/>
                        <a:latin typeface="Times New Roman" charset="0"/>
                        <a:ea typeface="Calibri" charset="0"/>
                      </a:endParaRPr>
                    </a:p>
                  </a:txBody>
                  <a:tcPr marL="21431" marR="21431" marT="21431" marB="21431"/>
                </a:tc>
                <a:tc>
                  <a:txBody>
                    <a:bodyPr/>
                    <a:lstStyle/>
                    <a:p>
                      <a:pPr marL="0" marR="0" algn="r">
                        <a:spcBef>
                          <a:spcPts val="0"/>
                        </a:spcBef>
                        <a:spcAft>
                          <a:spcPts val="0"/>
                        </a:spcAft>
                      </a:pPr>
                      <a:r>
                        <a:rPr lang="en-US" sz="800">
                          <a:effectLst/>
                        </a:rPr>
                        <a:t>1</a:t>
                      </a:r>
                      <a:endParaRPr lang="en-US" sz="900">
                        <a:effectLst/>
                        <a:latin typeface="Times New Roman" charset="0"/>
                        <a:ea typeface="Calibri" charset="0"/>
                      </a:endParaRPr>
                    </a:p>
                  </a:txBody>
                  <a:tcPr marL="21431" marR="21431" marT="21431" marB="21431"/>
                </a:tc>
                <a:tc>
                  <a:txBody>
                    <a:bodyPr/>
                    <a:lstStyle/>
                    <a:p>
                      <a:pPr marL="0" marR="0" algn="r">
                        <a:spcBef>
                          <a:spcPts val="0"/>
                        </a:spcBef>
                        <a:spcAft>
                          <a:spcPts val="0"/>
                        </a:spcAft>
                      </a:pPr>
                      <a:r>
                        <a:rPr lang="en-US" sz="800">
                          <a:effectLst/>
                        </a:rPr>
                        <a:t>0.791</a:t>
                      </a:r>
                      <a:endParaRPr lang="en-US" sz="900">
                        <a:effectLst/>
                        <a:latin typeface="Times New Roman" charset="0"/>
                        <a:ea typeface="Calibri" charset="0"/>
                      </a:endParaRPr>
                    </a:p>
                  </a:txBody>
                  <a:tcPr marL="35719" marR="35719" marT="21431" marB="21431"/>
                </a:tc>
                <a:tc>
                  <a:txBody>
                    <a:bodyPr/>
                    <a:lstStyle/>
                    <a:p>
                      <a:pPr marL="0" marR="0" algn="r">
                        <a:spcBef>
                          <a:spcPts val="0"/>
                        </a:spcBef>
                        <a:spcAft>
                          <a:spcPts val="0"/>
                        </a:spcAft>
                      </a:pPr>
                      <a:r>
                        <a:rPr lang="en-US" sz="800">
                          <a:effectLst/>
                        </a:rPr>
                        <a:t>482</a:t>
                      </a:r>
                      <a:endParaRPr lang="en-US" sz="900">
                        <a:effectLst/>
                        <a:latin typeface="Times New Roman" charset="0"/>
                        <a:ea typeface="Calibri" charset="0"/>
                      </a:endParaRPr>
                    </a:p>
                  </a:txBody>
                  <a:tcPr marL="21431" marR="21431" marT="21431" marB="21431"/>
                </a:tc>
                <a:tc>
                  <a:txBody>
                    <a:bodyPr/>
                    <a:lstStyle/>
                    <a:p>
                      <a:pPr marL="0" marR="0" algn="r">
                        <a:spcBef>
                          <a:spcPts val="0"/>
                        </a:spcBef>
                        <a:spcAft>
                          <a:spcPts val="0"/>
                        </a:spcAft>
                      </a:pPr>
                      <a:r>
                        <a:rPr lang="en-US" sz="800">
                          <a:effectLst/>
                        </a:rPr>
                        <a:t>. </a:t>
                      </a:r>
                      <a:endParaRPr lang="en-US" sz="900">
                        <a:effectLst/>
                        <a:latin typeface="Times New Roman" charset="0"/>
                        <a:ea typeface="Calibri" charset="0"/>
                      </a:endParaRPr>
                    </a:p>
                  </a:txBody>
                  <a:tcPr marL="35719" marR="35719" marT="21431" marB="21431"/>
                </a:tc>
                <a:tc>
                  <a:txBody>
                    <a:bodyPr/>
                    <a:lstStyle/>
                    <a:p>
                      <a:pPr marL="0" marR="0" algn="r">
                        <a:spcBef>
                          <a:spcPts val="0"/>
                        </a:spcBef>
                        <a:spcAft>
                          <a:spcPts val="0"/>
                        </a:spcAft>
                      </a:pPr>
                      <a:r>
                        <a:rPr lang="en-US" sz="800">
                          <a:effectLst/>
                        </a:rPr>
                        <a:t>. </a:t>
                      </a:r>
                      <a:endParaRPr lang="en-US" sz="900">
                        <a:effectLst/>
                        <a:latin typeface="Times New Roman" charset="0"/>
                        <a:ea typeface="Calibri" charset="0"/>
                      </a:endParaRPr>
                    </a:p>
                  </a:txBody>
                  <a:tcPr marL="35719" marR="35719" marT="21431" marB="21431"/>
                </a:tc>
                <a:tc>
                  <a:txBody>
                    <a:bodyPr/>
                    <a:lstStyle/>
                    <a:p>
                      <a:pPr marL="0" marR="0">
                        <a:spcBef>
                          <a:spcPts val="0"/>
                        </a:spcBef>
                        <a:spcAft>
                          <a:spcPts val="0"/>
                        </a:spcAft>
                      </a:pPr>
                      <a:r>
                        <a:rPr lang="en-US" sz="800" dirty="0">
                          <a:effectLst/>
                        </a:rPr>
                        <a:t> </a:t>
                      </a:r>
                      <a:endParaRPr lang="en-US" sz="900" dirty="0">
                        <a:effectLst/>
                        <a:latin typeface="Times New Roman" charset="0"/>
                        <a:ea typeface="Calibri" charset="0"/>
                      </a:endParaRPr>
                    </a:p>
                  </a:txBody>
                  <a:tcPr marL="35719" marR="35719" marT="21431" marB="21431"/>
                </a:tc>
                <a:extLst>
                  <a:ext uri="{0D108BD9-81ED-4DB2-BD59-A6C34878D82A}">
                    <a16:rowId xmlns:a16="http://schemas.microsoft.com/office/drawing/2014/main" val="10003"/>
                  </a:ext>
                </a:extLst>
              </a:tr>
              <a:tr h="178978">
                <a:tc>
                  <a:txBody>
                    <a:bodyPr/>
                    <a:lstStyle/>
                    <a:p>
                      <a:pPr marL="0" marR="0">
                        <a:spcBef>
                          <a:spcPts val="0"/>
                        </a:spcBef>
                        <a:spcAft>
                          <a:spcPts val="0"/>
                        </a:spcAft>
                      </a:pPr>
                      <a:r>
                        <a:rPr lang="en-US" sz="800">
                          <a:effectLst/>
                        </a:rPr>
                        <a:t>CC_N</a:t>
                      </a:r>
                      <a:endParaRPr lang="en-US" sz="900">
                        <a:effectLst/>
                        <a:latin typeface="Times New Roman" charset="0"/>
                        <a:ea typeface="Calibri" charset="0"/>
                      </a:endParaRPr>
                    </a:p>
                  </a:txBody>
                  <a:tcPr marL="21431" marR="21431" marT="21431" marB="21431"/>
                </a:tc>
                <a:tc>
                  <a:txBody>
                    <a:bodyPr/>
                    <a:lstStyle/>
                    <a:p>
                      <a:pPr marL="0" marR="0" algn="r">
                        <a:spcBef>
                          <a:spcPts val="0"/>
                        </a:spcBef>
                        <a:spcAft>
                          <a:spcPts val="0"/>
                        </a:spcAft>
                      </a:pPr>
                      <a:r>
                        <a:rPr lang="en-US" sz="800">
                          <a:effectLst/>
                        </a:rPr>
                        <a:t>2016</a:t>
                      </a:r>
                      <a:endParaRPr lang="en-US" sz="900">
                        <a:effectLst/>
                        <a:latin typeface="Times New Roman" charset="0"/>
                        <a:ea typeface="Calibri" charset="0"/>
                      </a:endParaRPr>
                    </a:p>
                  </a:txBody>
                  <a:tcPr marL="21431" marR="21431" marT="21431" marB="21431"/>
                </a:tc>
                <a:tc>
                  <a:txBody>
                    <a:bodyPr/>
                    <a:lstStyle/>
                    <a:p>
                      <a:pPr marL="0" marR="0" algn="r">
                        <a:spcBef>
                          <a:spcPts val="0"/>
                        </a:spcBef>
                        <a:spcAft>
                          <a:spcPts val="0"/>
                        </a:spcAft>
                      </a:pPr>
                      <a:r>
                        <a:rPr lang="en-US" sz="800">
                          <a:effectLst/>
                        </a:rPr>
                        <a:t>1</a:t>
                      </a:r>
                      <a:endParaRPr lang="en-US" sz="900">
                        <a:effectLst/>
                        <a:latin typeface="Times New Roman" charset="0"/>
                        <a:ea typeface="Calibri" charset="0"/>
                      </a:endParaRPr>
                    </a:p>
                  </a:txBody>
                  <a:tcPr marL="21431" marR="21431" marT="21431" marB="21431"/>
                </a:tc>
                <a:tc>
                  <a:txBody>
                    <a:bodyPr/>
                    <a:lstStyle/>
                    <a:p>
                      <a:pPr marL="0" marR="0" algn="r">
                        <a:spcBef>
                          <a:spcPts val="0"/>
                        </a:spcBef>
                        <a:spcAft>
                          <a:spcPts val="0"/>
                        </a:spcAft>
                      </a:pPr>
                      <a:r>
                        <a:rPr lang="en-US" sz="800">
                          <a:effectLst/>
                        </a:rPr>
                        <a:t>0.821</a:t>
                      </a:r>
                      <a:endParaRPr lang="en-US" sz="900">
                        <a:effectLst/>
                        <a:latin typeface="Times New Roman" charset="0"/>
                        <a:ea typeface="Calibri" charset="0"/>
                      </a:endParaRPr>
                    </a:p>
                  </a:txBody>
                  <a:tcPr marL="35719" marR="35719" marT="21431" marB="21431"/>
                </a:tc>
                <a:tc>
                  <a:txBody>
                    <a:bodyPr/>
                    <a:lstStyle/>
                    <a:p>
                      <a:pPr marL="0" marR="0" algn="r">
                        <a:spcBef>
                          <a:spcPts val="0"/>
                        </a:spcBef>
                        <a:spcAft>
                          <a:spcPts val="0"/>
                        </a:spcAft>
                      </a:pPr>
                      <a:r>
                        <a:rPr lang="en-US" sz="800">
                          <a:effectLst/>
                        </a:rPr>
                        <a:t>519</a:t>
                      </a:r>
                      <a:endParaRPr lang="en-US" sz="900">
                        <a:effectLst/>
                        <a:latin typeface="Times New Roman" charset="0"/>
                        <a:ea typeface="Calibri" charset="0"/>
                      </a:endParaRPr>
                    </a:p>
                  </a:txBody>
                  <a:tcPr marL="21431" marR="21431" marT="21431" marB="21431"/>
                </a:tc>
                <a:tc>
                  <a:txBody>
                    <a:bodyPr/>
                    <a:lstStyle/>
                    <a:p>
                      <a:pPr marL="0" marR="0" algn="r">
                        <a:spcBef>
                          <a:spcPts val="0"/>
                        </a:spcBef>
                        <a:spcAft>
                          <a:spcPts val="0"/>
                        </a:spcAft>
                      </a:pPr>
                      <a:r>
                        <a:rPr lang="en-US" sz="800">
                          <a:effectLst/>
                        </a:rPr>
                        <a:t>. </a:t>
                      </a:r>
                      <a:endParaRPr lang="en-US" sz="900">
                        <a:effectLst/>
                        <a:latin typeface="Times New Roman" charset="0"/>
                        <a:ea typeface="Calibri" charset="0"/>
                      </a:endParaRPr>
                    </a:p>
                  </a:txBody>
                  <a:tcPr marL="35719" marR="35719" marT="21431" marB="21431"/>
                </a:tc>
                <a:tc>
                  <a:txBody>
                    <a:bodyPr/>
                    <a:lstStyle/>
                    <a:p>
                      <a:pPr marL="0" marR="0" algn="r">
                        <a:spcBef>
                          <a:spcPts val="0"/>
                        </a:spcBef>
                        <a:spcAft>
                          <a:spcPts val="0"/>
                        </a:spcAft>
                      </a:pPr>
                      <a:r>
                        <a:rPr lang="en-US" sz="800">
                          <a:effectLst/>
                        </a:rPr>
                        <a:t>. </a:t>
                      </a:r>
                      <a:endParaRPr lang="en-US" sz="900">
                        <a:effectLst/>
                        <a:latin typeface="Times New Roman" charset="0"/>
                        <a:ea typeface="Calibri" charset="0"/>
                      </a:endParaRPr>
                    </a:p>
                  </a:txBody>
                  <a:tcPr marL="35719" marR="35719" marT="21431" marB="21431"/>
                </a:tc>
                <a:tc>
                  <a:txBody>
                    <a:bodyPr/>
                    <a:lstStyle/>
                    <a:p>
                      <a:pPr marL="0" marR="0">
                        <a:spcBef>
                          <a:spcPts val="0"/>
                        </a:spcBef>
                        <a:spcAft>
                          <a:spcPts val="0"/>
                        </a:spcAft>
                      </a:pPr>
                      <a:r>
                        <a:rPr lang="en-US" sz="800">
                          <a:effectLst/>
                        </a:rPr>
                        <a:t> </a:t>
                      </a:r>
                      <a:endParaRPr lang="en-US" sz="900">
                        <a:effectLst/>
                        <a:latin typeface="Times New Roman" charset="0"/>
                        <a:ea typeface="Calibri" charset="0"/>
                      </a:endParaRPr>
                    </a:p>
                  </a:txBody>
                  <a:tcPr marL="35719" marR="35719" marT="21431" marB="21431"/>
                </a:tc>
                <a:extLst>
                  <a:ext uri="{0D108BD9-81ED-4DB2-BD59-A6C34878D82A}">
                    <a16:rowId xmlns:a16="http://schemas.microsoft.com/office/drawing/2014/main" val="10004"/>
                  </a:ext>
                </a:extLst>
              </a:tr>
              <a:tr h="178978">
                <a:tc>
                  <a:txBody>
                    <a:bodyPr/>
                    <a:lstStyle/>
                    <a:p>
                      <a:pPr marL="0" marR="0">
                        <a:spcBef>
                          <a:spcPts val="0"/>
                        </a:spcBef>
                        <a:spcAft>
                          <a:spcPts val="0"/>
                        </a:spcAft>
                      </a:pPr>
                      <a:r>
                        <a:rPr lang="en-US" sz="800" dirty="0">
                          <a:solidFill>
                            <a:schemeClr val="tx1"/>
                          </a:solidFill>
                          <a:effectLst/>
                        </a:rPr>
                        <a:t>STEP</a:t>
                      </a:r>
                      <a:endParaRPr lang="en-US" sz="900" dirty="0">
                        <a:solidFill>
                          <a:schemeClr val="tx1"/>
                        </a:solidFill>
                        <a:effectLst/>
                        <a:latin typeface="Times New Roman" charset="0"/>
                        <a:ea typeface="Calibri" charset="0"/>
                      </a:endParaRPr>
                    </a:p>
                  </a:txBody>
                  <a:tcPr marL="21431" marR="21431" marT="21431" marB="21431">
                    <a:solidFill>
                      <a:schemeClr val="accent1">
                        <a:tint val="20000"/>
                        <a:alpha val="85000"/>
                      </a:schemeClr>
                    </a:solidFill>
                  </a:tcPr>
                </a:tc>
                <a:tc>
                  <a:txBody>
                    <a:bodyPr/>
                    <a:lstStyle/>
                    <a:p>
                      <a:pPr marL="0" marR="0" algn="r">
                        <a:spcBef>
                          <a:spcPts val="0"/>
                        </a:spcBef>
                        <a:spcAft>
                          <a:spcPts val="0"/>
                        </a:spcAft>
                      </a:pPr>
                      <a:r>
                        <a:rPr lang="en-US" sz="800">
                          <a:effectLst/>
                        </a:rPr>
                        <a:t>2015</a:t>
                      </a:r>
                      <a:endParaRPr lang="en-US" sz="900">
                        <a:effectLst/>
                        <a:latin typeface="Times New Roman" charset="0"/>
                        <a:ea typeface="Calibri" charset="0"/>
                      </a:endParaRPr>
                    </a:p>
                  </a:txBody>
                  <a:tcPr marL="21431" marR="21431" marT="21431" marB="21431">
                    <a:solidFill>
                      <a:schemeClr val="accent1">
                        <a:tint val="20000"/>
                        <a:alpha val="85000"/>
                      </a:schemeClr>
                    </a:solidFill>
                  </a:tcPr>
                </a:tc>
                <a:tc>
                  <a:txBody>
                    <a:bodyPr/>
                    <a:lstStyle/>
                    <a:p>
                      <a:pPr marL="0" marR="0" algn="r">
                        <a:spcBef>
                          <a:spcPts val="0"/>
                        </a:spcBef>
                        <a:spcAft>
                          <a:spcPts val="0"/>
                        </a:spcAft>
                      </a:pPr>
                      <a:r>
                        <a:rPr lang="en-US" sz="800">
                          <a:effectLst/>
                        </a:rPr>
                        <a:t>4</a:t>
                      </a:r>
                      <a:endParaRPr lang="en-US" sz="900">
                        <a:effectLst/>
                        <a:latin typeface="Times New Roman" charset="0"/>
                        <a:ea typeface="Calibri" charset="0"/>
                      </a:endParaRPr>
                    </a:p>
                  </a:txBody>
                  <a:tcPr marL="21431" marR="21431" marT="21431" marB="21431">
                    <a:solidFill>
                      <a:schemeClr val="accent1">
                        <a:tint val="20000"/>
                        <a:alpha val="85000"/>
                      </a:schemeClr>
                    </a:solidFill>
                  </a:tcPr>
                </a:tc>
                <a:tc>
                  <a:txBody>
                    <a:bodyPr/>
                    <a:lstStyle/>
                    <a:p>
                      <a:pPr marL="0" marR="0" algn="r">
                        <a:spcBef>
                          <a:spcPts val="0"/>
                        </a:spcBef>
                        <a:spcAft>
                          <a:spcPts val="0"/>
                        </a:spcAft>
                      </a:pPr>
                      <a:r>
                        <a:rPr lang="en-US" sz="800">
                          <a:effectLst/>
                        </a:rPr>
                        <a:t>5.410</a:t>
                      </a:r>
                      <a:endParaRPr lang="en-US" sz="900">
                        <a:effectLst/>
                        <a:latin typeface="Times New Roman" charset="0"/>
                        <a:ea typeface="Calibri" charset="0"/>
                      </a:endParaRPr>
                    </a:p>
                  </a:txBody>
                  <a:tcPr marL="35719" marR="35719" marT="21431" marB="21431">
                    <a:solidFill>
                      <a:schemeClr val="accent1">
                        <a:tint val="20000"/>
                        <a:alpha val="85000"/>
                      </a:schemeClr>
                    </a:solidFill>
                  </a:tcPr>
                </a:tc>
                <a:tc>
                  <a:txBody>
                    <a:bodyPr/>
                    <a:lstStyle/>
                    <a:p>
                      <a:pPr marL="0" marR="0" algn="r">
                        <a:spcBef>
                          <a:spcPts val="0"/>
                        </a:spcBef>
                        <a:spcAft>
                          <a:spcPts val="0"/>
                        </a:spcAft>
                      </a:pPr>
                      <a:r>
                        <a:rPr lang="en-US" sz="800">
                          <a:effectLst/>
                        </a:rPr>
                        <a:t>5148</a:t>
                      </a:r>
                      <a:endParaRPr lang="en-US" sz="900">
                        <a:effectLst/>
                        <a:latin typeface="Times New Roman" charset="0"/>
                        <a:ea typeface="Calibri" charset="0"/>
                      </a:endParaRPr>
                    </a:p>
                  </a:txBody>
                  <a:tcPr marL="21431" marR="21431" marT="21431" marB="21431">
                    <a:solidFill>
                      <a:schemeClr val="accent1">
                        <a:tint val="20000"/>
                        <a:alpha val="85000"/>
                      </a:schemeClr>
                    </a:solidFill>
                  </a:tcPr>
                </a:tc>
                <a:tc>
                  <a:txBody>
                    <a:bodyPr/>
                    <a:lstStyle/>
                    <a:p>
                      <a:pPr marL="0" marR="0" algn="r">
                        <a:spcBef>
                          <a:spcPts val="0"/>
                        </a:spcBef>
                        <a:spcAft>
                          <a:spcPts val="0"/>
                        </a:spcAft>
                      </a:pPr>
                      <a:r>
                        <a:rPr lang="en-US" sz="800">
                          <a:effectLst/>
                        </a:rPr>
                        <a:t>0.739</a:t>
                      </a:r>
                      <a:endParaRPr lang="en-US" sz="900">
                        <a:effectLst/>
                        <a:latin typeface="Times New Roman" charset="0"/>
                        <a:ea typeface="Calibri" charset="0"/>
                      </a:endParaRPr>
                    </a:p>
                  </a:txBody>
                  <a:tcPr marL="35719" marR="35719" marT="21431" marB="21431">
                    <a:solidFill>
                      <a:schemeClr val="accent1">
                        <a:tint val="20000"/>
                        <a:alpha val="85000"/>
                      </a:schemeClr>
                    </a:solidFill>
                  </a:tcPr>
                </a:tc>
                <a:tc>
                  <a:txBody>
                    <a:bodyPr/>
                    <a:lstStyle/>
                    <a:p>
                      <a:pPr marL="0" marR="0" algn="r">
                        <a:spcBef>
                          <a:spcPts val="0"/>
                        </a:spcBef>
                        <a:spcAft>
                          <a:spcPts val="0"/>
                        </a:spcAft>
                      </a:pPr>
                      <a:r>
                        <a:rPr lang="en-US" sz="800">
                          <a:effectLst/>
                        </a:rPr>
                        <a:t>0.5839</a:t>
                      </a:r>
                      <a:endParaRPr lang="en-US" sz="900">
                        <a:effectLst/>
                        <a:latin typeface="Times New Roman" charset="0"/>
                        <a:ea typeface="Calibri" charset="0"/>
                      </a:endParaRPr>
                    </a:p>
                  </a:txBody>
                  <a:tcPr marL="35719" marR="35719" marT="21431" marB="21431">
                    <a:solidFill>
                      <a:schemeClr val="accent1">
                        <a:tint val="20000"/>
                        <a:alpha val="85000"/>
                      </a:schemeClr>
                    </a:solidFill>
                  </a:tcPr>
                </a:tc>
                <a:tc>
                  <a:txBody>
                    <a:bodyPr/>
                    <a:lstStyle/>
                    <a:p>
                      <a:pPr marL="0" marR="0">
                        <a:spcBef>
                          <a:spcPts val="0"/>
                        </a:spcBef>
                        <a:spcAft>
                          <a:spcPts val="0"/>
                        </a:spcAft>
                      </a:pPr>
                      <a:r>
                        <a:rPr lang="en-US" sz="800" dirty="0">
                          <a:effectLst/>
                        </a:rPr>
                        <a:t>0.235, 1.784</a:t>
                      </a:r>
                      <a:endParaRPr lang="en-US" sz="900" dirty="0">
                        <a:effectLst/>
                        <a:latin typeface="Times New Roman" charset="0"/>
                        <a:ea typeface="Calibri" charset="0"/>
                      </a:endParaRPr>
                    </a:p>
                  </a:txBody>
                  <a:tcPr marL="35719" marR="35719" marT="21431" marB="21431">
                    <a:solidFill>
                      <a:schemeClr val="accent1">
                        <a:tint val="20000"/>
                        <a:alpha val="85000"/>
                      </a:schemeClr>
                    </a:solidFill>
                  </a:tcPr>
                </a:tc>
                <a:extLst>
                  <a:ext uri="{0D108BD9-81ED-4DB2-BD59-A6C34878D82A}">
                    <a16:rowId xmlns:a16="http://schemas.microsoft.com/office/drawing/2014/main" val="10005"/>
                  </a:ext>
                </a:extLst>
              </a:tr>
              <a:tr h="178978">
                <a:tc>
                  <a:txBody>
                    <a:bodyPr/>
                    <a:lstStyle/>
                    <a:p>
                      <a:pPr marL="0" marR="0">
                        <a:spcBef>
                          <a:spcPts val="0"/>
                        </a:spcBef>
                        <a:spcAft>
                          <a:spcPts val="0"/>
                        </a:spcAft>
                      </a:pPr>
                      <a:r>
                        <a:rPr lang="en-US" sz="800" dirty="0">
                          <a:solidFill>
                            <a:schemeClr val="tx1"/>
                          </a:solidFill>
                          <a:effectLst/>
                        </a:rPr>
                        <a:t>STEP</a:t>
                      </a:r>
                      <a:endParaRPr lang="en-US" sz="900" dirty="0">
                        <a:solidFill>
                          <a:schemeClr val="tx1"/>
                        </a:solidFill>
                        <a:effectLst/>
                        <a:latin typeface="Times New Roman" charset="0"/>
                        <a:ea typeface="Calibri" charset="0"/>
                      </a:endParaRPr>
                    </a:p>
                  </a:txBody>
                  <a:tcPr marL="21431" marR="21431" marT="21431" marB="21431">
                    <a:solidFill>
                      <a:schemeClr val="accent1">
                        <a:tint val="20000"/>
                        <a:alpha val="85000"/>
                      </a:schemeClr>
                    </a:solidFill>
                  </a:tcPr>
                </a:tc>
                <a:tc>
                  <a:txBody>
                    <a:bodyPr/>
                    <a:lstStyle/>
                    <a:p>
                      <a:pPr marL="0" marR="0" algn="r">
                        <a:spcBef>
                          <a:spcPts val="0"/>
                        </a:spcBef>
                        <a:spcAft>
                          <a:spcPts val="0"/>
                        </a:spcAft>
                      </a:pPr>
                      <a:r>
                        <a:rPr lang="en-US" sz="800">
                          <a:effectLst/>
                        </a:rPr>
                        <a:t>2016</a:t>
                      </a:r>
                      <a:endParaRPr lang="en-US" sz="900">
                        <a:effectLst/>
                        <a:latin typeface="Times New Roman" charset="0"/>
                        <a:ea typeface="Calibri" charset="0"/>
                      </a:endParaRPr>
                    </a:p>
                  </a:txBody>
                  <a:tcPr marL="21431" marR="21431" marT="21431" marB="21431">
                    <a:solidFill>
                      <a:schemeClr val="accent1">
                        <a:tint val="20000"/>
                        <a:alpha val="85000"/>
                      </a:schemeClr>
                    </a:solidFill>
                  </a:tcPr>
                </a:tc>
                <a:tc>
                  <a:txBody>
                    <a:bodyPr/>
                    <a:lstStyle/>
                    <a:p>
                      <a:pPr marL="0" marR="0" algn="r">
                        <a:spcBef>
                          <a:spcPts val="0"/>
                        </a:spcBef>
                        <a:spcAft>
                          <a:spcPts val="0"/>
                        </a:spcAft>
                      </a:pPr>
                      <a:r>
                        <a:rPr lang="en-US" sz="800">
                          <a:effectLst/>
                        </a:rPr>
                        <a:t>10</a:t>
                      </a:r>
                      <a:endParaRPr lang="en-US" sz="900">
                        <a:effectLst/>
                        <a:latin typeface="Times New Roman" charset="0"/>
                        <a:ea typeface="Calibri" charset="0"/>
                      </a:endParaRPr>
                    </a:p>
                  </a:txBody>
                  <a:tcPr marL="21431" marR="21431" marT="21431" marB="21431">
                    <a:solidFill>
                      <a:schemeClr val="accent1">
                        <a:tint val="20000"/>
                        <a:alpha val="85000"/>
                      </a:schemeClr>
                    </a:solidFill>
                  </a:tcPr>
                </a:tc>
                <a:tc>
                  <a:txBody>
                    <a:bodyPr/>
                    <a:lstStyle/>
                    <a:p>
                      <a:pPr marL="0" marR="0" algn="r">
                        <a:spcBef>
                          <a:spcPts val="0"/>
                        </a:spcBef>
                        <a:spcAft>
                          <a:spcPts val="0"/>
                        </a:spcAft>
                      </a:pPr>
                      <a:r>
                        <a:rPr lang="en-US" sz="800">
                          <a:effectLst/>
                        </a:rPr>
                        <a:t>5.522</a:t>
                      </a:r>
                      <a:endParaRPr lang="en-US" sz="900">
                        <a:effectLst/>
                        <a:latin typeface="Times New Roman" charset="0"/>
                        <a:ea typeface="Calibri" charset="0"/>
                      </a:endParaRPr>
                    </a:p>
                  </a:txBody>
                  <a:tcPr marL="35719" marR="35719" marT="21431" marB="21431">
                    <a:solidFill>
                      <a:schemeClr val="accent1">
                        <a:tint val="20000"/>
                        <a:alpha val="85000"/>
                      </a:schemeClr>
                    </a:solidFill>
                  </a:tcPr>
                </a:tc>
                <a:tc>
                  <a:txBody>
                    <a:bodyPr/>
                    <a:lstStyle/>
                    <a:p>
                      <a:pPr marL="0" marR="0" algn="r">
                        <a:spcBef>
                          <a:spcPts val="0"/>
                        </a:spcBef>
                        <a:spcAft>
                          <a:spcPts val="0"/>
                        </a:spcAft>
                      </a:pPr>
                      <a:r>
                        <a:rPr lang="en-US" sz="800">
                          <a:effectLst/>
                        </a:rPr>
                        <a:t>5255</a:t>
                      </a:r>
                      <a:endParaRPr lang="en-US" sz="900">
                        <a:effectLst/>
                        <a:latin typeface="Times New Roman" charset="0"/>
                        <a:ea typeface="Calibri" charset="0"/>
                      </a:endParaRPr>
                    </a:p>
                  </a:txBody>
                  <a:tcPr marL="21431" marR="21431" marT="21431" marB="21431">
                    <a:solidFill>
                      <a:schemeClr val="accent1">
                        <a:tint val="20000"/>
                        <a:alpha val="85000"/>
                      </a:schemeClr>
                    </a:solidFill>
                  </a:tcPr>
                </a:tc>
                <a:tc>
                  <a:txBody>
                    <a:bodyPr/>
                    <a:lstStyle/>
                    <a:p>
                      <a:pPr marL="0" marR="0" algn="r">
                        <a:spcBef>
                          <a:spcPts val="0"/>
                        </a:spcBef>
                        <a:spcAft>
                          <a:spcPts val="0"/>
                        </a:spcAft>
                      </a:pPr>
                      <a:r>
                        <a:rPr lang="en-US" sz="800">
                          <a:effectLst/>
                        </a:rPr>
                        <a:t>1.811</a:t>
                      </a:r>
                      <a:endParaRPr lang="en-US" sz="900">
                        <a:effectLst/>
                        <a:latin typeface="Times New Roman" charset="0"/>
                        <a:ea typeface="Calibri" charset="0"/>
                      </a:endParaRPr>
                    </a:p>
                  </a:txBody>
                  <a:tcPr marL="35719" marR="35719" marT="21431" marB="21431">
                    <a:solidFill>
                      <a:schemeClr val="accent1">
                        <a:tint val="20000"/>
                        <a:alpha val="85000"/>
                      </a:schemeClr>
                    </a:solidFill>
                  </a:tcPr>
                </a:tc>
                <a:tc>
                  <a:txBody>
                    <a:bodyPr/>
                    <a:lstStyle/>
                    <a:p>
                      <a:pPr marL="0" marR="0" algn="r">
                        <a:spcBef>
                          <a:spcPts val="0"/>
                        </a:spcBef>
                        <a:spcAft>
                          <a:spcPts val="0"/>
                        </a:spcAft>
                      </a:pPr>
                      <a:r>
                        <a:rPr lang="en-US" sz="800">
                          <a:effectLst/>
                        </a:rPr>
                        <a:t>0.0808</a:t>
                      </a:r>
                      <a:endParaRPr lang="en-US" sz="900">
                        <a:effectLst/>
                        <a:latin typeface="Times New Roman" charset="0"/>
                        <a:ea typeface="Calibri" charset="0"/>
                      </a:endParaRPr>
                    </a:p>
                  </a:txBody>
                  <a:tcPr marL="35719" marR="35719" marT="21431" marB="21431">
                    <a:solidFill>
                      <a:schemeClr val="accent1">
                        <a:tint val="20000"/>
                        <a:alpha val="85000"/>
                      </a:schemeClr>
                    </a:solidFill>
                  </a:tcPr>
                </a:tc>
                <a:tc>
                  <a:txBody>
                    <a:bodyPr/>
                    <a:lstStyle/>
                    <a:p>
                      <a:pPr marL="0" marR="0">
                        <a:spcBef>
                          <a:spcPts val="0"/>
                        </a:spcBef>
                        <a:spcAft>
                          <a:spcPts val="0"/>
                        </a:spcAft>
                      </a:pPr>
                      <a:r>
                        <a:rPr lang="en-US" sz="800" dirty="0">
                          <a:effectLst/>
                        </a:rPr>
                        <a:t>0.920, 3.228</a:t>
                      </a:r>
                      <a:endParaRPr lang="en-US" sz="900" dirty="0">
                        <a:effectLst/>
                        <a:latin typeface="Times New Roman" charset="0"/>
                        <a:ea typeface="Calibri" charset="0"/>
                      </a:endParaRPr>
                    </a:p>
                  </a:txBody>
                  <a:tcPr marL="35719" marR="35719" marT="21431" marB="21431">
                    <a:solidFill>
                      <a:schemeClr val="accent1">
                        <a:tint val="20000"/>
                        <a:alpha val="85000"/>
                      </a:schemeClr>
                    </a:solidFill>
                  </a:tcPr>
                </a:tc>
                <a:extLst>
                  <a:ext uri="{0D108BD9-81ED-4DB2-BD59-A6C34878D82A}">
                    <a16:rowId xmlns:a16="http://schemas.microsoft.com/office/drawing/2014/main" val="10006"/>
                  </a:ext>
                </a:extLst>
              </a:tr>
              <a:tr h="178978">
                <a:tc>
                  <a:txBody>
                    <a:bodyPr/>
                    <a:lstStyle/>
                    <a:p>
                      <a:pPr marL="0" marR="0">
                        <a:spcBef>
                          <a:spcPts val="0"/>
                        </a:spcBef>
                        <a:spcAft>
                          <a:spcPts val="0"/>
                        </a:spcAft>
                      </a:pPr>
                      <a:r>
                        <a:rPr lang="en-US" sz="800">
                          <a:effectLst/>
                        </a:rPr>
                        <a:t>WARD</a:t>
                      </a:r>
                      <a:endParaRPr lang="en-US" sz="900">
                        <a:effectLst/>
                        <a:latin typeface="Times New Roman" charset="0"/>
                        <a:ea typeface="Calibri" charset="0"/>
                      </a:endParaRPr>
                    </a:p>
                  </a:txBody>
                  <a:tcPr marL="21431" marR="21431" marT="21431" marB="21431"/>
                </a:tc>
                <a:tc>
                  <a:txBody>
                    <a:bodyPr/>
                    <a:lstStyle/>
                    <a:p>
                      <a:pPr marL="0" marR="0" algn="r">
                        <a:spcBef>
                          <a:spcPts val="0"/>
                        </a:spcBef>
                        <a:spcAft>
                          <a:spcPts val="0"/>
                        </a:spcAft>
                      </a:pPr>
                      <a:r>
                        <a:rPr lang="en-US" sz="800">
                          <a:effectLst/>
                        </a:rPr>
                        <a:t>2015</a:t>
                      </a:r>
                      <a:endParaRPr lang="en-US" sz="900">
                        <a:effectLst/>
                        <a:latin typeface="Times New Roman" charset="0"/>
                        <a:ea typeface="Calibri" charset="0"/>
                      </a:endParaRPr>
                    </a:p>
                  </a:txBody>
                  <a:tcPr marL="21431" marR="21431" marT="21431" marB="21431"/>
                </a:tc>
                <a:tc>
                  <a:txBody>
                    <a:bodyPr/>
                    <a:lstStyle/>
                    <a:p>
                      <a:pPr marL="0" marR="0" algn="r">
                        <a:spcBef>
                          <a:spcPts val="0"/>
                        </a:spcBef>
                        <a:spcAft>
                          <a:spcPts val="0"/>
                        </a:spcAft>
                      </a:pPr>
                      <a:r>
                        <a:rPr lang="en-US" sz="800">
                          <a:effectLst/>
                        </a:rPr>
                        <a:t>7</a:t>
                      </a:r>
                      <a:endParaRPr lang="en-US" sz="900">
                        <a:effectLst/>
                        <a:latin typeface="Times New Roman" charset="0"/>
                        <a:ea typeface="Calibri" charset="0"/>
                      </a:endParaRPr>
                    </a:p>
                  </a:txBody>
                  <a:tcPr marL="21431" marR="21431" marT="21431" marB="21431"/>
                </a:tc>
                <a:tc>
                  <a:txBody>
                    <a:bodyPr/>
                    <a:lstStyle/>
                    <a:p>
                      <a:pPr marL="0" marR="0" algn="r">
                        <a:spcBef>
                          <a:spcPts val="0"/>
                        </a:spcBef>
                        <a:spcAft>
                          <a:spcPts val="0"/>
                        </a:spcAft>
                      </a:pPr>
                      <a:r>
                        <a:rPr lang="en-US" sz="800">
                          <a:effectLst/>
                        </a:rPr>
                        <a:t>7.895</a:t>
                      </a:r>
                      <a:endParaRPr lang="en-US" sz="900">
                        <a:effectLst/>
                        <a:latin typeface="Times New Roman" charset="0"/>
                        <a:ea typeface="Calibri" charset="0"/>
                      </a:endParaRPr>
                    </a:p>
                  </a:txBody>
                  <a:tcPr marL="35719" marR="35719" marT="21431" marB="21431"/>
                </a:tc>
                <a:tc>
                  <a:txBody>
                    <a:bodyPr/>
                    <a:lstStyle/>
                    <a:p>
                      <a:pPr marL="0" marR="0" algn="r">
                        <a:spcBef>
                          <a:spcPts val="0"/>
                        </a:spcBef>
                        <a:spcAft>
                          <a:spcPts val="0"/>
                        </a:spcAft>
                      </a:pPr>
                      <a:r>
                        <a:rPr lang="en-US" sz="800">
                          <a:effectLst/>
                        </a:rPr>
                        <a:t>8441</a:t>
                      </a:r>
                      <a:endParaRPr lang="en-US" sz="900">
                        <a:effectLst/>
                        <a:latin typeface="Times New Roman" charset="0"/>
                        <a:ea typeface="Calibri" charset="0"/>
                      </a:endParaRPr>
                    </a:p>
                  </a:txBody>
                  <a:tcPr marL="21431" marR="21431" marT="21431" marB="21431"/>
                </a:tc>
                <a:tc>
                  <a:txBody>
                    <a:bodyPr/>
                    <a:lstStyle/>
                    <a:p>
                      <a:pPr marL="0" marR="0" algn="r">
                        <a:spcBef>
                          <a:spcPts val="0"/>
                        </a:spcBef>
                        <a:spcAft>
                          <a:spcPts val="0"/>
                        </a:spcAft>
                      </a:pPr>
                      <a:r>
                        <a:rPr lang="en-US" sz="800">
                          <a:effectLst/>
                        </a:rPr>
                        <a:t>0.887</a:t>
                      </a:r>
                      <a:endParaRPr lang="en-US" sz="900">
                        <a:effectLst/>
                        <a:latin typeface="Times New Roman" charset="0"/>
                        <a:ea typeface="Calibri" charset="0"/>
                      </a:endParaRPr>
                    </a:p>
                  </a:txBody>
                  <a:tcPr marL="35719" marR="35719" marT="21431" marB="21431"/>
                </a:tc>
                <a:tc>
                  <a:txBody>
                    <a:bodyPr/>
                    <a:lstStyle/>
                    <a:p>
                      <a:pPr marL="0" marR="0" algn="r">
                        <a:spcBef>
                          <a:spcPts val="0"/>
                        </a:spcBef>
                        <a:spcAft>
                          <a:spcPts val="0"/>
                        </a:spcAft>
                      </a:pPr>
                      <a:r>
                        <a:rPr lang="en-US" sz="800">
                          <a:effectLst/>
                        </a:rPr>
                        <a:t>0.7940</a:t>
                      </a:r>
                      <a:endParaRPr lang="en-US" sz="900">
                        <a:effectLst/>
                        <a:latin typeface="Times New Roman" charset="0"/>
                        <a:ea typeface="Calibri" charset="0"/>
                      </a:endParaRPr>
                    </a:p>
                  </a:txBody>
                  <a:tcPr marL="35719" marR="35719" marT="21431" marB="21431"/>
                </a:tc>
                <a:tc>
                  <a:txBody>
                    <a:bodyPr/>
                    <a:lstStyle/>
                    <a:p>
                      <a:pPr marL="0" marR="0">
                        <a:spcBef>
                          <a:spcPts val="0"/>
                        </a:spcBef>
                        <a:spcAft>
                          <a:spcPts val="0"/>
                        </a:spcAft>
                      </a:pPr>
                      <a:r>
                        <a:rPr lang="en-US" sz="800">
                          <a:effectLst/>
                        </a:rPr>
                        <a:t>0.388, 1.754</a:t>
                      </a:r>
                      <a:endParaRPr lang="en-US" sz="900">
                        <a:effectLst/>
                        <a:latin typeface="Times New Roman" charset="0"/>
                        <a:ea typeface="Calibri" charset="0"/>
                      </a:endParaRPr>
                    </a:p>
                  </a:txBody>
                  <a:tcPr marL="35719" marR="35719" marT="21431" marB="21431"/>
                </a:tc>
                <a:extLst>
                  <a:ext uri="{0D108BD9-81ED-4DB2-BD59-A6C34878D82A}">
                    <a16:rowId xmlns:a16="http://schemas.microsoft.com/office/drawing/2014/main" val="10007"/>
                  </a:ext>
                </a:extLst>
              </a:tr>
              <a:tr h="178978">
                <a:tc>
                  <a:txBody>
                    <a:bodyPr/>
                    <a:lstStyle/>
                    <a:p>
                      <a:pPr marL="0" marR="0">
                        <a:spcBef>
                          <a:spcPts val="0"/>
                        </a:spcBef>
                        <a:spcAft>
                          <a:spcPts val="0"/>
                        </a:spcAft>
                      </a:pPr>
                      <a:r>
                        <a:rPr lang="en-US" sz="800">
                          <a:effectLst/>
                        </a:rPr>
                        <a:t>WARD</a:t>
                      </a:r>
                      <a:endParaRPr lang="en-US" sz="900">
                        <a:effectLst/>
                        <a:latin typeface="Times New Roman" charset="0"/>
                        <a:ea typeface="Calibri" charset="0"/>
                      </a:endParaRPr>
                    </a:p>
                  </a:txBody>
                  <a:tcPr marL="21431" marR="21431" marT="21431" marB="21431"/>
                </a:tc>
                <a:tc>
                  <a:txBody>
                    <a:bodyPr/>
                    <a:lstStyle/>
                    <a:p>
                      <a:pPr marL="0" marR="0" algn="r">
                        <a:spcBef>
                          <a:spcPts val="0"/>
                        </a:spcBef>
                        <a:spcAft>
                          <a:spcPts val="0"/>
                        </a:spcAft>
                      </a:pPr>
                      <a:r>
                        <a:rPr lang="en-US" sz="800">
                          <a:effectLst/>
                        </a:rPr>
                        <a:t>2016</a:t>
                      </a:r>
                      <a:endParaRPr lang="en-US" sz="900">
                        <a:effectLst/>
                        <a:latin typeface="Times New Roman" charset="0"/>
                        <a:ea typeface="Calibri" charset="0"/>
                      </a:endParaRPr>
                    </a:p>
                  </a:txBody>
                  <a:tcPr marL="21431" marR="21431" marT="21431" marB="21431"/>
                </a:tc>
                <a:tc>
                  <a:txBody>
                    <a:bodyPr/>
                    <a:lstStyle/>
                    <a:p>
                      <a:pPr marL="0" marR="0" algn="r">
                        <a:spcBef>
                          <a:spcPts val="0"/>
                        </a:spcBef>
                        <a:spcAft>
                          <a:spcPts val="0"/>
                        </a:spcAft>
                      </a:pPr>
                      <a:r>
                        <a:rPr lang="en-US" sz="800">
                          <a:effectLst/>
                        </a:rPr>
                        <a:t>10</a:t>
                      </a:r>
                      <a:endParaRPr lang="en-US" sz="900">
                        <a:effectLst/>
                        <a:latin typeface="Times New Roman" charset="0"/>
                        <a:ea typeface="Calibri" charset="0"/>
                      </a:endParaRPr>
                    </a:p>
                  </a:txBody>
                  <a:tcPr marL="21431" marR="21431" marT="21431" marB="21431"/>
                </a:tc>
                <a:tc>
                  <a:txBody>
                    <a:bodyPr/>
                    <a:lstStyle/>
                    <a:p>
                      <a:pPr marL="0" marR="0" algn="r">
                        <a:spcBef>
                          <a:spcPts val="0"/>
                        </a:spcBef>
                        <a:spcAft>
                          <a:spcPts val="0"/>
                        </a:spcAft>
                      </a:pPr>
                      <a:r>
                        <a:rPr lang="en-US" sz="800">
                          <a:effectLst/>
                        </a:rPr>
                        <a:t>7.312</a:t>
                      </a:r>
                      <a:endParaRPr lang="en-US" sz="900">
                        <a:effectLst/>
                        <a:latin typeface="Times New Roman" charset="0"/>
                        <a:ea typeface="Calibri" charset="0"/>
                      </a:endParaRPr>
                    </a:p>
                  </a:txBody>
                  <a:tcPr marL="35719" marR="35719" marT="21431" marB="21431"/>
                </a:tc>
                <a:tc>
                  <a:txBody>
                    <a:bodyPr/>
                    <a:lstStyle/>
                    <a:p>
                      <a:pPr marL="0" marR="0" algn="r">
                        <a:spcBef>
                          <a:spcPts val="0"/>
                        </a:spcBef>
                        <a:spcAft>
                          <a:spcPts val="0"/>
                        </a:spcAft>
                      </a:pPr>
                      <a:r>
                        <a:rPr lang="en-US" sz="800">
                          <a:effectLst/>
                        </a:rPr>
                        <a:t>7818</a:t>
                      </a:r>
                      <a:endParaRPr lang="en-US" sz="900">
                        <a:effectLst/>
                        <a:latin typeface="Times New Roman" charset="0"/>
                        <a:ea typeface="Calibri" charset="0"/>
                      </a:endParaRPr>
                    </a:p>
                  </a:txBody>
                  <a:tcPr marL="21431" marR="21431" marT="21431" marB="21431"/>
                </a:tc>
                <a:tc>
                  <a:txBody>
                    <a:bodyPr/>
                    <a:lstStyle/>
                    <a:p>
                      <a:pPr marL="0" marR="0" algn="r">
                        <a:spcBef>
                          <a:spcPts val="0"/>
                        </a:spcBef>
                        <a:spcAft>
                          <a:spcPts val="0"/>
                        </a:spcAft>
                      </a:pPr>
                      <a:r>
                        <a:rPr lang="en-US" sz="800">
                          <a:effectLst/>
                        </a:rPr>
                        <a:t>1.368</a:t>
                      </a:r>
                      <a:endParaRPr lang="en-US" sz="900">
                        <a:effectLst/>
                        <a:latin typeface="Times New Roman" charset="0"/>
                        <a:ea typeface="Calibri" charset="0"/>
                      </a:endParaRPr>
                    </a:p>
                  </a:txBody>
                  <a:tcPr marL="35719" marR="35719" marT="21431" marB="21431"/>
                </a:tc>
                <a:tc>
                  <a:txBody>
                    <a:bodyPr/>
                    <a:lstStyle/>
                    <a:p>
                      <a:pPr marL="0" marR="0" algn="r">
                        <a:spcBef>
                          <a:spcPts val="0"/>
                        </a:spcBef>
                        <a:spcAft>
                          <a:spcPts val="0"/>
                        </a:spcAft>
                      </a:pPr>
                      <a:r>
                        <a:rPr lang="en-US" sz="800">
                          <a:effectLst/>
                        </a:rPr>
                        <a:t>0.3247</a:t>
                      </a:r>
                      <a:endParaRPr lang="en-US" sz="900">
                        <a:effectLst/>
                        <a:latin typeface="Times New Roman" charset="0"/>
                        <a:ea typeface="Calibri" charset="0"/>
                      </a:endParaRPr>
                    </a:p>
                  </a:txBody>
                  <a:tcPr marL="35719" marR="35719" marT="21431" marB="21431"/>
                </a:tc>
                <a:tc>
                  <a:txBody>
                    <a:bodyPr/>
                    <a:lstStyle/>
                    <a:p>
                      <a:pPr marL="0" marR="0">
                        <a:spcBef>
                          <a:spcPts val="0"/>
                        </a:spcBef>
                        <a:spcAft>
                          <a:spcPts val="0"/>
                        </a:spcAft>
                      </a:pPr>
                      <a:r>
                        <a:rPr lang="en-US" sz="800" dirty="0">
                          <a:effectLst/>
                        </a:rPr>
                        <a:t>0.695, 2.438</a:t>
                      </a:r>
                      <a:endParaRPr lang="en-US" sz="900" dirty="0">
                        <a:effectLst/>
                        <a:latin typeface="Times New Roman" charset="0"/>
                        <a:ea typeface="Calibri" charset="0"/>
                      </a:endParaRPr>
                    </a:p>
                  </a:txBody>
                  <a:tcPr marL="35719" marR="35719" marT="21431" marB="21431"/>
                </a:tc>
                <a:extLst>
                  <a:ext uri="{0D108BD9-81ED-4DB2-BD59-A6C34878D82A}">
                    <a16:rowId xmlns:a16="http://schemas.microsoft.com/office/drawing/2014/main" val="10008"/>
                  </a:ext>
                </a:extLst>
              </a:tr>
            </a:tbl>
          </a:graphicData>
        </a:graphic>
      </p:graphicFrame>
      <p:sp>
        <p:nvSpPr>
          <p:cNvPr id="16" name="TextBox 15"/>
          <p:cNvSpPr txBox="1"/>
          <p:nvPr/>
        </p:nvSpPr>
        <p:spPr>
          <a:xfrm>
            <a:off x="1085069" y="5565072"/>
            <a:ext cx="7144533" cy="1131079"/>
          </a:xfrm>
          <a:prstGeom prst="rect">
            <a:avLst/>
          </a:prstGeom>
          <a:noFill/>
        </p:spPr>
        <p:txBody>
          <a:bodyPr wrap="square" rtlCol="0">
            <a:spAutoFit/>
          </a:bodyPr>
          <a:lstStyle/>
          <a:p>
            <a:pPr marL="214313" indent="-214313">
              <a:buFont typeface="Arial" charset="0"/>
              <a:buChar char="•"/>
            </a:pPr>
            <a:r>
              <a:rPr lang="en-US" sz="1350" dirty="0"/>
              <a:t>At Hospital X there were 10 CLABSIs on step down critical care units</a:t>
            </a:r>
            <a:r>
              <a:rPr lang="is-IS" sz="1350" dirty="0"/>
              <a:t>….which are NOT reportable</a:t>
            </a:r>
          </a:p>
          <a:p>
            <a:pPr marL="214313" indent="-214313">
              <a:buFont typeface="Arial" charset="0"/>
              <a:buChar char="•"/>
            </a:pPr>
            <a:r>
              <a:rPr lang="is-IS" sz="1350" dirty="0"/>
              <a:t>There are over 5000 central line days</a:t>
            </a:r>
          </a:p>
          <a:p>
            <a:pPr marL="214313" indent="-214313">
              <a:buFont typeface="Arial" charset="0"/>
              <a:buChar char="•"/>
            </a:pPr>
            <a:r>
              <a:rPr lang="is-IS" sz="1350" dirty="0"/>
              <a:t>Secondary complications (C. </a:t>
            </a:r>
            <a:r>
              <a:rPr lang="en-US" sz="1350" dirty="0"/>
              <a:t>D</a:t>
            </a:r>
            <a:r>
              <a:rPr lang="is-IS" sz="1350" dirty="0"/>
              <a:t>iff) or MRSA bacteremia are still reported, however </a:t>
            </a:r>
          </a:p>
          <a:p>
            <a:pPr marL="214313" indent="-214313">
              <a:buFont typeface="Arial" charset="0"/>
              <a:buChar char="•"/>
            </a:pPr>
            <a:endParaRPr lang="en-US" sz="1350" dirty="0"/>
          </a:p>
        </p:txBody>
      </p:sp>
      <p:sp>
        <p:nvSpPr>
          <p:cNvPr id="17" name="Rounded Rectangle 16"/>
          <p:cNvSpPr/>
          <p:nvPr/>
        </p:nvSpPr>
        <p:spPr>
          <a:xfrm>
            <a:off x="523316" y="4432193"/>
            <a:ext cx="7386789" cy="383348"/>
          </a:xfrm>
          <a:prstGeom prst="roundRect">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34906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509" y="222131"/>
            <a:ext cx="5937755" cy="1188720"/>
          </a:xfrm>
        </p:spPr>
        <p:txBody>
          <a:bodyPr>
            <a:normAutofit/>
          </a:bodyPr>
          <a:lstStyle/>
          <a:p>
            <a:r>
              <a:rPr lang="en-US" dirty="0"/>
              <a:t>What’s happening at Methodist?</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275200197"/>
              </p:ext>
            </p:extLst>
          </p:nvPr>
        </p:nvGraphicFramePr>
        <p:xfrm>
          <a:off x="439270" y="1406477"/>
          <a:ext cx="7908418" cy="5228774"/>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5CF35C57-504A-D547-9F92-D456EF05B291}"/>
              </a:ext>
            </a:extLst>
          </p:cNvPr>
          <p:cNvSpPr>
            <a:spLocks noGrp="1"/>
          </p:cNvSpPr>
          <p:nvPr>
            <p:ph type="sldNum" sz="quarter" idx="12"/>
          </p:nvPr>
        </p:nvSpPr>
        <p:spPr/>
        <p:txBody>
          <a:bodyPr/>
          <a:lstStyle/>
          <a:p>
            <a:fld id="{19ACC1C4-67F0-8B4A-A832-26D3DBE27CD0}" type="slidenum">
              <a:rPr lang="en-US" smtClean="0"/>
              <a:t>26</a:t>
            </a:fld>
            <a:endParaRPr lang="en-US"/>
          </a:p>
        </p:txBody>
      </p:sp>
      <p:sp>
        <p:nvSpPr>
          <p:cNvPr id="7" name="TextBox 6"/>
          <p:cNvSpPr txBox="1"/>
          <p:nvPr/>
        </p:nvSpPr>
        <p:spPr>
          <a:xfrm>
            <a:off x="1847327" y="6519446"/>
            <a:ext cx="7461250" cy="338554"/>
          </a:xfrm>
          <a:prstGeom prst="rect">
            <a:avLst/>
          </a:prstGeom>
          <a:noFill/>
        </p:spPr>
        <p:txBody>
          <a:bodyPr wrap="square" rtlCol="0">
            <a:spAutoFit/>
          </a:bodyPr>
          <a:lstStyle/>
          <a:p>
            <a:r>
              <a:rPr lang="en-US" sz="1600" dirty="0"/>
              <a:t>Year one demonstrated a 35% reduction in PICC lines placed </a:t>
            </a:r>
          </a:p>
        </p:txBody>
      </p:sp>
      <p:pic>
        <p:nvPicPr>
          <p:cNvPr id="5" name="Picture 4" descr="https://img.clipartfest.com/8e2a77cee5044230092f89d0524a9573_blue-ribbon-clip-art-icon-blue-ribbon-clipart-free_1379-2208.jpeg">
            <a:extLst>
              <a:ext uri="{FF2B5EF4-FFF2-40B4-BE49-F238E27FC236}">
                <a16:creationId xmlns:a16="http://schemas.microsoft.com/office/drawing/2014/main" id="{E4DD86F8-7E86-7E45-8625-962564DF115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902" b="85009" l="1958" r="95867"/>
                    </a14:imgEffect>
                  </a14:imgLayer>
                </a14:imgProps>
              </a:ext>
              <a:ext uri="{28A0092B-C50C-407E-A947-70E740481C1C}">
                <a14:useLocalDpi xmlns:a14="http://schemas.microsoft.com/office/drawing/2010/main" val="0"/>
              </a:ext>
            </a:extLst>
          </a:blip>
          <a:srcRect/>
          <a:stretch>
            <a:fillRect/>
          </a:stretch>
        </p:blipFill>
        <p:spPr bwMode="auto">
          <a:xfrm>
            <a:off x="6944656" y="-152400"/>
            <a:ext cx="2199344" cy="3521502"/>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7537E97E-3542-D344-ACC6-6B1DC26D814C}"/>
              </a:ext>
            </a:extLst>
          </p:cNvPr>
          <p:cNvSpPr/>
          <p:nvPr/>
        </p:nvSpPr>
        <p:spPr>
          <a:xfrm>
            <a:off x="7315200" y="178142"/>
            <a:ext cx="1381125" cy="1379751"/>
          </a:xfrm>
          <a:prstGeom prst="ellipse">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5737457-7A2E-7E4D-AEFC-68E307A3F2AA}"/>
              </a:ext>
            </a:extLst>
          </p:cNvPr>
          <p:cNvSpPr txBox="1"/>
          <p:nvPr/>
        </p:nvSpPr>
        <p:spPr>
          <a:xfrm>
            <a:off x="7349218" y="267852"/>
            <a:ext cx="1323975" cy="1200329"/>
          </a:xfrm>
          <a:prstGeom prst="rect">
            <a:avLst/>
          </a:prstGeom>
          <a:noFill/>
        </p:spPr>
        <p:txBody>
          <a:bodyPr wrap="square" rtlCol="0">
            <a:spAutoFit/>
          </a:bodyPr>
          <a:lstStyle/>
          <a:p>
            <a:pPr algn="ctr"/>
            <a:r>
              <a:rPr lang="en-US" dirty="0">
                <a:solidFill>
                  <a:schemeClr val="bg1"/>
                </a:solidFill>
              </a:rPr>
              <a:t>1</a:t>
            </a:r>
            <a:r>
              <a:rPr lang="en-US" baseline="30000" dirty="0">
                <a:solidFill>
                  <a:schemeClr val="bg1"/>
                </a:solidFill>
              </a:rPr>
              <a:t>st</a:t>
            </a:r>
            <a:r>
              <a:rPr lang="en-US" dirty="0">
                <a:solidFill>
                  <a:schemeClr val="bg1"/>
                </a:solidFill>
              </a:rPr>
              <a:t> Place Poster CVAA 2018</a:t>
            </a:r>
          </a:p>
        </p:txBody>
      </p:sp>
    </p:spTree>
    <p:extLst>
      <p:ext uri="{BB962C8B-B14F-4D97-AF65-F5344CB8AC3E}">
        <p14:creationId xmlns:p14="http://schemas.microsoft.com/office/powerpoint/2010/main" val="14002853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E1A73-A12C-3D48-800F-D55BD550D9BA}"/>
              </a:ext>
            </a:extLst>
          </p:cNvPr>
          <p:cNvSpPr>
            <a:spLocks noGrp="1"/>
          </p:cNvSpPr>
          <p:nvPr>
            <p:ph type="title"/>
          </p:nvPr>
        </p:nvSpPr>
        <p:spPr>
          <a:xfrm>
            <a:off x="1526797" y="312420"/>
            <a:ext cx="5937755" cy="1188720"/>
          </a:xfrm>
        </p:spPr>
        <p:txBody>
          <a:bodyPr/>
          <a:lstStyle/>
          <a:p>
            <a:r>
              <a:rPr lang="en-US" dirty="0"/>
              <a:t>Comparison of first two years performance </a:t>
            </a:r>
          </a:p>
        </p:txBody>
      </p:sp>
      <p:pic>
        <p:nvPicPr>
          <p:cNvPr id="6" name="Content Placeholder 5">
            <a:extLst>
              <a:ext uri="{FF2B5EF4-FFF2-40B4-BE49-F238E27FC236}">
                <a16:creationId xmlns:a16="http://schemas.microsoft.com/office/drawing/2014/main" id="{BC7BED97-B943-1C41-A97D-341487A1CD7A}"/>
              </a:ext>
            </a:extLst>
          </p:cNvPr>
          <p:cNvPicPr>
            <a:picLocks noGrp="1" noChangeAspect="1"/>
          </p:cNvPicPr>
          <p:nvPr>
            <p:ph idx="1"/>
          </p:nvPr>
        </p:nvPicPr>
        <p:blipFill>
          <a:blip r:embed="rId2"/>
          <a:stretch>
            <a:fillRect/>
          </a:stretch>
        </p:blipFill>
        <p:spPr>
          <a:xfrm rot="5400000">
            <a:off x="2094986" y="846169"/>
            <a:ext cx="5001932" cy="6473090"/>
          </a:xfrm>
        </p:spPr>
      </p:pic>
      <p:sp>
        <p:nvSpPr>
          <p:cNvPr id="4" name="Slide Number Placeholder 3">
            <a:extLst>
              <a:ext uri="{FF2B5EF4-FFF2-40B4-BE49-F238E27FC236}">
                <a16:creationId xmlns:a16="http://schemas.microsoft.com/office/drawing/2014/main" id="{BDB601E1-35A9-3D4A-90E6-8B2A29DBD513}"/>
              </a:ext>
            </a:extLst>
          </p:cNvPr>
          <p:cNvSpPr>
            <a:spLocks noGrp="1"/>
          </p:cNvSpPr>
          <p:nvPr>
            <p:ph type="sldNum" sz="quarter" idx="12"/>
          </p:nvPr>
        </p:nvSpPr>
        <p:spPr/>
        <p:txBody>
          <a:bodyPr/>
          <a:lstStyle/>
          <a:p>
            <a:fld id="{19ACC1C4-67F0-8B4A-A832-26D3DBE27CD0}" type="slidenum">
              <a:rPr lang="en-US" smtClean="0"/>
              <a:t>27</a:t>
            </a:fld>
            <a:endParaRPr lang="en-US"/>
          </a:p>
        </p:txBody>
      </p:sp>
      <p:sp>
        <p:nvSpPr>
          <p:cNvPr id="3" name="TextBox 2">
            <a:extLst>
              <a:ext uri="{FF2B5EF4-FFF2-40B4-BE49-F238E27FC236}">
                <a16:creationId xmlns:a16="http://schemas.microsoft.com/office/drawing/2014/main" id="{A035617C-BC0F-EB43-BD7B-8B5FAFE01867}"/>
              </a:ext>
            </a:extLst>
          </p:cNvPr>
          <p:cNvSpPr txBox="1"/>
          <p:nvPr/>
        </p:nvSpPr>
        <p:spPr>
          <a:xfrm>
            <a:off x="2322576" y="6293078"/>
            <a:ext cx="5141976" cy="461665"/>
          </a:xfrm>
          <a:prstGeom prst="rect">
            <a:avLst/>
          </a:prstGeom>
          <a:noFill/>
        </p:spPr>
        <p:txBody>
          <a:bodyPr wrap="square" rtlCol="0">
            <a:spAutoFit/>
          </a:bodyPr>
          <a:lstStyle/>
          <a:p>
            <a:r>
              <a:rPr lang="en-US" sz="800" dirty="0"/>
              <a:t>DeVries M, Lee J, Hoffman L. Infection Free Midline Catheter Implementation at a Community</a:t>
            </a:r>
          </a:p>
          <a:p>
            <a:r>
              <a:rPr lang="en-US" sz="800" dirty="0"/>
              <a:t>Hospital (2 years).  American Journal of Infection Control.   In press 2019.</a:t>
            </a:r>
          </a:p>
          <a:p>
            <a:endParaRPr lang="en-US" sz="800" dirty="0"/>
          </a:p>
        </p:txBody>
      </p:sp>
    </p:spTree>
    <p:extLst>
      <p:ext uri="{BB962C8B-B14F-4D97-AF65-F5344CB8AC3E}">
        <p14:creationId xmlns:p14="http://schemas.microsoft.com/office/powerpoint/2010/main" val="217697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CA70-EB07-914F-8141-4A95BC8F9DFC}"/>
              </a:ext>
            </a:extLst>
          </p:cNvPr>
          <p:cNvSpPr>
            <a:spLocks noGrp="1"/>
          </p:cNvSpPr>
          <p:nvPr>
            <p:ph type="title"/>
          </p:nvPr>
        </p:nvSpPr>
        <p:spPr/>
        <p:txBody>
          <a:bodyPr/>
          <a:lstStyle/>
          <a:p>
            <a:r>
              <a:rPr lang="en-US" dirty="0"/>
              <a:t>Bloodstream infections</a:t>
            </a:r>
          </a:p>
        </p:txBody>
      </p:sp>
      <p:pic>
        <p:nvPicPr>
          <p:cNvPr id="10" name="Content Placeholder 9">
            <a:extLst>
              <a:ext uri="{FF2B5EF4-FFF2-40B4-BE49-F238E27FC236}">
                <a16:creationId xmlns:a16="http://schemas.microsoft.com/office/drawing/2014/main" id="{6C48AFD5-FA0F-AB40-888D-E2CA779D6D9A}"/>
              </a:ext>
            </a:extLst>
          </p:cNvPr>
          <p:cNvPicPr>
            <a:picLocks noGrp="1" noChangeAspect="1"/>
          </p:cNvPicPr>
          <p:nvPr>
            <p:ph sz="half" idx="1"/>
          </p:nvPr>
        </p:nvPicPr>
        <p:blipFill>
          <a:blip r:embed="rId2"/>
          <a:stretch>
            <a:fillRect/>
          </a:stretch>
        </p:blipFill>
        <p:spPr>
          <a:xfrm>
            <a:off x="1101725" y="3208074"/>
            <a:ext cx="3289300" cy="1962676"/>
          </a:xfrm>
        </p:spPr>
      </p:pic>
      <p:sp>
        <p:nvSpPr>
          <p:cNvPr id="5" name="Content Placeholder 4">
            <a:extLst>
              <a:ext uri="{FF2B5EF4-FFF2-40B4-BE49-F238E27FC236}">
                <a16:creationId xmlns:a16="http://schemas.microsoft.com/office/drawing/2014/main" id="{0A20255F-CC1D-5C4D-870F-FDD46FB51D09}"/>
              </a:ext>
            </a:extLst>
          </p:cNvPr>
          <p:cNvSpPr>
            <a:spLocks noGrp="1"/>
          </p:cNvSpPr>
          <p:nvPr>
            <p:ph sz="half" idx="2"/>
          </p:nvPr>
        </p:nvSpPr>
        <p:spPr/>
        <p:txBody>
          <a:bodyPr>
            <a:normAutofit fontScale="85000" lnSpcReduction="10000"/>
          </a:bodyPr>
          <a:lstStyle/>
          <a:p>
            <a:pPr marL="0" indent="0">
              <a:buNone/>
            </a:pPr>
            <a:r>
              <a:rPr lang="en-US" dirty="0"/>
              <a:t>“Prior to the introduction of the midline catheter program, the 5430 </a:t>
            </a:r>
            <a:r>
              <a:rPr lang="en-US" dirty="0" err="1"/>
              <a:t>Powerwand</a:t>
            </a:r>
            <a:r>
              <a:rPr lang="en-US" dirty="0"/>
              <a:t> days reported in this paper would most likely have become PICC days based on the previous insertion decisions made by the team.   Extrapolating that to the PICC CLABSI rate noted during that time, this may have been associated with 10 (9.77) additional CLABSIs, and at least one avoided death using a conservative 15% mortality estimate for CLABSI. “</a:t>
            </a:r>
          </a:p>
          <a:p>
            <a:pPr marL="0" indent="0">
              <a:buNone/>
            </a:pPr>
            <a:r>
              <a:rPr lang="en-US" dirty="0"/>
              <a:t>M. DeVries. AJIC 2019</a:t>
            </a:r>
          </a:p>
        </p:txBody>
      </p:sp>
      <p:sp>
        <p:nvSpPr>
          <p:cNvPr id="4" name="Slide Number Placeholder 3">
            <a:extLst>
              <a:ext uri="{FF2B5EF4-FFF2-40B4-BE49-F238E27FC236}">
                <a16:creationId xmlns:a16="http://schemas.microsoft.com/office/drawing/2014/main" id="{CA44F62A-D383-5F46-9A2D-37CC5B4457D9}"/>
              </a:ext>
            </a:extLst>
          </p:cNvPr>
          <p:cNvSpPr>
            <a:spLocks noGrp="1"/>
          </p:cNvSpPr>
          <p:nvPr>
            <p:ph type="sldNum" sz="quarter" idx="12"/>
          </p:nvPr>
        </p:nvSpPr>
        <p:spPr/>
        <p:txBody>
          <a:bodyPr/>
          <a:lstStyle/>
          <a:p>
            <a:fld id="{19ACC1C4-67F0-8B4A-A832-26D3DBE27CD0}" type="slidenum">
              <a:rPr lang="en-US" smtClean="0"/>
              <a:t>28</a:t>
            </a:fld>
            <a:endParaRPr lang="en-US"/>
          </a:p>
        </p:txBody>
      </p:sp>
      <p:sp>
        <p:nvSpPr>
          <p:cNvPr id="3" name="TextBox 2">
            <a:extLst>
              <a:ext uri="{FF2B5EF4-FFF2-40B4-BE49-F238E27FC236}">
                <a16:creationId xmlns:a16="http://schemas.microsoft.com/office/drawing/2014/main" id="{0C32B169-EDEC-444D-A40B-3FAC4312B18E}"/>
              </a:ext>
            </a:extLst>
          </p:cNvPr>
          <p:cNvSpPr txBox="1"/>
          <p:nvPr/>
        </p:nvSpPr>
        <p:spPr>
          <a:xfrm>
            <a:off x="2133600" y="6337458"/>
            <a:ext cx="5041392" cy="492443"/>
          </a:xfrm>
          <a:prstGeom prst="rect">
            <a:avLst/>
          </a:prstGeom>
          <a:noFill/>
        </p:spPr>
        <p:txBody>
          <a:bodyPr wrap="square" rtlCol="0">
            <a:spAutoFit/>
          </a:bodyPr>
          <a:lstStyle/>
          <a:p>
            <a:r>
              <a:rPr lang="en-US" sz="800" dirty="0"/>
              <a:t>DeVries M, et al </a:t>
            </a:r>
            <a:r>
              <a:rPr lang="en-US" sz="800" i="1" dirty="0"/>
              <a:t>Consistent midline outcomes after 2 years: Zero bloodstream infections.   Poster presentation AVA 2018</a:t>
            </a:r>
            <a:endParaRPr lang="en-US" sz="800" dirty="0"/>
          </a:p>
          <a:p>
            <a:endParaRPr lang="en-US" dirty="0"/>
          </a:p>
        </p:txBody>
      </p:sp>
    </p:spTree>
    <p:extLst>
      <p:ext uri="{BB962C8B-B14F-4D97-AF65-F5344CB8AC3E}">
        <p14:creationId xmlns:p14="http://schemas.microsoft.com/office/powerpoint/2010/main" val="2115900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FF84F-1D12-DA41-BF76-112B3460B7F6}"/>
              </a:ext>
            </a:extLst>
          </p:cNvPr>
          <p:cNvSpPr>
            <a:spLocks noGrp="1"/>
          </p:cNvSpPr>
          <p:nvPr>
            <p:ph type="title"/>
          </p:nvPr>
        </p:nvSpPr>
        <p:spPr>
          <a:xfrm>
            <a:off x="480059" y="640079"/>
            <a:ext cx="2551898" cy="5272242"/>
          </a:xfrm>
        </p:spPr>
        <p:txBody>
          <a:bodyPr vert="horz" lIns="182880" tIns="182880" rIns="182880" bIns="182880" rtlCol="0" anchor="ctr">
            <a:normAutofit/>
          </a:bodyPr>
          <a:lstStyle/>
          <a:p>
            <a:r>
              <a:rPr lang="en-US"/>
              <a:t>Why aren’t infections being seen?</a:t>
            </a:r>
          </a:p>
        </p:txBody>
      </p:sp>
      <p:sp>
        <p:nvSpPr>
          <p:cNvPr id="3" name="Content Placeholder 2">
            <a:extLst>
              <a:ext uri="{FF2B5EF4-FFF2-40B4-BE49-F238E27FC236}">
                <a16:creationId xmlns:a16="http://schemas.microsoft.com/office/drawing/2014/main" id="{755C2FB3-7802-6948-88CA-B81F08898868}"/>
              </a:ext>
            </a:extLst>
          </p:cNvPr>
          <p:cNvSpPr>
            <a:spLocks noGrp="1"/>
          </p:cNvSpPr>
          <p:nvPr>
            <p:ph sz="half" idx="1"/>
          </p:nvPr>
        </p:nvSpPr>
        <p:spPr>
          <a:xfrm>
            <a:off x="3504077" y="640079"/>
            <a:ext cx="5162304" cy="2834737"/>
          </a:xfrm>
        </p:spPr>
        <p:txBody>
          <a:bodyPr vert="horz" lIns="91440" tIns="45720" rIns="91440" bIns="45720" rtlCol="0">
            <a:normAutofit lnSpcReduction="10000"/>
          </a:bodyPr>
          <a:lstStyle/>
          <a:p>
            <a:pPr>
              <a:lnSpc>
                <a:spcPct val="90000"/>
              </a:lnSpc>
            </a:pPr>
            <a:r>
              <a:rPr lang="en-US" sz="1700" dirty="0"/>
              <a:t>Comparison of </a:t>
            </a:r>
            <a:r>
              <a:rPr lang="en-US" sz="1700" dirty="0" err="1"/>
              <a:t>Chronoflex</a:t>
            </a:r>
            <a:r>
              <a:rPr lang="en-US" sz="1700" dirty="0"/>
              <a:t> C to standard polyurethane catheter to compare bacterial attachment and biofilm formation</a:t>
            </a:r>
          </a:p>
          <a:p>
            <a:pPr lvl="1">
              <a:lnSpc>
                <a:spcPct val="90000"/>
              </a:lnSpc>
            </a:pPr>
            <a:r>
              <a:rPr lang="en-US" sz="1700" dirty="0"/>
              <a:t>5 times more bacteria were able to attach and grow on the control polyurethane material than on the study material</a:t>
            </a:r>
          </a:p>
          <a:p>
            <a:pPr lvl="1">
              <a:lnSpc>
                <a:spcPct val="90000"/>
              </a:lnSpc>
            </a:pPr>
            <a:endParaRPr lang="en-US" sz="1700" dirty="0"/>
          </a:p>
          <a:p>
            <a:pPr lvl="1">
              <a:lnSpc>
                <a:spcPct val="90000"/>
              </a:lnSpc>
            </a:pPr>
            <a:r>
              <a:rPr lang="en-US" sz="1700" dirty="0"/>
              <a:t>When bacteria were able to attach to the study catheter, they were 1.5 times more likely to die as compared with attached bacteria on the polyurethane control catheter.</a:t>
            </a:r>
          </a:p>
          <a:p>
            <a:pPr lvl="2">
              <a:lnSpc>
                <a:spcPct val="90000"/>
              </a:lnSpc>
            </a:pPr>
            <a:endParaRPr lang="en-US" sz="1700" dirty="0"/>
          </a:p>
          <a:p>
            <a:pPr lvl="1">
              <a:lnSpc>
                <a:spcPct val="90000"/>
              </a:lnSpc>
            </a:pPr>
            <a:endParaRPr lang="en-US" sz="1700" dirty="0"/>
          </a:p>
        </p:txBody>
      </p:sp>
      <p:pic>
        <p:nvPicPr>
          <p:cNvPr id="7" name="Content Placeholder 6">
            <a:extLst>
              <a:ext uri="{FF2B5EF4-FFF2-40B4-BE49-F238E27FC236}">
                <a16:creationId xmlns:a16="http://schemas.microsoft.com/office/drawing/2014/main" id="{CA30E762-C5CB-B54E-82C7-F09A7F87EB15}"/>
              </a:ext>
            </a:extLst>
          </p:cNvPr>
          <p:cNvPicPr>
            <a:picLocks noGrp="1" noChangeAspect="1"/>
          </p:cNvPicPr>
          <p:nvPr>
            <p:ph sz="half" idx="2"/>
          </p:nvPr>
        </p:nvPicPr>
        <p:blipFill>
          <a:blip r:embed="rId2"/>
          <a:stretch>
            <a:fillRect/>
          </a:stretch>
        </p:blipFill>
        <p:spPr>
          <a:xfrm>
            <a:off x="3986298" y="3708443"/>
            <a:ext cx="4197862" cy="2203878"/>
          </a:xfrm>
          <a:prstGeom prst="rect">
            <a:avLst/>
          </a:prstGeom>
          <a:ln w="31750" cap="sq">
            <a:solidFill>
              <a:srgbClr val="FFFFFF"/>
            </a:solidFill>
            <a:miter lim="800000"/>
          </a:ln>
        </p:spPr>
      </p:pic>
      <p:sp>
        <p:nvSpPr>
          <p:cNvPr id="5" name="Footer Placeholder 4">
            <a:extLst>
              <a:ext uri="{FF2B5EF4-FFF2-40B4-BE49-F238E27FC236}">
                <a16:creationId xmlns:a16="http://schemas.microsoft.com/office/drawing/2014/main" id="{755EF41B-906C-E640-83B5-0353351EE31E}"/>
              </a:ext>
            </a:extLst>
          </p:cNvPr>
          <p:cNvSpPr>
            <a:spLocks noGrp="1"/>
          </p:cNvSpPr>
          <p:nvPr>
            <p:ph type="ftr" sz="quarter" idx="11"/>
          </p:nvPr>
        </p:nvSpPr>
        <p:spPr>
          <a:xfrm>
            <a:off x="1200150" y="6236208"/>
            <a:ext cx="4425891" cy="320040"/>
          </a:xfrm>
        </p:spPr>
        <p:txBody>
          <a:bodyPr vert="horz" lIns="91440" tIns="45720" rIns="91440" bIns="45720" rtlCol="0" anchor="ctr">
            <a:normAutofit/>
          </a:bodyPr>
          <a:lstStyle/>
          <a:p>
            <a:pPr>
              <a:spcAft>
                <a:spcPts val="600"/>
              </a:spcAft>
            </a:pPr>
            <a:r>
              <a:rPr lang="en-US" sz="1050"/>
              <a:t>Medical Devices: Evidence and Research 2018:11 427–432</a:t>
            </a:r>
          </a:p>
        </p:txBody>
      </p:sp>
      <p:sp>
        <p:nvSpPr>
          <p:cNvPr id="4" name="Slide Number Placeholder 3">
            <a:extLst>
              <a:ext uri="{FF2B5EF4-FFF2-40B4-BE49-F238E27FC236}">
                <a16:creationId xmlns:a16="http://schemas.microsoft.com/office/drawing/2014/main" id="{FFAB6F4D-43F6-EA48-A9A9-F60EDF79E304}"/>
              </a:ext>
            </a:extLst>
          </p:cNvPr>
          <p:cNvSpPr>
            <a:spLocks noGrp="1"/>
          </p:cNvSpPr>
          <p:nvPr>
            <p:ph type="sldNum" sz="quarter" idx="12"/>
          </p:nvPr>
        </p:nvSpPr>
        <p:spPr>
          <a:xfrm>
            <a:off x="8069191" y="6217920"/>
            <a:ext cx="274320" cy="365760"/>
          </a:xfrm>
        </p:spPr>
        <p:txBody>
          <a:bodyPr vert="horz" lIns="18288" tIns="45720" rIns="18288" bIns="45720" rtlCol="0" anchor="ctr">
            <a:normAutofit/>
          </a:bodyPr>
          <a:lstStyle/>
          <a:p>
            <a:pPr>
              <a:lnSpc>
                <a:spcPct val="90000"/>
              </a:lnSpc>
              <a:spcAft>
                <a:spcPts val="600"/>
              </a:spcAft>
            </a:pPr>
            <a:fld id="{19ACC1C4-67F0-8B4A-A832-26D3DBE27CD0}" type="slidenum">
              <a:rPr lang="en-US" smtClean="0"/>
              <a:pPr>
                <a:lnSpc>
                  <a:spcPct val="90000"/>
                </a:lnSpc>
                <a:spcAft>
                  <a:spcPts val="600"/>
                </a:spcAft>
              </a:pPr>
              <a:t>29</a:t>
            </a:fld>
            <a:endParaRPr lang="en-US"/>
          </a:p>
        </p:txBody>
      </p:sp>
    </p:spTree>
    <p:extLst>
      <p:ext uri="{BB962C8B-B14F-4D97-AF65-F5344CB8AC3E}">
        <p14:creationId xmlns:p14="http://schemas.microsoft.com/office/powerpoint/2010/main" val="1870181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normAutofit/>
          </a:bodyPr>
          <a:lstStyle/>
          <a:p>
            <a:pPr marL="0" indent="0">
              <a:buNone/>
            </a:pPr>
            <a:endParaRPr lang="en-US" dirty="0"/>
          </a:p>
          <a:p>
            <a:r>
              <a:rPr lang="en-US" dirty="0"/>
              <a:t>Describe the current evidence regarding the use of midlines as part of a CLABSI reduction strategy</a:t>
            </a:r>
          </a:p>
          <a:p>
            <a:r>
              <a:rPr lang="en-US" dirty="0"/>
              <a:t>Collaborate with Infection Prevention to determine mutually agreeable objectives for a safe and monitored framework for a robust midline program and potential for extended dwell peripheral catheters</a:t>
            </a:r>
          </a:p>
          <a:p>
            <a:r>
              <a:rPr lang="en-US" dirty="0"/>
              <a:t>Review recent developments about peripheral vascular access complications</a:t>
            </a:r>
          </a:p>
          <a:p>
            <a:endParaRPr lang="en-US" dirty="0"/>
          </a:p>
        </p:txBody>
      </p:sp>
      <p:sp>
        <p:nvSpPr>
          <p:cNvPr id="4" name="Slide Number Placeholder 3">
            <a:extLst>
              <a:ext uri="{FF2B5EF4-FFF2-40B4-BE49-F238E27FC236}">
                <a16:creationId xmlns:a16="http://schemas.microsoft.com/office/drawing/2014/main" id="{8EF68CA6-DA1A-694C-8756-0BE955571FF2}"/>
              </a:ext>
            </a:extLst>
          </p:cNvPr>
          <p:cNvSpPr>
            <a:spLocks noGrp="1"/>
          </p:cNvSpPr>
          <p:nvPr>
            <p:ph type="sldNum" sz="quarter" idx="12"/>
          </p:nvPr>
        </p:nvSpPr>
        <p:spPr/>
        <p:txBody>
          <a:bodyPr/>
          <a:lstStyle/>
          <a:p>
            <a:fld id="{19ACC1C4-67F0-8B4A-A832-26D3DBE27CD0}" type="slidenum">
              <a:rPr lang="en-US" smtClean="0"/>
              <a:t>3</a:t>
            </a:fld>
            <a:endParaRPr lang="en-US"/>
          </a:p>
        </p:txBody>
      </p:sp>
    </p:spTree>
    <p:extLst>
      <p:ext uri="{BB962C8B-B14F-4D97-AF65-F5344CB8AC3E}">
        <p14:creationId xmlns:p14="http://schemas.microsoft.com/office/powerpoint/2010/main" val="3571676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 learned</a:t>
            </a:r>
          </a:p>
        </p:txBody>
      </p:sp>
      <p:sp>
        <p:nvSpPr>
          <p:cNvPr id="3" name="Content Placeholder 2"/>
          <p:cNvSpPr>
            <a:spLocks noGrp="1"/>
          </p:cNvSpPr>
          <p:nvPr>
            <p:ph sz="half" idx="1"/>
          </p:nvPr>
        </p:nvSpPr>
        <p:spPr>
          <a:xfrm>
            <a:off x="603324" y="2651760"/>
            <a:ext cx="3910579" cy="4069080"/>
          </a:xfrm>
        </p:spPr>
        <p:txBody>
          <a:bodyPr>
            <a:normAutofit/>
          </a:bodyPr>
          <a:lstStyle/>
          <a:p>
            <a:r>
              <a:rPr lang="en-US" sz="1600" dirty="0"/>
              <a:t>Starting in summer of 2016, Home Health began accepting patients with midlines</a:t>
            </a:r>
          </a:p>
          <a:p>
            <a:r>
              <a:rPr lang="en-US" sz="1600" dirty="0"/>
              <a:t>Starting in January 2017, parallel data is being aggregated monthly for PICCs and midlines placed by the team</a:t>
            </a:r>
          </a:p>
          <a:p>
            <a:pPr marL="0" indent="0">
              <a:buNone/>
            </a:pPr>
            <a:endParaRPr lang="en-US" sz="1800" dirty="0"/>
          </a:p>
        </p:txBody>
      </p:sp>
      <p:sp>
        <p:nvSpPr>
          <p:cNvPr id="4" name="Content Placeholder 3"/>
          <p:cNvSpPr>
            <a:spLocks noGrp="1"/>
          </p:cNvSpPr>
          <p:nvPr>
            <p:ph sz="half" idx="2"/>
          </p:nvPr>
        </p:nvSpPr>
        <p:spPr>
          <a:xfrm>
            <a:off x="4762790" y="2638044"/>
            <a:ext cx="3290516" cy="3101982"/>
          </a:xfrm>
        </p:spPr>
        <p:txBody>
          <a:bodyPr>
            <a:normAutofit/>
          </a:bodyPr>
          <a:lstStyle/>
          <a:p>
            <a:r>
              <a:rPr lang="en-US" sz="1600" dirty="0"/>
              <a:t>Vascular access policies updated with further guidance on device selection summer 2017 to enhance staff understanding of appropriateness</a:t>
            </a:r>
          </a:p>
          <a:p>
            <a:r>
              <a:rPr lang="en-US" sz="1600" dirty="0"/>
              <a:t>Order sets updated summer 2017 to assist providers with device selection criteria (aligned with MAGIC recommendations)</a:t>
            </a:r>
          </a:p>
        </p:txBody>
      </p:sp>
      <p:sp>
        <p:nvSpPr>
          <p:cNvPr id="5" name="Slide Number Placeholder 4">
            <a:extLst>
              <a:ext uri="{FF2B5EF4-FFF2-40B4-BE49-F238E27FC236}">
                <a16:creationId xmlns:a16="http://schemas.microsoft.com/office/drawing/2014/main" id="{0CDCACAF-3651-8F47-8AC1-316DD9700317}"/>
              </a:ext>
            </a:extLst>
          </p:cNvPr>
          <p:cNvSpPr>
            <a:spLocks noGrp="1"/>
          </p:cNvSpPr>
          <p:nvPr>
            <p:ph type="sldNum" sz="quarter" idx="12"/>
          </p:nvPr>
        </p:nvSpPr>
        <p:spPr/>
        <p:txBody>
          <a:bodyPr/>
          <a:lstStyle/>
          <a:p>
            <a:fld id="{19ACC1C4-67F0-8B4A-A832-26D3DBE27CD0}" type="slidenum">
              <a:rPr lang="en-US" smtClean="0"/>
              <a:t>30</a:t>
            </a:fld>
            <a:endParaRPr lang="en-US"/>
          </a:p>
        </p:txBody>
      </p:sp>
    </p:spTree>
    <p:extLst>
      <p:ext uri="{BB962C8B-B14F-4D97-AF65-F5344CB8AC3E}">
        <p14:creationId xmlns:p14="http://schemas.microsoft.com/office/powerpoint/2010/main" val="37791115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F0DA8-BBBB-0A4D-A16B-AE82403BA255}"/>
              </a:ext>
            </a:extLst>
          </p:cNvPr>
          <p:cNvSpPr>
            <a:spLocks noGrp="1"/>
          </p:cNvSpPr>
          <p:nvPr>
            <p:ph type="title"/>
          </p:nvPr>
        </p:nvSpPr>
        <p:spPr/>
        <p:txBody>
          <a:bodyPr/>
          <a:lstStyle/>
          <a:p>
            <a:r>
              <a:rPr lang="en-US" dirty="0"/>
              <a:t>Change One Thing</a:t>
            </a:r>
          </a:p>
        </p:txBody>
      </p:sp>
      <p:pic>
        <p:nvPicPr>
          <p:cNvPr id="4" name="Safe Care Campaign Change One Thing">
            <a:hlinkClick r:id="" action="ppaction://media"/>
            <a:extLst>
              <a:ext uri="{FF2B5EF4-FFF2-40B4-BE49-F238E27FC236}">
                <a16:creationId xmlns:a16="http://schemas.microsoft.com/office/drawing/2014/main" id="{B446FF47-6C1D-455C-A111-27EFA676ECC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86503" y="2532888"/>
            <a:ext cx="5176838" cy="3429000"/>
          </a:xfrm>
        </p:spPr>
      </p:pic>
    </p:spTree>
    <p:extLst>
      <p:ext uri="{BB962C8B-B14F-4D97-AF65-F5344CB8AC3E}">
        <p14:creationId xmlns:p14="http://schemas.microsoft.com/office/powerpoint/2010/main" val="258841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4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normAutofit fontScale="25000" lnSpcReduction="20000"/>
          </a:bodyPr>
          <a:lstStyle/>
          <a:p>
            <a:pPr>
              <a:lnSpc>
                <a:spcPct val="120000"/>
              </a:lnSpc>
            </a:pPr>
            <a:r>
              <a:rPr lang="en-US" sz="6400" dirty="0"/>
              <a:t>Infection Prevention and Vascular Access have a shared interest in preventing infections and other harm in our patients</a:t>
            </a:r>
          </a:p>
          <a:p>
            <a:pPr>
              <a:lnSpc>
                <a:spcPct val="120000"/>
              </a:lnSpc>
            </a:pPr>
            <a:r>
              <a:rPr lang="en-US" sz="6400" dirty="0"/>
              <a:t>Working together to review existing data looking at trends for CLABSI, central line device utilization, MRSA lab ID events and peripheral IV infections and complications can help identify where opportunities may exist for inclusion of midlines or extended dwell catheters for specific patient populations</a:t>
            </a:r>
          </a:p>
          <a:p>
            <a:pPr lvl="1">
              <a:lnSpc>
                <a:spcPct val="120000"/>
              </a:lnSpc>
            </a:pPr>
            <a:r>
              <a:rPr lang="en-US" sz="6400" dirty="0"/>
              <a:t>There is no single device type that will meet the needs of every patient. Careful assessment against established criteria are necessary to keep this a clinical decision.</a:t>
            </a:r>
          </a:p>
          <a:p>
            <a:pPr>
              <a:lnSpc>
                <a:spcPct val="120000"/>
              </a:lnSpc>
            </a:pPr>
            <a:r>
              <a:rPr lang="en-US" sz="6400" dirty="0"/>
              <a:t>For objectivity and patient safety, develop plans for surveillance across all devices not just central lines and include those measures in analysis</a:t>
            </a:r>
          </a:p>
          <a:p>
            <a:pPr>
              <a:lnSpc>
                <a:spcPct val="120000"/>
              </a:lnSpc>
            </a:pPr>
            <a:r>
              <a:rPr lang="en-US" sz="6400" dirty="0"/>
              <a:t>Change one thing!! </a:t>
            </a:r>
          </a:p>
          <a:p>
            <a:pPr lvl="1"/>
            <a:endParaRPr lang="en-US" dirty="0"/>
          </a:p>
        </p:txBody>
      </p:sp>
      <p:sp>
        <p:nvSpPr>
          <p:cNvPr id="4" name="Slide Number Placeholder 3">
            <a:extLst>
              <a:ext uri="{FF2B5EF4-FFF2-40B4-BE49-F238E27FC236}">
                <a16:creationId xmlns:a16="http://schemas.microsoft.com/office/drawing/2014/main" id="{A18A4599-2B86-E24F-A2E9-7CE851D9609D}"/>
              </a:ext>
            </a:extLst>
          </p:cNvPr>
          <p:cNvSpPr>
            <a:spLocks noGrp="1"/>
          </p:cNvSpPr>
          <p:nvPr>
            <p:ph type="sldNum" sz="quarter" idx="12"/>
          </p:nvPr>
        </p:nvSpPr>
        <p:spPr/>
        <p:txBody>
          <a:bodyPr/>
          <a:lstStyle/>
          <a:p>
            <a:fld id="{19ACC1C4-67F0-8B4A-A832-26D3DBE27CD0}" type="slidenum">
              <a:rPr lang="en-US" smtClean="0"/>
              <a:t>32</a:t>
            </a:fld>
            <a:endParaRPr lang="en-US"/>
          </a:p>
        </p:txBody>
      </p:sp>
    </p:spTree>
    <p:extLst>
      <p:ext uri="{BB962C8B-B14F-4D97-AF65-F5344CB8AC3E}">
        <p14:creationId xmlns:p14="http://schemas.microsoft.com/office/powerpoint/2010/main" val="125064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2B61C-8C70-1B42-99F2-B7F0525A3B16}"/>
              </a:ext>
            </a:extLst>
          </p:cNvPr>
          <p:cNvSpPr>
            <a:spLocks noGrp="1"/>
          </p:cNvSpPr>
          <p:nvPr>
            <p:ph type="ctrTitle"/>
          </p:nvPr>
        </p:nvSpPr>
        <p:spPr/>
        <p:txBody>
          <a:bodyPr/>
          <a:lstStyle/>
          <a:p>
            <a:r>
              <a:rPr lang="en-US" dirty="0"/>
              <a:t>Thank you</a:t>
            </a:r>
          </a:p>
        </p:txBody>
      </p:sp>
      <p:sp>
        <p:nvSpPr>
          <p:cNvPr id="5" name="Subtitle 4">
            <a:extLst>
              <a:ext uri="{FF2B5EF4-FFF2-40B4-BE49-F238E27FC236}">
                <a16:creationId xmlns:a16="http://schemas.microsoft.com/office/drawing/2014/main" id="{17B83511-51EF-2349-9632-1188E9FFB68C}"/>
              </a:ext>
            </a:extLst>
          </p:cNvPr>
          <p:cNvSpPr>
            <a:spLocks noGrp="1"/>
          </p:cNvSpPr>
          <p:nvPr>
            <p:ph type="subTitle" idx="1"/>
          </p:nvPr>
        </p:nvSpPr>
        <p:spPr>
          <a:xfrm>
            <a:off x="1704525" y="4325384"/>
            <a:ext cx="5483927" cy="1239894"/>
          </a:xfrm>
        </p:spPr>
        <p:txBody>
          <a:bodyPr/>
          <a:lstStyle/>
          <a:p>
            <a:r>
              <a:rPr lang="en-US" b="1" dirty="0">
                <a:solidFill>
                  <a:schemeClr val="bg1"/>
                </a:solidFill>
                <a:hlinkClick r:id="rId2">
                  <a:extLst>
                    <a:ext uri="{A12FA001-AC4F-418D-AE19-62706E023703}">
                      <ahyp:hlinkClr xmlns:ahyp="http://schemas.microsoft.com/office/drawing/2018/hyperlinkcolor" val="tx"/>
                    </a:ext>
                  </a:extLst>
                </a:hlinkClick>
              </a:rPr>
              <a:t>INFECTIONPREVENTION@COMCAST.NET</a:t>
            </a:r>
            <a:endParaRPr lang="en-US" b="1" dirty="0">
              <a:solidFill>
                <a:schemeClr val="bg1"/>
              </a:solidFill>
            </a:endParaRPr>
          </a:p>
          <a:p>
            <a:endParaRPr lang="en-US" dirty="0"/>
          </a:p>
        </p:txBody>
      </p:sp>
      <p:sp>
        <p:nvSpPr>
          <p:cNvPr id="4" name="Slide Number Placeholder 3">
            <a:extLst>
              <a:ext uri="{FF2B5EF4-FFF2-40B4-BE49-F238E27FC236}">
                <a16:creationId xmlns:a16="http://schemas.microsoft.com/office/drawing/2014/main" id="{B096FF8E-15BD-8E43-BC94-DE45758FE0C1}"/>
              </a:ext>
            </a:extLst>
          </p:cNvPr>
          <p:cNvSpPr>
            <a:spLocks noGrp="1"/>
          </p:cNvSpPr>
          <p:nvPr>
            <p:ph type="sldNum" sz="quarter" idx="12"/>
          </p:nvPr>
        </p:nvSpPr>
        <p:spPr/>
        <p:txBody>
          <a:bodyPr/>
          <a:lstStyle/>
          <a:p>
            <a:fld id="{19ACC1C4-67F0-8B4A-A832-26D3DBE27CD0}" type="slidenum">
              <a:rPr lang="en-US" smtClean="0"/>
              <a:t>33</a:t>
            </a:fld>
            <a:endParaRPr lang="en-US"/>
          </a:p>
        </p:txBody>
      </p:sp>
    </p:spTree>
    <p:extLst>
      <p:ext uri="{BB962C8B-B14F-4D97-AF65-F5344CB8AC3E}">
        <p14:creationId xmlns:p14="http://schemas.microsoft.com/office/powerpoint/2010/main" val="2841731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Here’s what I’m not going to talk about</a:t>
            </a:r>
          </a:p>
        </p:txBody>
      </p:sp>
      <p:sp>
        <p:nvSpPr>
          <p:cNvPr id="3" name="Content Placeholder 2"/>
          <p:cNvSpPr>
            <a:spLocks noGrp="1"/>
          </p:cNvSpPr>
          <p:nvPr>
            <p:ph idx="1"/>
          </p:nvPr>
        </p:nvSpPr>
        <p:spPr/>
        <p:txBody>
          <a:bodyPr/>
          <a:lstStyle/>
          <a:p>
            <a:r>
              <a:rPr lang="en-US" dirty="0"/>
              <a:t>What you can infuse</a:t>
            </a:r>
          </a:p>
          <a:p>
            <a:r>
              <a:rPr lang="en-US" dirty="0"/>
              <a:t>What you should not infuse</a:t>
            </a:r>
          </a:p>
          <a:p>
            <a:pPr marL="0" indent="0">
              <a:buNone/>
            </a:pPr>
            <a:endParaRPr lang="en-US" dirty="0"/>
          </a:p>
          <a:p>
            <a:pPr marL="0" indent="0">
              <a:buNone/>
            </a:pPr>
            <a:r>
              <a:rPr lang="en-US" dirty="0"/>
              <a:t>This is a presentation focused on infection prevention strategies in midlines</a:t>
            </a:r>
            <a:r>
              <a:rPr lang="is-IS" dirty="0"/>
              <a:t>…which is a  separate conversation</a:t>
            </a:r>
            <a:endParaRPr lang="en-US" dirty="0"/>
          </a:p>
        </p:txBody>
      </p:sp>
      <p:sp>
        <p:nvSpPr>
          <p:cNvPr id="4" name="Slide Number Placeholder 3">
            <a:extLst>
              <a:ext uri="{FF2B5EF4-FFF2-40B4-BE49-F238E27FC236}">
                <a16:creationId xmlns:a16="http://schemas.microsoft.com/office/drawing/2014/main" id="{7EE54E89-3178-2E49-A92C-FC516501AE59}"/>
              </a:ext>
            </a:extLst>
          </p:cNvPr>
          <p:cNvSpPr>
            <a:spLocks noGrp="1"/>
          </p:cNvSpPr>
          <p:nvPr>
            <p:ph type="sldNum" sz="quarter" idx="12"/>
          </p:nvPr>
        </p:nvSpPr>
        <p:spPr/>
        <p:txBody>
          <a:bodyPr/>
          <a:lstStyle/>
          <a:p>
            <a:fld id="{19ACC1C4-67F0-8B4A-A832-26D3DBE27CD0}" type="slidenum">
              <a:rPr lang="en-US" smtClean="0"/>
              <a:t>4</a:t>
            </a:fld>
            <a:endParaRPr lang="en-US"/>
          </a:p>
        </p:txBody>
      </p:sp>
    </p:spTree>
    <p:extLst>
      <p:ext uri="{BB962C8B-B14F-4D97-AF65-F5344CB8AC3E}">
        <p14:creationId xmlns:p14="http://schemas.microsoft.com/office/powerpoint/2010/main" val="4001532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Opening questions</a:t>
            </a:r>
            <a:r>
              <a:rPr lang="is-IS" dirty="0"/>
              <a:t>…</a:t>
            </a:r>
            <a:endParaRPr lang="en-US" dirty="0"/>
          </a:p>
        </p:txBody>
      </p:sp>
      <p:sp>
        <p:nvSpPr>
          <p:cNvPr id="4" name="Content Placeholder 3"/>
          <p:cNvSpPr>
            <a:spLocks noGrp="1"/>
          </p:cNvSpPr>
          <p:nvPr>
            <p:ph sz="half" idx="1"/>
          </p:nvPr>
        </p:nvSpPr>
        <p:spPr/>
        <p:txBody>
          <a:bodyPr>
            <a:noAutofit/>
          </a:bodyPr>
          <a:lstStyle/>
          <a:p>
            <a:r>
              <a:rPr lang="en-US" sz="1600" dirty="0"/>
              <a:t>How is your performance on Hospital Compare?  For CLABSIs?  For MRSA Lab ID events?  For C. diff?</a:t>
            </a:r>
          </a:p>
          <a:p>
            <a:r>
              <a:rPr lang="en-US" sz="1600" dirty="0"/>
              <a:t>How is your performance on state based public reporting?</a:t>
            </a:r>
          </a:p>
        </p:txBody>
      </p:sp>
      <p:sp>
        <p:nvSpPr>
          <p:cNvPr id="2" name="Content Placeholder 1">
            <a:extLst>
              <a:ext uri="{FF2B5EF4-FFF2-40B4-BE49-F238E27FC236}">
                <a16:creationId xmlns:a16="http://schemas.microsoft.com/office/drawing/2014/main" id="{78A52479-AF01-174E-80B7-0D44A396F9BC}"/>
              </a:ext>
            </a:extLst>
          </p:cNvPr>
          <p:cNvSpPr>
            <a:spLocks noGrp="1"/>
          </p:cNvSpPr>
          <p:nvPr>
            <p:ph sz="half" idx="2"/>
          </p:nvPr>
        </p:nvSpPr>
        <p:spPr/>
        <p:txBody>
          <a:bodyPr/>
          <a:lstStyle/>
          <a:p>
            <a:r>
              <a:rPr lang="en-US" sz="1600" dirty="0"/>
              <a:t>How is central line utilization?</a:t>
            </a:r>
          </a:p>
          <a:p>
            <a:pPr lvl="1"/>
            <a:r>
              <a:rPr lang="en-US" dirty="0"/>
              <a:t>Specific units or types of units with high utilization?</a:t>
            </a:r>
          </a:p>
          <a:p>
            <a:pPr lvl="1"/>
            <a:r>
              <a:rPr lang="en-US" dirty="0"/>
              <a:t>Is there an understanding of “why” the central lines are used?   Is there a policy?</a:t>
            </a:r>
          </a:p>
          <a:p>
            <a:pPr lvl="1"/>
            <a:r>
              <a:rPr lang="en-US" dirty="0"/>
              <a:t>What percent of your PICCs are placed for difficult access?</a:t>
            </a:r>
          </a:p>
          <a:p>
            <a:pPr lvl="1"/>
            <a:r>
              <a:rPr lang="en-US" dirty="0"/>
              <a:t>How many “drive-by PICCs”?</a:t>
            </a:r>
          </a:p>
          <a:p>
            <a:endParaRPr lang="en-US" dirty="0"/>
          </a:p>
        </p:txBody>
      </p:sp>
      <p:sp>
        <p:nvSpPr>
          <p:cNvPr id="5" name="Slide Number Placeholder 4">
            <a:extLst>
              <a:ext uri="{FF2B5EF4-FFF2-40B4-BE49-F238E27FC236}">
                <a16:creationId xmlns:a16="http://schemas.microsoft.com/office/drawing/2014/main" id="{4DD328E9-46AB-8E4A-9D16-EEA2E2BF5D3B}"/>
              </a:ext>
            </a:extLst>
          </p:cNvPr>
          <p:cNvSpPr>
            <a:spLocks noGrp="1"/>
          </p:cNvSpPr>
          <p:nvPr>
            <p:ph type="sldNum" sz="quarter" idx="12"/>
          </p:nvPr>
        </p:nvSpPr>
        <p:spPr/>
        <p:txBody>
          <a:bodyPr/>
          <a:lstStyle/>
          <a:p>
            <a:fld id="{19ACC1C4-67F0-8B4A-A832-26D3DBE27CD0}" type="slidenum">
              <a:rPr lang="en-US" smtClean="0"/>
              <a:t>5</a:t>
            </a:fld>
            <a:endParaRPr lang="en-US"/>
          </a:p>
        </p:txBody>
      </p:sp>
    </p:spTree>
    <p:extLst>
      <p:ext uri="{BB962C8B-B14F-4D97-AF65-F5344CB8AC3E}">
        <p14:creationId xmlns:p14="http://schemas.microsoft.com/office/powerpoint/2010/main" val="399971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260" y="1248156"/>
            <a:ext cx="726948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671" y="1060704"/>
            <a:ext cx="7550658"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FED3069-723E-144A-811F-7F9F98FB1549}"/>
              </a:ext>
            </a:extLst>
          </p:cNvPr>
          <p:cNvSpPr>
            <a:spLocks noGrp="1"/>
          </p:cNvSpPr>
          <p:nvPr>
            <p:ph type="title"/>
          </p:nvPr>
        </p:nvSpPr>
        <p:spPr>
          <a:xfrm>
            <a:off x="1673352" y="467418"/>
            <a:ext cx="5797296" cy="1188720"/>
          </a:xfrm>
          <a:solidFill>
            <a:srgbClr val="FFFFFF"/>
          </a:solidFill>
        </p:spPr>
        <p:txBody>
          <a:bodyPr>
            <a:normAutofit/>
          </a:bodyPr>
          <a:lstStyle/>
          <a:p>
            <a:r>
              <a:rPr lang="en-US"/>
              <a:t>More questions</a:t>
            </a:r>
            <a:endParaRPr lang="en-US" dirty="0"/>
          </a:p>
        </p:txBody>
      </p:sp>
      <p:sp>
        <p:nvSpPr>
          <p:cNvPr id="6" name="Content Placeholder 5">
            <a:extLst>
              <a:ext uri="{FF2B5EF4-FFF2-40B4-BE49-F238E27FC236}">
                <a16:creationId xmlns:a16="http://schemas.microsoft.com/office/drawing/2014/main" id="{14036C50-D43F-BE41-94D5-5EE7EBA21E38}"/>
              </a:ext>
            </a:extLst>
          </p:cNvPr>
          <p:cNvSpPr>
            <a:spLocks noGrp="1"/>
          </p:cNvSpPr>
          <p:nvPr>
            <p:ph idx="1"/>
          </p:nvPr>
        </p:nvSpPr>
        <p:spPr>
          <a:xfrm>
            <a:off x="1279546" y="2291262"/>
            <a:ext cx="6584634" cy="2879256"/>
          </a:xfrm>
        </p:spPr>
        <p:txBody>
          <a:bodyPr>
            <a:normAutofit/>
          </a:bodyPr>
          <a:lstStyle/>
          <a:p>
            <a:r>
              <a:rPr lang="en-US">
                <a:solidFill>
                  <a:srgbClr val="404040"/>
                </a:solidFill>
              </a:rPr>
              <a:t>For Vascular Access teams</a:t>
            </a:r>
            <a:r>
              <a:rPr lang="is-IS">
                <a:solidFill>
                  <a:srgbClr val="404040"/>
                </a:solidFill>
              </a:rPr>
              <a:t>…</a:t>
            </a:r>
          </a:p>
          <a:p>
            <a:pPr lvl="1"/>
            <a:r>
              <a:rPr lang="is-IS">
                <a:solidFill>
                  <a:srgbClr val="404040"/>
                </a:solidFill>
              </a:rPr>
              <a:t>Are there other infections that go unreported (opinion?)</a:t>
            </a:r>
          </a:p>
          <a:p>
            <a:pPr lvl="1"/>
            <a:r>
              <a:rPr lang="is-IS">
                <a:solidFill>
                  <a:srgbClr val="404040"/>
                </a:solidFill>
              </a:rPr>
              <a:t>Do you have ongoing dialogue with Infection Control about the above measures?</a:t>
            </a:r>
          </a:p>
          <a:p>
            <a:pPr lvl="1"/>
            <a:r>
              <a:rPr lang="is-IS">
                <a:solidFill>
                  <a:srgbClr val="404040"/>
                </a:solidFill>
              </a:rPr>
              <a:t>Are you invovled in developing and managing the action plans around these measures?</a:t>
            </a:r>
          </a:p>
          <a:p>
            <a:pPr lvl="1"/>
            <a:r>
              <a:rPr lang="is-IS">
                <a:solidFill>
                  <a:srgbClr val="404040"/>
                </a:solidFill>
              </a:rPr>
              <a:t>Are you part of the Value Analysis teams?  Shared Governance councils?   How is your  expertise communicated to the organization?</a:t>
            </a:r>
            <a:endParaRPr lang="en-US">
              <a:solidFill>
                <a:srgbClr val="404040"/>
              </a:solidFill>
            </a:endParaRPr>
          </a:p>
          <a:p>
            <a:endParaRPr lang="en-US">
              <a:solidFill>
                <a:srgbClr val="404040"/>
              </a:solidFill>
            </a:endParaRPr>
          </a:p>
        </p:txBody>
      </p:sp>
      <p:sp>
        <p:nvSpPr>
          <p:cNvPr id="7" name="Slide Number Placeholder 6">
            <a:extLst>
              <a:ext uri="{FF2B5EF4-FFF2-40B4-BE49-F238E27FC236}">
                <a16:creationId xmlns:a16="http://schemas.microsoft.com/office/drawing/2014/main" id="{98BF59EE-29F9-804D-8158-A8A1CA2D8D0F}"/>
              </a:ext>
            </a:extLst>
          </p:cNvPr>
          <p:cNvSpPr>
            <a:spLocks noGrp="1"/>
          </p:cNvSpPr>
          <p:nvPr>
            <p:ph type="sldNum" sz="quarter" idx="12"/>
          </p:nvPr>
        </p:nvSpPr>
        <p:spPr>
          <a:xfrm>
            <a:off x="8069191" y="6217920"/>
            <a:ext cx="274320" cy="365760"/>
          </a:xfrm>
        </p:spPr>
        <p:txBody>
          <a:bodyPr>
            <a:normAutofit/>
          </a:bodyPr>
          <a:lstStyle/>
          <a:p>
            <a:pPr>
              <a:lnSpc>
                <a:spcPct val="90000"/>
              </a:lnSpc>
              <a:spcAft>
                <a:spcPts val="600"/>
              </a:spcAft>
            </a:pPr>
            <a:fld id="{19ACC1C4-67F0-8B4A-A832-26D3DBE27CD0}" type="slidenum">
              <a:rPr lang="en-US" smtClean="0"/>
              <a:pPr>
                <a:lnSpc>
                  <a:spcPct val="90000"/>
                </a:lnSpc>
                <a:spcAft>
                  <a:spcPts val="600"/>
                </a:spcAft>
              </a:pPr>
              <a:t>6</a:t>
            </a:fld>
            <a:endParaRPr lang="en-US"/>
          </a:p>
        </p:txBody>
      </p:sp>
    </p:spTree>
    <p:extLst>
      <p:ext uri="{BB962C8B-B14F-4D97-AF65-F5344CB8AC3E}">
        <p14:creationId xmlns:p14="http://schemas.microsoft.com/office/powerpoint/2010/main" val="1337867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8792" y="222885"/>
            <a:ext cx="6377940" cy="1293028"/>
          </a:xfrm>
        </p:spPr>
        <p:txBody>
          <a:bodyPr/>
          <a:lstStyle/>
          <a:p>
            <a:r>
              <a:rPr lang="en-US" dirty="0"/>
              <a:t>Value based purchasing</a:t>
            </a:r>
          </a:p>
        </p:txBody>
      </p:sp>
      <p:sp>
        <p:nvSpPr>
          <p:cNvPr id="3" name="Content Placeholder 2"/>
          <p:cNvSpPr>
            <a:spLocks noGrp="1"/>
          </p:cNvSpPr>
          <p:nvPr>
            <p:ph idx="1"/>
          </p:nvPr>
        </p:nvSpPr>
        <p:spPr>
          <a:xfrm>
            <a:off x="191771" y="1700117"/>
            <a:ext cx="7598569" cy="2736850"/>
          </a:xfrm>
        </p:spPr>
        <p:txBody>
          <a:bodyPr/>
          <a:lstStyle/>
          <a:p>
            <a:pPr marL="0" indent="0">
              <a:buNone/>
            </a:pPr>
            <a:r>
              <a:rPr lang="en-US" dirty="0"/>
              <a:t>It’s more than just the ICU that “matters” now</a:t>
            </a:r>
          </a:p>
        </p:txBody>
      </p:sp>
      <p:sp>
        <p:nvSpPr>
          <p:cNvPr id="8" name="Rectangle 7">
            <a:extLst>
              <a:ext uri="{FF2B5EF4-FFF2-40B4-BE49-F238E27FC236}">
                <a16:creationId xmlns:a16="http://schemas.microsoft.com/office/drawing/2014/main" id="{B9EB6005-894F-444F-8590-3A10B2ADA64E}"/>
              </a:ext>
            </a:extLst>
          </p:cNvPr>
          <p:cNvSpPr/>
          <p:nvPr/>
        </p:nvSpPr>
        <p:spPr>
          <a:xfrm>
            <a:off x="841972" y="6357333"/>
            <a:ext cx="9768653" cy="253916"/>
          </a:xfrm>
          <a:prstGeom prst="rect">
            <a:avLst/>
          </a:prstGeom>
        </p:spPr>
        <p:txBody>
          <a:bodyPr wrap="square">
            <a:spAutoFit/>
          </a:bodyPr>
          <a:lstStyle/>
          <a:p>
            <a:r>
              <a:rPr lang="en-US" sz="1050" dirty="0"/>
              <a:t>/</a:t>
            </a:r>
          </a:p>
        </p:txBody>
      </p:sp>
      <p:sp>
        <p:nvSpPr>
          <p:cNvPr id="6" name="Slide Number Placeholder 5">
            <a:extLst>
              <a:ext uri="{FF2B5EF4-FFF2-40B4-BE49-F238E27FC236}">
                <a16:creationId xmlns:a16="http://schemas.microsoft.com/office/drawing/2014/main" id="{01E85FD7-CA1E-9B4C-952D-15A97D13B39B}"/>
              </a:ext>
            </a:extLst>
          </p:cNvPr>
          <p:cNvSpPr>
            <a:spLocks noGrp="1"/>
          </p:cNvSpPr>
          <p:nvPr>
            <p:ph type="sldNum" sz="quarter" idx="12"/>
          </p:nvPr>
        </p:nvSpPr>
        <p:spPr/>
        <p:txBody>
          <a:bodyPr/>
          <a:lstStyle/>
          <a:p>
            <a:fld id="{19ACC1C4-67F0-8B4A-A832-26D3DBE27CD0}" type="slidenum">
              <a:rPr lang="en-US" smtClean="0"/>
              <a:t>7</a:t>
            </a:fld>
            <a:endParaRPr lang="en-US"/>
          </a:p>
        </p:txBody>
      </p:sp>
      <p:pic>
        <p:nvPicPr>
          <p:cNvPr id="11" name="Picture 10">
            <a:extLst>
              <a:ext uri="{FF2B5EF4-FFF2-40B4-BE49-F238E27FC236}">
                <a16:creationId xmlns:a16="http://schemas.microsoft.com/office/drawing/2014/main" id="{71DFDC8A-DDC5-3D4D-A693-8B3CD0C1EC35}"/>
              </a:ext>
            </a:extLst>
          </p:cNvPr>
          <p:cNvPicPr>
            <a:picLocks noChangeAspect="1"/>
          </p:cNvPicPr>
          <p:nvPr/>
        </p:nvPicPr>
        <p:blipFill>
          <a:blip r:embed="rId3"/>
          <a:stretch>
            <a:fillRect/>
          </a:stretch>
        </p:blipFill>
        <p:spPr>
          <a:xfrm>
            <a:off x="497366" y="2199992"/>
            <a:ext cx="7591580" cy="3922160"/>
          </a:xfrm>
          <a:prstGeom prst="rect">
            <a:avLst/>
          </a:prstGeom>
        </p:spPr>
      </p:pic>
    </p:spTree>
    <p:extLst>
      <p:ext uri="{BB962C8B-B14F-4D97-AF65-F5344CB8AC3E}">
        <p14:creationId xmlns:p14="http://schemas.microsoft.com/office/powerpoint/2010/main" val="2007237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53691"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2681105"/>
            <a:ext cx="2551176" cy="1495794"/>
          </a:xfrm>
          <a:solidFill>
            <a:srgbClr val="FFFFFF"/>
          </a:solidFill>
          <a:ln>
            <a:solidFill>
              <a:srgbClr val="262626"/>
            </a:solidFill>
          </a:ln>
        </p:spPr>
        <p:txBody>
          <a:bodyPr>
            <a:normAutofit/>
          </a:bodyPr>
          <a:lstStyle/>
          <a:p>
            <a:r>
              <a:rPr lang="en-US" sz="1800"/>
              <a:t>The message to </a:t>
            </a:r>
            <a:br>
              <a:rPr lang="en-US" sz="1800"/>
            </a:br>
            <a:r>
              <a:rPr lang="en-US" sz="1800"/>
              <a:t>Infection </a:t>
            </a:r>
            <a:r>
              <a:rPr lang="en-US" sz="1800" err="1"/>
              <a:t>Preventionists</a:t>
            </a:r>
            <a:endParaRPr lang="en-US" sz="1800"/>
          </a:p>
        </p:txBody>
      </p:sp>
      <p:sp useBgFill="1">
        <p:nvSpPr>
          <p:cNvPr id="13" name="Rectangle 12">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4958" y="0"/>
            <a:ext cx="557904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9DDF21A-EDFF-1841-8AEE-7C92EDE5D186}"/>
              </a:ext>
            </a:extLst>
          </p:cNvPr>
          <p:cNvSpPr>
            <a:spLocks noGrp="1"/>
          </p:cNvSpPr>
          <p:nvPr>
            <p:ph type="sldNum" sz="quarter" idx="12"/>
          </p:nvPr>
        </p:nvSpPr>
        <p:spPr>
          <a:xfrm>
            <a:off x="8069191" y="6217920"/>
            <a:ext cx="274320" cy="365760"/>
          </a:xfrm>
        </p:spPr>
        <p:txBody>
          <a:bodyPr>
            <a:normAutofit/>
          </a:bodyPr>
          <a:lstStyle/>
          <a:p>
            <a:pPr>
              <a:lnSpc>
                <a:spcPct val="90000"/>
              </a:lnSpc>
              <a:spcAft>
                <a:spcPts val="600"/>
              </a:spcAft>
            </a:pPr>
            <a:fld id="{19ACC1C4-67F0-8B4A-A832-26D3DBE27CD0}" type="slidenum">
              <a:rPr lang="en-US" smtClean="0"/>
              <a:pPr>
                <a:lnSpc>
                  <a:spcPct val="90000"/>
                </a:lnSpc>
                <a:spcAft>
                  <a:spcPts val="600"/>
                </a:spcAft>
              </a:pPr>
              <a:t>8</a:t>
            </a:fld>
            <a:endParaRPr lang="en-US"/>
          </a:p>
        </p:txBody>
      </p:sp>
      <p:graphicFrame>
        <p:nvGraphicFramePr>
          <p:cNvPr id="6" name="Content Placeholder 2">
            <a:extLst>
              <a:ext uri="{FF2B5EF4-FFF2-40B4-BE49-F238E27FC236}">
                <a16:creationId xmlns:a16="http://schemas.microsoft.com/office/drawing/2014/main" id="{FC3C8BDE-9C5E-4AA3-97FF-785BF6DE3977}"/>
              </a:ext>
            </a:extLst>
          </p:cNvPr>
          <p:cNvGraphicFramePr>
            <a:graphicFrameLocks noGrp="1"/>
          </p:cNvGraphicFramePr>
          <p:nvPr>
            <p:ph idx="1"/>
            <p:extLst>
              <p:ext uri="{D42A27DB-BD31-4B8C-83A1-F6EECF244321}">
                <p14:modId xmlns:p14="http://schemas.microsoft.com/office/powerpoint/2010/main" val="2938385277"/>
              </p:ext>
            </p:extLst>
          </p:nvPr>
        </p:nvGraphicFramePr>
        <p:xfrm>
          <a:off x="4048125" y="639763"/>
          <a:ext cx="4613672" cy="5276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ight Arrow 4">
            <a:extLst>
              <a:ext uri="{FF2B5EF4-FFF2-40B4-BE49-F238E27FC236}">
                <a16:creationId xmlns:a16="http://schemas.microsoft.com/office/drawing/2014/main" id="{81E6849C-7E61-7D42-A5E2-939CE4D184CA}"/>
              </a:ext>
            </a:extLst>
          </p:cNvPr>
          <p:cNvSpPr/>
          <p:nvPr/>
        </p:nvSpPr>
        <p:spPr>
          <a:xfrm>
            <a:off x="4452258" y="294436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074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EA8CAA-EEE3-1D47-B6A1-A905140674BD}"/>
              </a:ext>
            </a:extLst>
          </p:cNvPr>
          <p:cNvSpPr>
            <a:spLocks noGrp="1"/>
          </p:cNvSpPr>
          <p:nvPr>
            <p:ph type="title"/>
          </p:nvPr>
        </p:nvSpPr>
        <p:spPr>
          <a:xfrm>
            <a:off x="482600" y="643467"/>
            <a:ext cx="2522980" cy="1728044"/>
          </a:xfrm>
          <a:noFill/>
          <a:ln>
            <a:solidFill>
              <a:schemeClr val="bg1"/>
            </a:solidFill>
          </a:ln>
        </p:spPr>
        <p:txBody>
          <a:bodyPr wrap="square">
            <a:normAutofit/>
          </a:bodyPr>
          <a:lstStyle/>
          <a:p>
            <a:r>
              <a:rPr lang="en-US">
                <a:solidFill>
                  <a:schemeClr val="bg1"/>
                </a:solidFill>
              </a:rPr>
              <a:t>DO YOU Know…</a:t>
            </a:r>
          </a:p>
        </p:txBody>
      </p:sp>
      <p:sp>
        <p:nvSpPr>
          <p:cNvPr id="3" name="Content Placeholder 2">
            <a:extLst>
              <a:ext uri="{FF2B5EF4-FFF2-40B4-BE49-F238E27FC236}">
                <a16:creationId xmlns:a16="http://schemas.microsoft.com/office/drawing/2014/main" id="{735AAAFE-1B25-FD49-BD51-F94D0D4F3BDD}"/>
              </a:ext>
            </a:extLst>
          </p:cNvPr>
          <p:cNvSpPr>
            <a:spLocks noGrp="1"/>
          </p:cNvSpPr>
          <p:nvPr>
            <p:ph idx="1"/>
          </p:nvPr>
        </p:nvSpPr>
        <p:spPr>
          <a:xfrm>
            <a:off x="482601" y="2638044"/>
            <a:ext cx="2522980" cy="3415622"/>
          </a:xfrm>
        </p:spPr>
        <p:txBody>
          <a:bodyPr>
            <a:normAutofit/>
          </a:bodyPr>
          <a:lstStyle/>
          <a:p>
            <a:r>
              <a:rPr lang="en-US">
                <a:solidFill>
                  <a:schemeClr val="bg1"/>
                </a:solidFill>
              </a:rPr>
              <a:t>ECRI has included PIV bloodstream infections as one of the Top 10 Patient Safety Risks for 2019?</a:t>
            </a:r>
          </a:p>
          <a:p>
            <a:endParaRPr lang="en-US">
              <a:solidFill>
                <a:schemeClr val="bg1"/>
              </a:solidFill>
            </a:endParaRPr>
          </a:p>
          <a:p>
            <a:endParaRPr lang="en-US">
              <a:solidFill>
                <a:schemeClr val="bg1"/>
              </a:solidFill>
            </a:endParaRPr>
          </a:p>
        </p:txBody>
      </p:sp>
      <p:pic>
        <p:nvPicPr>
          <p:cNvPr id="5" name="Picture 4">
            <a:extLst>
              <a:ext uri="{FF2B5EF4-FFF2-40B4-BE49-F238E27FC236}">
                <a16:creationId xmlns:a16="http://schemas.microsoft.com/office/drawing/2014/main" id="{64AE2944-2FA7-FD4F-A977-D578FBE56656}"/>
              </a:ext>
            </a:extLst>
          </p:cNvPr>
          <p:cNvPicPr>
            <a:picLocks noChangeAspect="1"/>
          </p:cNvPicPr>
          <p:nvPr/>
        </p:nvPicPr>
        <p:blipFill>
          <a:blip r:embed="rId2"/>
          <a:stretch>
            <a:fillRect/>
          </a:stretch>
        </p:blipFill>
        <p:spPr>
          <a:xfrm>
            <a:off x="3515529" y="1980498"/>
            <a:ext cx="5628470" cy="3306726"/>
          </a:xfrm>
          <a:prstGeom prst="rect">
            <a:avLst/>
          </a:prstGeom>
        </p:spPr>
      </p:pic>
      <p:sp>
        <p:nvSpPr>
          <p:cNvPr id="4" name="Slide Number Placeholder 3">
            <a:extLst>
              <a:ext uri="{FF2B5EF4-FFF2-40B4-BE49-F238E27FC236}">
                <a16:creationId xmlns:a16="http://schemas.microsoft.com/office/drawing/2014/main" id="{758FB61A-2DA9-DB4A-A130-BDEF379E83E0}"/>
              </a:ext>
            </a:extLst>
          </p:cNvPr>
          <p:cNvSpPr>
            <a:spLocks noGrp="1"/>
          </p:cNvSpPr>
          <p:nvPr>
            <p:ph type="sldNum" sz="quarter" idx="12"/>
          </p:nvPr>
        </p:nvSpPr>
        <p:spPr>
          <a:xfrm>
            <a:off x="8069191" y="6217920"/>
            <a:ext cx="274320" cy="365760"/>
          </a:xfrm>
        </p:spPr>
        <p:txBody>
          <a:bodyPr>
            <a:normAutofit/>
          </a:bodyPr>
          <a:lstStyle/>
          <a:p>
            <a:pPr>
              <a:lnSpc>
                <a:spcPct val="90000"/>
              </a:lnSpc>
              <a:spcAft>
                <a:spcPts val="600"/>
              </a:spcAft>
            </a:pPr>
            <a:fld id="{19ACC1C4-67F0-8B4A-A832-26D3DBE27CD0}" type="slidenum">
              <a:rPr lang="en-US" smtClean="0"/>
              <a:pPr>
                <a:lnSpc>
                  <a:spcPct val="90000"/>
                </a:lnSpc>
                <a:spcAft>
                  <a:spcPts val="600"/>
                </a:spcAft>
              </a:pPr>
              <a:t>9</a:t>
            </a:fld>
            <a:endParaRPr lang="en-US"/>
          </a:p>
        </p:txBody>
      </p:sp>
      <p:sp>
        <p:nvSpPr>
          <p:cNvPr id="6" name="Rectangle 5">
            <a:extLst>
              <a:ext uri="{FF2B5EF4-FFF2-40B4-BE49-F238E27FC236}">
                <a16:creationId xmlns:a16="http://schemas.microsoft.com/office/drawing/2014/main" id="{F3D4C20B-69E3-6941-BCE5-286679BD05C3}"/>
              </a:ext>
            </a:extLst>
          </p:cNvPr>
          <p:cNvSpPr/>
          <p:nvPr/>
        </p:nvSpPr>
        <p:spPr>
          <a:xfrm>
            <a:off x="3883194" y="4586812"/>
            <a:ext cx="3793524" cy="284205"/>
          </a:xfrm>
          <a:prstGeom prst="rect">
            <a:avLst/>
          </a:prstGeom>
          <a:solidFill>
            <a:srgbClr val="FFFF00">
              <a:alpha val="13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7284904"/>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2031</Words>
  <Application>Microsoft Macintosh PowerPoint</Application>
  <PresentationFormat>On-screen Show (4:3)</PresentationFormat>
  <Paragraphs>291</Paragraphs>
  <Slides>33</Slides>
  <Notes>20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Gill Sans MT</vt:lpstr>
      <vt:lpstr>Lucida Grande</vt:lpstr>
      <vt:lpstr>Times New Roman</vt:lpstr>
      <vt:lpstr>Parcel</vt:lpstr>
      <vt:lpstr>Midlines from the Infection Prevention  Side of the Table</vt:lpstr>
      <vt:lpstr>Disclosures</vt:lpstr>
      <vt:lpstr>Objectives</vt:lpstr>
      <vt:lpstr>Here’s what I’m not going to talk about</vt:lpstr>
      <vt:lpstr>Opening questions…</vt:lpstr>
      <vt:lpstr>More questions</vt:lpstr>
      <vt:lpstr>Value based purchasing</vt:lpstr>
      <vt:lpstr>The message to  Infection Preventionists</vt:lpstr>
      <vt:lpstr>DO YOU Know…</vt:lpstr>
      <vt:lpstr>Do you know…</vt:lpstr>
      <vt:lpstr>PowerPoint Presentation</vt:lpstr>
      <vt:lpstr>Establishing an Effective Midline Program</vt:lpstr>
      <vt:lpstr>Midlines:  CLABSI anD cost reduction in a community hospital </vt:lpstr>
      <vt:lpstr>Central line indication</vt:lpstr>
      <vt:lpstr>Patient perspective on PICC complications</vt:lpstr>
      <vt:lpstr>Midline performance</vt:lpstr>
      <vt:lpstr>Identifying existing risks</vt:lpstr>
      <vt:lpstr>Starting where it starts: Emergency Room</vt:lpstr>
      <vt:lpstr>Midlines/extended dwell catheters for Difficult Access</vt:lpstr>
      <vt:lpstr>ER Success with 19.5G (3Fr), 6cm Device</vt:lpstr>
      <vt:lpstr>Ready for some MAGIC?</vt:lpstr>
      <vt:lpstr>PowerPoint Presentation</vt:lpstr>
      <vt:lpstr>Understanding NHSN data for targeted improvements</vt:lpstr>
      <vt:lpstr>Standardized utilization ratios</vt:lpstr>
      <vt:lpstr>What about the rest of the patients?</vt:lpstr>
      <vt:lpstr>What’s happening at Methodist?</vt:lpstr>
      <vt:lpstr>Comparison of first two years performance </vt:lpstr>
      <vt:lpstr>Bloodstream infections</vt:lpstr>
      <vt:lpstr>Why aren’t infections being seen?</vt:lpstr>
      <vt:lpstr>lessons learned</vt:lpstr>
      <vt:lpstr>Change One Thing</vt:lpstr>
      <vt:lpstr>Conclusions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Midlines from the Infection Prevention  Side of the Table</dc:title>
  <dc:creator>Michelle DeVries</dc:creator>
  <cp:lastModifiedBy>Michelle DeVries</cp:lastModifiedBy>
  <cp:revision>3</cp:revision>
  <dcterms:created xsi:type="dcterms:W3CDTF">2019-04-07T17:44:38Z</dcterms:created>
  <dcterms:modified xsi:type="dcterms:W3CDTF">2019-04-08T20:03:47Z</dcterms:modified>
</cp:coreProperties>
</file>