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9" r:id="rId1"/>
    <p:sldMasterId id="2147483711" r:id="rId2"/>
    <p:sldMasterId id="2147484112" r:id="rId3"/>
    <p:sldMasterId id="2147484124" r:id="rId4"/>
  </p:sldMasterIdLst>
  <p:notesMasterIdLst>
    <p:notesMasterId r:id="rId36"/>
  </p:notesMasterIdLst>
  <p:handoutMasterIdLst>
    <p:handoutMasterId r:id="rId37"/>
  </p:handoutMasterIdLst>
  <p:sldIdLst>
    <p:sldId id="300" r:id="rId5"/>
    <p:sldId id="500" r:id="rId6"/>
    <p:sldId id="469" r:id="rId7"/>
    <p:sldId id="478" r:id="rId8"/>
    <p:sldId id="502" r:id="rId9"/>
    <p:sldId id="508" r:id="rId10"/>
    <p:sldId id="504" r:id="rId11"/>
    <p:sldId id="509" r:id="rId12"/>
    <p:sldId id="480" r:id="rId13"/>
    <p:sldId id="481" r:id="rId14"/>
    <p:sldId id="510" r:id="rId15"/>
    <p:sldId id="511" r:id="rId16"/>
    <p:sldId id="512" r:id="rId17"/>
    <p:sldId id="495" r:id="rId18"/>
    <p:sldId id="496" r:id="rId19"/>
    <p:sldId id="485" r:id="rId20"/>
    <p:sldId id="486" r:id="rId21"/>
    <p:sldId id="488" r:id="rId22"/>
    <p:sldId id="487" r:id="rId23"/>
    <p:sldId id="513" r:id="rId24"/>
    <p:sldId id="515" r:id="rId25"/>
    <p:sldId id="517" r:id="rId26"/>
    <p:sldId id="520" r:id="rId27"/>
    <p:sldId id="493" r:id="rId28"/>
    <p:sldId id="521" r:id="rId29"/>
    <p:sldId id="505" r:id="rId30"/>
    <p:sldId id="506" r:id="rId31"/>
    <p:sldId id="507" r:id="rId32"/>
    <p:sldId id="492" r:id="rId33"/>
    <p:sldId id="498" r:id="rId34"/>
    <p:sldId id="499" r:id="rId3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800080"/>
    <a:srgbClr val="960000"/>
    <a:srgbClr val="C40000"/>
    <a:srgbClr val="0000CC"/>
    <a:srgbClr val="0033CC"/>
    <a:srgbClr val="C5D8EF"/>
    <a:srgbClr val="7A97D4"/>
    <a:srgbClr val="B7C8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76522" autoAdjust="0"/>
  </p:normalViewPr>
  <p:slideViewPr>
    <p:cSldViewPr>
      <p:cViewPr>
        <p:scale>
          <a:sx n="121" d="100"/>
          <a:sy n="121" d="100"/>
        </p:scale>
        <p:origin x="-126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6"/>
    </p:cViewPr>
  </p:sorterViewPr>
  <p:notesViewPr>
    <p:cSldViewPr>
      <p:cViewPr varScale="1">
        <p:scale>
          <a:sx n="99" d="100"/>
          <a:sy n="99" d="100"/>
        </p:scale>
        <p:origin x="-3564" y="-108"/>
      </p:cViewPr>
      <p:guideLst>
        <p:guide orient="horz" pos="2928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intra.dhs.ca.gov\cdph\LNC\RLCUsers\JPalacio\Hits%20to%20HAI%20Page\HAI%20Workshop%20July%202015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'2015 views by qrts and year'!$C$22</c:f>
              <c:strCache>
                <c:ptCount val="1"/>
                <c:pt idx="0">
                  <c:v>Total Visits - by Programs (2015 - Present)</c:v>
                </c:pt>
              </c:strCache>
            </c:strRef>
          </c:tx>
          <c:spPr>
            <a:solidFill>
              <a:srgbClr val="0000CC"/>
            </a:solidFill>
            <a:ln>
              <a:solidFill>
                <a:srgbClr val="0000CC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/>
                      <a:t>395,834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'2015 views by qrts and year'!$B$23:$B$24</c:f>
              <c:strCache>
                <c:ptCount val="2"/>
                <c:pt idx="0">
                  <c:v>HAI Program</c:v>
                </c:pt>
                <c:pt idx="1">
                  <c:v>Tobacco Program</c:v>
                </c:pt>
              </c:strCache>
            </c:strRef>
          </c:cat>
          <c:val>
            <c:numRef>
              <c:f>'2015 views by qrts and year'!$C$23:$C$24</c:f>
              <c:numCache>
                <c:formatCode>#,##0</c:formatCode>
                <c:ptCount val="2"/>
                <c:pt idx="0">
                  <c:v>395834</c:v>
                </c:pt>
                <c:pt idx="1">
                  <c:v>138256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840640"/>
        <c:axId val="47846528"/>
      </c:barChart>
      <c:catAx>
        <c:axId val="478406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47846528"/>
        <c:crosses val="autoZero"/>
        <c:auto val="1"/>
        <c:lblAlgn val="ctr"/>
        <c:lblOffset val="100"/>
        <c:noMultiLvlLbl val="0"/>
      </c:catAx>
      <c:valAx>
        <c:axId val="4784652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78406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9209" cy="465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9612" y="0"/>
            <a:ext cx="3039209" cy="465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3C9C71B-C3C5-47FE-9A73-9FB11B822253}" type="datetime1">
              <a:rPr lang="en-US"/>
              <a:pPr>
                <a:defRPr/>
              </a:pPr>
              <a:t>9/2/2016</a:t>
            </a:fld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8974"/>
            <a:ext cx="3039209" cy="46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9612" y="8828974"/>
            <a:ext cx="3039209" cy="46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BF0A27E-BFE9-4A45-AF16-C802DCB11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44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9209" cy="465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9612" y="0"/>
            <a:ext cx="3039209" cy="465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1BC0E2-1817-4C52-B99B-473CFB5AC2C9}" type="datetime1">
              <a:rPr lang="en-US"/>
              <a:pPr>
                <a:defRPr/>
              </a:pPr>
              <a:t>9/2/2016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6" y="4416857"/>
            <a:ext cx="5607688" cy="418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8974"/>
            <a:ext cx="3039209" cy="46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9612" y="8828974"/>
            <a:ext cx="3039209" cy="46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D409F1-4A98-476C-8E7D-8B4646EBE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67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dph.ca.gov/programs/hai/Pages/CentralLine-associatedBloodStreamInfection(CLABSI).aspx" TargetMode="External"/><Relationship Id="rId3" Type="http://schemas.openxmlformats.org/officeDocument/2006/relationships/hyperlink" Target="http://www.cdph.ca.gov/programs/hai/Pages/default.aspx" TargetMode="External"/><Relationship Id="rId7" Type="http://schemas.openxmlformats.org/officeDocument/2006/relationships/hyperlink" Target="http://www.cdph.ca.gov/programs/hai/Pages/WhoIsatRiskforGettingaMRSAInfection.aspx" TargetMode="External"/><Relationship Id="rId12" Type="http://schemas.openxmlformats.org/officeDocument/2006/relationships/hyperlink" Target="http://www.cdph.ca.gov/programs/hai/Pages/ClostridiumDifficile(CDiff).aspx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cdph.ca.gov/programs/hai/Documents/Slide-Set-13-Cleaning-Disinfection-Sterilization.pdf" TargetMode="External"/><Relationship Id="rId11" Type="http://schemas.openxmlformats.org/officeDocument/2006/relationships/hyperlink" Target="http://www.cdph.ca.gov/programs/hai/Pages/MRSAMethicillin-ResistantStaphylococcusaureus.aspx" TargetMode="External"/><Relationship Id="rId5" Type="http://schemas.openxmlformats.org/officeDocument/2006/relationships/hyperlink" Target="http://www.cdph.ca.gov/programs/hai/Pages/HealthcareAssociatedInfections.aspx" TargetMode="External"/><Relationship Id="rId10" Type="http://schemas.openxmlformats.org/officeDocument/2006/relationships/hyperlink" Target="http://www.cdph.ca.gov/programs/hai/Pages/Carbapenem-ResistantEnterobacteriaceae.aspx" TargetMode="External"/><Relationship Id="rId4" Type="http://schemas.openxmlformats.org/officeDocument/2006/relationships/hyperlink" Target="http://www.cdph.ca.gov/programs/hai/Pages/AntimicrobialStewardshipProgramInitiative.aspx" TargetMode="External"/><Relationship Id="rId9" Type="http://schemas.openxmlformats.org/officeDocument/2006/relationships/hyperlink" Target="http://www.cdph.ca.gov/programs/hai/Pages/Vancomycin-resistantEnterococci(VRE).aspx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39087" indent="-284264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37056" indent="-227411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591879" indent="-227411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46702" indent="-227411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01524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56347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11169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65992" indent="-227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FACA987F-D02D-4117-8A00-43D50FFD41E5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969612" y="8828974"/>
            <a:ext cx="3039209" cy="46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5" tIns="46583" rIns="93165" bIns="46583" anchor="b"/>
          <a:lstStyle>
            <a:lvl1pPr defTabSz="931863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/>
            <a:fld id="{7B87A97D-FECF-4046-9ACD-4BBBD716935B}" type="slidenum">
              <a:rPr lang="en-US" sz="1200">
                <a:latin typeface="Calibri" pitchFamily="34" charset="0"/>
              </a:rPr>
              <a:pPr algn="r" eaLnBrk="1" hangingPunct="1"/>
              <a:t>1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5" tIns="46583" rIns="93165" bIns="46583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smtClean="0">
                <a:latin typeface="Calibri" pitchFamily="34" charset="0"/>
                <a:ea typeface="ＭＳ Ｐゴシック" pitchFamily="34" charset="-128"/>
              </a:rPr>
              <a:t>HAI Main Page</a:t>
            </a: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fld id="{5EAF550A-A04C-4973-A7E6-C4F61611BFE5}" type="slidenum">
              <a:rPr lang="en-US" altLang="en-US" smtClean="0">
                <a:latin typeface="Arial" pitchFamily="34" charset="0"/>
              </a:rPr>
              <a:pPr/>
              <a:t>26</a:t>
            </a:fld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fld id="{31EEBEFE-1D62-4485-B76E-119A9866D9D4}" type="slidenum">
              <a:rPr lang="en-US" altLang="en-US" smtClean="0">
                <a:latin typeface="Arial" pitchFamily="34" charset="0"/>
              </a:rPr>
              <a:pPr/>
              <a:t>27</a:t>
            </a:fld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Calibri" pitchFamily="34" charset="0"/>
                <a:ea typeface="ＭＳ Ｐゴシック" pitchFamily="34" charset="-128"/>
              </a:rPr>
              <a:t>Average Time Viewed in these ten pages - 115 Seconds </a:t>
            </a:r>
            <a:endParaRPr lang="en-US" altLang="en-US" b="1" smtClean="0">
              <a:latin typeface="Calibri" pitchFamily="34" charset="0"/>
              <a:ea typeface="ＭＳ Ｐゴシック" pitchFamily="34" charset="-128"/>
            </a:endParaRPr>
          </a:p>
          <a:p>
            <a:endParaRPr lang="en-US" altLang="en-US" b="1" smtClean="0">
              <a:latin typeface="Calibri" pitchFamily="34" charset="0"/>
              <a:ea typeface="ＭＳ Ｐゴシック" pitchFamily="34" charset="-128"/>
            </a:endParaRPr>
          </a:p>
          <a:p>
            <a:r>
              <a:rPr lang="en-US" altLang="en-US" b="1" smtClean="0">
                <a:latin typeface="Calibri" pitchFamily="34" charset="0"/>
                <a:ea typeface="ＭＳ Ｐゴシック" pitchFamily="34" charset="-128"/>
              </a:rPr>
              <a:t>1</a:t>
            </a:r>
            <a:r>
              <a:rPr lang="en-US" altLang="en-US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en-US" u="sng" smtClean="0">
                <a:latin typeface="Calibri" pitchFamily="34" charset="0"/>
                <a:ea typeface="ＭＳ Ｐゴシック" pitchFamily="34" charset="-128"/>
                <a:hlinkClick r:id="rId3"/>
              </a:rPr>
              <a:t>Healthcare-Associated Infections (Main Page)</a:t>
            </a:r>
            <a:r>
              <a:rPr lang="en-US" altLang="en-US" smtClean="0">
                <a:latin typeface="Calibri" pitchFamily="34" charset="0"/>
                <a:ea typeface="ＭＳ Ｐゴシック" pitchFamily="34" charset="-128"/>
              </a:rPr>
              <a:t> </a:t>
            </a:r>
          </a:p>
          <a:p>
            <a:r>
              <a:rPr lang="en-US" altLang="en-US" b="1" smtClean="0">
                <a:latin typeface="Calibri" pitchFamily="34" charset="0"/>
                <a:ea typeface="ＭＳ Ｐゴシック" pitchFamily="34" charset="-128"/>
              </a:rPr>
              <a:t>2</a:t>
            </a:r>
            <a:r>
              <a:rPr lang="en-US" altLang="en-US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en-US" u="sng" smtClean="0">
                <a:latin typeface="Calibri" pitchFamily="34" charset="0"/>
                <a:ea typeface="ＭＳ Ｐゴシック" pitchFamily="34" charset="-128"/>
                <a:hlinkClick r:id="rId4"/>
              </a:rPr>
              <a:t>California Antimicrobial Stewardship Program Initiative</a:t>
            </a:r>
            <a:r>
              <a:rPr lang="en-US" altLang="en-US" smtClean="0">
                <a:latin typeface="Calibri" pitchFamily="34" charset="0"/>
                <a:ea typeface="ＭＳ Ｐゴシック" pitchFamily="34" charset="-128"/>
              </a:rPr>
              <a:t> </a:t>
            </a:r>
          </a:p>
          <a:p>
            <a:r>
              <a:rPr lang="en-US" altLang="en-US" b="1" smtClean="0">
                <a:latin typeface="Calibri" pitchFamily="34" charset="0"/>
                <a:ea typeface="ＭＳ Ｐゴシック" pitchFamily="34" charset="-128"/>
              </a:rPr>
              <a:t>3</a:t>
            </a:r>
            <a:r>
              <a:rPr lang="en-US" altLang="en-US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en-US" u="sng" smtClean="0">
                <a:latin typeface="Calibri" pitchFamily="34" charset="0"/>
                <a:ea typeface="ＭＳ Ｐゴシック" pitchFamily="34" charset="-128"/>
                <a:hlinkClick r:id="rId5"/>
              </a:rPr>
              <a:t>Information and Current Reports </a:t>
            </a:r>
            <a:r>
              <a:rPr lang="en-US" altLang="en-US" smtClean="0">
                <a:latin typeface="Calibri" pitchFamily="34" charset="0"/>
                <a:ea typeface="ＭＳ Ｐゴシック" pitchFamily="34" charset="-128"/>
              </a:rPr>
              <a:t> </a:t>
            </a:r>
          </a:p>
          <a:p>
            <a:r>
              <a:rPr lang="en-US" altLang="en-US" b="1" smtClean="0">
                <a:latin typeface="Calibri" pitchFamily="34" charset="0"/>
                <a:ea typeface="ＭＳ Ｐゴシック" pitchFamily="34" charset="-128"/>
              </a:rPr>
              <a:t>4</a:t>
            </a:r>
            <a:r>
              <a:rPr lang="en-US" altLang="en-US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en-US" u="sng" smtClean="0">
                <a:latin typeface="Calibri" pitchFamily="34" charset="0"/>
                <a:ea typeface="ＭＳ Ｐゴシック" pitchFamily="34" charset="-128"/>
                <a:hlinkClick r:id="rId6"/>
              </a:rPr>
              <a:t>Cleaning, Disinfection and Sterilization (Presentation)</a:t>
            </a:r>
            <a:r>
              <a:rPr lang="en-US" altLang="en-US" smtClean="0">
                <a:latin typeface="Calibri" pitchFamily="34" charset="0"/>
                <a:ea typeface="ＭＳ Ｐゴシック" pitchFamily="34" charset="-128"/>
              </a:rPr>
              <a:t> </a:t>
            </a:r>
          </a:p>
          <a:p>
            <a:r>
              <a:rPr lang="en-US" altLang="en-US" b="1" smtClean="0">
                <a:latin typeface="Calibri" pitchFamily="34" charset="0"/>
                <a:ea typeface="ＭＳ Ｐゴシック" pitchFamily="34" charset="-128"/>
              </a:rPr>
              <a:t>5</a:t>
            </a:r>
            <a:r>
              <a:rPr lang="en-US" altLang="en-US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en-US" u="sng" smtClean="0">
                <a:latin typeface="Calibri" pitchFamily="34" charset="0"/>
                <a:ea typeface="ＭＳ Ｐゴシック" pitchFamily="34" charset="-128"/>
                <a:hlinkClick r:id="rId7"/>
              </a:rPr>
              <a:t>Who is at Risk of Getting a MRSA Infection?</a:t>
            </a:r>
            <a:r>
              <a:rPr lang="en-US" altLang="en-US" smtClean="0">
                <a:latin typeface="Calibri" pitchFamily="34" charset="0"/>
                <a:ea typeface="ＭＳ Ｐゴシック" pitchFamily="34" charset="-128"/>
              </a:rPr>
              <a:t> </a:t>
            </a:r>
          </a:p>
          <a:p>
            <a:r>
              <a:rPr lang="en-US" altLang="en-US" b="1" smtClean="0">
                <a:latin typeface="Calibri" pitchFamily="34" charset="0"/>
                <a:ea typeface="ＭＳ Ｐゴシック" pitchFamily="34" charset="-128"/>
              </a:rPr>
              <a:t>6</a:t>
            </a:r>
            <a:r>
              <a:rPr lang="en-US" altLang="en-US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en-US" u="sng" smtClean="0">
                <a:latin typeface="Calibri" pitchFamily="34" charset="0"/>
                <a:ea typeface="ＭＳ Ｐゴシック" pitchFamily="34" charset="-128"/>
                <a:hlinkClick r:id="rId8"/>
              </a:rPr>
              <a:t>What is a CLABSI?</a:t>
            </a:r>
            <a:r>
              <a:rPr lang="en-US" altLang="en-US" smtClean="0">
                <a:latin typeface="Calibri" pitchFamily="34" charset="0"/>
                <a:ea typeface="ＭＳ Ｐゴシック" pitchFamily="34" charset="-128"/>
              </a:rPr>
              <a:t> </a:t>
            </a:r>
          </a:p>
          <a:p>
            <a:r>
              <a:rPr lang="en-US" altLang="en-US" b="1" smtClean="0">
                <a:latin typeface="Calibri" pitchFamily="34" charset="0"/>
                <a:ea typeface="ＭＳ Ｐゴシック" pitchFamily="34" charset="-128"/>
              </a:rPr>
              <a:t>7</a:t>
            </a:r>
            <a:r>
              <a:rPr lang="en-US" altLang="en-US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en-US" u="sng" smtClean="0">
                <a:latin typeface="Calibri" pitchFamily="34" charset="0"/>
                <a:ea typeface="ＭＳ Ｐゴシック" pitchFamily="34" charset="-128"/>
                <a:hlinkClick r:id="rId9"/>
              </a:rPr>
              <a:t>Vancomycin-resistant Enterococci (VRE)</a:t>
            </a:r>
            <a:r>
              <a:rPr lang="en-US" altLang="en-US" u="sng" smtClean="0">
                <a:latin typeface="Calibri" pitchFamily="34" charset="0"/>
                <a:ea typeface="ＭＳ Ｐゴシック" pitchFamily="34" charset="-128"/>
              </a:rPr>
              <a:t> </a:t>
            </a:r>
          </a:p>
          <a:p>
            <a:r>
              <a:rPr lang="en-US" altLang="en-US" b="1" u="sng" smtClean="0">
                <a:latin typeface="Calibri" pitchFamily="34" charset="0"/>
                <a:ea typeface="ＭＳ Ｐゴシック" pitchFamily="34" charset="-128"/>
              </a:rPr>
              <a:t>8</a:t>
            </a:r>
            <a:r>
              <a:rPr lang="en-US" altLang="en-US" u="sng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en-US" u="sng" smtClean="0">
                <a:latin typeface="Calibri" pitchFamily="34" charset="0"/>
                <a:ea typeface="ＭＳ Ｐゴシック" pitchFamily="34" charset="-128"/>
                <a:hlinkClick r:id="rId10"/>
              </a:rPr>
              <a:t>Carbapenem-Resistant Enterobacteriaceae</a:t>
            </a:r>
            <a:r>
              <a:rPr lang="en-US" altLang="en-US" u="sng" smtClean="0">
                <a:latin typeface="Calibri" pitchFamily="34" charset="0"/>
                <a:ea typeface="ＭＳ Ｐゴシック" pitchFamily="34" charset="-128"/>
              </a:rPr>
              <a:t> </a:t>
            </a:r>
          </a:p>
          <a:p>
            <a:r>
              <a:rPr lang="en-US" altLang="en-US" b="1" u="sng" smtClean="0">
                <a:latin typeface="Calibri" pitchFamily="34" charset="0"/>
                <a:ea typeface="ＭＳ Ｐゴシック" pitchFamily="34" charset="-128"/>
              </a:rPr>
              <a:t>9</a:t>
            </a:r>
            <a:r>
              <a:rPr lang="en-US" altLang="en-US" u="sng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en-US" u="sng" smtClean="0">
                <a:latin typeface="Calibri" pitchFamily="34" charset="0"/>
                <a:ea typeface="ＭＳ Ｐゴシック" pitchFamily="34" charset="-128"/>
                <a:hlinkClick r:id="rId11"/>
              </a:rPr>
              <a:t>MRSA: Methicillin-Resistant Staphylococcus aureus</a:t>
            </a:r>
            <a:r>
              <a:rPr lang="en-US" altLang="en-US" u="sng" smtClean="0">
                <a:latin typeface="Calibri" pitchFamily="34" charset="0"/>
                <a:ea typeface="ＭＳ Ｐゴシック" pitchFamily="34" charset="-128"/>
              </a:rPr>
              <a:t> </a:t>
            </a:r>
          </a:p>
          <a:p>
            <a:r>
              <a:rPr lang="en-US" altLang="en-US" b="1" u="sng" smtClean="0">
                <a:latin typeface="Calibri" pitchFamily="34" charset="0"/>
                <a:ea typeface="ＭＳ Ｐゴシック" pitchFamily="34" charset="-128"/>
              </a:rPr>
              <a:t>10</a:t>
            </a:r>
            <a:r>
              <a:rPr lang="en-US" altLang="en-US" u="sng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en-US" u="sng" smtClean="0">
                <a:latin typeface="Calibri" pitchFamily="34" charset="0"/>
                <a:ea typeface="ＭＳ Ｐゴシック" pitchFamily="34" charset="-128"/>
                <a:hlinkClick r:id="rId12"/>
              </a:rPr>
              <a:t>Clostridium Difficile Infection (CDI)</a:t>
            </a:r>
            <a:r>
              <a:rPr lang="en-US" altLang="en-US" u="sng" smtClean="0">
                <a:latin typeface="Calibri" pitchFamily="34" charset="0"/>
                <a:ea typeface="ＭＳ Ｐゴシック" pitchFamily="34" charset="-128"/>
              </a:rPr>
              <a:t> </a:t>
            </a:r>
            <a:endParaRPr lang="en-US" altLang="en-US" smtClean="0">
              <a:latin typeface="Calibri" pitchFamily="34" charset="0"/>
              <a:ea typeface="ＭＳ Ｐゴシック" pitchFamily="34" charset="-128"/>
            </a:endParaRPr>
          </a:p>
          <a:p>
            <a:endParaRPr lang="en-US" altLang="en-US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fld id="{383EFE4A-83C4-46EC-AE8C-D9413DF4CDC6}" type="slidenum">
              <a:rPr lang="en-US" altLang="en-US" smtClean="0">
                <a:latin typeface="Arial" pitchFamily="34" charset="0"/>
              </a:rPr>
              <a:pPr/>
              <a:t>28</a:t>
            </a:fld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fld id="{AE61A225-E4C7-4274-AD74-4BAEAC4E5367}" type="slidenum">
              <a:rPr lang="en-US" altLang="en-US" smtClean="0">
                <a:latin typeface="Arial" pitchFamily="34" charset="0"/>
              </a:rPr>
              <a:pPr/>
              <a:t>5</a:t>
            </a:fld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38028809" indent="-37570439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5925" indent="-229185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4296" indent="-229185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62666" indent="-229185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21036" indent="-2291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9406" indent="-2291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37776" indent="-2291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96146" indent="-2291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51B65302-BD6F-42AB-B10B-7BB52B908352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/>
              <a:t>18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38028809" indent="-37570439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5925" indent="-229185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4296" indent="-229185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62666" indent="-229185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21036" indent="-2291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9406" indent="-2291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37776" indent="-2291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96146" indent="-2291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9DFB9951-FD3B-4C92-BE0D-F60C8CE17BA8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/>
              <a:t>19</a:t>
            </a:fld>
            <a:endParaRPr lang="en-US" altLang="en-U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fld id="{42F9BD5D-5221-4527-9873-7FCC101CCD41}" type="slidenum">
              <a:rPr lang="en-US" altLang="en-US" smtClean="0">
                <a:latin typeface="Arial" pitchFamily="34" charset="0"/>
              </a:rPr>
              <a:pPr/>
              <a:t>20</a:t>
            </a:fld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Calibri" pitchFamily="34" charset="0"/>
                <a:ea typeface="ＭＳ Ｐゴシック" pitchFamily="34" charset="-128"/>
              </a:rPr>
              <a:t>Patient sharing as reported by facilities on their commitment forms.</a:t>
            </a:r>
          </a:p>
          <a:p>
            <a:r>
              <a:rPr lang="en-US" altLang="en-US" smtClean="0">
                <a:latin typeface="Calibri" pitchFamily="34" charset="0"/>
                <a:ea typeface="ＭＳ Ｐゴシック" pitchFamily="34" charset="-128"/>
              </a:rPr>
              <a:t>19 facilities listed facilities with which they share patients</a:t>
            </a:r>
          </a:p>
          <a:p>
            <a:endParaRPr lang="en-US" altLang="en-US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fld id="{855A26E0-2F4B-44DD-BB3E-5AA5B28A3805}" type="slidenum">
              <a:rPr lang="en-US" altLang="en-US" smtClean="0">
                <a:latin typeface="Arial" pitchFamily="34" charset="0"/>
              </a:rPr>
              <a:pPr/>
              <a:t>21</a:t>
            </a:fld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fld id="{1CBD00B9-10BC-46B8-8126-001F97321091}" type="slidenum">
              <a:rPr lang="en-US" altLang="en-US" smtClean="0">
                <a:latin typeface="Arial" pitchFamily="34" charset="0"/>
              </a:rPr>
              <a:pPr/>
              <a:t>22</a:t>
            </a:fld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7944">
              <a:defRPr/>
            </a:pPr>
            <a:r>
              <a:rPr lang="en-US" altLang="en-US" b="1" dirty="0" smtClean="0">
                <a:ea typeface="ＭＳ Ｐゴシック" pitchFamily="34" charset="-128"/>
              </a:rPr>
              <a:t>237 potential facilities</a:t>
            </a:r>
          </a:p>
          <a:p>
            <a:pPr marL="450825" indent="-342881">
              <a:defRPr/>
            </a:pPr>
            <a:r>
              <a:rPr lang="en-US" altLang="en-US" dirty="0" smtClean="0">
                <a:ea typeface="ＭＳ Ｐゴシック" pitchFamily="34" charset="-128"/>
              </a:rPr>
              <a:t>	52 General Acute Care Hospitals	</a:t>
            </a:r>
          </a:p>
          <a:p>
            <a:pPr marL="450825" indent="-342881">
              <a:defRPr/>
            </a:pPr>
            <a:r>
              <a:rPr lang="en-US" altLang="en-US" dirty="0" smtClean="0">
                <a:ea typeface="ＭＳ Ｐゴシック" pitchFamily="34" charset="-128"/>
              </a:rPr>
              <a:t>	2 Long-Term Acute Care Hospitals</a:t>
            </a:r>
          </a:p>
          <a:p>
            <a:pPr marL="450825" indent="-342881">
              <a:defRPr/>
            </a:pPr>
            <a:r>
              <a:rPr lang="en-US" altLang="en-US" dirty="0" smtClean="0">
                <a:ea typeface="ＭＳ Ｐゴシック" pitchFamily="34" charset="-128"/>
              </a:rPr>
              <a:t>	183 Skilled Nursing Facilities </a:t>
            </a:r>
          </a:p>
          <a:p>
            <a:pPr marL="450825" indent="-342881">
              <a:defRPr/>
            </a:pPr>
            <a:r>
              <a:rPr lang="en-US" altLang="en-US" dirty="0" smtClean="0">
                <a:ea typeface="ＭＳ Ｐゴシック" pitchFamily="34" charset="-128"/>
              </a:rPr>
              <a:t>	6 Free-standing Subacute Facilities </a:t>
            </a:r>
          </a:p>
          <a:p>
            <a:pPr marL="450825" indent="-342881">
              <a:defRPr/>
            </a:pPr>
            <a:endParaRPr lang="en-US" altLang="en-US" dirty="0" smtClean="0">
              <a:ea typeface="ＭＳ Ｐゴシック" pitchFamily="34" charset="-128"/>
            </a:endParaRPr>
          </a:p>
          <a:p>
            <a:pPr marL="450825" indent="-342881">
              <a:defRPr/>
            </a:pPr>
            <a:r>
              <a:rPr lang="en-US" altLang="en-US" dirty="0" smtClean="0">
                <a:ea typeface="ＭＳ Ｐゴシック" pitchFamily="34" charset="-128"/>
              </a:rPr>
              <a:t>Counting D/P Subacute as part of acute care hospital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fld id="{3AA71886-7122-4645-9208-FC5945F7E5C5}" type="slidenum">
              <a:rPr lang="en-US" altLang="en-US" smtClean="0">
                <a:latin typeface="Arial" pitchFamily="34" charset="0"/>
              </a:rPr>
              <a:pPr/>
              <a:t>23</a:t>
            </a:fld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38026706" indent="-37568362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5861" indent="-229172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4208" indent="-229172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62552" indent="-229172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20897" indent="-2291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9241" indent="-2291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37586" indent="-2291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95930" indent="-2291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EC2E3820-2179-4BA5-9EFB-906C1EEF6F81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/>
              <a:t>25</a:t>
            </a:fld>
            <a:endParaRPr lang="en-US" altLang="en-U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8"/>
          <p:cNvSpPr>
            <a:spLocks noGrp="1"/>
          </p:cNvSpPr>
          <p:nvPr>
            <p:ph type="sldNum" sz="quarter" idx="10"/>
          </p:nvPr>
        </p:nvSpPr>
        <p:spPr>
          <a:xfrm>
            <a:off x="8320088" y="1588"/>
            <a:ext cx="7477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Tahoma" charset="0"/>
                <a:cs typeface="Arial" charset="0"/>
              </a:defRPr>
            </a:lvl1pPr>
          </a:lstStyle>
          <a:p>
            <a:pPr>
              <a:defRPr/>
            </a:pPr>
            <a:fld id="{E7F0E292-B777-4FDB-84C2-FA6021732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4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D6296-BC70-4D6B-97E4-025BDB36F28F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038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6116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6116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31596-2770-41D9-8FE1-16F351A3EAB0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577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745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745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BFC01-57EB-49D2-99BF-E9D59C6FEF0D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193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5D02F-3732-4BA1-B80A-A7823FBD1417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164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99F99-A251-41B2-8D06-6F39B2CDA25A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10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99F99-A251-41B2-8D06-6F39B2CDA25A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6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4478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1219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0DAAA-5656-49AA-BFE5-D3594C1717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894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AB5A3-1391-42ED-8E2F-C9761B4598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960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74503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2nd level</a:t>
            </a:r>
          </a:p>
          <a:p>
            <a:pPr lvl="4"/>
            <a:r>
              <a:rPr lang="en-US" dirty="0" smtClean="0"/>
              <a:t>3rd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74503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2nd level</a:t>
            </a:r>
          </a:p>
          <a:p>
            <a:pPr lvl="4"/>
            <a:r>
              <a:rPr lang="en-US" dirty="0" smtClean="0"/>
              <a:t>3rd level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71A3F-E692-4519-9988-D96D72E168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554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BFFBC-3737-42D8-BB64-FE1F5715C9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1676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4478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1219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9B8D6-FEB2-43F5-9694-2A423E7A6CAD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52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A8969-E748-4082-B656-5D71A249C6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0932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D3E41-B508-45BB-9E62-D81294B89A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857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97245-41BE-4B3D-945C-A1DBB287B1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155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211BC-60F2-4354-8E78-F9170158AE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9439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FBA66-4376-4188-98CC-3748B6D0A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387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6116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6116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BAB1-CD89-4919-BEB9-0514FFEB1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2550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745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745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70A1E-CA30-4076-8BFC-FD908EC666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72004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5D02F-3732-4BA1-B80A-A7823FBD1417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541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5D02F-3732-4BA1-B80A-A7823FBD1417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7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4478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1219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6458B-08B5-4D1B-9DD8-08695BC80B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396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77996-E748-4B88-9D5F-9BC57AC03733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835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77125-E820-433B-9A4B-524BE42046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7297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74503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2nd level</a:t>
            </a:r>
          </a:p>
          <a:p>
            <a:pPr lvl="4"/>
            <a:r>
              <a:rPr lang="en-US" dirty="0" smtClean="0"/>
              <a:t>3rd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74503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2nd level</a:t>
            </a:r>
          </a:p>
          <a:p>
            <a:pPr lvl="4"/>
            <a:r>
              <a:rPr lang="en-US" dirty="0" smtClean="0"/>
              <a:t>3rd level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66073-66D6-4771-B0D0-2B0B8B4378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9317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CC328-72D5-4806-B0AF-E5BFB3BA0E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1553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54D0A-A824-443D-941C-94B2D48272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19804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CD8A8-6018-48CB-8441-D9C752948D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90101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FDDF5-0D52-4B2C-8E23-0AD898607F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0424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E5692-5266-4924-976D-D39059A53E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3613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B980F-FC48-457C-8059-C393E1D14D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7386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6116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6116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7217B-85CA-4120-A4A3-6B5381466B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0076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745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745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0D063-A3DA-4128-AAC4-2791380474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7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745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800"/>
            </a:lvl3pPr>
            <a:lvl4pPr>
              <a:defRPr sz="18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2nd level</a:t>
            </a:r>
          </a:p>
          <a:p>
            <a:pPr lvl="4"/>
            <a:r>
              <a:rPr lang="en-US" dirty="0" smtClean="0"/>
              <a:t>3rd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745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800"/>
            </a:lvl3pPr>
            <a:lvl4pPr>
              <a:defRPr sz="18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2nd level</a:t>
            </a:r>
          </a:p>
          <a:p>
            <a:pPr lvl="4"/>
            <a:r>
              <a:rPr lang="en-US" dirty="0" smtClean="0"/>
              <a:t>3rd level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DBFF4-E278-480E-B0E9-DA2E18802599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154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A7750-752F-4C85-8EFE-47594754B894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14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655BB-92FB-47A0-9421-417CC5C92D0D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3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FBFB8-F5C3-4BFC-9EF4-22800A69CEA5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868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E3684-370F-4789-88F5-318D8D969122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367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CA9AC-2F53-45C4-94DA-49B86BEE9C70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60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6" descr="logo_CDPH_v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2057400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26" name="Rounded Rectangle 25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27" name="Rounded Rectangle 26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533400" y="23622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81000" y="4191000"/>
            <a:ext cx="8229600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endParaRPr lang="en-US" smtClean="0"/>
          </a:p>
          <a:p>
            <a:pPr lvl="0"/>
            <a:r>
              <a:rPr lang="en-US" smtClean="0"/>
              <a:t>		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98500" y="990600"/>
            <a:ext cx="9677400" cy="10477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FFFFFF"/>
          </a:solidFill>
          <a:latin typeface="Tahoma"/>
          <a:ea typeface="ＭＳ Ｐゴシック" charset="-128"/>
          <a:cs typeface="Tahom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FFFFFF"/>
          </a:solidFill>
          <a:latin typeface="Tahoma" charset="0"/>
          <a:ea typeface="ＭＳ Ｐゴシック" charset="-128"/>
          <a:cs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FFFFFF"/>
          </a:solidFill>
          <a:latin typeface="Tahoma" charset="0"/>
          <a:ea typeface="ＭＳ Ｐゴシック" charset="-128"/>
          <a:cs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FFFFFF"/>
          </a:solidFill>
          <a:latin typeface="Tahoma" charset="0"/>
          <a:ea typeface="ＭＳ Ｐゴシック" charset="-128"/>
          <a:cs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FFFFFF"/>
          </a:solidFill>
          <a:latin typeface="Tahoma" charset="0"/>
          <a:ea typeface="ＭＳ Ｐゴシック" charset="-128"/>
          <a:cs typeface="Tahoma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charset="0"/>
        </a:defRPr>
      </a:lvl9pPr>
    </p:titleStyle>
    <p:bodyStyle>
      <a:lvl1pPr marL="365125" indent="-255588" algn="ctr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defRPr sz="2800">
          <a:solidFill>
            <a:schemeClr val="tx1"/>
          </a:solidFill>
          <a:latin typeface="Tahoma"/>
          <a:ea typeface="ＭＳ Ｐゴシック" charset="-128"/>
          <a:cs typeface="Tahoma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>
          <a:solidFill>
            <a:schemeClr val="accent2"/>
          </a:solidFill>
          <a:latin typeface="+mn-lt"/>
          <a:ea typeface="ＭＳ Ｐゴシック" charset="-128"/>
          <a:cs typeface="ＭＳ Ｐゴシック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accent1"/>
          </a:solidFill>
          <a:latin typeface="+mn-lt"/>
          <a:ea typeface="ＭＳ Ｐゴシック" charset="-128"/>
          <a:cs typeface="ＭＳ Ｐゴシック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>
          <a:solidFill>
            <a:schemeClr val="accent1"/>
          </a:solidFill>
          <a:latin typeface="+mn-lt"/>
          <a:ea typeface="ＭＳ Ｐゴシック" charset="-128"/>
          <a:cs typeface="ＭＳ Ｐゴシック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  <a:ea typeface="ＭＳ Ｐゴシック" charset="-128"/>
          <a:cs typeface="ＭＳ Ｐゴシック"/>
        </a:defRPr>
      </a:lvl5pPr>
      <a:lvl6pPr marL="18462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▫"/>
        <a:defRPr sz="2000">
          <a:solidFill>
            <a:srgbClr val="A04DA3"/>
          </a:solidFill>
          <a:latin typeface="+mn-lt"/>
          <a:ea typeface="ＭＳ Ｐゴシック" charset="-128"/>
        </a:defRPr>
      </a:lvl6pPr>
      <a:lvl7pPr marL="23034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▫"/>
        <a:defRPr sz="2000">
          <a:solidFill>
            <a:srgbClr val="A04DA3"/>
          </a:solidFill>
          <a:latin typeface="+mn-lt"/>
          <a:ea typeface="ＭＳ Ｐゴシック" charset="-128"/>
        </a:defRPr>
      </a:lvl7pPr>
      <a:lvl8pPr marL="27606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▫"/>
        <a:defRPr sz="2000">
          <a:solidFill>
            <a:srgbClr val="A04DA3"/>
          </a:solidFill>
          <a:latin typeface="+mn-lt"/>
          <a:ea typeface="ＭＳ Ｐゴシック" charset="-128"/>
        </a:defRPr>
      </a:lvl8pPr>
      <a:lvl9pPr marL="32178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▫"/>
        <a:defRPr sz="2000">
          <a:solidFill>
            <a:srgbClr val="A04DA3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63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6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4362"/>
            <a:ext cx="8229600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2nd level</a:t>
            </a:r>
          </a:p>
          <a:p>
            <a:pPr lvl="4"/>
            <a:r>
              <a:rPr lang="en-US" dirty="0" smtClean="0"/>
              <a:t>3rd level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FFFFFF"/>
                </a:solidFill>
                <a:latin typeface="Georgia" charset="0"/>
                <a:cs typeface="Arial" charset="0"/>
              </a:defRPr>
            </a:lvl1pPr>
          </a:lstStyle>
          <a:p>
            <a:pPr>
              <a:defRPr/>
            </a:pPr>
            <a:fld id="{10259CEC-6C6F-4A97-908E-3C073A71DD82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2066" name="Picture 6" descr="logo_CDPH_v[1]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72138"/>
            <a:ext cx="114300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  <p:sldLayoutId id="2147484136" r:id="rId12"/>
    <p:sldLayoutId id="2147484139" r:id="rId13"/>
    <p:sldLayoutId id="2147484140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>
          <a:solidFill>
            <a:schemeClr val="accent2"/>
          </a:solidFill>
          <a:latin typeface="+mn-lt"/>
          <a:ea typeface="ＭＳ Ｐゴシック" charset="-128"/>
          <a:cs typeface="ＭＳ Ｐゴシック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Arial" charset="0"/>
        <a:buChar char="•"/>
        <a:defRPr sz="2400">
          <a:solidFill>
            <a:schemeClr val="accent1"/>
          </a:solidFill>
          <a:latin typeface="+mn-lt"/>
          <a:ea typeface="ＭＳ Ｐゴシック" charset="-128"/>
          <a:cs typeface="ＭＳ Ｐゴシック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>
          <a:solidFill>
            <a:schemeClr val="accent1"/>
          </a:solidFill>
          <a:latin typeface="+mn-lt"/>
          <a:ea typeface="ＭＳ Ｐゴシック" charset="-128"/>
          <a:cs typeface="ＭＳ Ｐゴシック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400">
          <a:solidFill>
            <a:srgbClr val="A04DA3"/>
          </a:solidFill>
          <a:latin typeface="+mn-lt"/>
          <a:ea typeface="ＭＳ Ｐゴシック" charset="-128"/>
          <a:cs typeface="ＭＳ Ｐゴシック"/>
        </a:defRPr>
      </a:lvl5pPr>
      <a:lvl6pPr marL="18462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▫"/>
        <a:defRPr sz="2000">
          <a:solidFill>
            <a:srgbClr val="A04DA3"/>
          </a:solidFill>
          <a:latin typeface="+mn-lt"/>
          <a:ea typeface="ＭＳ Ｐゴシック" charset="-128"/>
        </a:defRPr>
      </a:lvl6pPr>
      <a:lvl7pPr marL="23034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▫"/>
        <a:defRPr sz="2000">
          <a:solidFill>
            <a:srgbClr val="A04DA3"/>
          </a:solidFill>
          <a:latin typeface="+mn-lt"/>
          <a:ea typeface="ＭＳ Ｐゴシック" charset="-128"/>
        </a:defRPr>
      </a:lvl7pPr>
      <a:lvl8pPr marL="27606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▫"/>
        <a:defRPr sz="2000">
          <a:solidFill>
            <a:srgbClr val="A04DA3"/>
          </a:solidFill>
          <a:latin typeface="+mn-lt"/>
          <a:ea typeface="ＭＳ Ｐゴシック" charset="-128"/>
        </a:defRPr>
      </a:lvl8pPr>
      <a:lvl9pPr marL="32178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▫"/>
        <a:defRPr sz="2000">
          <a:solidFill>
            <a:srgbClr val="A04DA3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63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496888"/>
            <a:ext cx="8229600" cy="1066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206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28800"/>
            <a:ext cx="8229600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2"/>
            <a:r>
              <a:rPr lang="en-US" altLang="en-US" smtClean="0"/>
              <a:t>2nd level</a:t>
            </a:r>
          </a:p>
          <a:p>
            <a:pPr lvl="4"/>
            <a:r>
              <a:rPr lang="en-US" altLang="en-US" smtClean="0"/>
              <a:t>3rd level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FFFFFF"/>
                </a:solidFill>
                <a:latin typeface="Georgia" pitchFamily="18" charset="0"/>
                <a:cs typeface="Arial" charset="0"/>
              </a:defRPr>
            </a:lvl1pPr>
          </a:lstStyle>
          <a:p>
            <a:pPr>
              <a:defRPr/>
            </a:pPr>
            <a:fld id="{221CEC01-D1BC-4FC8-8411-703B816E7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66" name="Picture 6" descr="logo_CDPH_v[1]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72138"/>
            <a:ext cx="114300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57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  <p:sldLayoutId id="2147484137" r:id="rId12"/>
    <p:sldLayoutId id="214748413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9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Tahom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Tahom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Tahom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Tahoma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>
          <a:solidFill>
            <a:schemeClr val="accent2"/>
          </a:solidFill>
          <a:latin typeface="+mn-lt"/>
          <a:ea typeface="ＭＳ Ｐゴシック" charset="-128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Arial" charset="0"/>
        <a:buChar char="•"/>
        <a:defRPr sz="2400">
          <a:solidFill>
            <a:schemeClr val="accent1"/>
          </a:solidFill>
          <a:latin typeface="+mn-lt"/>
          <a:ea typeface="ＭＳ Ｐゴシック" charset="-128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>
          <a:solidFill>
            <a:schemeClr val="accent1"/>
          </a:solidFill>
          <a:latin typeface="+mn-lt"/>
          <a:ea typeface="ＭＳ Ｐゴシック" charset="-128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400">
          <a:solidFill>
            <a:srgbClr val="A04DA3"/>
          </a:solidFill>
          <a:latin typeface="+mn-lt"/>
          <a:ea typeface="ＭＳ Ｐゴシック" charset="-128"/>
        </a:defRPr>
      </a:lvl5pPr>
      <a:lvl6pPr marL="18462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▫"/>
        <a:defRPr sz="2000">
          <a:solidFill>
            <a:srgbClr val="A04DA3"/>
          </a:solidFill>
          <a:latin typeface="+mn-lt"/>
          <a:ea typeface="ＭＳ Ｐゴシック" charset="-128"/>
        </a:defRPr>
      </a:lvl6pPr>
      <a:lvl7pPr marL="23034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▫"/>
        <a:defRPr sz="2000">
          <a:solidFill>
            <a:srgbClr val="A04DA3"/>
          </a:solidFill>
          <a:latin typeface="+mn-lt"/>
          <a:ea typeface="ＭＳ Ｐゴシック" charset="-128"/>
        </a:defRPr>
      </a:lvl7pPr>
      <a:lvl8pPr marL="27606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▫"/>
        <a:defRPr sz="2000">
          <a:solidFill>
            <a:srgbClr val="A04DA3"/>
          </a:solidFill>
          <a:latin typeface="+mn-lt"/>
          <a:ea typeface="ＭＳ Ｐゴシック" charset="-128"/>
        </a:defRPr>
      </a:lvl8pPr>
      <a:lvl9pPr marL="32178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▫"/>
        <a:defRPr sz="2000">
          <a:solidFill>
            <a:srgbClr val="A04DA3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63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496888"/>
            <a:ext cx="8229600" cy="1066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206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28800"/>
            <a:ext cx="8229600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2"/>
            <a:r>
              <a:rPr lang="en-US" altLang="en-US" smtClean="0"/>
              <a:t>2nd level</a:t>
            </a:r>
          </a:p>
          <a:p>
            <a:pPr lvl="4"/>
            <a:r>
              <a:rPr lang="en-US" altLang="en-US" smtClean="0"/>
              <a:t>3rd level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FFFFFF"/>
                </a:solidFill>
                <a:latin typeface="Georgia" pitchFamily="18" charset="0"/>
                <a:cs typeface="Arial" charset="0"/>
              </a:defRPr>
            </a:lvl1pPr>
          </a:lstStyle>
          <a:p>
            <a:pPr>
              <a:defRPr/>
            </a:pPr>
            <a:fld id="{A26560B3-E3D7-4D7F-9A8F-1665D847A6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66" name="Picture 6" descr="logo_CDPH_v[1]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72138"/>
            <a:ext cx="114300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98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9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Tahom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Tahom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Tahom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Tahoma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>
          <a:solidFill>
            <a:schemeClr val="accent2"/>
          </a:solidFill>
          <a:latin typeface="+mn-lt"/>
          <a:ea typeface="ＭＳ Ｐゴシック" charset="-128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Arial" charset="0"/>
        <a:buChar char="•"/>
        <a:defRPr sz="2400">
          <a:solidFill>
            <a:schemeClr val="accent1"/>
          </a:solidFill>
          <a:latin typeface="+mn-lt"/>
          <a:ea typeface="ＭＳ Ｐゴシック" charset="-128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>
          <a:solidFill>
            <a:schemeClr val="accent1"/>
          </a:solidFill>
          <a:latin typeface="+mn-lt"/>
          <a:ea typeface="ＭＳ Ｐゴシック" charset="-128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400">
          <a:solidFill>
            <a:srgbClr val="A04DA3"/>
          </a:solidFill>
          <a:latin typeface="+mn-lt"/>
          <a:ea typeface="ＭＳ Ｐゴシック" charset="-128"/>
        </a:defRPr>
      </a:lvl5pPr>
      <a:lvl6pPr marL="18462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▫"/>
        <a:defRPr sz="2000">
          <a:solidFill>
            <a:srgbClr val="A04DA3"/>
          </a:solidFill>
          <a:latin typeface="+mn-lt"/>
          <a:ea typeface="ＭＳ Ｐゴシック" charset="-128"/>
        </a:defRPr>
      </a:lvl6pPr>
      <a:lvl7pPr marL="23034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▫"/>
        <a:defRPr sz="2000">
          <a:solidFill>
            <a:srgbClr val="A04DA3"/>
          </a:solidFill>
          <a:latin typeface="+mn-lt"/>
          <a:ea typeface="ＭＳ Ｐゴシック" charset="-128"/>
        </a:defRPr>
      </a:lvl7pPr>
      <a:lvl8pPr marL="27606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▫"/>
        <a:defRPr sz="2000">
          <a:solidFill>
            <a:srgbClr val="A04DA3"/>
          </a:solidFill>
          <a:latin typeface="+mn-lt"/>
          <a:ea typeface="ＭＳ Ｐゴシック" charset="-128"/>
        </a:defRPr>
      </a:lvl8pPr>
      <a:lvl9pPr marL="32178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▫"/>
        <a:defRPr sz="2000">
          <a:solidFill>
            <a:srgbClr val="A04DA3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/>
          </p:cNvSpPr>
          <p:nvPr>
            <p:ph type="subTitle" idx="4294967295"/>
          </p:nvPr>
        </p:nvSpPr>
        <p:spPr>
          <a:xfrm>
            <a:off x="381000" y="4267200"/>
            <a:ext cx="8305800" cy="685800"/>
          </a:xfrm>
        </p:spPr>
        <p:txBody>
          <a:bodyPr lIns="0" rIns="18288"/>
          <a:lstStyle/>
          <a:p>
            <a:pPr marL="109538" indent="0">
              <a:lnSpc>
                <a:spcPct val="80000"/>
              </a:lnSpc>
            </a:pPr>
            <a:r>
              <a:rPr lang="en-US" sz="2200" dirty="0" smtClean="0">
                <a:solidFill>
                  <a:srgbClr val="192D8F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San Francisco Bay Area APIC</a:t>
            </a:r>
          </a:p>
          <a:p>
            <a:pPr marL="109538" indent="0">
              <a:lnSpc>
                <a:spcPct val="80000"/>
              </a:lnSpc>
            </a:pPr>
            <a:r>
              <a:rPr lang="en-US" sz="2200" dirty="0" smtClean="0">
                <a:solidFill>
                  <a:srgbClr val="192D8F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Burlingame</a:t>
            </a:r>
          </a:p>
          <a:p>
            <a:pPr marL="109538" indent="0">
              <a:lnSpc>
                <a:spcPct val="80000"/>
              </a:lnSpc>
            </a:pPr>
            <a:r>
              <a:rPr lang="en-US" sz="2200" smtClean="0">
                <a:solidFill>
                  <a:srgbClr val="192D8F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September 14, </a:t>
            </a:r>
            <a:r>
              <a:rPr lang="en-US" sz="2200" dirty="0" smtClean="0">
                <a:solidFill>
                  <a:srgbClr val="192D8F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2016</a:t>
            </a:r>
          </a:p>
          <a:p>
            <a:pPr marL="109538" indent="0">
              <a:lnSpc>
                <a:spcPct val="80000"/>
              </a:lnSpc>
            </a:pPr>
            <a:endParaRPr lang="en-US" sz="800" dirty="0" smtClean="0">
              <a:solidFill>
                <a:srgbClr val="192D8F"/>
              </a:solidFill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marL="109538" indent="0">
              <a:lnSpc>
                <a:spcPct val="80000"/>
              </a:lnSpc>
            </a:pPr>
            <a:endParaRPr lang="en-US" sz="800" dirty="0">
              <a:solidFill>
                <a:srgbClr val="192D8F"/>
              </a:solidFill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marL="109538" indent="0">
              <a:lnSpc>
                <a:spcPct val="80000"/>
              </a:lnSpc>
            </a:pPr>
            <a:endParaRPr lang="en-US" sz="800" dirty="0" smtClean="0">
              <a:solidFill>
                <a:srgbClr val="192D8F"/>
              </a:solidFill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marL="109538" indent="0" algn="r">
              <a:lnSpc>
                <a:spcPct val="80000"/>
              </a:lnSpc>
            </a:pPr>
            <a:r>
              <a:rPr lang="en-US" sz="2000" dirty="0" smtClean="0">
                <a:solidFill>
                  <a:srgbClr val="192D8F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Lynn Janssen, Chief </a:t>
            </a:r>
          </a:p>
          <a:p>
            <a:pPr marL="109538" indent="0" algn="r">
              <a:lnSpc>
                <a:spcPct val="80000"/>
              </a:lnSpc>
            </a:pPr>
            <a:r>
              <a:rPr lang="en-US" sz="2000" dirty="0" smtClean="0">
                <a:solidFill>
                  <a:srgbClr val="192D8F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Healthcare-Associated Infections Program</a:t>
            </a:r>
          </a:p>
          <a:p>
            <a:pPr marL="109538" indent="0" algn="r">
              <a:lnSpc>
                <a:spcPct val="80000"/>
              </a:lnSpc>
            </a:pPr>
            <a:r>
              <a:rPr lang="en-US" sz="2000" dirty="0" smtClean="0">
                <a:solidFill>
                  <a:srgbClr val="192D8F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Center for Health Care Quality</a:t>
            </a:r>
          </a:p>
          <a:p>
            <a:pPr marL="109538" indent="0" algn="r">
              <a:lnSpc>
                <a:spcPct val="80000"/>
              </a:lnSpc>
            </a:pPr>
            <a:r>
              <a:rPr lang="en-US" sz="2000" dirty="0" smtClean="0">
                <a:solidFill>
                  <a:srgbClr val="192D8F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California Department of Public Health</a:t>
            </a:r>
          </a:p>
          <a:p>
            <a:pPr marL="109538" indent="0">
              <a:lnSpc>
                <a:spcPct val="80000"/>
              </a:lnSpc>
            </a:pPr>
            <a:endParaRPr lang="en-US" sz="2000" dirty="0" smtClean="0">
              <a:solidFill>
                <a:srgbClr val="192D8F"/>
              </a:solidFill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127125" y="36513"/>
            <a:ext cx="6111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en-US">
              <a:latin typeface="Constantia" pitchFamily="18" charset="0"/>
            </a:endParaRP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228600" y="2551113"/>
            <a:ext cx="876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  <a:cs typeface="Tahoma" pitchFamily="34" charset="0"/>
              </a:rPr>
              <a:t>CDPH HAI Program Overview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 Liaison IP Program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3963"/>
            <a:ext cx="4038600" cy="2230437"/>
          </a:xfrm>
        </p:spPr>
        <p:txBody>
          <a:bodyPr/>
          <a:lstStyle/>
          <a:p>
            <a:pPr marL="109537" indent="0">
              <a:buFont typeface="Georgia" pitchFamily="18" charset="0"/>
              <a:buNone/>
              <a:defRPr/>
            </a:pPr>
            <a:r>
              <a:rPr lang="en-US" sz="2200" dirty="0" smtClean="0"/>
              <a:t>Liaison IPs Northern CA –  </a:t>
            </a:r>
          </a:p>
          <a:p>
            <a:pPr marL="452437" indent="-342900"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Terry Nelson</a:t>
            </a:r>
          </a:p>
          <a:p>
            <a:pPr marL="452437" indent="-342900"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Lori Schaumleffel </a:t>
            </a:r>
          </a:p>
          <a:p>
            <a:pPr marL="452437" indent="-342900"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Aileen de los Angeles</a:t>
            </a:r>
          </a:p>
          <a:p>
            <a:pPr marL="109537" indent="0">
              <a:buFont typeface="Georgia" pitchFamily="18" charset="0"/>
              <a:buNone/>
              <a:defRPr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493964"/>
            <a:ext cx="4038600" cy="1955800"/>
          </a:xfrm>
        </p:spPr>
        <p:txBody>
          <a:bodyPr/>
          <a:lstStyle/>
          <a:p>
            <a:pPr marL="109537" indent="0">
              <a:buFont typeface="Georgia" pitchFamily="18" charset="0"/>
              <a:buNone/>
              <a:defRPr/>
            </a:pPr>
            <a:r>
              <a:rPr lang="en-US" sz="2200" dirty="0" smtClean="0"/>
              <a:t>Liaison IPs Southern CA – </a:t>
            </a:r>
          </a:p>
          <a:p>
            <a:pPr>
              <a:defRPr/>
            </a:pPr>
            <a:r>
              <a:rPr lang="en-US" sz="2200" dirty="0" smtClean="0"/>
              <a:t>Idamae Kennedy</a:t>
            </a:r>
          </a:p>
          <a:p>
            <a:pPr>
              <a:defRPr/>
            </a:pPr>
            <a:r>
              <a:rPr lang="en-US" sz="2200" dirty="0" smtClean="0"/>
              <a:t>Tracy Lanier</a:t>
            </a:r>
          </a:p>
          <a:p>
            <a:pPr>
              <a:defRPr/>
            </a:pPr>
            <a:r>
              <a:rPr lang="en-US" sz="2200" dirty="0" smtClean="0"/>
              <a:t>Zenith Khwaja</a:t>
            </a:r>
          </a:p>
        </p:txBody>
      </p:sp>
      <p:sp>
        <p:nvSpPr>
          <p:cNvPr id="1434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4DD4FCFC-13D7-4156-A99F-C0FC19506EBA}" type="slidenum">
              <a:rPr lang="en-US" altLang="en-US" smtClean="0">
                <a:solidFill>
                  <a:srgbClr val="FFFFFF"/>
                </a:solidFill>
                <a:latin typeface="Georgia" pitchFamily="18" charset="0"/>
              </a:rPr>
              <a:pPr/>
              <a:t>10</a:t>
            </a:fld>
            <a:endParaRPr lang="en-US" altLang="en-US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593725" y="1824038"/>
            <a:ext cx="316246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9900CC"/>
              </a:buClr>
            </a:pPr>
            <a:r>
              <a:rPr lang="en-US" altLang="en-US" sz="2200" dirty="0"/>
              <a:t>Supervisor – Vicki Keller</a:t>
            </a:r>
          </a:p>
        </p:txBody>
      </p:sp>
      <p:sp>
        <p:nvSpPr>
          <p:cNvPr id="7" name="Rectangle 6"/>
          <p:cNvSpPr/>
          <p:nvPr/>
        </p:nvSpPr>
        <p:spPr>
          <a:xfrm>
            <a:off x="1752600" y="4449763"/>
            <a:ext cx="70104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537">
              <a:defRPr/>
            </a:pPr>
            <a:r>
              <a:rPr lang="en-US" sz="2200" dirty="0"/>
              <a:t>Statewide – </a:t>
            </a:r>
          </a:p>
          <a:p>
            <a:pPr marL="285750" indent="-285750">
              <a:buClr>
                <a:srgbClr val="9900CC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Teresa Nelson – </a:t>
            </a:r>
            <a:r>
              <a:rPr lang="en-US" sz="2200" dirty="0" smtClean="0"/>
              <a:t>LTAC Hospitals/Injection Safety</a:t>
            </a:r>
          </a:p>
          <a:p>
            <a:pPr marL="285750" indent="-285750">
              <a:buClr>
                <a:srgbClr val="9900CC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Sheila </a:t>
            </a:r>
            <a:r>
              <a:rPr lang="en-US" sz="2200" dirty="0"/>
              <a:t>Segura – </a:t>
            </a:r>
            <a:r>
              <a:rPr lang="en-US" sz="2200" dirty="0" smtClean="0"/>
              <a:t>Outpatient Dialysis Clinics</a:t>
            </a:r>
            <a:endParaRPr lang="en-US" sz="2200" dirty="0"/>
          </a:p>
          <a:p>
            <a:pPr marL="285750" indent="-285750">
              <a:buClr>
                <a:srgbClr val="9900CC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 err="1" smtClean="0"/>
              <a:t>Hosniyeh</a:t>
            </a:r>
            <a:r>
              <a:rPr lang="en-US" sz="2200" dirty="0" smtClean="0"/>
              <a:t> </a:t>
            </a:r>
            <a:r>
              <a:rPr lang="en-US" sz="2200" dirty="0" err="1" smtClean="0"/>
              <a:t>Bagheri</a:t>
            </a:r>
            <a:r>
              <a:rPr lang="en-US" sz="2200" dirty="0" smtClean="0"/>
              <a:t> </a:t>
            </a:r>
            <a:r>
              <a:rPr lang="en-US" sz="2200" dirty="0"/>
              <a:t>– Smaller Volume </a:t>
            </a:r>
            <a:r>
              <a:rPr lang="en-US" sz="2200" dirty="0" smtClean="0"/>
              <a:t>Hospitals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66993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Liaison Infection Preventionist (IP) Program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745038"/>
          </a:xfrm>
        </p:spPr>
        <p:txBody>
          <a:bodyPr/>
          <a:lstStyle/>
          <a:p>
            <a:pPr marL="45085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US" altLang="en-US" sz="2200" dirty="0" smtClean="0">
                <a:ea typeface="ＭＳ Ｐゴシック" pitchFamily="34" charset="-128"/>
              </a:rPr>
              <a:t>Regionally-based Liaison IPs, highly experienced, certified in infection control and epidemiology (CIC)</a:t>
            </a:r>
            <a:endParaRPr lang="en-US" altLang="en-US" sz="2200" dirty="0" smtClean="0">
              <a:solidFill>
                <a:srgbClr val="0000CC"/>
              </a:solidFill>
              <a:ea typeface="ＭＳ Ｐゴシック" pitchFamily="34" charset="-128"/>
            </a:endParaRPr>
          </a:p>
          <a:p>
            <a:pPr marL="45085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US" altLang="en-US" sz="2200" dirty="0" smtClean="0">
                <a:ea typeface="ＭＳ Ｐゴシック" pitchFamily="34" charset="-128"/>
              </a:rPr>
              <a:t>Assigned approximately 45 larger volume hospitals each</a:t>
            </a:r>
          </a:p>
          <a:p>
            <a:pPr marL="74295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en-US" sz="2000" dirty="0" smtClean="0">
                <a:ea typeface="ＭＳ Ｐゴシック" pitchFamily="34" charset="-128"/>
              </a:rPr>
              <a:t>One Liaison IP assigned 140 smaller volume hospitals</a:t>
            </a:r>
          </a:p>
          <a:p>
            <a:pPr marL="45085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US" altLang="en-US" sz="2200" dirty="0" smtClean="0">
                <a:ea typeface="ＭＳ Ｐゴシック" pitchFamily="34" charset="-128"/>
              </a:rPr>
              <a:t>Conduct monthly regional calls to connect with their area hospitals and relay updates from CDPH HAI Program</a:t>
            </a:r>
          </a:p>
          <a:p>
            <a:pPr marL="45085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US" altLang="en-US" sz="2200" dirty="0" smtClean="0">
                <a:ea typeface="ＭＳ Ｐゴシック" pitchFamily="34" charset="-128"/>
              </a:rPr>
              <a:t>Expanding to non-hospital settings beginning in 2016</a:t>
            </a:r>
            <a:endParaRPr lang="en-US" altLang="en-US" dirty="0">
              <a:ea typeface="ＭＳ Ｐゴシック" pitchFamily="34" charset="-128"/>
            </a:endParaRPr>
          </a:p>
          <a:p>
            <a:pPr marL="74295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en-US" sz="2000" dirty="0" smtClean="0">
                <a:ea typeface="ＭＳ Ｐゴシック" pitchFamily="34" charset="-128"/>
              </a:rPr>
              <a:t>Skilled nursing facilities, ambulatory surgery clinics, outpatient clinics</a:t>
            </a:r>
          </a:p>
          <a:p>
            <a:pPr marL="450850" indent="-342900"/>
            <a:endParaRPr lang="en-US" altLang="en-US" dirty="0" smtClean="0">
              <a:ea typeface="ＭＳ Ｐゴシック" pitchFamily="34" charset="-128"/>
            </a:endParaRPr>
          </a:p>
          <a:p>
            <a:pPr marL="450850" indent="-342900"/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fld id="{8A8DD2E4-3B2D-4708-AF72-0E4B689103CF}" type="slidenum">
              <a:rPr lang="en-US" altLang="en-US" smtClean="0">
                <a:solidFill>
                  <a:srgbClr val="FFFFFF"/>
                </a:solidFill>
                <a:latin typeface="Georgia" pitchFamily="18" charset="0"/>
              </a:rPr>
              <a:pPr/>
              <a:t>11</a:t>
            </a:fld>
            <a:endParaRPr lang="en-US" altLang="en-US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75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HAI Data for Action Strategy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24000"/>
            <a:ext cx="8382000" cy="5049838"/>
          </a:xfrm>
        </p:spPr>
        <p:txBody>
          <a:bodyPr/>
          <a:lstStyle/>
          <a:p>
            <a:pPr marL="450850" indent="-34290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altLang="en-US" sz="2200" dirty="0" smtClean="0">
                <a:ea typeface="ＭＳ Ｐゴシック" pitchFamily="34" charset="-128"/>
              </a:rPr>
              <a:t>4th year of performing outreach to hospitals with high HAI incidence as indicated in the annual public report</a:t>
            </a:r>
          </a:p>
          <a:p>
            <a:pPr marL="450850" indent="-34290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altLang="en-US" sz="2200" dirty="0" smtClean="0">
                <a:ea typeface="ＭＳ Ｐゴシック" pitchFamily="34" charset="-128"/>
              </a:rPr>
              <a:t>128 hospitals* with statistically high infection incidence in 2014 identified and prioritized</a:t>
            </a:r>
          </a:p>
          <a:p>
            <a:pPr marL="742950" lvl="1" indent="-342900">
              <a:buFont typeface="Arial" charset="0"/>
              <a:buChar char="•"/>
              <a:defRPr/>
            </a:pPr>
            <a:r>
              <a:rPr lang="en-US" altLang="en-US" sz="2000" i="1" dirty="0" smtClean="0">
                <a:ea typeface="ＭＳ Ｐゴシック" pitchFamily="34" charset="-128"/>
              </a:rPr>
              <a:t>Clostridium difficile </a:t>
            </a:r>
            <a:r>
              <a:rPr lang="en-US" altLang="en-US" sz="2000" dirty="0" smtClean="0">
                <a:ea typeface="ＭＳ Ｐゴシック" pitchFamily="34" charset="-128"/>
              </a:rPr>
              <a:t>infection</a:t>
            </a:r>
            <a:r>
              <a:rPr lang="en-US" altLang="en-US" sz="2000" i="1" dirty="0" smtClean="0">
                <a:ea typeface="ＭＳ Ｐゴシック" pitchFamily="34" charset="-128"/>
              </a:rPr>
              <a:t> - </a:t>
            </a:r>
            <a:r>
              <a:rPr lang="en-US" altLang="en-US" sz="2000" dirty="0" smtClean="0">
                <a:ea typeface="ＭＳ Ｐゴシック" pitchFamily="34" charset="-128"/>
              </a:rPr>
              <a:t>67 hospitals</a:t>
            </a:r>
            <a:endParaRPr lang="en-US" altLang="en-US" sz="2000" dirty="0" smtClean="0">
              <a:solidFill>
                <a:srgbClr val="CC0000"/>
              </a:solidFill>
              <a:ea typeface="ＭＳ Ｐゴシック" pitchFamily="34" charset="-128"/>
            </a:endParaRPr>
          </a:p>
          <a:p>
            <a:pPr marL="742950" lvl="1" indent="-342900">
              <a:buFont typeface="Arial" charset="0"/>
              <a:buChar char="•"/>
              <a:defRPr/>
            </a:pPr>
            <a:r>
              <a:rPr lang="en-US" altLang="en-US" sz="2000" dirty="0" smtClean="0">
                <a:ea typeface="ＭＳ Ｐゴシック" pitchFamily="34" charset="-128"/>
              </a:rPr>
              <a:t>CLABSI - 24 hospitals </a:t>
            </a:r>
          </a:p>
          <a:p>
            <a:pPr marL="742950" lvl="1" indent="-342900">
              <a:buFont typeface="Arial" charset="0"/>
              <a:buChar char="•"/>
              <a:defRPr/>
            </a:pPr>
            <a:r>
              <a:rPr lang="en-US" altLang="en-US" sz="2000" dirty="0" smtClean="0">
                <a:ea typeface="ＭＳ Ｐゴシック" pitchFamily="34" charset="-128"/>
              </a:rPr>
              <a:t>Surgical site infections – 54 hospitals </a:t>
            </a:r>
          </a:p>
          <a:p>
            <a:pPr marL="742950" lvl="1" indent="-342900">
              <a:buFont typeface="Arial" charset="0"/>
              <a:buChar char="•"/>
              <a:defRPr/>
            </a:pPr>
            <a:r>
              <a:rPr lang="en-US" altLang="en-US" sz="2000" dirty="0" smtClean="0">
                <a:ea typeface="ＭＳ Ｐゴシック" pitchFamily="34" charset="-128"/>
              </a:rPr>
              <a:t>MRSA/VRE bloodstream infections – 26 hospitals </a:t>
            </a:r>
          </a:p>
          <a:p>
            <a:pPr marL="450850" indent="-342900">
              <a:buFont typeface="Arial" charset="0"/>
              <a:buChar char="•"/>
              <a:defRPr/>
            </a:pPr>
            <a:endParaRPr lang="en-US" altLang="en-US" sz="2000" dirty="0" smtClean="0">
              <a:ea typeface="ＭＳ Ｐゴシック" pitchFamily="34" charset="-128"/>
            </a:endParaRPr>
          </a:p>
          <a:p>
            <a:pPr marL="450850" indent="-342900">
              <a:buFont typeface="Arial" charset="0"/>
              <a:buChar char="•"/>
              <a:defRPr/>
            </a:pPr>
            <a:endParaRPr lang="en-US" altLang="en-US" sz="2000" dirty="0">
              <a:ea typeface="ＭＳ Ｐゴシック" pitchFamily="34" charset="-128"/>
            </a:endParaRPr>
          </a:p>
          <a:p>
            <a:pPr marL="107950" indent="0" algn="r">
              <a:buFont typeface="Georgia" pitchFamily="18" charset="0"/>
              <a:buNone/>
              <a:defRPr/>
            </a:pPr>
            <a:r>
              <a:rPr lang="en-US" altLang="en-US" sz="2000" dirty="0" smtClean="0">
                <a:solidFill>
                  <a:schemeClr val="accent2"/>
                </a:solidFill>
                <a:ea typeface="ＭＳ Ｐゴシック" pitchFamily="34" charset="-128"/>
              </a:rPr>
              <a:t>*34 hospitals had more than one infection type with high incidence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fld id="{5F90645E-E907-46AD-AE08-E663B2655822}" type="slidenum">
              <a:rPr lang="en-US" altLang="en-US" smtClean="0">
                <a:solidFill>
                  <a:srgbClr val="FFFFFF"/>
                </a:solidFill>
                <a:latin typeface="Georgia" pitchFamily="18" charset="0"/>
              </a:rPr>
              <a:pPr/>
              <a:t>12</a:t>
            </a:fld>
            <a:endParaRPr lang="en-US" altLang="en-US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87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fld id="{2838C023-F9FC-4E9A-B18D-4821BC855DE8}" type="slidenum">
              <a:rPr lang="en-US" altLang="en-US" smtClean="0">
                <a:solidFill>
                  <a:srgbClr val="FFFFFF"/>
                </a:solidFill>
                <a:latin typeface="Georgia" pitchFamily="18" charset="0"/>
              </a:rPr>
              <a:pPr/>
              <a:t>13</a:t>
            </a:fld>
            <a:endParaRPr lang="en-US" altLang="en-US" smtClean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23863" y="6096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charset="0"/>
              </a:defRPr>
            </a:lvl9pPr>
          </a:lstStyle>
          <a:p>
            <a:pPr>
              <a:defRPr/>
            </a:pPr>
            <a:r>
              <a:rPr lang="en-US" kern="0" dirty="0" smtClean="0"/>
              <a:t>Liaison IP Onsite Prevention Assessments</a:t>
            </a:r>
            <a:endParaRPr lang="en-US" kern="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559905"/>
              </p:ext>
            </p:extLst>
          </p:nvPr>
        </p:nvGraphicFramePr>
        <p:xfrm>
          <a:off x="393700" y="1371600"/>
          <a:ext cx="8445500" cy="4333877"/>
        </p:xfrm>
        <a:graphic>
          <a:graphicData uri="http://schemas.openxmlformats.org/drawingml/2006/table">
            <a:tbl>
              <a:tblPr/>
              <a:tblGrid>
                <a:gridCol w="2832734"/>
                <a:gridCol w="935461"/>
                <a:gridCol w="935461"/>
                <a:gridCol w="935461"/>
                <a:gridCol w="935461"/>
                <a:gridCol w="935461"/>
                <a:gridCol w="935461"/>
              </a:tblGrid>
              <a:tr h="822982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Targeted Number of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CDC-funded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Infection Control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Assessments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 infection control assessments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planned for each setting type) </a:t>
                      </a:r>
                    </a:p>
                    <a:p>
                      <a:pPr algn="ctr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 2015-May 2018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9919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/>
                        </a:rPr>
                        <a:t>Hospital*</a:t>
                      </a:r>
                      <a:endParaRPr lang="en-US" sz="1600" b="1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Nursing Home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LTAC Hospital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Outpatient Clinic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(non-ASC)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Dialysis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 (Jan-Dec)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 (Jan-June)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 (July-Dec)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 (Jan-June)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 (July-Dec)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 (Jan-May)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Planned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"/>
                        </a:rPr>
                        <a:t>315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Completed (by 2.1.16)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Progress toward goal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/>
                        </a:rPr>
                        <a:t>27%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507" name="TextBox 5"/>
          <p:cNvSpPr txBox="1">
            <a:spLocks noChangeArrowheads="1"/>
          </p:cNvSpPr>
          <p:nvPr/>
        </p:nvSpPr>
        <p:spPr bwMode="auto">
          <a:xfrm>
            <a:off x="2362200" y="6121400"/>
            <a:ext cx="548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r>
              <a:rPr lang="en-US" altLang="en-US" sz="1600">
                <a:solidFill>
                  <a:schemeClr val="accent2"/>
                </a:solidFill>
              </a:rPr>
              <a:t>* Will continue data for action strategy, targeting hospitals that have high HAI incidence as indicated in public report</a:t>
            </a:r>
          </a:p>
        </p:txBody>
      </p:sp>
    </p:spTree>
    <p:extLst>
      <p:ext uri="{BB962C8B-B14F-4D97-AF65-F5344CB8AC3E}">
        <p14:creationId xmlns:p14="http://schemas.microsoft.com/office/powerpoint/2010/main" val="2290552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577E67B9-51FB-4101-B6E6-F50607780913}" type="slidenum">
              <a:rPr lang="en-US" altLang="en-US" smtClean="0">
                <a:solidFill>
                  <a:srgbClr val="FFFFFF"/>
                </a:solidFill>
                <a:latin typeface="Georgia" pitchFamily="18" charset="0"/>
              </a:rPr>
              <a:pPr/>
              <a:t>14</a:t>
            </a:fld>
            <a:endParaRPr lang="en-US" altLang="en-US" smtClean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496888"/>
            <a:ext cx="8229600" cy="1066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0" hangingPunct="0">
              <a:defRPr/>
            </a:pPr>
            <a:r>
              <a:rPr lang="en-US" altLang="en-US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CDPH Lead for Coordination of Ebola Hospital Preparedness</a:t>
            </a:r>
          </a:p>
        </p:txBody>
      </p:sp>
      <p:sp>
        <p:nvSpPr>
          <p:cNvPr id="35844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534400" cy="4953000"/>
          </a:xfrm>
          <a:solidFill>
            <a:schemeClr val="bg1"/>
          </a:solidFill>
        </p:spPr>
        <p:txBody>
          <a:bodyPr/>
          <a:lstStyle/>
          <a:p>
            <a:pPr marL="107950" lvl="1" indent="0">
              <a:buClr>
                <a:srgbClr val="A04DA3"/>
              </a:buClr>
              <a:buFont typeface="Georgia" pitchFamily="18" charset="0"/>
              <a:buNone/>
              <a:defRPr/>
            </a:pPr>
            <a:r>
              <a:rPr lang="en-US" altLang="en-US" sz="2200" dirty="0" smtClean="0">
                <a:ea typeface="ＭＳ Ｐゴシック" pitchFamily="34" charset="-128"/>
              </a:rPr>
              <a:t>HAI Program Coordinator - Lori Schaumleffel</a:t>
            </a:r>
          </a:p>
          <a:p>
            <a:pPr marL="450850" indent="-34290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altLang="en-US" sz="2200" dirty="0" smtClean="0">
                <a:ea typeface="ＭＳ Ｐゴシック" pitchFamily="34" charset="-128"/>
              </a:rPr>
              <a:t>Deploy a CDPH Ebola Assessment Team to continue readiness monitoring and visit new Ebola Assessment Hospitals</a:t>
            </a:r>
          </a:p>
          <a:p>
            <a:pPr marL="742950" lvl="1" indent="-342900">
              <a:buFont typeface="Arial" charset="0"/>
              <a:buChar char="•"/>
              <a:defRPr/>
            </a:pPr>
            <a:r>
              <a:rPr lang="en-US" altLang="en-US" sz="2200" dirty="0" smtClean="0">
                <a:ea typeface="ＭＳ Ｐゴシック" pitchFamily="34" charset="-128"/>
              </a:rPr>
              <a:t>HAI Liaison IP assigned to the facility</a:t>
            </a:r>
          </a:p>
          <a:p>
            <a:pPr marL="742950" lvl="1" indent="-342900">
              <a:buFont typeface="Arial" charset="0"/>
              <a:buChar char="•"/>
              <a:defRPr/>
            </a:pPr>
            <a:r>
              <a:rPr lang="en-US" altLang="en-US" sz="2200" dirty="0" smtClean="0">
                <a:ea typeface="ＭＳ Ｐゴシック" pitchFamily="34" charset="-128"/>
              </a:rPr>
              <a:t>Laboratory safety specialist</a:t>
            </a:r>
          </a:p>
          <a:p>
            <a:pPr marL="742950" lvl="1" indent="-342900">
              <a:buFont typeface="Arial" charset="0"/>
              <a:buChar char="•"/>
              <a:defRPr/>
            </a:pPr>
            <a:r>
              <a:rPr lang="en-US" altLang="en-US" sz="2200" dirty="0" smtClean="0">
                <a:ea typeface="ＭＳ Ｐゴシック" pitchFamily="34" charset="-128"/>
              </a:rPr>
              <a:t>Occupational health specialist</a:t>
            </a:r>
          </a:p>
          <a:p>
            <a:pPr marL="742950" lvl="1" indent="-342900">
              <a:buFont typeface="Arial" charset="0"/>
              <a:buChar char="•"/>
              <a:defRPr/>
            </a:pPr>
            <a:r>
              <a:rPr lang="en-US" altLang="en-US" sz="2200" dirty="0" smtClean="0">
                <a:ea typeface="ＭＳ Ｐゴシック" pitchFamily="34" charset="-128"/>
              </a:rPr>
              <a:t>Waste management specialist</a:t>
            </a:r>
          </a:p>
          <a:p>
            <a:pPr marL="450850" indent="-34290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altLang="en-US" sz="2200" dirty="0" smtClean="0">
                <a:ea typeface="ＭＳ Ｐゴシック" pitchFamily="34" charset="-128"/>
              </a:rPr>
              <a:t>Coordinate with Local Public Health Officer and local EMS</a:t>
            </a:r>
          </a:p>
          <a:p>
            <a:pPr marL="450850" indent="-342900">
              <a:buFont typeface="Arial" charset="0"/>
              <a:buChar char="•"/>
              <a:defRPr/>
            </a:pPr>
            <a:endParaRPr lang="en-US" altLang="en-US" sz="2200" dirty="0" smtClean="0">
              <a:ea typeface="ＭＳ Ｐゴシック" pitchFamily="34" charset="-128"/>
            </a:endParaRPr>
          </a:p>
          <a:p>
            <a:pPr marL="703263" lvl="2" indent="0">
              <a:buFont typeface="Arial" charset="0"/>
              <a:buNone/>
              <a:defRPr/>
            </a:pPr>
            <a:endParaRPr lang="en-US" altLang="en-US" sz="8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372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96888"/>
            <a:ext cx="8915400" cy="722312"/>
          </a:xfrm>
        </p:spPr>
        <p:txBody>
          <a:bodyPr/>
          <a:lstStyle/>
          <a:p>
            <a:pPr>
              <a:defRPr/>
            </a:pPr>
            <a:r>
              <a:rPr lang="en-US" alt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California Ebola Treatment and Assessment Centers 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638800"/>
          </a:xfrm>
          <a:solidFill>
            <a:schemeClr val="bg1"/>
          </a:solidFill>
        </p:spPr>
        <p:txBody>
          <a:bodyPr numCol="2"/>
          <a:lstStyle/>
          <a:p>
            <a:pPr marL="107950" indent="0">
              <a:defRPr/>
            </a:pPr>
            <a:r>
              <a:rPr lang="en-US" altLang="en-US" sz="2200" dirty="0" smtClean="0">
                <a:ea typeface="ＭＳ Ｐゴシック" pitchFamily="34" charset="-128"/>
              </a:rPr>
              <a:t>Region 9 Special Pathogens Center </a:t>
            </a:r>
            <a:endParaRPr lang="en-US" altLang="en-US" sz="2200" i="1" dirty="0" smtClean="0">
              <a:ea typeface="ＭＳ Ｐゴシック" pitchFamily="34" charset="-128"/>
            </a:endParaRPr>
          </a:p>
          <a:p>
            <a:pPr marL="742950" lvl="1" indent="-342900">
              <a:buFont typeface="Arial" pitchFamily="34" charset="0"/>
              <a:buChar char="•"/>
              <a:defRPr/>
            </a:pPr>
            <a:r>
              <a:rPr lang="en-US" altLang="en-US" sz="2200" dirty="0" smtClean="0">
                <a:ea typeface="ＭＳ Ｐゴシック" pitchFamily="34" charset="-128"/>
              </a:rPr>
              <a:t>Cedars Sinai Medical Center</a:t>
            </a:r>
          </a:p>
          <a:p>
            <a:pPr marL="107950" indent="0">
              <a:defRPr/>
            </a:pPr>
            <a:endParaRPr lang="en-US" altLang="en-US" sz="2200" dirty="0" smtClean="0">
              <a:ea typeface="ＭＳ Ｐゴシック" pitchFamily="34" charset="-128"/>
            </a:endParaRPr>
          </a:p>
          <a:p>
            <a:pPr marL="107950" indent="0">
              <a:defRPr/>
            </a:pPr>
            <a:r>
              <a:rPr lang="en-US" altLang="en-US" sz="2200" dirty="0" smtClean="0">
                <a:ea typeface="ＭＳ Ｐゴシック" pitchFamily="34" charset="-128"/>
              </a:rPr>
              <a:t>Ebola Treatment Hospitals</a:t>
            </a:r>
          </a:p>
          <a:p>
            <a:pPr marL="742950" lvl="1" indent="-342900">
              <a:buFont typeface="Arial" pitchFamily="34" charset="0"/>
              <a:buChar char="•"/>
              <a:defRPr/>
            </a:pPr>
            <a:r>
              <a:rPr lang="en-US" altLang="en-US" sz="2200" dirty="0" smtClean="0">
                <a:ea typeface="ＭＳ Ｐゴシック" pitchFamily="34" charset="-128"/>
              </a:rPr>
              <a:t>UC Davis Health System</a:t>
            </a:r>
          </a:p>
          <a:p>
            <a:pPr marL="742950" lvl="1" indent="-342900">
              <a:buFont typeface="Arial" pitchFamily="34" charset="0"/>
              <a:buChar char="•"/>
              <a:defRPr/>
            </a:pPr>
            <a:r>
              <a:rPr lang="en-US" altLang="en-US" sz="2200" dirty="0" smtClean="0">
                <a:ea typeface="ＭＳ Ｐゴシック" pitchFamily="34" charset="-128"/>
              </a:rPr>
              <a:t>UC San Francisco Medical Center</a:t>
            </a:r>
          </a:p>
          <a:p>
            <a:pPr marL="742950" lvl="1" indent="-342900">
              <a:buFont typeface="Arial" pitchFamily="34" charset="0"/>
              <a:buChar char="•"/>
              <a:defRPr/>
            </a:pPr>
            <a:r>
              <a:rPr lang="en-US" altLang="en-US" sz="2200" dirty="0" smtClean="0">
                <a:ea typeface="ＭＳ Ｐゴシック" pitchFamily="34" charset="-128"/>
              </a:rPr>
              <a:t>UCLA Medical Center</a:t>
            </a:r>
          </a:p>
          <a:p>
            <a:pPr marL="742950" lvl="1" indent="-342900">
              <a:buFont typeface="Arial" pitchFamily="34" charset="0"/>
              <a:buChar char="•"/>
              <a:defRPr/>
            </a:pPr>
            <a:r>
              <a:rPr lang="en-US" altLang="en-US" sz="2200" dirty="0" smtClean="0">
                <a:ea typeface="ＭＳ Ｐゴシック" pitchFamily="34" charset="-128"/>
              </a:rPr>
              <a:t>UC Irvine Medical Center</a:t>
            </a:r>
          </a:p>
          <a:p>
            <a:pPr marL="742950" lvl="1" indent="-342900">
              <a:buFont typeface="Arial" pitchFamily="34" charset="0"/>
              <a:buChar char="•"/>
              <a:defRPr/>
            </a:pPr>
            <a:r>
              <a:rPr lang="en-US" altLang="en-US" sz="2200" dirty="0" smtClean="0">
                <a:ea typeface="ＭＳ Ｐゴシック" pitchFamily="34" charset="-128"/>
              </a:rPr>
              <a:t>Kaiser Permanente Medical Center – South Sacramento</a:t>
            </a:r>
          </a:p>
          <a:p>
            <a:pPr marL="742950" lvl="1" indent="-342900">
              <a:buFont typeface="Arial" pitchFamily="34" charset="0"/>
              <a:buChar char="•"/>
              <a:defRPr/>
            </a:pPr>
            <a:r>
              <a:rPr lang="en-US" altLang="en-US" sz="2200" dirty="0" smtClean="0">
                <a:ea typeface="ＭＳ Ｐゴシック" pitchFamily="34" charset="-128"/>
              </a:rPr>
              <a:t>Kaiser Foundation Hospitals – Oakland &amp; So. Sacramento </a:t>
            </a:r>
          </a:p>
          <a:p>
            <a:pPr marL="107950" indent="0">
              <a:defRPr/>
            </a:pPr>
            <a:endParaRPr lang="en-US" altLang="en-US" sz="2200" dirty="0" smtClean="0">
              <a:ea typeface="ＭＳ Ｐゴシック" pitchFamily="34" charset="-128"/>
            </a:endParaRPr>
          </a:p>
          <a:p>
            <a:pPr marL="107950" indent="0">
              <a:defRPr/>
            </a:pPr>
            <a:endParaRPr lang="en-US" altLang="en-US" sz="2200" dirty="0">
              <a:ea typeface="ＭＳ Ｐゴシック" pitchFamily="34" charset="-128"/>
            </a:endParaRPr>
          </a:p>
          <a:p>
            <a:pPr marL="107950" indent="0">
              <a:defRPr/>
            </a:pPr>
            <a:endParaRPr lang="en-US" altLang="en-US" sz="2200" dirty="0" smtClean="0">
              <a:ea typeface="ＭＳ Ｐゴシック" pitchFamily="34" charset="-128"/>
            </a:endParaRPr>
          </a:p>
          <a:p>
            <a:pPr marL="107950" indent="0">
              <a:defRPr/>
            </a:pPr>
            <a:endParaRPr lang="en-US" altLang="en-US" sz="2200" dirty="0">
              <a:ea typeface="ＭＳ Ｐゴシック" pitchFamily="34" charset="-128"/>
            </a:endParaRPr>
          </a:p>
          <a:p>
            <a:pPr marL="107950" indent="0">
              <a:defRPr/>
            </a:pPr>
            <a:endParaRPr lang="en-US" altLang="en-US" sz="2200" dirty="0" smtClean="0">
              <a:ea typeface="ＭＳ Ｐゴシック" pitchFamily="34" charset="-128"/>
            </a:endParaRPr>
          </a:p>
          <a:p>
            <a:pPr marL="107950" indent="0">
              <a:defRPr/>
            </a:pPr>
            <a:r>
              <a:rPr lang="en-US" altLang="en-US" sz="2200" dirty="0" smtClean="0">
                <a:ea typeface="ＭＳ Ｐゴシック" pitchFamily="34" charset="-128"/>
              </a:rPr>
              <a:t>Ebola Assessment Hospitals</a:t>
            </a:r>
          </a:p>
          <a:p>
            <a:pPr marL="742950" lvl="1" indent="-342900">
              <a:buFont typeface="Arial" pitchFamily="34" charset="0"/>
              <a:buChar char="•"/>
              <a:defRPr/>
            </a:pPr>
            <a:r>
              <a:rPr lang="en-US" altLang="en-US" sz="2200" dirty="0">
                <a:ea typeface="ＭＳ Ｐゴシック" pitchFamily="34" charset="-128"/>
              </a:rPr>
              <a:t>UC San Diego Medical Center</a:t>
            </a:r>
          </a:p>
          <a:p>
            <a:pPr marL="742950" lvl="1" indent="-342900">
              <a:buFont typeface="Arial" pitchFamily="34" charset="0"/>
              <a:buChar char="•"/>
              <a:defRPr/>
            </a:pPr>
            <a:r>
              <a:rPr lang="en-US" altLang="en-US" sz="2200" dirty="0" smtClean="0">
                <a:ea typeface="ＭＳ Ｐゴシック" pitchFamily="34" charset="-128"/>
              </a:rPr>
              <a:t>Mercy Medical Center – Redding </a:t>
            </a:r>
          </a:p>
          <a:p>
            <a:pPr marL="742950" lvl="1" indent="-342900">
              <a:buFont typeface="Arial" pitchFamily="34" charset="0"/>
              <a:buChar char="•"/>
              <a:defRPr/>
            </a:pPr>
            <a:r>
              <a:rPr lang="en-US" altLang="en-US" sz="2200" dirty="0" smtClean="0">
                <a:ea typeface="ＭＳ Ｐゴシック" pitchFamily="34" charset="-128"/>
              </a:rPr>
              <a:t>Children’s Hospital of Los Angeles</a:t>
            </a:r>
          </a:p>
          <a:p>
            <a:pPr marL="742950" lvl="1" indent="-342900">
              <a:buFont typeface="Arial" pitchFamily="34" charset="0"/>
              <a:buChar char="•"/>
              <a:defRPr/>
            </a:pPr>
            <a:r>
              <a:rPr lang="en-US" altLang="en-US" sz="2200" dirty="0" smtClean="0">
                <a:ea typeface="ＭＳ Ｐゴシック" pitchFamily="34" charset="-128"/>
              </a:rPr>
              <a:t>Rady Children’s Hospital of San Diego</a:t>
            </a:r>
          </a:p>
          <a:p>
            <a:pPr marL="450850" indent="-342900">
              <a:buFont typeface="Arial" pitchFamily="34" charset="0"/>
              <a:buChar char="•"/>
              <a:defRPr/>
            </a:pPr>
            <a:endParaRPr lang="en-US" altLang="en-US" sz="2000" dirty="0" smtClean="0">
              <a:ea typeface="ＭＳ Ｐゴシック" pitchFamily="34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E8D6860A-18CC-461D-81F7-6C6EAC89BD26}" type="slidenum">
              <a:rPr lang="en-US" altLang="en-US" smtClean="0">
                <a:solidFill>
                  <a:srgbClr val="FFFFFF"/>
                </a:solidFill>
                <a:latin typeface="Georgia" pitchFamily="18" charset="0"/>
              </a:rPr>
              <a:pPr/>
              <a:t>15</a:t>
            </a:fld>
            <a:endParaRPr lang="en-US" altLang="en-US" smtClean="0">
              <a:solidFill>
                <a:srgbClr val="FFFFFF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29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California Campaign to Prevent Bloodstream Infections in Hemodialysis Patients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0850" indent="-342900">
              <a:spcBef>
                <a:spcPts val="600"/>
              </a:spcBef>
              <a:buFont typeface="Arial" charset="0"/>
              <a:buChar char="•"/>
            </a:pPr>
            <a:r>
              <a:rPr lang="en-US" altLang="en-US" dirty="0" smtClean="0">
                <a:ea typeface="ＭＳ Ｐゴシック" pitchFamily="34" charset="-128"/>
              </a:rPr>
              <a:t>514 outpatient hemodialysis centers in California</a:t>
            </a:r>
          </a:p>
          <a:p>
            <a:pPr marL="450850" indent="-342900">
              <a:spcBef>
                <a:spcPts val="600"/>
              </a:spcBef>
              <a:buFont typeface="Arial" charset="0"/>
              <a:buChar char="•"/>
            </a:pPr>
            <a:r>
              <a:rPr lang="en-US" altLang="en-US" dirty="0" smtClean="0">
                <a:ea typeface="ＭＳ Ｐゴシック" pitchFamily="34" charset="-128"/>
              </a:rPr>
              <a:t>HAI Program staff includes a full-time Dialysis Liaison IP </a:t>
            </a:r>
          </a:p>
          <a:p>
            <a:pPr marL="450850" indent="-342900">
              <a:spcBef>
                <a:spcPts val="600"/>
              </a:spcBef>
              <a:buFont typeface="Arial" charset="0"/>
              <a:buChar char="•"/>
            </a:pPr>
            <a:r>
              <a:rPr lang="en-US" altLang="en-US" dirty="0" smtClean="0">
                <a:ea typeface="ＭＳ Ｐゴシック" pitchFamily="34" charset="-128"/>
              </a:rPr>
              <a:t>Five-year plan to provide onsite assessments and strategies to prevent bloodstream infections </a:t>
            </a:r>
          </a:p>
          <a:p>
            <a:pPr marL="742950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altLang="en-US" sz="2200" dirty="0" smtClean="0">
                <a:ea typeface="ＭＳ Ｐゴシック" pitchFamily="34" charset="-128"/>
              </a:rPr>
              <a:t>One-day assessments of adherence to CDC prevention strategies with same day feedback </a:t>
            </a:r>
          </a:p>
          <a:p>
            <a:pPr marL="742950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altLang="en-US" sz="2200" dirty="0" smtClean="0">
                <a:ea typeface="ＭＳ Ｐゴシック" pitchFamily="34" charset="-128"/>
              </a:rPr>
              <a:t>Webinars, website, and a one-day infection prevention class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8D08264A-21B1-4A77-B043-60DD231B7AB6}" type="slidenum">
              <a:rPr lang="en-US" altLang="en-US" smtClean="0">
                <a:solidFill>
                  <a:srgbClr val="FFFFFF"/>
                </a:solidFill>
                <a:latin typeface="Georgia" pitchFamily="18" charset="0"/>
              </a:rPr>
              <a:pPr/>
              <a:t>16</a:t>
            </a:fld>
            <a:endParaRPr lang="en-US" altLang="en-US" smtClean="0">
              <a:solidFill>
                <a:srgbClr val="FFFFFF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17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Core Actions to Address Antimicrobial Resistance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960563"/>
            <a:ext cx="8229600" cy="4745037"/>
          </a:xfrm>
        </p:spPr>
        <p:txBody>
          <a:bodyPr/>
          <a:lstStyle/>
          <a:p>
            <a:pPr marL="450850" indent="-342900">
              <a:spcBef>
                <a:spcPts val="1200"/>
              </a:spcBef>
              <a:buFont typeface="Arial" charset="0"/>
              <a:buChar char="•"/>
            </a:pPr>
            <a:r>
              <a:rPr lang="en-US" altLang="en-US" b="1" dirty="0" smtClean="0">
                <a:ea typeface="ＭＳ Ｐゴシック" pitchFamily="34" charset="-128"/>
              </a:rPr>
              <a:t>Improve antimicrobial prescribing </a:t>
            </a:r>
            <a:r>
              <a:rPr lang="en-US" altLang="en-US" dirty="0" smtClean="0">
                <a:ea typeface="ＭＳ Ｐゴシック" pitchFamily="34" charset="-128"/>
              </a:rPr>
              <a:t>through antimicrobial stewardship</a:t>
            </a:r>
          </a:p>
          <a:p>
            <a:pPr marL="450850" indent="-342900">
              <a:spcBef>
                <a:spcPts val="1200"/>
              </a:spcBef>
              <a:buFont typeface="Arial" charset="0"/>
              <a:buChar char="•"/>
            </a:pPr>
            <a:r>
              <a:rPr lang="en-US" altLang="en-US" b="1" dirty="0" smtClean="0">
                <a:ea typeface="ＭＳ Ｐゴシック" pitchFamily="34" charset="-128"/>
              </a:rPr>
              <a:t>Preventing infections and transmission </a:t>
            </a:r>
            <a:r>
              <a:rPr lang="en-US" altLang="en-US" dirty="0" smtClean="0">
                <a:ea typeface="ＭＳ Ｐゴシック" pitchFamily="34" charset="-128"/>
              </a:rPr>
              <a:t>of antimicrobial resistant pathogens</a:t>
            </a:r>
          </a:p>
          <a:p>
            <a:pPr marL="450850" indent="-342900">
              <a:spcBef>
                <a:spcPts val="1200"/>
              </a:spcBef>
              <a:buFont typeface="Arial" charset="0"/>
              <a:buChar char="•"/>
            </a:pPr>
            <a:r>
              <a:rPr lang="en-US" altLang="en-US" b="1" dirty="0" smtClean="0">
                <a:ea typeface="ＭＳ Ｐゴシック" pitchFamily="34" charset="-128"/>
              </a:rPr>
              <a:t>Tracking antimicrobial resistance </a:t>
            </a:r>
            <a:r>
              <a:rPr lang="en-US" altLang="en-US" dirty="0" smtClean="0">
                <a:ea typeface="ＭＳ Ｐゴシック" pitchFamily="34" charset="-128"/>
              </a:rPr>
              <a:t>patterns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C42D78B7-C539-4F29-B20E-6FE24C3AB160}" type="slidenum">
              <a:rPr lang="en-US" altLang="en-US" smtClean="0">
                <a:solidFill>
                  <a:srgbClr val="FFFFFF"/>
                </a:solidFill>
                <a:latin typeface="Georgia" pitchFamily="18" charset="0"/>
              </a:rPr>
              <a:pPr/>
              <a:t>17</a:t>
            </a:fld>
            <a:endParaRPr lang="en-US" altLang="en-US" smtClean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27653" name="TextBox 2"/>
          <p:cNvSpPr txBox="1">
            <a:spLocks noChangeArrowheads="1"/>
          </p:cNvSpPr>
          <p:nvPr/>
        </p:nvSpPr>
        <p:spPr bwMode="auto">
          <a:xfrm>
            <a:off x="4949825" y="5410200"/>
            <a:ext cx="3051175" cy="1016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en-US" altLang="en-US" sz="2000" b="1">
                <a:solidFill>
                  <a:schemeClr val="accent2"/>
                </a:solidFill>
              </a:rPr>
              <a:t>Our HAI Program has activities in each of these core areas</a:t>
            </a:r>
          </a:p>
        </p:txBody>
      </p:sp>
    </p:spTree>
    <p:extLst>
      <p:ext uri="{BB962C8B-B14F-4D97-AF65-F5344CB8AC3E}">
        <p14:creationId xmlns:p14="http://schemas.microsoft.com/office/powerpoint/2010/main" val="140829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Supporting California ASP Adoption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marL="107950" indent="0">
              <a:spcBef>
                <a:spcPts val="600"/>
              </a:spcBef>
            </a:pPr>
            <a:r>
              <a:rPr lang="en-US" altLang="en-US" sz="2200" dirty="0" smtClean="0">
                <a:ea typeface="ＭＳ Ｐゴシック" pitchFamily="34" charset="-128"/>
              </a:rPr>
              <a:t>ASP Collaborative for </a:t>
            </a:r>
            <a:r>
              <a:rPr lang="en-US" altLang="en-US" sz="2200" b="1" dirty="0" smtClean="0">
                <a:ea typeface="ＭＳ Ｐゴシック" pitchFamily="34" charset="-128"/>
              </a:rPr>
              <a:t>Hospitals</a:t>
            </a:r>
          </a:p>
          <a:p>
            <a:pPr marL="450850" indent="-342900">
              <a:buFont typeface="Arial" charset="0"/>
              <a:buChar char="•"/>
            </a:pPr>
            <a:r>
              <a:rPr lang="en-US" altLang="en-US" sz="2200" dirty="0" smtClean="0">
                <a:ea typeface="ＭＳ Ｐゴシック" pitchFamily="34" charset="-128"/>
              </a:rPr>
              <a:t>Jan-Dec 2015</a:t>
            </a:r>
          </a:p>
          <a:p>
            <a:pPr marL="450850" indent="-342900">
              <a:buFont typeface="Arial" charset="0"/>
              <a:buChar char="•"/>
            </a:pPr>
            <a:r>
              <a:rPr lang="en-US" altLang="en-US" sz="2200" dirty="0" smtClean="0">
                <a:ea typeface="ＭＳ Ｐゴシック" pitchFamily="34" charset="-128"/>
              </a:rPr>
              <a:t>150 hospitals participated</a:t>
            </a:r>
          </a:p>
          <a:p>
            <a:pPr marL="450850" indent="-342900">
              <a:buFont typeface="Arial" charset="0"/>
              <a:buChar char="•"/>
            </a:pPr>
            <a:r>
              <a:rPr lang="en-US" altLang="en-US" sz="2200" dirty="0" smtClean="0">
                <a:ea typeface="ＭＳ Ｐゴシック" pitchFamily="34" charset="-128"/>
              </a:rPr>
              <a:t>Facilitate compliance with Senate Bill 1311 - required  ASP by July 1, 2015</a:t>
            </a:r>
          </a:p>
          <a:p>
            <a:pPr marL="450850" indent="-342900">
              <a:buFont typeface="Arial" charset="0"/>
              <a:buChar char="•"/>
            </a:pPr>
            <a:r>
              <a:rPr lang="en-US" altLang="en-US" sz="2200" dirty="0" smtClean="0">
                <a:ea typeface="ＭＳ Ｐゴシック" pitchFamily="34" charset="-128"/>
              </a:rPr>
              <a:t>Provided a forum to support hospitals to develop or enhance ASPs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28A7B361-0C53-4905-B01C-1475194A8C4F}" type="slidenum">
              <a:rPr lang="en-US" altLang="en-US" smtClean="0">
                <a:solidFill>
                  <a:srgbClr val="FFFFFF"/>
                </a:solidFill>
                <a:latin typeface="Georgia" pitchFamily="18" charset="0"/>
              </a:rPr>
              <a:pPr/>
              <a:t>18</a:t>
            </a:fld>
            <a:endParaRPr lang="en-US" altLang="en-US" smtClean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724400" y="1600200"/>
            <a:ext cx="4114800" cy="4114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None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+mn-lt"/>
                <a:ea typeface="ＭＳ Ｐゴシック" charset="-128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accent1"/>
                </a:solidFill>
                <a:latin typeface="+mn-lt"/>
                <a:ea typeface="ＭＳ Ｐゴシック" charset="-128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+mn-lt"/>
                <a:ea typeface="ＭＳ Ｐゴシック" charset="-128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400">
                <a:solidFill>
                  <a:srgbClr val="A04DA3"/>
                </a:solidFill>
                <a:latin typeface="+mn-lt"/>
                <a:ea typeface="ＭＳ Ｐゴシック" charset="-128"/>
              </a:defRPr>
            </a:lvl5pPr>
            <a:lvl6pPr marL="18462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charset="0"/>
              <a:buChar char="▫"/>
              <a:defRPr sz="2000">
                <a:solidFill>
                  <a:srgbClr val="A04DA3"/>
                </a:solidFill>
                <a:latin typeface="+mn-lt"/>
                <a:ea typeface="ＭＳ Ｐゴシック" charset="-128"/>
              </a:defRPr>
            </a:lvl6pPr>
            <a:lvl7pPr marL="23034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charset="0"/>
              <a:buChar char="▫"/>
              <a:defRPr sz="2000">
                <a:solidFill>
                  <a:srgbClr val="A04DA3"/>
                </a:solidFill>
                <a:latin typeface="+mn-lt"/>
                <a:ea typeface="ＭＳ Ｐゴシック" charset="-128"/>
              </a:defRPr>
            </a:lvl7pPr>
            <a:lvl8pPr marL="27606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charset="0"/>
              <a:buChar char="▫"/>
              <a:defRPr sz="2000">
                <a:solidFill>
                  <a:srgbClr val="A04DA3"/>
                </a:solidFill>
                <a:latin typeface="+mn-lt"/>
                <a:ea typeface="ＭＳ Ｐゴシック" charset="-128"/>
              </a:defRPr>
            </a:lvl8pPr>
            <a:lvl9pPr marL="32178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charset="0"/>
              <a:buChar char="▫"/>
              <a:defRPr sz="2000">
                <a:solidFill>
                  <a:srgbClr val="A04DA3"/>
                </a:solidFill>
                <a:latin typeface="+mn-lt"/>
                <a:ea typeface="ＭＳ Ｐゴシック" charset="-128"/>
              </a:defRPr>
            </a:lvl9pPr>
          </a:lstStyle>
          <a:p>
            <a:pPr marL="107950" indent="0">
              <a:spcBef>
                <a:spcPts val="600"/>
              </a:spcBef>
            </a:pPr>
            <a:r>
              <a:rPr lang="en-US" altLang="en-US" sz="2200" kern="0" dirty="0" smtClean="0">
                <a:ea typeface="ＭＳ Ｐゴシック" pitchFamily="34" charset="-128"/>
              </a:rPr>
              <a:t>ASP Webinar Series for </a:t>
            </a:r>
            <a:r>
              <a:rPr lang="en-US" altLang="en-US" sz="2200" b="1" kern="0" dirty="0" smtClean="0">
                <a:ea typeface="ＭＳ Ｐゴシック" pitchFamily="34" charset="-128"/>
              </a:rPr>
              <a:t>Skilled Nursing Facilities </a:t>
            </a:r>
          </a:p>
          <a:p>
            <a:pPr marL="450850" indent="-342900">
              <a:buFont typeface="Arial" panose="020B0604020202020204" pitchFamily="34" charset="0"/>
              <a:buChar char="•"/>
            </a:pPr>
            <a:r>
              <a:rPr lang="en-US" altLang="en-US" sz="2200" kern="0" dirty="0" smtClean="0">
                <a:ea typeface="ＭＳ Ｐゴシック" pitchFamily="34" charset="-128"/>
              </a:rPr>
              <a:t>Mar-Sep 2016</a:t>
            </a:r>
          </a:p>
          <a:p>
            <a:pPr marL="450850" indent="-342900">
              <a:buFont typeface="Arial" panose="020B0604020202020204" pitchFamily="34" charset="0"/>
              <a:buChar char="•"/>
            </a:pPr>
            <a:r>
              <a:rPr lang="en-US" altLang="en-US" sz="2200" kern="0" dirty="0">
                <a:ea typeface="ＭＳ Ｐゴシック" pitchFamily="34" charset="-128"/>
              </a:rPr>
              <a:t>A</a:t>
            </a:r>
            <a:r>
              <a:rPr lang="en-US" altLang="en-US" sz="2200" kern="0" dirty="0" smtClean="0">
                <a:ea typeface="ＭＳ Ｐゴシック" pitchFamily="34" charset="-128"/>
              </a:rPr>
              <a:t>ll 1100 SNF invited </a:t>
            </a:r>
          </a:p>
          <a:p>
            <a:pPr marL="450850" indent="-342900">
              <a:buFont typeface="Arial" panose="020B0604020202020204" pitchFamily="34" charset="0"/>
              <a:buChar char="•"/>
            </a:pPr>
            <a:r>
              <a:rPr lang="en-US" altLang="en-US" sz="2200" kern="0" dirty="0" smtClean="0">
                <a:ea typeface="ＭＳ Ｐゴシック" pitchFamily="34" charset="-128"/>
              </a:rPr>
              <a:t>Facilitate compliance with Senate Bill 361 - requires ASP by Jan 1, 2017</a:t>
            </a:r>
          </a:p>
          <a:p>
            <a:pPr marL="450850" indent="-342900">
              <a:buFont typeface="Arial" charset="0"/>
              <a:buChar char="•"/>
            </a:pPr>
            <a:r>
              <a:rPr lang="en-US" altLang="en-US" sz="2200" kern="0" dirty="0" smtClean="0">
                <a:ea typeface="ＭＳ Ｐゴシック" pitchFamily="34" charset="-128"/>
              </a:rPr>
              <a:t>Provide a forum to support SNF to develop or enhance ASPs</a:t>
            </a:r>
          </a:p>
          <a:p>
            <a:pPr marL="107950" indent="0">
              <a:spcBef>
                <a:spcPts val="600"/>
              </a:spcBef>
            </a:pPr>
            <a:endParaRPr lang="en-US" altLang="en-US" kern="0" dirty="0">
              <a:ea typeface="ＭＳ Ｐゴシック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9800" y="5867400"/>
            <a:ext cx="6096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indent="-342900">
              <a:spcBef>
                <a:spcPts val="0"/>
              </a:spcBef>
            </a:pPr>
            <a:r>
              <a:rPr lang="en-US" altLang="en-US" sz="2200" dirty="0" smtClean="0">
                <a:solidFill>
                  <a:schemeClr val="accent2"/>
                </a:solidFill>
                <a:ea typeface="ＭＳ Ｐゴシック" pitchFamily="34" charset="-128"/>
              </a:rPr>
              <a:t>ASPs promote </a:t>
            </a:r>
            <a:r>
              <a:rPr lang="en-US" altLang="en-US" sz="2200" dirty="0">
                <a:solidFill>
                  <a:schemeClr val="accent2"/>
                </a:solidFill>
                <a:ea typeface="ＭＳ Ｐゴシック" pitchFamily="34" charset="-128"/>
              </a:rPr>
              <a:t>patient </a:t>
            </a:r>
            <a:r>
              <a:rPr lang="en-US" altLang="en-US" sz="2200" dirty="0" smtClean="0">
                <a:solidFill>
                  <a:schemeClr val="accent2"/>
                </a:solidFill>
                <a:ea typeface="ＭＳ Ｐゴシック" pitchFamily="34" charset="-128"/>
              </a:rPr>
              <a:t>safety, and </a:t>
            </a:r>
          </a:p>
          <a:p>
            <a:pPr marL="95250" indent="-342900">
              <a:spcBef>
                <a:spcPts val="0"/>
              </a:spcBef>
            </a:pPr>
            <a:r>
              <a:rPr lang="en-US" altLang="en-US" sz="2200" dirty="0" smtClean="0">
                <a:solidFill>
                  <a:schemeClr val="accent2"/>
                </a:solidFill>
                <a:ea typeface="ＭＳ Ｐゴシック" pitchFamily="34" charset="-128"/>
              </a:rPr>
              <a:t>decrease CDI </a:t>
            </a:r>
            <a:r>
              <a:rPr lang="en-US" altLang="en-US" sz="2200" dirty="0">
                <a:solidFill>
                  <a:schemeClr val="accent2"/>
                </a:solidFill>
                <a:ea typeface="ＭＳ Ｐゴシック" pitchFamily="34" charset="-128"/>
              </a:rPr>
              <a:t>and </a:t>
            </a:r>
            <a:r>
              <a:rPr lang="en-US" altLang="en-US" sz="2200" dirty="0" smtClean="0">
                <a:solidFill>
                  <a:schemeClr val="accent2"/>
                </a:solidFill>
                <a:ea typeface="ＭＳ Ｐゴシック" pitchFamily="34" charset="-128"/>
              </a:rPr>
              <a:t>antimicrobial resistance</a:t>
            </a:r>
            <a:endParaRPr lang="en-US" altLang="en-US" sz="2200" dirty="0">
              <a:solidFill>
                <a:schemeClr val="accent2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227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86200" y="1066800"/>
            <a:ext cx="4800600" cy="1295400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150 California Hospitals Are Participating in 2015 ASP Collaborative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8390D9D6-98D5-4BFA-9BD4-8338CFD5BD3D}" type="slidenum">
              <a:rPr lang="en-US" altLang="en-US" smtClean="0">
                <a:solidFill>
                  <a:srgbClr val="FFFFFF"/>
                </a:solidFill>
                <a:latin typeface="Georgia" pitchFamily="18" charset="0"/>
              </a:rPr>
              <a:pPr/>
              <a:t>19</a:t>
            </a:fld>
            <a:endParaRPr lang="en-US" altLang="en-US" smtClean="0">
              <a:solidFill>
                <a:srgbClr val="FFFFFF"/>
              </a:solidFill>
              <a:latin typeface="Georgia" pitchFamily="18" charset="0"/>
            </a:endParaRPr>
          </a:p>
        </p:txBody>
      </p:sp>
      <p:pic>
        <p:nvPicPr>
          <p:cNvPr id="32772" name="Picture 2" descr="H:\AC Meetin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" t="6978" r="7343" b="2928"/>
          <a:stretch>
            <a:fillRect/>
          </a:stretch>
        </p:blipFill>
        <p:spPr bwMode="auto">
          <a:xfrm>
            <a:off x="0" y="76200"/>
            <a:ext cx="9144000" cy="704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48200" y="2627313"/>
          <a:ext cx="4343400" cy="2401889"/>
        </p:xfrm>
        <a:graphic>
          <a:graphicData uri="http://schemas.openxmlformats.org/drawingml/2006/table">
            <a:tbl>
              <a:tblPr/>
              <a:tblGrid>
                <a:gridCol w="3190875"/>
                <a:gridCol w="1152525"/>
              </a:tblGrid>
              <a:tr h="420744">
                <a:tc>
                  <a:txBody>
                    <a:bodyPr/>
                    <a:lstStyle>
                      <a:lvl1pPr defTabSz="4572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4572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ts val="300"/>
                        </a:spcBef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Hospital Type</a:t>
                      </a:r>
                    </a:p>
                  </a:txBody>
                  <a:tcPr marT="45694" marB="45694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4572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ts val="300"/>
                        </a:spcBef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No. (%)</a:t>
                      </a:r>
                    </a:p>
                  </a:txBody>
                  <a:tcPr marT="45694" marB="45694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6229">
                <a:tc>
                  <a:txBody>
                    <a:bodyPr/>
                    <a:lstStyle>
                      <a:lvl1pPr defTabSz="4572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4572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ts val="300"/>
                        </a:spcBef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Community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4572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ts val="300"/>
                        </a:spcBef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122 (81)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  <a:tr h="396229">
                <a:tc>
                  <a:txBody>
                    <a:bodyPr/>
                    <a:lstStyle>
                      <a:lvl1pPr defTabSz="4572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4572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ts val="300"/>
                        </a:spcBef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Major Teaching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4572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ts val="300"/>
                        </a:spcBef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 (3)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</a:tr>
              <a:tr h="396229">
                <a:tc>
                  <a:txBody>
                    <a:bodyPr/>
                    <a:lstStyle>
                      <a:lvl1pPr defTabSz="4572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4572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ts val="300"/>
                        </a:spcBef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Pediatrics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4572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ts val="300"/>
                        </a:spcBef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 (5)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  <a:tr h="396229">
                <a:tc>
                  <a:txBody>
                    <a:bodyPr/>
                    <a:lstStyle>
                      <a:lvl1pPr defTabSz="4572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4572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ts val="300"/>
                        </a:spcBef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Long Term Acute Care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4572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ts val="300"/>
                        </a:spcBef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9 (6)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</a:tr>
              <a:tr h="396229">
                <a:tc>
                  <a:txBody>
                    <a:bodyPr/>
                    <a:lstStyle>
                      <a:lvl1pPr defTabSz="4572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4572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ts val="300"/>
                        </a:spcBef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Critical Access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4572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ts val="300"/>
                        </a:spcBef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 (5)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241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45038"/>
          </a:xfrm>
        </p:spPr>
        <p:txBody>
          <a:bodyPr/>
          <a:lstStyle/>
          <a:p>
            <a:pPr marL="566737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/>
              <a:t>Describe the CDPH HAI Program and activities</a:t>
            </a:r>
          </a:p>
          <a:p>
            <a:pPr marL="566737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/>
              <a:t>Discuss future HAI prevention plans</a:t>
            </a:r>
          </a:p>
          <a:p>
            <a:pPr marL="566737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/>
              <a:t>Seek input of APIC / infection preventionists on how public health can assist in HAI prevention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377996-E748-4B88-9D5F-9BC57AC03733}" type="slidenum">
              <a:rPr lang="en-US" smtClean="0"/>
              <a:pPr>
                <a:defRPr/>
              </a:pPr>
              <a:t>2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523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Developing a Model Regional Approach to  Antimicrobial Resistance and CDI Prevention  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381000" y="1731963"/>
            <a:ext cx="8610600" cy="4897437"/>
          </a:xfrm>
        </p:spPr>
        <p:txBody>
          <a:bodyPr/>
          <a:lstStyle/>
          <a:p>
            <a:pPr marL="107950" indent="0">
              <a:defRPr/>
            </a:pPr>
            <a:r>
              <a:rPr lang="en-US" altLang="en-US" sz="2200" dirty="0" smtClean="0">
                <a:ea typeface="ＭＳ Ｐゴシック" pitchFamily="34" charset="-128"/>
              </a:rPr>
              <a:t>Objectives: </a:t>
            </a:r>
          </a:p>
          <a:p>
            <a:pPr marL="56515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en-US" sz="2200" b="1" u="sng" dirty="0" smtClean="0">
                <a:ea typeface="ＭＳ Ｐゴシック" pitchFamily="34" charset="-128"/>
              </a:rPr>
              <a:t>Monitor adherence </a:t>
            </a:r>
            <a:r>
              <a:rPr lang="en-US" altLang="en-US" sz="2200" dirty="0" smtClean="0">
                <a:ea typeface="ＭＳ Ｐゴシック" pitchFamily="34" charset="-128"/>
              </a:rPr>
              <a:t>to infection prevention practices in hospitals and long-term care facilities</a:t>
            </a:r>
          </a:p>
          <a:p>
            <a:pPr marL="1009650" lvl="2" indent="-342900">
              <a:defRPr/>
            </a:pPr>
            <a:r>
              <a:rPr lang="en-US" altLang="en-US" sz="2200" dirty="0" smtClean="0">
                <a:solidFill>
                  <a:schemeClr val="accent2"/>
                </a:solidFill>
                <a:ea typeface="ＭＳ Ｐゴシック" pitchFamily="34" charset="-128"/>
              </a:rPr>
              <a:t>Contact precautions</a:t>
            </a:r>
          </a:p>
          <a:p>
            <a:pPr marL="1009650" lvl="2" indent="-342900">
              <a:defRPr/>
            </a:pPr>
            <a:r>
              <a:rPr lang="en-US" altLang="en-US" sz="2200" dirty="0" smtClean="0">
                <a:solidFill>
                  <a:schemeClr val="accent2"/>
                </a:solidFill>
                <a:ea typeface="ＭＳ Ｐゴシック" pitchFamily="34" charset="-128"/>
              </a:rPr>
              <a:t>Hand hygiene</a:t>
            </a:r>
          </a:p>
          <a:p>
            <a:pPr marL="1009650" lvl="2" indent="-342900">
              <a:defRPr/>
            </a:pPr>
            <a:r>
              <a:rPr lang="en-US" altLang="en-US" sz="2200" dirty="0" smtClean="0">
                <a:solidFill>
                  <a:schemeClr val="accent2"/>
                </a:solidFill>
                <a:ea typeface="ＭＳ Ｐゴシック" pitchFamily="34" charset="-128"/>
              </a:rPr>
              <a:t>Communication when transferring patients with CDI/AR</a:t>
            </a:r>
          </a:p>
          <a:p>
            <a:pPr marL="565150" indent="-4572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altLang="en-US" sz="2200" dirty="0" smtClean="0">
                <a:ea typeface="ＭＳ Ｐゴシック" pitchFamily="34" charset="-128"/>
              </a:rPr>
              <a:t>Start or enhance an </a:t>
            </a:r>
            <a:r>
              <a:rPr lang="en-US" altLang="en-US" sz="2200" b="1" u="sng" dirty="0" smtClean="0">
                <a:ea typeface="ＭＳ Ｐゴシック" pitchFamily="34" charset="-128"/>
              </a:rPr>
              <a:t>antimicrobial stewardship program</a:t>
            </a:r>
            <a:r>
              <a:rPr lang="en-US" altLang="en-US" sz="2200" u="sng" dirty="0" smtClean="0">
                <a:ea typeface="ＭＳ Ｐゴシック" pitchFamily="34" charset="-128"/>
              </a:rPr>
              <a:t> </a:t>
            </a:r>
            <a:r>
              <a:rPr lang="en-US" altLang="en-US" sz="2200" dirty="0" smtClean="0">
                <a:ea typeface="ＭＳ Ｐゴシック" pitchFamily="34" charset="-128"/>
              </a:rPr>
              <a:t>with particular attention to CDI </a:t>
            </a:r>
          </a:p>
          <a:p>
            <a:pPr marL="565150" indent="-4572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altLang="en-US" sz="2200" dirty="0" smtClean="0">
                <a:ea typeface="ＭＳ Ｐゴシック" pitchFamily="34" charset="-128"/>
              </a:rPr>
              <a:t>Evaluate and enhance </a:t>
            </a:r>
            <a:r>
              <a:rPr lang="en-US" altLang="en-US" sz="2200" b="1" u="sng" dirty="0" smtClean="0">
                <a:ea typeface="ＭＳ Ｐゴシック" pitchFamily="34" charset="-128"/>
              </a:rPr>
              <a:t>environmental cleaning</a:t>
            </a:r>
            <a:endParaRPr lang="en-US" altLang="en-US" sz="2200" b="1" u="sng" dirty="0" smtClean="0">
              <a:solidFill>
                <a:schemeClr val="accent2"/>
              </a:solidFill>
              <a:ea typeface="ＭＳ Ｐゴシック" pitchFamily="3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fld id="{B459432F-63FE-4D6F-9F49-0E75CEBA07A9}" type="slidenum">
              <a:rPr lang="en-US" altLang="en-US" smtClean="0">
                <a:solidFill>
                  <a:srgbClr val="FFFFFF"/>
                </a:solidFill>
                <a:latin typeface="Georgia" pitchFamily="18" charset="0"/>
              </a:rPr>
              <a:pPr/>
              <a:t>20</a:t>
            </a:fld>
            <a:endParaRPr lang="en-US" altLang="en-US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80274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fld id="{C8D37F74-1763-46F6-A5EF-D337636315EF}" type="slidenum">
              <a:rPr lang="en-US" altLang="en-US" smtClean="0">
                <a:solidFill>
                  <a:srgbClr val="FFFFFF"/>
                </a:solidFill>
                <a:latin typeface="Georgia" pitchFamily="18" charset="0"/>
              </a:rPr>
              <a:pPr/>
              <a:t>21</a:t>
            </a:fld>
            <a:endParaRPr lang="en-US" altLang="en-US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3555" name="Rectangle 8"/>
          <p:cNvSpPr>
            <a:spLocks noChangeArrowheads="1"/>
          </p:cNvSpPr>
          <p:nvPr/>
        </p:nvSpPr>
        <p:spPr bwMode="auto">
          <a:xfrm>
            <a:off x="76200" y="4343400"/>
            <a:ext cx="2209800" cy="2438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23556" name="Picture 6" descr="G:\HAI\CDI Project\Maps\JPEGs\CDI-Collaboratve_Hospitals-TransferLines2.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" t="2898" r="1691" b="3816"/>
          <a:stretch>
            <a:fillRect/>
          </a:stretch>
        </p:blipFill>
        <p:spPr bwMode="auto">
          <a:xfrm>
            <a:off x="685800" y="1273175"/>
            <a:ext cx="7620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1066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Orange County CDI Collaborative Participants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52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fld id="{CD1A8D5E-288A-45F9-B067-A7C029BEC72F}" type="slidenum">
              <a:rPr lang="en-US" altLang="en-US" smtClean="0">
                <a:solidFill>
                  <a:srgbClr val="FFFFFF"/>
                </a:solidFill>
                <a:latin typeface="Georgia" pitchFamily="18" charset="0"/>
              </a:rPr>
              <a:pPr/>
              <a:t>22</a:t>
            </a:fld>
            <a:endParaRPr lang="en-US" altLang="en-US" smtClean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25603" name="Picture 2" descr="G:\HAI\Subacutes\Sub Acute Hosp Maps\CDI Collaborative\cdi_map_newcolo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5" t="11797" r="8475" b="10675"/>
          <a:stretch>
            <a:fillRect/>
          </a:stretch>
        </p:blipFill>
        <p:spPr bwMode="auto">
          <a:xfrm>
            <a:off x="990600" y="1052513"/>
            <a:ext cx="7239000" cy="50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6088063"/>
            <a:ext cx="6477000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537">
              <a:buClr>
                <a:srgbClr val="A04DA3"/>
              </a:buClr>
              <a:defRPr/>
            </a:pP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Participating Counties:  </a:t>
            </a:r>
            <a:r>
              <a:rPr lang="en-US" altLang="en-US" sz="2200" dirty="0">
                <a:latin typeface="Calibri" pitchFamily="34" charset="0"/>
                <a:ea typeface="ＭＳ Ｐゴシック" pitchFamily="34" charset="-128"/>
                <a:cs typeface="Arial" charset="0"/>
              </a:rPr>
              <a:t>El Dorado,  Placer,    </a:t>
            </a:r>
          </a:p>
          <a:p>
            <a:pPr marL="109537">
              <a:buClr>
                <a:srgbClr val="A04DA3"/>
              </a:buClr>
              <a:defRPr/>
            </a:pPr>
            <a:r>
              <a:rPr lang="en-US" altLang="en-US" sz="2200" dirty="0">
                <a:latin typeface="Calibri" pitchFamily="34" charset="0"/>
                <a:ea typeface="ＭＳ Ｐゴシック" pitchFamily="34" charset="-128"/>
                <a:cs typeface="Arial" charset="0"/>
              </a:rPr>
              <a:t>           Sacramento, San Joaquin, Solano, Yolo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15400" cy="1066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Sacramento Metro CDI Prevention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03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fld id="{455F0459-90F6-48EA-B654-91B510710888}" type="slidenum">
              <a:rPr lang="en-US" altLang="en-US" smtClean="0">
                <a:solidFill>
                  <a:srgbClr val="FFFFFF"/>
                </a:solidFill>
                <a:latin typeface="Georgia" pitchFamily="18" charset="0"/>
              </a:rPr>
              <a:pPr/>
              <a:t>23</a:t>
            </a:fld>
            <a:endParaRPr lang="en-US" altLang="en-US" smtClean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28675" name="Picture 4" descr="C:\Users\shorwich\AppData\Local\Microsoft\Windows\Temporary Internet Files\Content.Outlook\O2ZG5LK0\cre_map_newcolo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228600"/>
            <a:ext cx="5486400" cy="7099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78500" y="3048000"/>
            <a:ext cx="3411538" cy="2692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09537">
              <a:buClr>
                <a:srgbClr val="A04DA3"/>
              </a:buClr>
              <a:defRPr/>
            </a:pP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-128"/>
                <a:cs typeface="ＭＳ Ｐゴシック" charset="-128"/>
              </a:rPr>
              <a:t>Participating Counties</a:t>
            </a:r>
          </a:p>
          <a:p>
            <a:pPr marL="452437" indent="-342900">
              <a:spcBef>
                <a:spcPts val="300"/>
              </a:spcBef>
              <a:buClr>
                <a:srgbClr val="A04DA3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n-lt"/>
                <a:ea typeface="ＭＳ Ｐゴシック" pitchFamily="34" charset="-128"/>
                <a:cs typeface="ＭＳ Ｐゴシック" charset="-128"/>
              </a:rPr>
              <a:t>Alameda</a:t>
            </a:r>
          </a:p>
          <a:p>
            <a:pPr marL="452437" indent="-342900">
              <a:spcBef>
                <a:spcPts val="300"/>
              </a:spcBef>
              <a:buClr>
                <a:srgbClr val="A04DA3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n-lt"/>
                <a:ea typeface="ＭＳ Ｐゴシック" pitchFamily="34" charset="-128"/>
                <a:cs typeface="ＭＳ Ｐゴシック" charset="-128"/>
              </a:rPr>
              <a:t>Contra Costa</a:t>
            </a:r>
          </a:p>
          <a:p>
            <a:pPr marL="452437" indent="-342900">
              <a:spcBef>
                <a:spcPts val="300"/>
              </a:spcBef>
              <a:buClr>
                <a:srgbClr val="A04DA3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n-lt"/>
                <a:ea typeface="ＭＳ Ｐゴシック" pitchFamily="34" charset="-128"/>
                <a:cs typeface="ＭＳ Ｐゴシック" charset="-128"/>
              </a:rPr>
              <a:t>Marin</a:t>
            </a:r>
          </a:p>
          <a:p>
            <a:pPr marL="452437" indent="-342900">
              <a:spcBef>
                <a:spcPts val="300"/>
              </a:spcBef>
              <a:buClr>
                <a:srgbClr val="A04DA3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n-lt"/>
                <a:ea typeface="ＭＳ Ｐゴシック" pitchFamily="34" charset="-128"/>
                <a:cs typeface="ＭＳ Ｐゴシック" charset="-128"/>
              </a:rPr>
              <a:t>San Francisco</a:t>
            </a:r>
          </a:p>
          <a:p>
            <a:pPr marL="452437" indent="-342900">
              <a:spcBef>
                <a:spcPts val="300"/>
              </a:spcBef>
              <a:buClr>
                <a:srgbClr val="A04DA3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n-lt"/>
                <a:ea typeface="ＭＳ Ｐゴシック" pitchFamily="34" charset="-128"/>
                <a:cs typeface="ＭＳ Ｐゴシック" charset="-128"/>
              </a:rPr>
              <a:t>San Mateo</a:t>
            </a:r>
          </a:p>
          <a:p>
            <a:pPr marL="452437" indent="-342900">
              <a:spcBef>
                <a:spcPts val="300"/>
              </a:spcBef>
              <a:buClr>
                <a:srgbClr val="A04DA3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n-lt"/>
                <a:ea typeface="ＭＳ Ｐゴシック" pitchFamily="34" charset="-128"/>
                <a:cs typeface="ＭＳ Ｐゴシック" charset="-128"/>
              </a:rPr>
              <a:t>Santa Clara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943600" y="1066800"/>
            <a:ext cx="3124200" cy="1066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San Francisco </a:t>
            </a:r>
            <a:br>
              <a:rPr lang="en-US" dirty="0" smtClean="0"/>
            </a:br>
            <a:r>
              <a:rPr lang="en-US" dirty="0" smtClean="0"/>
              <a:t>Bay Area </a:t>
            </a:r>
            <a:br>
              <a:rPr lang="en-US" dirty="0" smtClean="0"/>
            </a:br>
            <a:r>
              <a:rPr lang="en-US" dirty="0" smtClean="0"/>
              <a:t>CRE Prevention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92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CDPH HAI Program Role in Outbreak Investigations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45038"/>
          </a:xfrm>
        </p:spPr>
        <p:txBody>
          <a:bodyPr/>
          <a:lstStyle/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altLang="en-US" sz="2200" dirty="0" smtClean="0">
                <a:ea typeface="ＭＳ Ｐゴシック" pitchFamily="34" charset="-128"/>
              </a:rPr>
              <a:t>Subject matter experts in infection prevention and control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altLang="en-US" sz="2200" dirty="0" smtClean="0">
                <a:ea typeface="ＭＳ Ｐゴシック" pitchFamily="34" charset="-128"/>
              </a:rPr>
              <a:t>Provide consultation and support to local public health agencies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altLang="en-US" sz="2200" dirty="0" smtClean="0">
                <a:ea typeface="ＭＳ Ｐゴシック" pitchFamily="34" charset="-128"/>
              </a:rPr>
              <a:t>Coordinate with CDC content experts for up-to-date guidance and recommendations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altLang="en-US" sz="2200" dirty="0" smtClean="0">
                <a:ea typeface="ＭＳ Ｐゴシック" pitchFamily="34" charset="-128"/>
              </a:rPr>
              <a:t>Coordinate outbreak investigations that cross local health jurisdiction boundaries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altLang="en-US" sz="2200" dirty="0" smtClean="0">
                <a:ea typeface="ＭＳ Ｐゴシック" pitchFamily="34" charset="-128"/>
              </a:rPr>
              <a:t>Provide guidance and recommendations to CDPH L&amp;C and other regulatory agencies</a:t>
            </a:r>
          </a:p>
          <a:p>
            <a:pPr>
              <a:buFont typeface="Arial" charset="0"/>
              <a:buChar char="•"/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0D8006C3-6B8A-4C1E-9C1F-60DE5227C8F8}" type="slidenum">
              <a:rPr lang="en-US" altLang="en-US" smtClean="0">
                <a:solidFill>
                  <a:srgbClr val="FFFFFF"/>
                </a:solidFill>
                <a:latin typeface="Georgia" pitchFamily="18" charset="0"/>
              </a:rPr>
              <a:pPr/>
              <a:t>24</a:t>
            </a:fld>
            <a:endParaRPr lang="en-US" altLang="en-US" smtClean="0">
              <a:solidFill>
                <a:srgbClr val="FFFFFF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32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5488"/>
            <a:ext cx="8229600" cy="6461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HAI Program Outbreak Investigations / Consultations, 2015  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E485F887-E5DD-431D-AEA0-141859472A8C}" type="slidenum">
              <a:rPr lang="en-US" altLang="en-US" smtClean="0">
                <a:solidFill>
                  <a:srgbClr val="FFFFFF"/>
                </a:solidFill>
                <a:latin typeface="Georgia" pitchFamily="18" charset="0"/>
              </a:rPr>
              <a:pPr/>
              <a:t>25</a:t>
            </a:fld>
            <a:endParaRPr lang="en-US" altLang="en-US" smtClean="0">
              <a:solidFill>
                <a:srgbClr val="FFFFFF"/>
              </a:solidFill>
              <a:latin typeface="Georgia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533217"/>
              </p:ext>
            </p:extLst>
          </p:nvPr>
        </p:nvGraphicFramePr>
        <p:xfrm>
          <a:off x="304800" y="1676400"/>
          <a:ext cx="4419600" cy="357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0740"/>
                <a:gridCol w="173886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By</a:t>
                      </a:r>
                      <a:r>
                        <a:rPr lang="en-US" baseline="0" dirty="0" smtClean="0"/>
                        <a:t> Pathogen: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No. (%)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Legionella</a:t>
                      </a:r>
                      <a:r>
                        <a:rPr lang="en-US" dirty="0" smtClean="0"/>
                        <a:t> 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 (24%)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Klebsiella</a:t>
                      </a:r>
                      <a:r>
                        <a:rPr lang="en-US" dirty="0" smtClean="0"/>
                        <a:t> species (CRE)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 (12%)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Hepatitis B o</a:t>
                      </a:r>
                      <a:r>
                        <a:rPr lang="en-US" baseline="0" dirty="0" smtClean="0"/>
                        <a:t>r C </a:t>
                      </a:r>
                      <a:r>
                        <a:rPr lang="en-US" dirty="0" smtClean="0"/>
                        <a:t>Virus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 (10%)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C. difficile </a:t>
                      </a:r>
                      <a:r>
                        <a:rPr lang="en-US" dirty="0" smtClean="0"/>
                        <a:t>infection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(9%)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S. aureus</a:t>
                      </a:r>
                      <a:r>
                        <a:rPr lang="en-US" i="0" baseline="30000" dirty="0" smtClean="0"/>
                        <a:t>1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(7%)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MDRO (other than CRE)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(5%)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 (33%)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Total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58 (100%)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883685"/>
              </p:ext>
            </p:extLst>
          </p:nvPr>
        </p:nvGraphicFramePr>
        <p:xfrm>
          <a:off x="5029200" y="1676400"/>
          <a:ext cx="3886200" cy="357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7158"/>
                <a:gridCol w="1159042"/>
              </a:tblGrid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By</a:t>
                      </a:r>
                      <a:r>
                        <a:rPr lang="en-US" baseline="0" dirty="0" smtClean="0"/>
                        <a:t> Facility Type: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No. (%) 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Acute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Care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Hospital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 (41%)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Skilled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Nursing Facility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 (22%)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Multiple Facility Types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(9%)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Outpatient Clinic/Setting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(9%)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Other Residential Care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(9%)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Ambulatory Surgery/ASC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(7%)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Dialysis Clinic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(3%)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Total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 (100%)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76350" y="5477470"/>
            <a:ext cx="779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 smtClean="0"/>
              <a:t>1</a:t>
            </a:r>
            <a:r>
              <a:rPr lang="en-US" sz="1400" dirty="0" smtClean="0"/>
              <a:t> Includes 2 MRSA and 2 MSSA</a:t>
            </a:r>
            <a:endParaRPr lang="en-US" sz="1400" baseline="30000" dirty="0" smtClean="0"/>
          </a:p>
          <a:p>
            <a:r>
              <a:rPr lang="en-US" sz="1400" baseline="30000" dirty="0" smtClean="0"/>
              <a:t>2</a:t>
            </a:r>
            <a:r>
              <a:rPr lang="en-US" sz="1400" dirty="0"/>
              <a:t> </a:t>
            </a:r>
            <a:r>
              <a:rPr lang="en-US" sz="1400" dirty="0" smtClean="0"/>
              <a:t>Includes 1 LTAC Hospital </a:t>
            </a:r>
          </a:p>
          <a:p>
            <a:r>
              <a:rPr lang="en-US" sz="1400" baseline="30000" dirty="0" smtClean="0"/>
              <a:t>3</a:t>
            </a:r>
            <a:r>
              <a:rPr lang="en-US" sz="1400" dirty="0" smtClean="0"/>
              <a:t> Includes Acute Care Hospitals plus Skilled Nursing Facilities or Dialysis Clinics </a:t>
            </a:r>
          </a:p>
          <a:p>
            <a:r>
              <a:rPr lang="en-US" sz="1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594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017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9"/>
          <a:stretch>
            <a:fillRect/>
          </a:stretch>
        </p:blipFill>
        <p:spPr bwMode="auto">
          <a:xfrm>
            <a:off x="76200" y="76200"/>
            <a:ext cx="88392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18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Webpage Views - CDPH Programs 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/>
            </a:r>
            <a:b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January to July 2015 </a:t>
            </a:r>
            <a:endParaRPr lang="en-US" altLang="en-US" sz="2000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graphicFrame>
        <p:nvGraphicFramePr>
          <p:cNvPr id="11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457200" y="1828800"/>
          <a:ext cx="8229600" cy="4745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530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fld id="{03D1E702-971C-4F24-97D8-4436C197304D}" type="slidenum">
              <a:rPr lang="en-US" altLang="en-US" smtClean="0">
                <a:solidFill>
                  <a:srgbClr val="FFFFFF"/>
                </a:solidFill>
                <a:latin typeface="Georgia" pitchFamily="18" charset="0"/>
              </a:rPr>
              <a:pPr/>
              <a:t>27</a:t>
            </a:fld>
            <a:endParaRPr lang="en-US" altLang="en-US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80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2015 Top 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Ten HAI Page Views</a:t>
            </a:r>
            <a:endParaRPr lang="en-US" altLang="en-US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idx="4294967295"/>
          </p:nvPr>
        </p:nvGraphicFramePr>
        <p:xfrm>
          <a:off x="457200" y="1503363"/>
          <a:ext cx="8229600" cy="4897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743"/>
                <a:gridCol w="6420257"/>
                <a:gridCol w="1371600"/>
              </a:tblGrid>
              <a:tr h="118879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Pages</a:t>
                      </a:r>
                      <a:endParaRPr lang="en-US" sz="2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Averag</a:t>
                      </a:r>
                      <a:r>
                        <a:rPr lang="en-US" sz="1800" baseline="0" dirty="0" smtClean="0"/>
                        <a:t>e Time Viewed (Seconds)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CC"/>
                          </a:solidFill>
                          <a:effectLst/>
                          <a:latin typeface="Calibri"/>
                        </a:rPr>
                        <a:t>Healthcare-Associated </a:t>
                      </a:r>
                      <a:r>
                        <a:rPr lang="en-US" sz="2000" b="0" i="0" u="none" strike="noStrike" dirty="0" smtClean="0">
                          <a:solidFill>
                            <a:srgbClr val="0000CC"/>
                          </a:solidFill>
                          <a:effectLst/>
                          <a:latin typeface="Calibri"/>
                        </a:rPr>
                        <a:t>Infections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CC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00CC"/>
                          </a:solidFill>
                          <a:effectLst/>
                          <a:latin typeface="Calibri"/>
                        </a:rPr>
                        <a:t>Main Page</a:t>
                      </a:r>
                      <a:endParaRPr lang="en-US" sz="2000" b="0" i="0" u="none" strike="noStrike" dirty="0">
                        <a:solidFill>
                          <a:srgbClr val="0000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73</a:t>
                      </a:r>
                      <a:endParaRPr lang="en-US" sz="1800" dirty="0"/>
                    </a:p>
                  </a:txBody>
                  <a:tcPr marT="45723" marB="45723" anchor="ctr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CC"/>
                          </a:solidFill>
                          <a:effectLst/>
                          <a:latin typeface="Calibri"/>
                        </a:rPr>
                        <a:t>California Antimicrobial Stewardship Program Initiative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180</a:t>
                      </a:r>
                      <a:endParaRPr lang="en-US" sz="1800" dirty="0"/>
                    </a:p>
                  </a:txBody>
                  <a:tcPr marT="45723" marB="45723" anchor="ctr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CC"/>
                          </a:solidFill>
                          <a:effectLst/>
                          <a:latin typeface="Calibri"/>
                        </a:rPr>
                        <a:t>HAI Information </a:t>
                      </a:r>
                      <a:r>
                        <a:rPr lang="en-US" sz="2000" b="0" i="0" u="none" strike="noStrike" dirty="0">
                          <a:solidFill>
                            <a:srgbClr val="0000CC"/>
                          </a:solidFill>
                          <a:effectLst/>
                          <a:latin typeface="Calibri"/>
                        </a:rPr>
                        <a:t>and Current Reports 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124</a:t>
                      </a:r>
                      <a:endParaRPr lang="en-US" sz="1800" dirty="0"/>
                    </a:p>
                  </a:txBody>
                  <a:tcPr marT="45723" marB="45723" anchor="ctr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CC"/>
                          </a:solidFill>
                          <a:effectLst/>
                          <a:latin typeface="Calibri"/>
                        </a:rPr>
                        <a:t>Cleaning, Disinfection and Sterilization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CC"/>
                          </a:solidFill>
                          <a:effectLst/>
                          <a:latin typeface="Calibri"/>
                        </a:rPr>
                        <a:t> (“Basics of IP” course)</a:t>
                      </a:r>
                      <a:endParaRPr lang="en-US" sz="2000" b="0" i="0" u="none" strike="noStrike" dirty="0">
                        <a:solidFill>
                          <a:srgbClr val="0000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190</a:t>
                      </a:r>
                      <a:endParaRPr lang="en-US" sz="1800" dirty="0"/>
                    </a:p>
                  </a:txBody>
                  <a:tcPr marT="45723" marB="45723" anchor="ctr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CC"/>
                          </a:solidFill>
                          <a:effectLst/>
                          <a:latin typeface="Calibri"/>
                        </a:rPr>
                        <a:t>Who is at Risk of Getting a MRSA Infection?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84</a:t>
                      </a:r>
                      <a:endParaRPr lang="en-US" sz="1800" dirty="0"/>
                    </a:p>
                  </a:txBody>
                  <a:tcPr marT="45723" marB="45723" anchor="ctr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CC"/>
                          </a:solidFill>
                          <a:effectLst/>
                          <a:latin typeface="Calibri"/>
                        </a:rPr>
                        <a:t>What is a CLABSI?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97</a:t>
                      </a:r>
                      <a:endParaRPr lang="en-US" sz="1800" dirty="0"/>
                    </a:p>
                  </a:txBody>
                  <a:tcPr marT="45723" marB="45723" anchor="ctr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dirty="0">
                          <a:solidFill>
                            <a:srgbClr val="0000CC"/>
                          </a:solidFill>
                          <a:effectLst/>
                          <a:latin typeface="Calibri"/>
                        </a:rPr>
                        <a:t>Vancomycin-resistant Enterococci (VRE) </a:t>
                      </a:r>
                      <a:endParaRPr lang="en-US" sz="3600" u="none" dirty="0">
                        <a:solidFill>
                          <a:srgbClr val="0000CC"/>
                        </a:solidFill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89</a:t>
                      </a:r>
                      <a:endParaRPr lang="en-US" sz="1800" dirty="0"/>
                    </a:p>
                  </a:txBody>
                  <a:tcPr marT="45723" marB="45723" anchor="ctr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CC"/>
                          </a:solidFill>
                          <a:effectLst/>
                          <a:latin typeface="Calibri"/>
                        </a:rPr>
                        <a:t>Carbapenem-Resistant Enterobacteriaceae (CRE)</a:t>
                      </a:r>
                      <a:endParaRPr lang="en-US" sz="2000" b="0" i="0" u="none" strike="noStrike" dirty="0">
                        <a:solidFill>
                          <a:srgbClr val="0000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137</a:t>
                      </a:r>
                      <a:endParaRPr lang="en-US" sz="1800" dirty="0"/>
                    </a:p>
                  </a:txBody>
                  <a:tcPr marT="45723" marB="45723" anchor="ctr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CC"/>
                          </a:solidFill>
                          <a:effectLst/>
                          <a:latin typeface="Calibri"/>
                        </a:rPr>
                        <a:t>MRSA: Methicillin-Resistant Staphylococcus aureus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97</a:t>
                      </a:r>
                      <a:endParaRPr lang="en-US" sz="1800" dirty="0"/>
                    </a:p>
                  </a:txBody>
                  <a:tcPr marT="45723" marB="45723" anchor="ctr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CC"/>
                          </a:solidFill>
                          <a:effectLst/>
                          <a:latin typeface="Calibri"/>
                        </a:rPr>
                        <a:t>Clostridium Difficile Infection (CDI)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79</a:t>
                      </a:r>
                      <a:endParaRPr lang="en-US" sz="1800" dirty="0"/>
                    </a:p>
                  </a:txBody>
                  <a:tcPr marT="45723" marB="45723" anchor="ctr"/>
                </a:tc>
              </a:tr>
            </a:tbl>
          </a:graphicData>
        </a:graphic>
      </p:graphicFrame>
      <p:sp>
        <p:nvSpPr>
          <p:cNvPr id="5330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fld id="{084A46BB-5959-4F99-BA70-7BFA3AE5B951}" type="slidenum">
              <a:rPr lang="en-US" altLang="en-US" smtClean="0">
                <a:solidFill>
                  <a:srgbClr val="FFFFFF"/>
                </a:solidFill>
                <a:latin typeface="Georgia" pitchFamily="18" charset="0"/>
              </a:rPr>
              <a:pPr/>
              <a:t>28</a:t>
            </a:fld>
            <a:endParaRPr lang="en-US" altLang="en-US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98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California Injection Safety Program</a:t>
            </a:r>
          </a:p>
        </p:txBody>
      </p:sp>
      <p:pic>
        <p:nvPicPr>
          <p:cNvPr id="55299" name="Content Placeholder 4" descr="Screen shot 2015-07-13 at 8.38.5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25" r="-17625"/>
          <a:stretch>
            <a:fillRect/>
          </a:stretch>
        </p:blipFill>
        <p:spPr>
          <a:xfrm>
            <a:off x="152400" y="1300163"/>
            <a:ext cx="9637713" cy="5557837"/>
          </a:xfrm>
        </p:spPr>
      </p:pic>
      <p:sp>
        <p:nvSpPr>
          <p:cNvPr id="5530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62459BB4-2515-4E0A-B802-4F7F67682CB1}" type="slidenum">
              <a:rPr lang="en-US" altLang="en-US" smtClean="0">
                <a:solidFill>
                  <a:srgbClr val="FFFFFF"/>
                </a:solidFill>
                <a:latin typeface="Georgia" pitchFamily="18" charset="0"/>
              </a:rPr>
              <a:pPr/>
              <a:t>29</a:t>
            </a:fld>
            <a:endParaRPr lang="en-US" altLang="en-US" smtClean="0">
              <a:solidFill>
                <a:srgbClr val="FFFFFF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538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HAI Program, Center 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for </a:t>
            </a:r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Health Care 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Quality </a:t>
            </a:r>
            <a:endParaRPr lang="en-US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4191000"/>
          </a:xfrm>
        </p:spPr>
        <p:txBody>
          <a:bodyPr/>
          <a:lstStyle/>
          <a:p>
            <a:pPr marL="109537" indent="0">
              <a:spcAft>
                <a:spcPts val="600"/>
              </a:spcAft>
              <a:defRPr/>
            </a:pPr>
            <a:r>
              <a:rPr lang="en-US" sz="2200" dirty="0" smtClean="0"/>
              <a:t>Created by mandate </a:t>
            </a:r>
            <a:r>
              <a:rPr lang="en-US" sz="2200" dirty="0"/>
              <a:t>to oversee the prevention, surveillance, and reporting of healthcare-associated </a:t>
            </a:r>
            <a:r>
              <a:rPr lang="en-US" sz="2200" dirty="0" smtClean="0"/>
              <a:t>infections, and to: </a:t>
            </a:r>
          </a:p>
          <a:p>
            <a:pPr marL="566737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200" u="sng" dirty="0" smtClean="0">
                <a:solidFill>
                  <a:schemeClr val="accent2"/>
                </a:solidFill>
              </a:rPr>
              <a:t>Produce annual HAI public reports </a:t>
            </a:r>
            <a:r>
              <a:rPr lang="en-US" sz="2200" dirty="0" smtClean="0">
                <a:solidFill>
                  <a:schemeClr val="accent2"/>
                </a:solidFill>
              </a:rPr>
              <a:t>to support informed choices for healthcare consumers and prompt providers to take actions to prevent infections. </a:t>
            </a:r>
          </a:p>
          <a:p>
            <a:pPr marL="566737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200" u="sng" dirty="0" smtClean="0">
                <a:solidFill>
                  <a:schemeClr val="accent2"/>
                </a:solidFill>
              </a:rPr>
              <a:t>Actively engage in HAI prevention </a:t>
            </a:r>
            <a:r>
              <a:rPr lang="en-US" sz="2200" dirty="0" smtClean="0">
                <a:solidFill>
                  <a:schemeClr val="accent2"/>
                </a:solidFill>
              </a:rPr>
              <a:t>by </a:t>
            </a:r>
            <a:r>
              <a:rPr lang="en-US" sz="2200" dirty="0">
                <a:solidFill>
                  <a:schemeClr val="accent2"/>
                </a:solidFill>
              </a:rPr>
              <a:t>performing site visits to </a:t>
            </a:r>
            <a:r>
              <a:rPr lang="en-US" sz="2200" dirty="0" smtClean="0">
                <a:solidFill>
                  <a:schemeClr val="accent2"/>
                </a:solidFill>
              </a:rPr>
              <a:t>hospitals, SNF, and other healthcare facilities, </a:t>
            </a:r>
            <a:r>
              <a:rPr lang="en-US" sz="2200" dirty="0">
                <a:solidFill>
                  <a:srgbClr val="212381"/>
                </a:solidFill>
              </a:rPr>
              <a:t>convening </a:t>
            </a:r>
            <a:r>
              <a:rPr lang="en-US" sz="2200" dirty="0" smtClean="0">
                <a:solidFill>
                  <a:srgbClr val="212381"/>
                </a:solidFill>
              </a:rPr>
              <a:t>regional collaboratives</a:t>
            </a:r>
            <a:r>
              <a:rPr lang="en-US" sz="2200" dirty="0">
                <a:solidFill>
                  <a:srgbClr val="212381"/>
                </a:solidFill>
              </a:rPr>
              <a:t>, </a:t>
            </a:r>
            <a:r>
              <a:rPr lang="en-US" sz="2200" dirty="0" smtClean="0">
                <a:solidFill>
                  <a:srgbClr val="212381"/>
                </a:solidFill>
              </a:rPr>
              <a:t>and providing education</a:t>
            </a:r>
          </a:p>
          <a:p>
            <a:pPr marL="566737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accent2"/>
                </a:solidFill>
              </a:rPr>
              <a:t>Provide </a:t>
            </a:r>
            <a:r>
              <a:rPr lang="en-US" sz="2200" u="sng" dirty="0">
                <a:solidFill>
                  <a:schemeClr val="accent2"/>
                </a:solidFill>
              </a:rPr>
              <a:t>consultation and </a:t>
            </a:r>
            <a:r>
              <a:rPr lang="en-US" sz="2200" u="sng" dirty="0" smtClean="0">
                <a:solidFill>
                  <a:schemeClr val="accent2"/>
                </a:solidFill>
              </a:rPr>
              <a:t>assistance </a:t>
            </a:r>
            <a:r>
              <a:rPr lang="en-US" sz="2200" u="sng" dirty="0">
                <a:solidFill>
                  <a:schemeClr val="accent2"/>
                </a:solidFill>
              </a:rPr>
              <a:t>to local public </a:t>
            </a:r>
            <a:r>
              <a:rPr lang="en-US" sz="2200" u="sng" dirty="0" smtClean="0">
                <a:solidFill>
                  <a:schemeClr val="accent2"/>
                </a:solidFill>
              </a:rPr>
              <a:t>health</a:t>
            </a:r>
            <a:r>
              <a:rPr lang="en-US" sz="2200" dirty="0" smtClean="0">
                <a:solidFill>
                  <a:schemeClr val="accent2"/>
                </a:solidFill>
              </a:rPr>
              <a:t> </a:t>
            </a:r>
            <a:r>
              <a:rPr lang="en-US" sz="2200" dirty="0">
                <a:solidFill>
                  <a:schemeClr val="accent2"/>
                </a:solidFill>
              </a:rPr>
              <a:t>for infection </a:t>
            </a:r>
            <a:r>
              <a:rPr lang="en-US" sz="2200" dirty="0" smtClean="0">
                <a:solidFill>
                  <a:schemeClr val="accent2"/>
                </a:solidFill>
              </a:rPr>
              <a:t>prevention and outbreaks </a:t>
            </a:r>
            <a:r>
              <a:rPr lang="en-US" sz="2200" dirty="0">
                <a:solidFill>
                  <a:schemeClr val="accent2"/>
                </a:solidFill>
              </a:rPr>
              <a:t>that occur in healthcare </a:t>
            </a:r>
            <a:r>
              <a:rPr lang="en-US" sz="2200" dirty="0" smtClean="0">
                <a:solidFill>
                  <a:schemeClr val="accent2"/>
                </a:solidFill>
              </a:rPr>
              <a:t>facilities.</a:t>
            </a:r>
          </a:p>
          <a:p>
            <a:pPr>
              <a:buFont typeface="Georgia" charset="0"/>
              <a:buNone/>
              <a:defRPr/>
            </a:pPr>
            <a:endParaRPr lang="en-US" sz="2400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A8A95C94-7E45-4C4E-A9C2-FAB3B30C75BE}" type="slidenum">
              <a:rPr lang="en-US" smtClean="0">
                <a:solidFill>
                  <a:srgbClr val="FFFFFF"/>
                </a:solidFill>
                <a:latin typeface="Georgia" pitchFamily="18" charset="0"/>
              </a:rPr>
              <a:pPr eaLnBrk="1" hangingPunct="1"/>
              <a:t>3</a:t>
            </a:fld>
            <a:endParaRPr lang="en-US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Summary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772400" cy="4745038"/>
          </a:xfrm>
        </p:spPr>
        <p:txBody>
          <a:bodyPr/>
          <a:lstStyle/>
          <a:p>
            <a:pPr marL="450850" indent="-342900">
              <a:buFont typeface="Arial" charset="0"/>
              <a:buChar char="•"/>
            </a:pPr>
            <a:r>
              <a:rPr lang="en-US" altLang="en-US" sz="2200" dirty="0" smtClean="0">
                <a:ea typeface="ＭＳ Ｐゴシック" pitchFamily="34" charset="-128"/>
              </a:rPr>
              <a:t>The CDPH HAI Program is committed to reducing HAI in California</a:t>
            </a:r>
          </a:p>
          <a:p>
            <a:pPr marL="1009650" lvl="2" indent="-342900">
              <a:spcBef>
                <a:spcPts val="1200"/>
              </a:spcBef>
            </a:pPr>
            <a:r>
              <a:rPr lang="en-US" altLang="en-US" sz="2200" dirty="0" smtClean="0">
                <a:solidFill>
                  <a:schemeClr val="accent2"/>
                </a:solidFill>
                <a:ea typeface="ＭＳ Ｐゴシック" pitchFamily="34" charset="-128"/>
              </a:rPr>
              <a:t>Using Data for Action to prioritize and focus on  hospitals with continued high HAI incidence</a:t>
            </a:r>
          </a:p>
          <a:p>
            <a:pPr marL="1009650" lvl="2" indent="-342900">
              <a:spcBef>
                <a:spcPts val="1200"/>
              </a:spcBef>
            </a:pPr>
            <a:r>
              <a:rPr lang="en-US" altLang="en-US" sz="2200" dirty="0" smtClean="0">
                <a:solidFill>
                  <a:schemeClr val="accent2"/>
                </a:solidFill>
                <a:ea typeface="ＭＳ Ｐゴシック" pitchFamily="34" charset="-128"/>
              </a:rPr>
              <a:t>A regional approach is being modeled for AR prevention;  CDI prevention is a high priority </a:t>
            </a:r>
          </a:p>
          <a:p>
            <a:pPr marL="1009650" lvl="2" indent="-342900">
              <a:spcBef>
                <a:spcPts val="1200"/>
              </a:spcBef>
            </a:pPr>
            <a:r>
              <a:rPr lang="en-US" altLang="en-US" sz="2200" dirty="0" smtClean="0">
                <a:solidFill>
                  <a:schemeClr val="accent2"/>
                </a:solidFill>
                <a:ea typeface="ＭＳ Ｐゴシック" pitchFamily="34" charset="-128"/>
              </a:rPr>
              <a:t>Ensuring preparedness for Ebola and other emerging infectious diseases has expanded our  outreach</a:t>
            </a:r>
          </a:p>
          <a:p>
            <a:pPr marL="1009650" lvl="2" indent="-342900">
              <a:spcBef>
                <a:spcPts val="1200"/>
              </a:spcBef>
            </a:pPr>
            <a:r>
              <a:rPr lang="en-US" altLang="en-US" sz="2200" dirty="0" smtClean="0">
                <a:solidFill>
                  <a:schemeClr val="accent2"/>
                </a:solidFill>
                <a:ea typeface="ＭＳ Ｐゴシック" pitchFamily="34" charset="-128"/>
              </a:rPr>
              <a:t>External input is sought from the HAI Advisory Committee and others to enhance our efforts 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78B9A4CA-7FB4-4D3B-A2EB-3FF1B23C20D3}" type="slidenum">
              <a:rPr lang="en-US" altLang="en-US" smtClean="0">
                <a:solidFill>
                  <a:srgbClr val="FFFFFF"/>
                </a:solidFill>
                <a:latin typeface="Georgia" pitchFamily="18" charset="0"/>
              </a:rPr>
              <a:pPr/>
              <a:t>30</a:t>
            </a:fld>
            <a:endParaRPr lang="en-US" altLang="en-US" smtClean="0">
              <a:solidFill>
                <a:srgbClr val="FFFFFF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67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CDPH HAI Program and APIC Discussions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86800" cy="4038600"/>
          </a:xfrm>
          <a:solidFill>
            <a:schemeClr val="bg1"/>
          </a:solidFill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/>
              <a:t>How do you think the HAI </a:t>
            </a:r>
            <a:r>
              <a:rPr lang="en-US" dirty="0" smtClean="0"/>
              <a:t>Program can </a:t>
            </a:r>
            <a:r>
              <a:rPr lang="en-US" dirty="0"/>
              <a:t>be most helpful to your </a:t>
            </a:r>
            <a:r>
              <a:rPr lang="en-US" dirty="0" smtClean="0"/>
              <a:t>prevention efforts?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en-US" sz="800" dirty="0"/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Would you be willing to recommend SNF, ASCs, or outpatient clinics that could benefit from an infection prevention assessment?   </a:t>
            </a:r>
          </a:p>
          <a:p>
            <a:pPr marL="577850" lvl="1" indent="-2857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200" dirty="0" smtClean="0"/>
              <a:t>How would you suggest we proceed?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en-US" sz="800" dirty="0" smtClean="0"/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Other questions?</a:t>
            </a:r>
            <a:endParaRPr lang="en-US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78B9A4CA-7FB4-4D3B-A2EB-3FF1B23C20D3}" type="slidenum">
              <a:rPr lang="en-US" altLang="en-US" smtClean="0">
                <a:solidFill>
                  <a:srgbClr val="FFFFFF"/>
                </a:solidFill>
                <a:latin typeface="Georgia" pitchFamily="18" charset="0"/>
              </a:rPr>
              <a:pPr/>
              <a:t>31</a:t>
            </a:fld>
            <a:endParaRPr lang="en-US" altLang="en-US" smtClean="0">
              <a:solidFill>
                <a:srgbClr val="FFFFFF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98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/>
          <a:lstStyle/>
          <a:p>
            <a:pPr algn="ctr">
              <a:defRPr/>
            </a:pPr>
            <a:r>
              <a:rPr lang="en-US" alt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Additional CDC-Supported </a:t>
            </a:r>
            <a:br>
              <a:rPr lang="en-US" alt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en-US" alt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HAI Prevention Activities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4204758"/>
              </p:ext>
            </p:extLst>
          </p:nvPr>
        </p:nvGraphicFramePr>
        <p:xfrm>
          <a:off x="304800" y="1828800"/>
          <a:ext cx="8599487" cy="3729468"/>
        </p:xfrm>
        <a:graphic>
          <a:graphicData uri="http://schemas.openxmlformats.org/drawingml/2006/table">
            <a:tbl>
              <a:tblPr/>
              <a:tblGrid>
                <a:gridCol w="6088811"/>
                <a:gridCol w="2510676"/>
              </a:tblGrid>
              <a:tr h="377742">
                <a:tc>
                  <a:txBody>
                    <a:bodyPr/>
                    <a:lstStyle>
                      <a:lvl1pPr defTabSz="4572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4572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ts val="300"/>
                        </a:spcBef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Activities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4572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ts val="300"/>
                        </a:spcBef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Timeframe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44337">
                <a:tc>
                  <a:txBody>
                    <a:bodyPr/>
                    <a:lstStyle>
                      <a:lvl1pPr defTabSz="4572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4572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ts val="300"/>
                        </a:spcBef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HAI Program infrastructure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Antimicrobial resistance program 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Dialysis BSI prevention program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Injection safety program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4572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ts val="300"/>
                        </a:spcBef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2014-2019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  <a:tr h="944337">
                <a:tc>
                  <a:txBody>
                    <a:bodyPr/>
                    <a:lstStyle>
                      <a:lvl1pPr defTabSz="4572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4572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ts val="300"/>
                        </a:spcBef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Assessment for CA Ebola hospitals 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Strengthening outbreak response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4572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ts val="300"/>
                        </a:spcBef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2015-2017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</a:tr>
              <a:tr h="944337">
                <a:tc>
                  <a:txBody>
                    <a:bodyPr/>
                    <a:lstStyle>
                      <a:lvl1pPr defTabSz="4572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4572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ts val="300"/>
                        </a:spcBef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Expanding healthcare assessments to build infection prevention capacity broadly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37931725" indent="-37474525" defTabSz="4572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ts val="300"/>
                        </a:spcBef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A04DA3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2016-2018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</a:tbl>
          </a:graphicData>
        </a:graphic>
      </p:graphicFrame>
      <p:sp>
        <p:nvSpPr>
          <p:cNvPr id="720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2D16D326-F026-48D6-94F9-A92CF58B8EC8}" type="slidenum">
              <a:rPr lang="en-US" altLang="en-US" smtClean="0">
                <a:solidFill>
                  <a:srgbClr val="FFFFFF"/>
                </a:solidFill>
                <a:latin typeface="Georgia" pitchFamily="18" charset="0"/>
              </a:rPr>
              <a:pPr/>
              <a:t>4</a:t>
            </a:fld>
            <a:endParaRPr lang="en-US" altLang="en-US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77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HAI Program Leaders </a:t>
            </a: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fld id="{EF1C52D5-7B14-42B5-AE2A-D524EBF41BEF}" type="slidenum">
              <a:rPr lang="en-US" altLang="en-US" smtClean="0">
                <a:solidFill>
                  <a:srgbClr val="FFFFFF"/>
                </a:solidFill>
                <a:latin typeface="Georgia" pitchFamily="18" charset="0"/>
              </a:rPr>
              <a:pPr/>
              <a:t>5</a:t>
            </a:fld>
            <a:endParaRPr lang="en-US" altLang="en-US" smtClean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6148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1498600"/>
            <a:ext cx="9085262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738" y="4267200"/>
            <a:ext cx="9085262" cy="10541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50" b="1" dirty="0">
                <a:cs typeface="Arial" charset="0"/>
              </a:rPr>
              <a:t>Lori Schaumleffel		    </a:t>
            </a:r>
            <a:r>
              <a:rPr lang="en-US" sz="1250" dirty="0">
                <a:cs typeface="Arial" charset="0"/>
              </a:rPr>
              <a:t>HAI Performance	      Ebola assessments and reporting, monitoring progress of </a:t>
            </a:r>
          </a:p>
          <a:p>
            <a:pPr>
              <a:defRPr/>
            </a:pPr>
            <a:r>
              <a:rPr lang="en-US" sz="1250" dirty="0">
                <a:cs typeface="Arial" charset="0"/>
              </a:rPr>
              <a:t>			        Coordinator                   grant-related performance metrics</a:t>
            </a:r>
          </a:p>
          <a:p>
            <a:pPr>
              <a:defRPr/>
            </a:pPr>
            <a:r>
              <a:rPr lang="en-US" sz="1250" b="1" dirty="0">
                <a:cs typeface="Arial" charset="0"/>
              </a:rPr>
              <a:t>		    </a:t>
            </a:r>
          </a:p>
          <a:p>
            <a:pPr>
              <a:defRPr/>
            </a:pPr>
            <a:r>
              <a:rPr lang="en-US" sz="1250" b="1" dirty="0">
                <a:cs typeface="Arial" charset="0"/>
              </a:rPr>
              <a:t>Teresa Nelson 		</a:t>
            </a:r>
            <a:r>
              <a:rPr lang="en-US" sz="1250" dirty="0" smtClean="0">
                <a:cs typeface="Arial" charset="0"/>
              </a:rPr>
              <a:t>LTAC </a:t>
            </a:r>
            <a:r>
              <a:rPr lang="en-US" sz="1250" dirty="0">
                <a:cs typeface="Arial" charset="0"/>
              </a:rPr>
              <a:t>Liaison </a:t>
            </a:r>
            <a:r>
              <a:rPr lang="en-US" sz="1250" dirty="0" smtClean="0">
                <a:cs typeface="Arial" charset="0"/>
              </a:rPr>
              <a:t>IP	      </a:t>
            </a:r>
            <a:r>
              <a:rPr lang="en-US" sz="1250" dirty="0">
                <a:cs typeface="Arial" charset="0"/>
              </a:rPr>
              <a:t>Outreach and prevention </a:t>
            </a:r>
            <a:r>
              <a:rPr lang="en-US" sz="1250" dirty="0" smtClean="0">
                <a:cs typeface="Arial" charset="0"/>
              </a:rPr>
              <a:t>plans </a:t>
            </a:r>
            <a:r>
              <a:rPr lang="en-US" sz="1250" dirty="0">
                <a:cs typeface="Arial" charset="0"/>
              </a:rPr>
              <a:t>for </a:t>
            </a:r>
            <a:r>
              <a:rPr lang="en-US" sz="1250" dirty="0" smtClean="0">
                <a:cs typeface="Arial" charset="0"/>
              </a:rPr>
              <a:t>California’s 24 LTAC </a:t>
            </a:r>
            <a:r>
              <a:rPr lang="en-US" sz="1250" dirty="0">
                <a:cs typeface="Arial" charset="0"/>
              </a:rPr>
              <a:t>			       </a:t>
            </a:r>
            <a:r>
              <a:rPr lang="en-US" sz="1250" dirty="0"/>
              <a:t> </a:t>
            </a:r>
            <a:r>
              <a:rPr lang="en-US" sz="1250" dirty="0" smtClean="0">
                <a:cs typeface="Arial" charset="0"/>
              </a:rPr>
              <a:t>Coordinator	      hospitals</a:t>
            </a:r>
            <a:endParaRPr lang="en-US" sz="1250" b="1" dirty="0">
              <a:cs typeface="Arial" charset="0"/>
            </a:endParaRPr>
          </a:p>
        </p:txBody>
      </p:sp>
      <p:sp>
        <p:nvSpPr>
          <p:cNvPr id="6150" name="TextBox 3"/>
          <p:cNvSpPr txBox="1">
            <a:spLocks noChangeArrowheads="1"/>
          </p:cNvSpPr>
          <p:nvPr/>
        </p:nvSpPr>
        <p:spPr bwMode="auto">
          <a:xfrm>
            <a:off x="4876800" y="2384425"/>
            <a:ext cx="3048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r>
              <a:rPr lang="en-US" altLang="en-US" sz="1200" dirty="0" smtClean="0"/>
              <a:t>and HAI </a:t>
            </a:r>
            <a:r>
              <a:rPr lang="en-US" altLang="en-US" sz="1200" dirty="0"/>
              <a:t>outbreaks </a:t>
            </a:r>
            <a:r>
              <a:rPr lang="en-US" altLang="en-US" sz="1200" dirty="0" smtClean="0"/>
              <a:t>team lead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4425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HCP Influenza Vaccination - Annual Report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71475" y="1371600"/>
            <a:ext cx="8229600" cy="3886200"/>
          </a:xfrm>
        </p:spPr>
        <p:txBody>
          <a:bodyPr/>
          <a:lstStyle/>
          <a:p>
            <a:pPr marL="56515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200" dirty="0" smtClean="0">
                <a:ea typeface="ＭＳ Ｐゴシック" pitchFamily="34" charset="-128"/>
              </a:rPr>
              <a:t>Data reported by 400 acute care hospitals to NHSN</a:t>
            </a:r>
          </a:p>
          <a:p>
            <a:pPr marL="56515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200" dirty="0" smtClean="0">
                <a:ea typeface="ＭＳ Ｐゴシック" pitchFamily="34" charset="-128"/>
              </a:rPr>
              <a:t>Published via a web page that includes report of key findings and public health actions, 5 data tables, technical report</a:t>
            </a:r>
          </a:p>
          <a:p>
            <a:pPr marL="56515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200" dirty="0" smtClean="0">
                <a:ea typeface="ＭＳ Ｐゴシック" pitchFamily="34" charset="-128"/>
              </a:rPr>
              <a:t>2014-2015 flu season data continued to show incremental improvement in HCP vaccination rates</a:t>
            </a:r>
          </a:p>
          <a:p>
            <a:pPr marL="107950" indent="0">
              <a:spcBef>
                <a:spcPts val="1200"/>
              </a:spcBef>
              <a:defRPr/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fld id="{0AB554FC-6A91-4DF8-8AD7-629C40D87C01}" type="slidenum">
              <a:rPr lang="en-US" altLang="en-US" smtClean="0">
                <a:solidFill>
                  <a:srgbClr val="FFFFFF"/>
                </a:solidFill>
                <a:latin typeface="Georgia" pitchFamily="18" charset="0"/>
              </a:rPr>
              <a:pPr/>
              <a:t>6</a:t>
            </a:fld>
            <a:endParaRPr lang="en-US" altLang="en-US" smtClean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3886200"/>
            <a:ext cx="862012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13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HAI in California Hospitals - Annual Report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886200"/>
          </a:xfrm>
        </p:spPr>
        <p:txBody>
          <a:bodyPr/>
          <a:lstStyle/>
          <a:p>
            <a:pPr marL="56515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en-US" dirty="0" smtClean="0">
                <a:ea typeface="ＭＳ Ｐゴシック" pitchFamily="34" charset="-128"/>
              </a:rPr>
              <a:t>Data reported by 400 acute care hospitals (no exclusions for size) to the National Healthcare Safety Network (NHSN)</a:t>
            </a:r>
          </a:p>
          <a:p>
            <a:pPr marL="56515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en-US" dirty="0" smtClean="0">
                <a:ea typeface="ＭＳ Ｐゴシック" pitchFamily="34" charset="-128"/>
              </a:rPr>
              <a:t>Published via a web page that includes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altLang="en-US" sz="2200" dirty="0" smtClean="0">
                <a:ea typeface="ＭＳ Ｐゴシック" pitchFamily="34" charset="-128"/>
              </a:rPr>
              <a:t>Summary report of key findings and public health action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altLang="en-US" sz="2200" dirty="0" smtClean="0">
                <a:ea typeface="ＭＳ Ｐゴシック" pitchFamily="34" charset="-128"/>
              </a:rPr>
              <a:t>&gt;95 data tables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altLang="en-US" sz="2200" dirty="0" smtClean="0">
                <a:ea typeface="ＭＳ Ｐゴシック" pitchFamily="34" charset="-128"/>
              </a:rPr>
              <a:t>Interactive map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altLang="en-US" sz="2200" dirty="0" smtClean="0">
                <a:ea typeface="ＭＳ Ｐゴシック" pitchFamily="34" charset="-128"/>
              </a:rPr>
              <a:t>Technical reports for each infection type</a:t>
            </a:r>
          </a:p>
          <a:p>
            <a:pPr marL="565150" indent="-457200">
              <a:spcBef>
                <a:spcPts val="600"/>
              </a:spcBef>
              <a:buFont typeface="Arial" pitchFamily="34" charset="0"/>
              <a:buChar char="•"/>
            </a:pPr>
            <a:endParaRPr lang="en-US" altLang="en-US" dirty="0" smtClean="0">
              <a:ea typeface="ＭＳ Ｐゴシック" pitchFamily="34" charset="-128"/>
            </a:endParaRPr>
          </a:p>
          <a:p>
            <a:pPr marL="565150" indent="-457200">
              <a:spcBef>
                <a:spcPts val="1200"/>
              </a:spcBef>
            </a:pPr>
            <a:endParaRPr lang="en-US" altLang="en-US" i="1" dirty="0" smtClean="0">
              <a:ea typeface="ＭＳ Ｐゴシック" pitchFamily="34" charset="-128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fld id="{AFC83C3F-BA12-454C-B960-4C7538C9A750}" type="slidenum">
              <a:rPr lang="en-US" altLang="en-US" smtClean="0">
                <a:solidFill>
                  <a:srgbClr val="FFFFFF"/>
                </a:solidFill>
                <a:latin typeface="Georgia" pitchFamily="18" charset="0"/>
              </a:rPr>
              <a:pPr/>
              <a:t>7</a:t>
            </a:fld>
            <a:endParaRPr lang="en-US" altLang="en-US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94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fld id="{15579C0C-D35D-49F4-BFDE-5E1C453AFD73}" type="slidenum">
              <a:rPr lang="en-US" altLang="en-US" smtClean="0">
                <a:solidFill>
                  <a:srgbClr val="FFFFFF"/>
                </a:solidFill>
                <a:latin typeface="Georgia" pitchFamily="18" charset="0"/>
              </a:rPr>
              <a:pPr/>
              <a:t>8</a:t>
            </a:fld>
            <a:endParaRPr lang="en-US" altLang="en-US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Annual Report of HAI in CA Hospitals, 2014  </a:t>
            </a:r>
          </a:p>
        </p:txBody>
      </p:sp>
      <p:sp>
        <p:nvSpPr>
          <p:cNvPr id="12292" name="Rectangle 1"/>
          <p:cNvSpPr>
            <a:spLocks noChangeArrowheads="1"/>
          </p:cNvSpPr>
          <p:nvPr/>
        </p:nvSpPr>
        <p:spPr bwMode="auto">
          <a:xfrm>
            <a:off x="5638800" y="5475288"/>
            <a:ext cx="2667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2293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9175750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17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2C70EF6E-EADD-4D1D-A5AB-8ABE68098FC2}" type="slidenum">
              <a:rPr lang="en-US" altLang="en-US" smtClean="0">
                <a:solidFill>
                  <a:srgbClr val="FFFFFF"/>
                </a:solidFill>
                <a:latin typeface="Georgia" pitchFamily="18" charset="0"/>
              </a:rPr>
              <a:pPr/>
              <a:t>9</a:t>
            </a:fld>
            <a:endParaRPr lang="en-US" altLang="en-US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ljanssen\AppData\Local\Microsoft\Windows\Temporary Internet Files\Content.Outlook\T4MDDFK0\Map2016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682"/>
            <a:ext cx="9144000" cy="601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53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Urban">
  <a:themeElements>
    <a:clrScheme name="1_Urban 3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212381"/>
      </a:accent2>
      <a:accent3>
        <a:srgbClr val="FFFFFF"/>
      </a:accent3>
      <a:accent4>
        <a:srgbClr val="000000"/>
      </a:accent4>
      <a:accent5>
        <a:srgbClr val="B3B3C4"/>
      </a:accent5>
      <a:accent6>
        <a:srgbClr val="1D1F74"/>
      </a:accent6>
      <a:hlink>
        <a:srgbClr val="41C4E3"/>
      </a:hlink>
      <a:folHlink>
        <a:srgbClr val="C2A874"/>
      </a:folHlink>
    </a:clrScheme>
    <a:fontScheme name="1_Urban">
      <a:majorFont>
        <a:latin typeface="Trebuchet MS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1_Urban 1">
        <a:dk1>
          <a:srgbClr val="000000"/>
        </a:dk1>
        <a:lt1>
          <a:srgbClr val="FFFFFF"/>
        </a:lt1>
        <a:dk2>
          <a:srgbClr val="424456"/>
        </a:dk2>
        <a:lt2>
          <a:srgbClr val="DEDEDE"/>
        </a:lt2>
        <a:accent1>
          <a:srgbClr val="53548A"/>
        </a:accent1>
        <a:accent2>
          <a:srgbClr val="438086"/>
        </a:accent2>
        <a:accent3>
          <a:srgbClr val="FFFFFF"/>
        </a:accent3>
        <a:accent4>
          <a:srgbClr val="000000"/>
        </a:accent4>
        <a:accent5>
          <a:srgbClr val="B3B3C4"/>
        </a:accent5>
        <a:accent6>
          <a:srgbClr val="3C7379"/>
        </a:accent6>
        <a:hlink>
          <a:srgbClr val="67AFBD"/>
        </a:hlink>
        <a:folHlink>
          <a:srgbClr val="C2A8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rban 2">
        <a:dk1>
          <a:srgbClr val="000000"/>
        </a:dk1>
        <a:lt1>
          <a:srgbClr val="FFFFFF"/>
        </a:lt1>
        <a:dk2>
          <a:srgbClr val="424456"/>
        </a:dk2>
        <a:lt2>
          <a:srgbClr val="DEDEDE"/>
        </a:lt2>
        <a:accent1>
          <a:srgbClr val="53548A"/>
        </a:accent1>
        <a:accent2>
          <a:srgbClr val="292C9F"/>
        </a:accent2>
        <a:accent3>
          <a:srgbClr val="FFFFFF"/>
        </a:accent3>
        <a:accent4>
          <a:srgbClr val="000000"/>
        </a:accent4>
        <a:accent5>
          <a:srgbClr val="B3B3C4"/>
        </a:accent5>
        <a:accent6>
          <a:srgbClr val="242790"/>
        </a:accent6>
        <a:hlink>
          <a:srgbClr val="41C4E3"/>
        </a:hlink>
        <a:folHlink>
          <a:srgbClr val="C2A8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rban 3">
        <a:dk1>
          <a:srgbClr val="000000"/>
        </a:dk1>
        <a:lt1>
          <a:srgbClr val="FFFFFF"/>
        </a:lt1>
        <a:dk2>
          <a:srgbClr val="424456"/>
        </a:dk2>
        <a:lt2>
          <a:srgbClr val="DEDEDE"/>
        </a:lt2>
        <a:accent1>
          <a:srgbClr val="53548A"/>
        </a:accent1>
        <a:accent2>
          <a:srgbClr val="212381"/>
        </a:accent2>
        <a:accent3>
          <a:srgbClr val="FFFFFF"/>
        </a:accent3>
        <a:accent4>
          <a:srgbClr val="000000"/>
        </a:accent4>
        <a:accent5>
          <a:srgbClr val="B3B3C4"/>
        </a:accent5>
        <a:accent6>
          <a:srgbClr val="1D1F74"/>
        </a:accent6>
        <a:hlink>
          <a:srgbClr val="41C4E3"/>
        </a:hlink>
        <a:folHlink>
          <a:srgbClr val="C2A8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rban">
  <a:themeElements>
    <a:clrScheme name="Urban 3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212381"/>
      </a:accent2>
      <a:accent3>
        <a:srgbClr val="FFFFFF"/>
      </a:accent3>
      <a:accent4>
        <a:srgbClr val="000000"/>
      </a:accent4>
      <a:accent5>
        <a:srgbClr val="B3B3C4"/>
      </a:accent5>
      <a:accent6>
        <a:srgbClr val="1D1F74"/>
      </a:accent6>
      <a:hlink>
        <a:srgbClr val="41C4E3"/>
      </a:hlink>
      <a:folHlink>
        <a:srgbClr val="C2A874"/>
      </a:folHlink>
    </a:clrScheme>
    <a:fontScheme name="Urb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Urban 1">
        <a:dk1>
          <a:srgbClr val="000000"/>
        </a:dk1>
        <a:lt1>
          <a:srgbClr val="FFFFFF"/>
        </a:lt1>
        <a:dk2>
          <a:srgbClr val="424456"/>
        </a:dk2>
        <a:lt2>
          <a:srgbClr val="DEDEDE"/>
        </a:lt2>
        <a:accent1>
          <a:srgbClr val="53548A"/>
        </a:accent1>
        <a:accent2>
          <a:srgbClr val="438086"/>
        </a:accent2>
        <a:accent3>
          <a:srgbClr val="FFFFFF"/>
        </a:accent3>
        <a:accent4>
          <a:srgbClr val="000000"/>
        </a:accent4>
        <a:accent5>
          <a:srgbClr val="B3B3C4"/>
        </a:accent5>
        <a:accent6>
          <a:srgbClr val="3C7379"/>
        </a:accent6>
        <a:hlink>
          <a:srgbClr val="67AFBD"/>
        </a:hlink>
        <a:folHlink>
          <a:srgbClr val="C2A8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rban 2">
        <a:dk1>
          <a:srgbClr val="000000"/>
        </a:dk1>
        <a:lt1>
          <a:srgbClr val="FFFFFF"/>
        </a:lt1>
        <a:dk2>
          <a:srgbClr val="424456"/>
        </a:dk2>
        <a:lt2>
          <a:srgbClr val="DEDEDE"/>
        </a:lt2>
        <a:accent1>
          <a:srgbClr val="53548A"/>
        </a:accent1>
        <a:accent2>
          <a:srgbClr val="292C9F"/>
        </a:accent2>
        <a:accent3>
          <a:srgbClr val="FFFFFF"/>
        </a:accent3>
        <a:accent4>
          <a:srgbClr val="000000"/>
        </a:accent4>
        <a:accent5>
          <a:srgbClr val="B3B3C4"/>
        </a:accent5>
        <a:accent6>
          <a:srgbClr val="242790"/>
        </a:accent6>
        <a:hlink>
          <a:srgbClr val="41C4E3"/>
        </a:hlink>
        <a:folHlink>
          <a:srgbClr val="C2A8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rban 3">
        <a:dk1>
          <a:srgbClr val="000000"/>
        </a:dk1>
        <a:lt1>
          <a:srgbClr val="FFFFFF"/>
        </a:lt1>
        <a:dk2>
          <a:srgbClr val="424456"/>
        </a:dk2>
        <a:lt2>
          <a:srgbClr val="DEDEDE"/>
        </a:lt2>
        <a:accent1>
          <a:srgbClr val="53548A"/>
        </a:accent1>
        <a:accent2>
          <a:srgbClr val="212381"/>
        </a:accent2>
        <a:accent3>
          <a:srgbClr val="FFFFFF"/>
        </a:accent3>
        <a:accent4>
          <a:srgbClr val="000000"/>
        </a:accent4>
        <a:accent5>
          <a:srgbClr val="B3B3C4"/>
        </a:accent5>
        <a:accent6>
          <a:srgbClr val="1D1F74"/>
        </a:accent6>
        <a:hlink>
          <a:srgbClr val="41C4E3"/>
        </a:hlink>
        <a:folHlink>
          <a:srgbClr val="C2A8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Urban">
  <a:themeElements>
    <a:clrScheme name="Urban 3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212381"/>
      </a:accent2>
      <a:accent3>
        <a:srgbClr val="FFFFFF"/>
      </a:accent3>
      <a:accent4>
        <a:srgbClr val="000000"/>
      </a:accent4>
      <a:accent5>
        <a:srgbClr val="B3B3C4"/>
      </a:accent5>
      <a:accent6>
        <a:srgbClr val="1D1F74"/>
      </a:accent6>
      <a:hlink>
        <a:srgbClr val="41C4E3"/>
      </a:hlink>
      <a:folHlink>
        <a:srgbClr val="C2A874"/>
      </a:folHlink>
    </a:clrScheme>
    <a:fontScheme name="Urb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Urban 1">
        <a:dk1>
          <a:srgbClr val="000000"/>
        </a:dk1>
        <a:lt1>
          <a:srgbClr val="FFFFFF"/>
        </a:lt1>
        <a:dk2>
          <a:srgbClr val="424456"/>
        </a:dk2>
        <a:lt2>
          <a:srgbClr val="DEDEDE"/>
        </a:lt2>
        <a:accent1>
          <a:srgbClr val="53548A"/>
        </a:accent1>
        <a:accent2>
          <a:srgbClr val="438086"/>
        </a:accent2>
        <a:accent3>
          <a:srgbClr val="FFFFFF"/>
        </a:accent3>
        <a:accent4>
          <a:srgbClr val="000000"/>
        </a:accent4>
        <a:accent5>
          <a:srgbClr val="B3B3C4"/>
        </a:accent5>
        <a:accent6>
          <a:srgbClr val="3C7379"/>
        </a:accent6>
        <a:hlink>
          <a:srgbClr val="67AFBD"/>
        </a:hlink>
        <a:folHlink>
          <a:srgbClr val="C2A8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rban 2">
        <a:dk1>
          <a:srgbClr val="000000"/>
        </a:dk1>
        <a:lt1>
          <a:srgbClr val="FFFFFF"/>
        </a:lt1>
        <a:dk2>
          <a:srgbClr val="424456"/>
        </a:dk2>
        <a:lt2>
          <a:srgbClr val="DEDEDE"/>
        </a:lt2>
        <a:accent1>
          <a:srgbClr val="53548A"/>
        </a:accent1>
        <a:accent2>
          <a:srgbClr val="292C9F"/>
        </a:accent2>
        <a:accent3>
          <a:srgbClr val="FFFFFF"/>
        </a:accent3>
        <a:accent4>
          <a:srgbClr val="000000"/>
        </a:accent4>
        <a:accent5>
          <a:srgbClr val="B3B3C4"/>
        </a:accent5>
        <a:accent6>
          <a:srgbClr val="242790"/>
        </a:accent6>
        <a:hlink>
          <a:srgbClr val="41C4E3"/>
        </a:hlink>
        <a:folHlink>
          <a:srgbClr val="C2A8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rban 3">
        <a:dk1>
          <a:srgbClr val="000000"/>
        </a:dk1>
        <a:lt1>
          <a:srgbClr val="FFFFFF"/>
        </a:lt1>
        <a:dk2>
          <a:srgbClr val="424456"/>
        </a:dk2>
        <a:lt2>
          <a:srgbClr val="DEDEDE"/>
        </a:lt2>
        <a:accent1>
          <a:srgbClr val="53548A"/>
        </a:accent1>
        <a:accent2>
          <a:srgbClr val="212381"/>
        </a:accent2>
        <a:accent3>
          <a:srgbClr val="FFFFFF"/>
        </a:accent3>
        <a:accent4>
          <a:srgbClr val="000000"/>
        </a:accent4>
        <a:accent5>
          <a:srgbClr val="B3B3C4"/>
        </a:accent5>
        <a:accent6>
          <a:srgbClr val="1D1F74"/>
        </a:accent6>
        <a:hlink>
          <a:srgbClr val="41C4E3"/>
        </a:hlink>
        <a:folHlink>
          <a:srgbClr val="C2A8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Urban">
  <a:themeElements>
    <a:clrScheme name="Urban 3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212381"/>
      </a:accent2>
      <a:accent3>
        <a:srgbClr val="FFFFFF"/>
      </a:accent3>
      <a:accent4>
        <a:srgbClr val="000000"/>
      </a:accent4>
      <a:accent5>
        <a:srgbClr val="B3B3C4"/>
      </a:accent5>
      <a:accent6>
        <a:srgbClr val="1D1F74"/>
      </a:accent6>
      <a:hlink>
        <a:srgbClr val="41C4E3"/>
      </a:hlink>
      <a:folHlink>
        <a:srgbClr val="C2A874"/>
      </a:folHlink>
    </a:clrScheme>
    <a:fontScheme name="Urb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Urban 1">
        <a:dk1>
          <a:srgbClr val="000000"/>
        </a:dk1>
        <a:lt1>
          <a:srgbClr val="FFFFFF"/>
        </a:lt1>
        <a:dk2>
          <a:srgbClr val="424456"/>
        </a:dk2>
        <a:lt2>
          <a:srgbClr val="DEDEDE"/>
        </a:lt2>
        <a:accent1>
          <a:srgbClr val="53548A"/>
        </a:accent1>
        <a:accent2>
          <a:srgbClr val="438086"/>
        </a:accent2>
        <a:accent3>
          <a:srgbClr val="FFFFFF"/>
        </a:accent3>
        <a:accent4>
          <a:srgbClr val="000000"/>
        </a:accent4>
        <a:accent5>
          <a:srgbClr val="B3B3C4"/>
        </a:accent5>
        <a:accent6>
          <a:srgbClr val="3C7379"/>
        </a:accent6>
        <a:hlink>
          <a:srgbClr val="67AFBD"/>
        </a:hlink>
        <a:folHlink>
          <a:srgbClr val="C2A8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rban 2">
        <a:dk1>
          <a:srgbClr val="000000"/>
        </a:dk1>
        <a:lt1>
          <a:srgbClr val="FFFFFF"/>
        </a:lt1>
        <a:dk2>
          <a:srgbClr val="424456"/>
        </a:dk2>
        <a:lt2>
          <a:srgbClr val="DEDEDE"/>
        </a:lt2>
        <a:accent1>
          <a:srgbClr val="53548A"/>
        </a:accent1>
        <a:accent2>
          <a:srgbClr val="292C9F"/>
        </a:accent2>
        <a:accent3>
          <a:srgbClr val="FFFFFF"/>
        </a:accent3>
        <a:accent4>
          <a:srgbClr val="000000"/>
        </a:accent4>
        <a:accent5>
          <a:srgbClr val="B3B3C4"/>
        </a:accent5>
        <a:accent6>
          <a:srgbClr val="242790"/>
        </a:accent6>
        <a:hlink>
          <a:srgbClr val="41C4E3"/>
        </a:hlink>
        <a:folHlink>
          <a:srgbClr val="C2A8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rban 3">
        <a:dk1>
          <a:srgbClr val="000000"/>
        </a:dk1>
        <a:lt1>
          <a:srgbClr val="FFFFFF"/>
        </a:lt1>
        <a:dk2>
          <a:srgbClr val="424456"/>
        </a:dk2>
        <a:lt2>
          <a:srgbClr val="DEDEDE"/>
        </a:lt2>
        <a:accent1>
          <a:srgbClr val="53548A"/>
        </a:accent1>
        <a:accent2>
          <a:srgbClr val="212381"/>
        </a:accent2>
        <a:accent3>
          <a:srgbClr val="FFFFFF"/>
        </a:accent3>
        <a:accent4>
          <a:srgbClr val="000000"/>
        </a:accent4>
        <a:accent5>
          <a:srgbClr val="B3B3C4"/>
        </a:accent5>
        <a:accent6>
          <a:srgbClr val="1D1F74"/>
        </a:accent6>
        <a:hlink>
          <a:srgbClr val="41C4E3"/>
        </a:hlink>
        <a:folHlink>
          <a:srgbClr val="C2A8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Urban 3">
    <a:dk1>
      <a:srgbClr val="000000"/>
    </a:dk1>
    <a:lt1>
      <a:srgbClr val="FFFFFF"/>
    </a:lt1>
    <a:dk2>
      <a:srgbClr val="424456"/>
    </a:dk2>
    <a:lt2>
      <a:srgbClr val="DEDEDE"/>
    </a:lt2>
    <a:accent1>
      <a:srgbClr val="53548A"/>
    </a:accent1>
    <a:accent2>
      <a:srgbClr val="212381"/>
    </a:accent2>
    <a:accent3>
      <a:srgbClr val="FFFFFF"/>
    </a:accent3>
    <a:accent4>
      <a:srgbClr val="000000"/>
    </a:accent4>
    <a:accent5>
      <a:srgbClr val="B3B3C4"/>
    </a:accent5>
    <a:accent6>
      <a:srgbClr val="1D1F74"/>
    </a:accent6>
    <a:hlink>
      <a:srgbClr val="41C4E3"/>
    </a:hlink>
    <a:folHlink>
      <a:srgbClr val="C2A874"/>
    </a:folHlink>
  </a:clrScheme>
  <a:fontScheme name="Urban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5691</TotalTime>
  <Words>1674</Words>
  <Application>Microsoft Office PowerPoint</Application>
  <PresentationFormat>On-screen Show (4:3)</PresentationFormat>
  <Paragraphs>403</Paragraphs>
  <Slides>31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1_Urban</vt:lpstr>
      <vt:lpstr>Urban</vt:lpstr>
      <vt:lpstr>2_Urban</vt:lpstr>
      <vt:lpstr>3_Urban</vt:lpstr>
      <vt:lpstr>PowerPoint Presentation</vt:lpstr>
      <vt:lpstr>Objectives</vt:lpstr>
      <vt:lpstr>HAI Program, Center for Health Care Quality </vt:lpstr>
      <vt:lpstr>Additional CDC-Supported  HAI Prevention Activities</vt:lpstr>
      <vt:lpstr>HAI Program Leaders </vt:lpstr>
      <vt:lpstr>HCP Influenza Vaccination - Annual Report</vt:lpstr>
      <vt:lpstr>HAI in California Hospitals - Annual Report</vt:lpstr>
      <vt:lpstr>Annual Report of HAI in CA Hospitals, 2014  </vt:lpstr>
      <vt:lpstr>PowerPoint Presentation</vt:lpstr>
      <vt:lpstr>HAI Liaison IP Program</vt:lpstr>
      <vt:lpstr>Liaison Infection Preventionist (IP) Program</vt:lpstr>
      <vt:lpstr>HAI Data for Action Strategy</vt:lpstr>
      <vt:lpstr>PowerPoint Presentation</vt:lpstr>
      <vt:lpstr>PowerPoint Presentation</vt:lpstr>
      <vt:lpstr>California Ebola Treatment and Assessment Centers </vt:lpstr>
      <vt:lpstr>California Campaign to Prevent Bloodstream Infections in Hemodialysis Patients</vt:lpstr>
      <vt:lpstr>Core Actions to Address Antimicrobial Resistance</vt:lpstr>
      <vt:lpstr>Supporting California ASP Adoption</vt:lpstr>
      <vt:lpstr>150 California Hospitals Are Participating in 2015 ASP Collaborative</vt:lpstr>
      <vt:lpstr>Developing a Model Regional Approach to  Antimicrobial Resistance and CDI Prevention  </vt:lpstr>
      <vt:lpstr>Orange County CDI Collaborative Participants</vt:lpstr>
      <vt:lpstr>Sacramento Metro CDI Prevention Collaborative</vt:lpstr>
      <vt:lpstr>San Francisco  Bay Area  CRE Prevention Collaborative</vt:lpstr>
      <vt:lpstr>CDPH HAI Program Role in Outbreak Investigations</vt:lpstr>
      <vt:lpstr>HAI Program Outbreak Investigations / Consultations, 2015  </vt:lpstr>
      <vt:lpstr>PowerPoint Presentation</vt:lpstr>
      <vt:lpstr>Webpage Views - CDPH Programs  January to July 2015 </vt:lpstr>
      <vt:lpstr>2015 Top Ten HAI Page Views</vt:lpstr>
      <vt:lpstr>California Injection Safety Program</vt:lpstr>
      <vt:lpstr>Summary</vt:lpstr>
      <vt:lpstr>CDPH HAI Program and APIC Discussions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LICENSING AND CERTIFICATION PROGRAM</dc:title>
  <dc:creator>Vicki</dc:creator>
  <cp:lastModifiedBy>Stanley, Joan (Kim)</cp:lastModifiedBy>
  <cp:revision>295</cp:revision>
  <cp:lastPrinted>2015-12-04T15:18:26Z</cp:lastPrinted>
  <dcterms:created xsi:type="dcterms:W3CDTF">2013-10-01T05:25:08Z</dcterms:created>
  <dcterms:modified xsi:type="dcterms:W3CDTF">2016-09-02T16:38:29Z</dcterms:modified>
</cp:coreProperties>
</file>