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5"/>
  </p:notesMasterIdLst>
  <p:sldIdLst>
    <p:sldId id="256" r:id="rId2"/>
    <p:sldId id="257" r:id="rId3"/>
    <p:sldId id="261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0" r:id="rId21"/>
    <p:sldId id="262" r:id="rId22"/>
    <p:sldId id="270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5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E366A-0AD2-4D8A-AF71-40008F3874CF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DF011-84E7-4151-A583-3F74A2317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HAI’s must be acknowledged as defects in care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Defects  are defined as shortcomings, faults or imperfections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are viewed by senior leadership as waste.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complications means improved outcomes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HAI’s means reduced readmits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HAI’s means improved patient experience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HAI’s means elimination of waste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HAI’s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improves chance of getting $$$ back under value based purchasing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 line: It all means better care at a lower cost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Who’s job is it to lower costs? IP’s or executive leadership? It’s shared.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shows an example of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document used by Ohio Health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HAI’s must be acknowledged as defects in care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Defects  are defined as shortcomings, faults or imperfections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are viewed by senior leadership as waste.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complications means improved outcomes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HAI’s means reduced readmits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HAI’s means improved patient experience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HAI’s means elimination of waste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HAI’s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improves chance of getting $$$ back under value based purchasing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 line: It all means better care at a lower cost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Who’s job is it to lower costs? IP’s or executive leadership? It’s shared.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shows an example of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document used by Ohio Health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4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closing, Thank you </a:t>
            </a:r>
            <a:r>
              <a:rPr lang="en-US" b="1" baseline="0" dirty="0" smtClean="0"/>
              <a:t>for t</a:t>
            </a:r>
            <a:r>
              <a:rPr lang="en-US" b="1" dirty="0" smtClean="0"/>
              <a:t>he gift of scholarship that inspired me to come back and be a better leader. Thank you for your</a:t>
            </a:r>
            <a:r>
              <a:rPr lang="en-US" b="1" baseline="0" dirty="0" smtClean="0"/>
              <a:t> support, generosity and investment in my professional growth and development.  I can guarantee you that our community will benefit as a result and I am sincerely grateful.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9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Tougher</a:t>
            </a:r>
            <a:r>
              <a:rPr lang="en-US" b="1" baseline="0" dirty="0" smtClean="0"/>
              <a:t> than it sounds. Make the time, make the plan, don’t be afraid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F011-84E7-4151-A583-3F74A23174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980862-E472-404D-9C3D-E3776AD3B6B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8CA5F4-318E-4438-B309-8FBEB06B96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86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APIC Conference Session Topic or Title: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4800" dirty="0" smtClean="0"/>
              <a:t>Demystifying CMS Requirements: </a:t>
            </a:r>
            <a:r>
              <a:rPr lang="en-US" sz="3200" dirty="0" smtClean="0"/>
              <a:t>Giving them meaning for IPs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Originally presented by Kathleen </a:t>
            </a:r>
            <a:r>
              <a:rPr lang="en-US" sz="1600" dirty="0" err="1" smtClean="0"/>
              <a:t>Gase</a:t>
            </a:r>
            <a:r>
              <a:rPr lang="en-US" sz="1600" dirty="0" smtClean="0"/>
              <a:t>, MPH, CIC      APIC 2016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1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APIC Conference presentation by Scholarship recipient: </a:t>
            </a:r>
            <a:br>
              <a:rPr lang="en-US" sz="2400" b="1" dirty="0" smtClean="0"/>
            </a:br>
            <a:r>
              <a:rPr lang="en-US" sz="2400" b="1" dirty="0" smtClean="0"/>
              <a:t>name:</a:t>
            </a:r>
            <a:r>
              <a:rPr lang="en-US" sz="3200" u="sng" dirty="0" smtClean="0"/>
              <a:t>	Jonathan Schouest		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" y="533400"/>
            <a:ext cx="4772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69872" y="5549418"/>
            <a:ext cx="2538274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dirty="0" smtClean="0"/>
              <a:t>And so on!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52400"/>
            <a:ext cx="9144000" cy="629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6" y="24442"/>
            <a:ext cx="8534400" cy="59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229600" cy="592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105400" y="5621778"/>
            <a:ext cx="3733800" cy="131242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/>
            <a:r>
              <a:rPr lang="en-US" sz="3200" dirty="0" smtClean="0"/>
              <a:t>Achievement and Improvement points (0-10 scale) are awarded. </a:t>
            </a:r>
          </a:p>
          <a:p>
            <a:pPr marL="457200" indent="-457200"/>
            <a:r>
              <a:rPr lang="en-US" sz="3200" dirty="0" smtClean="0"/>
              <a:t>Highest score is used to determine TPS</a:t>
            </a:r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42296"/>
            <a:ext cx="8001000" cy="566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"/>
            <a:ext cx="823863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02" y="4953000"/>
            <a:ext cx="4372852" cy="163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69872" y="5549418"/>
            <a:ext cx="2538274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dirty="0" smtClean="0"/>
              <a:t>And so on!</a:t>
            </a:r>
            <a:endParaRPr 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8228135" cy="57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0" y="120168"/>
            <a:ext cx="85498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867400" y="4953000"/>
            <a:ext cx="2538274" cy="685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dirty="0" smtClean="0"/>
              <a:t>i.e. Reduction for Non-performance!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7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549"/>
            <a:ext cx="8566185" cy="56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278"/>
            <a:ext cx="8305800" cy="57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69872" y="5549418"/>
            <a:ext cx="2538274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dirty="0" smtClean="0"/>
              <a:t>And so on!</a:t>
            </a:r>
            <a:endParaRPr lang="en-US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1912"/>
            <a:ext cx="8353425" cy="572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Upon completion of this presentation, APIC members will be able to:</a:t>
            </a:r>
          </a:p>
          <a:p>
            <a:pPr>
              <a:buNone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Describe how HAI data is used by CMA to determine reimbursement incentives and penalties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List the differences in how HAI data is used and disseminated in IQR, VBP and HAC programs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Objectives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69872" y="5549418"/>
            <a:ext cx="2538274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dirty="0" smtClean="0"/>
              <a:t>And so on!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87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Soft +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6699" y="64447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+ or -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6444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Neutral or -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marL="457200" indent="-457200"/>
            <a:r>
              <a:rPr lang="en-US" b="1" dirty="0" smtClean="0"/>
              <a:t>IPPS was well conceived!</a:t>
            </a:r>
          </a:p>
          <a:p>
            <a:pPr marL="713232" lvl="1" indent="-457200"/>
            <a:r>
              <a:rPr lang="en-US" b="1" dirty="0" smtClean="0"/>
              <a:t>positive and negative reinforcement of performance</a:t>
            </a:r>
          </a:p>
          <a:p>
            <a:pPr marL="457200" indent="-457200"/>
            <a:r>
              <a:rPr lang="en-US" b="1" dirty="0" smtClean="0"/>
              <a:t>There will always be a bottom 25%</a:t>
            </a:r>
          </a:p>
          <a:p>
            <a:pPr marL="457200" indent="-457200"/>
            <a:r>
              <a:rPr lang="en-US" b="1" dirty="0" smtClean="0"/>
              <a:t>Process Improvement is exactly that- a continual process!</a:t>
            </a:r>
          </a:p>
          <a:p>
            <a:pPr marL="457200" indent="-457200"/>
            <a:r>
              <a:rPr lang="en-US" b="1" dirty="0" smtClean="0"/>
              <a:t>IP knowledge of the way the programs and domains are visible to agencies and the public can assist organizational strategy</a:t>
            </a:r>
          </a:p>
          <a:p>
            <a:pPr marL="713232" lvl="1" indent="-457200"/>
            <a:r>
              <a:rPr lang="en-US" b="1" dirty="0" smtClean="0"/>
              <a:t>forecasting</a:t>
            </a:r>
          </a:p>
          <a:p>
            <a:pPr marL="457200" indent="-457200"/>
            <a:endParaRPr lang="en-US" b="1" dirty="0" smtClean="0"/>
          </a:p>
          <a:p>
            <a:pPr marL="457200" indent="-457200"/>
            <a:endParaRPr lang="en-US" b="1" dirty="0" smtClean="0"/>
          </a:p>
          <a:p>
            <a:pPr marL="457200" indent="-457200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 Takeaways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After the presentation of this session to my PI department, we came together and decided to pursue forecasting of our HAC scores.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/>
            <a:r>
              <a:rPr lang="en-US" b="1" dirty="0" smtClean="0"/>
              <a:t>Model currently being developed by Clinical Excellence, Quality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Changes at SJHS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localwiki.net/media/pages/files/zrijv8c0gze3xcr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9530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Lucida Handwriting" pitchFamily="66" charset="0"/>
              </a:rPr>
              <a:t>Thank You!</a:t>
            </a:r>
            <a:endParaRPr lang="en-US" sz="60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69872" y="5549418"/>
            <a:ext cx="2538274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dirty="0" smtClean="0"/>
              <a:t>And so on!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750890" cy="574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0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69872" y="5549418"/>
            <a:ext cx="2538274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dirty="0" smtClean="0"/>
              <a:t>And so on!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87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Soft +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6699" y="64447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+ or -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6444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Neutral or -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69872" y="5549418"/>
            <a:ext cx="2538274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dirty="0" smtClean="0"/>
              <a:t>And so on!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" y="136677"/>
            <a:ext cx="8114222" cy="580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69872" y="5549418"/>
            <a:ext cx="2538274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dirty="0" smtClean="0"/>
              <a:t>And so on!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25"/>
            <a:ext cx="8391525" cy="55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12" y="5143375"/>
            <a:ext cx="5145188" cy="14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69872" y="5549418"/>
            <a:ext cx="2538274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dirty="0" smtClean="0"/>
              <a:t>And so on!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Acronyms and Timelines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86700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702225" cy="2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536"/>
            <a:ext cx="8782050" cy="58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1741</TotalTime>
  <Words>865</Words>
  <Application>Microsoft Office PowerPoint</Application>
  <PresentationFormat>On-screen Show (4:3)</PresentationFormat>
  <Paragraphs>121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APIC Conference presentation by Scholarship recipient:  name: Jonathan Schouest  </vt:lpstr>
      <vt:lpstr>Objectives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Acronyms and Timelines</vt:lpstr>
      <vt:lpstr>Key Takeaways</vt:lpstr>
      <vt:lpstr>Changes at SJHS</vt:lpstr>
      <vt:lpstr>Questions?</vt:lpstr>
    </vt:vector>
  </TitlesOfParts>
  <Company>John Muir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104922</dc:creator>
  <cp:lastModifiedBy>Stanley, Joan (Kim)</cp:lastModifiedBy>
  <cp:revision>45</cp:revision>
  <dcterms:created xsi:type="dcterms:W3CDTF">2010-11-05T21:47:55Z</dcterms:created>
  <dcterms:modified xsi:type="dcterms:W3CDTF">2016-09-20T16:03:57Z</dcterms:modified>
</cp:coreProperties>
</file>