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23"/>
  </p:notes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92" r:id="rId16"/>
    <p:sldId id="287" r:id="rId17"/>
    <p:sldId id="288" r:id="rId18"/>
    <p:sldId id="289" r:id="rId19"/>
    <p:sldId id="290" r:id="rId20"/>
    <p:sldId id="291" r:id="rId21"/>
    <p:sldId id="26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5C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14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E366A-0AD2-4D8A-AF71-40008F3874CF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DF011-84E7-4151-A583-3F74A23174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43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E0EDAA-884F-40A1-8979-7F3C9B5E22EF}" type="slidenum">
              <a:rPr lang="en-US"/>
              <a:pPr/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1180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4D1AF-5051-46F4-B618-5A1A18902D0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972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4D1AF-5051-46F4-B618-5A1A18902D0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688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 closing, Thank you </a:t>
            </a:r>
            <a:r>
              <a:rPr lang="en-US" b="1" baseline="0" dirty="0" smtClean="0"/>
              <a:t>for t</a:t>
            </a:r>
            <a:r>
              <a:rPr lang="en-US" b="1" dirty="0" smtClean="0"/>
              <a:t>he gift of scholarship that inspired me to come back and be a better leader. Thank you for your</a:t>
            </a:r>
            <a:r>
              <a:rPr lang="en-US" b="1" baseline="0" dirty="0" smtClean="0"/>
              <a:t> support, generosity and investment in my professional growth and development.  I can guarantee you that our community will benefit as a result and I am sincerely grateful. 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DF011-84E7-4151-A583-3F74A231748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993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4D1AF-5051-46F4-B618-5A1A18902D0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73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78345-AB9B-474C-9DF0-56AD5FB2404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29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4D1AF-5051-46F4-B618-5A1A18902D0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47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4D1AF-5051-46F4-B618-5A1A18902D0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365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4D1AF-5051-46F4-B618-5A1A18902D0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481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4D1AF-5051-46F4-B618-5A1A18902D0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505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4D1AF-5051-46F4-B618-5A1A18902D0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05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4D1AF-5051-46F4-B618-5A1A18902D0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4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03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4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27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6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9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5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71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7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945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0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3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80862-E472-404D-9C3D-E3776AD3B6B2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CA5F4-318E-4438-B309-8FBEB06B9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7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plus.google.com/+nyulmc/videos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6628" y="304800"/>
            <a:ext cx="8961120" cy="2566687"/>
          </a:xfrm>
        </p:spPr>
        <p:txBody>
          <a:bodyPr>
            <a:noAutofit/>
          </a:bodyPr>
          <a:lstStyle/>
          <a:p>
            <a:pPr algn="l"/>
            <a:r>
              <a:rPr lang="en-US" sz="4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Integrating </a:t>
            </a:r>
            <a:r>
              <a:rPr lang="en-US" sz="4400" dirty="0">
                <a:latin typeface="Tahoma" pitchFamily="34" charset="0"/>
                <a:ea typeface="Tahoma" pitchFamily="34" charset="0"/>
                <a:cs typeface="Tahoma" pitchFamily="34" charset="0"/>
              </a:rPr>
              <a:t>Infection Prevention and Control Programs into the Ambulatory Care Setting: An Evolving Model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0099" y="3886200"/>
            <a:ext cx="6858000" cy="24384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Laura Tang, RN</a:t>
            </a:r>
          </a:p>
          <a:p>
            <a:pPr algn="l"/>
            <a:endParaRPr lang="en-US" sz="2800" b="1" dirty="0" smtClean="0">
              <a:solidFill>
                <a:schemeClr val="tx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/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With credits to Infection </a:t>
            </a:r>
            <a:r>
              <a:rPr lang="en-US" sz="2800" b="1" dirty="0" err="1" smtClean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Preventionists</a:t>
            </a:r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from New York University Medical Center:</a:t>
            </a:r>
          </a:p>
          <a:p>
            <a:pPr algn="l"/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Faith </a:t>
            </a:r>
            <a:r>
              <a:rPr lang="en-US" sz="28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Skeete, RN MS CIC</a:t>
            </a:r>
          </a:p>
          <a:p>
            <a:pPr algn="l"/>
            <a:r>
              <a:rPr lang="en-US" sz="28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Natalie Fucito, BSN RN CCRN</a:t>
            </a:r>
          </a:p>
          <a:p>
            <a:pPr algn="l"/>
            <a:endParaRPr lang="en-US" sz="2800" b="1" dirty="0">
              <a:solidFill>
                <a:schemeClr val="tx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/>
            <a:r>
              <a:rPr lang="en-US" sz="28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No Financial Disclosures</a:t>
            </a:r>
          </a:p>
          <a:p>
            <a:pPr algn="l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14800" y="5715000"/>
            <a:ext cx="477202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1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0389" y="1555552"/>
            <a:ext cx="7700211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Necessary with the changing landscape of healthcare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Impossible to take an inpatient approach to the ambulatory world.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Program management approach to implementing an Infection Control Program in the ambulatory setting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Assessment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Build relationships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Create an environment of safety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Disseminate data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Expand and evolve your program  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1378" y="205757"/>
            <a:ext cx="84509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Infection Prevention to </a:t>
            </a:r>
            <a:endParaRPr lang="en-US" sz="36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US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Infection </a:t>
            </a:r>
            <a:r>
              <a:rPr lang="en-US" sz="3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Management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53737" y="59055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32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65759" y="1588168"/>
            <a:ext cx="847985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endParaRPr lang="en-US" sz="1600" b="1" dirty="0" smtClean="0"/>
          </a:p>
          <a:p>
            <a:pPr marL="285750" indent="-285750">
              <a:buFont typeface="Wingdings" pitchFamily="2" charset="2"/>
              <a:buChar char="q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Assessment of the current Ambulatory Network included the following: 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Distributing  a needs assessment survey to providers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Gathering information from other teams regarding growth, infrastructure, and services offered at various locations 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Stratifying locations by location and risk </a:t>
            </a:r>
          </a:p>
          <a:p>
            <a:pPr marL="742950" lvl="1" indent="-285750">
              <a:buFont typeface="Wingdings" pitchFamily="2" charset="2"/>
              <a:buChar char="§"/>
            </a:pPr>
            <a:endParaRPr lang="en-US" dirty="0" smtClean="0"/>
          </a:p>
          <a:p>
            <a:pPr marL="742950" lvl="1" indent="-285750"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5759" y="231006"/>
            <a:ext cx="5534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7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</a:t>
            </a:r>
            <a:r>
              <a:rPr lang="en-US" sz="32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ssessment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53737" y="59055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22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2815" y="1600201"/>
            <a:ext cx="860498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/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Identify key stakeholders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Environmental Health &amp; Safety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Regulatory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Clinical Compliance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Real Estate and Development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Onsite leadership (Administrative and Clinical)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Communication is key and face time is a must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Work towards a common goal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Identify yourself as a resource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2131" y="192506"/>
            <a:ext cx="75077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7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</a:t>
            </a:r>
            <a:r>
              <a:rPr lang="en-US" sz="32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uild Relationships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630" y="1676400"/>
            <a:ext cx="2872495" cy="2029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53737" y="59055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24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16028" y="1143000"/>
            <a:ext cx="688206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endParaRPr lang="en-US" sz="2000" dirty="0" smtClean="0"/>
          </a:p>
          <a:p>
            <a:pPr marL="342900" indent="-342900">
              <a:buFont typeface="Wingdings" pitchFamily="2" charset="2"/>
              <a:buChar char="q"/>
            </a:pP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Introduce infection </a:t>
            </a:r>
            <a:r>
              <a:rPr lang="en-US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ontrol standards to facilities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Non-punitive, constructive, and facilitate change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Do not expect immediate change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Focus on highest risk items </a:t>
            </a:r>
            <a:endParaRPr lang="en-US" sz="2000" b="1" dirty="0"/>
          </a:p>
          <a:p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27968" y="3276600"/>
            <a:ext cx="6487432" cy="2740730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3124201" y="3200400"/>
            <a:ext cx="2133599" cy="1755432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4906479" y="2184935"/>
            <a:ext cx="1667576" cy="10828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f</a:t>
            </a:r>
            <a:r>
              <a:rPr lang="en-US" sz="1200" b="1" dirty="0" smtClean="0"/>
              <a:t>ood and drink near </a:t>
            </a:r>
            <a:r>
              <a:rPr lang="en-US" sz="1200" b="1" dirty="0"/>
              <a:t>d</a:t>
            </a:r>
            <a:r>
              <a:rPr lang="en-US" sz="1200" b="1" dirty="0" smtClean="0"/>
              <a:t>isinfection</a:t>
            </a:r>
          </a:p>
          <a:p>
            <a:pPr algn="ctr"/>
            <a:r>
              <a:rPr lang="en-US" sz="1200" b="1" dirty="0"/>
              <a:t>s</a:t>
            </a:r>
            <a:r>
              <a:rPr lang="en-US" sz="1200" b="1" dirty="0" smtClean="0"/>
              <a:t>ink </a:t>
            </a:r>
            <a:endParaRPr lang="en-US" sz="1200" b="1" dirty="0"/>
          </a:p>
        </p:txBody>
      </p:sp>
      <p:sp>
        <p:nvSpPr>
          <p:cNvPr id="34" name="Oval 33"/>
          <p:cNvSpPr/>
          <p:nvPr/>
        </p:nvSpPr>
        <p:spPr>
          <a:xfrm>
            <a:off x="7167212" y="1890137"/>
            <a:ext cx="1795110" cy="11839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f</a:t>
            </a:r>
            <a:r>
              <a:rPr lang="en-US" sz="1200" b="1" dirty="0" smtClean="0"/>
              <a:t>ood and drink near </a:t>
            </a:r>
            <a:r>
              <a:rPr lang="en-US" sz="1200" b="1" dirty="0"/>
              <a:t>s</a:t>
            </a:r>
            <a:r>
              <a:rPr lang="en-US" sz="1200" b="1" dirty="0" smtClean="0"/>
              <a:t>terilized </a:t>
            </a:r>
            <a:r>
              <a:rPr lang="en-US" sz="1200" b="1" dirty="0"/>
              <a:t>i</a:t>
            </a:r>
            <a:r>
              <a:rPr lang="en-US" sz="1200" b="1" dirty="0" smtClean="0"/>
              <a:t>nstruments &amp; autoclave</a:t>
            </a:r>
            <a:endParaRPr lang="en-US" sz="1200" b="1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4114800" y="3200400"/>
            <a:ext cx="1177490" cy="19050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943600" y="3124200"/>
            <a:ext cx="609600" cy="1676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7441124" y="2915666"/>
            <a:ext cx="302696" cy="1154193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7940843" y="2970915"/>
            <a:ext cx="75798" cy="1257323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14192" y="0"/>
            <a:ext cx="84292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reate an Environment of Safety</a:t>
            </a:r>
            <a:endParaRPr lang="en-US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58537" y="6072956"/>
            <a:ext cx="3933063" cy="78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99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</a:t>
            </a:r>
            <a:r>
              <a:rPr lang="en-US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isseminate Data</a:t>
            </a:r>
            <a:br>
              <a:rPr lang="en-US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508375"/>
          </a:xfrm>
        </p:spPr>
        <p:txBody>
          <a:bodyPr/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Collect data from each visit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Analyze data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Disseminate data to key stakeholders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Elicit feedback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Collaborate on how to improve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53737" y="59436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n-US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xpand Your Program</a:t>
            </a:r>
            <a:br>
              <a:rPr lang="en-US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117975"/>
          </a:xfrm>
        </p:spPr>
        <p:txBody>
          <a:bodyPr/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Take knowledge gleaned through data and subjectively to implement the following: 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Emerging pathogen awareness 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SSI surveillance 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Central line surveillance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New policies and procedures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Antimicrobial Stewardship 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Database development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HH monitoring program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53737" y="5981700"/>
            <a:ext cx="4390263" cy="8763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740" y="1479116"/>
            <a:ext cx="7886700" cy="4351338"/>
          </a:xfrm>
        </p:spPr>
        <p:txBody>
          <a:bodyPr/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Knowledge </a:t>
            </a:r>
            <a:r>
              <a:rPr lang="en-US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gaps regarding infection control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Physical layout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Inconsistencies between practices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Increased amount of resources and focus requires a change in practice</a:t>
            </a: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28600"/>
            <a:ext cx="831863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Challenges</a:t>
            </a:r>
            <a:endParaRPr lang="en-US" sz="3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53737" y="59817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969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46509" y="915062"/>
            <a:ext cx="768095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Meeting new people across your institution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Collaborating as a team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Scope of impact is immeasurable 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O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 the forefront of change in infection control and healthcare 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Overall IPC is well welcomed!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Interesting </a:t>
            </a: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and fun! </a:t>
            </a:r>
          </a:p>
          <a:p>
            <a:endParaRPr lang="en-US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179" y="3810000"/>
            <a:ext cx="5137283" cy="18794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6509" y="346508"/>
            <a:ext cx="826409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8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Wins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53737" y="59817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94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1262" y="1424538"/>
            <a:ext cx="825847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Promote all forms of communication…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Phone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Text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Email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IPC Webpage/social media page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err="1" smtClean="0"/>
              <a:t>Sharepoint</a:t>
            </a:r>
            <a:endParaRPr lang="en-US" sz="3200" dirty="0" smtClean="0"/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err="1" smtClean="0"/>
              <a:t>Webex</a:t>
            </a:r>
            <a:r>
              <a:rPr lang="en-US" sz="3200" dirty="0" smtClean="0"/>
              <a:t>/go-to-meeting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		</a:t>
            </a:r>
            <a:endParaRPr lang="en-US" sz="3200" dirty="0"/>
          </a:p>
          <a:p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81262" y="285765"/>
            <a:ext cx="781571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Communication is Key…</a:t>
            </a:r>
            <a:endParaRPr lang="en-US" sz="3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53737" y="59817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99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7845" y="1066801"/>
            <a:ext cx="844135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b="1" dirty="0" smtClean="0"/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Implementing an infection control program in your ambulatory care environment requires: </a:t>
            </a:r>
          </a:p>
          <a:p>
            <a:pPr marL="1257300" lvl="2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Adequate assessment</a:t>
            </a:r>
          </a:p>
          <a:p>
            <a:pPr marL="1257300" lvl="2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Building new relationships</a:t>
            </a:r>
          </a:p>
          <a:p>
            <a:pPr marL="1257300" lvl="2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Creating a culture of safety and quality</a:t>
            </a:r>
          </a:p>
          <a:p>
            <a:pPr marL="1257300" lvl="2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Data analysis</a:t>
            </a:r>
          </a:p>
          <a:p>
            <a:pPr marL="1257300" lvl="2" indent="-342900">
              <a:buFont typeface="Wingdings" pitchFamily="2" charset="2"/>
              <a:buChar char="§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Expansion to an evolved ICP program</a:t>
            </a:r>
          </a:p>
          <a:p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Communication is key. </a:t>
            </a: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U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 your resources to keep the ambulatory world connected to your Infection Prevention and Control Department. 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257300" lvl="2" indent="-342900">
              <a:buFont typeface="Wingdings" pitchFamily="2" charset="2"/>
              <a:buChar char="q"/>
            </a:pPr>
            <a:endParaRPr lang="en-US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380" y="279133"/>
            <a:ext cx="86186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4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Conclusion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53737" y="59817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83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DDC674-52F6-4FF7-BAC0-A11FBC750E43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Upon completion of this presentation, APIC members will be able to: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550" y="1790700"/>
            <a:ext cx="8382000" cy="4610100"/>
          </a:xfrm>
          <a:ln>
            <a:noFill/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List three infection prevention and control concerns in the ambulatory care setting</a:t>
            </a:r>
            <a:endParaRPr lang="en-US" sz="28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Describe one way in which to implement new infection prevention and control protocols in your ambulatory care settings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Describe possible ways in which staff in remote outpatient areas can communicate concerns and/or events with their Infection Prevention and Control department</a:t>
            </a:r>
          </a:p>
          <a:p>
            <a:pPr lvl="1">
              <a:buSzPct val="50000"/>
              <a:buFont typeface="Courier New" pitchFamily="49" charset="0"/>
              <a:buChar char="o"/>
            </a:pPr>
            <a:endParaRPr lang="en-US" sz="2800" i="1" dirty="0" smtClean="0">
              <a:solidFill>
                <a:srgbClr val="000000"/>
              </a:solidFill>
            </a:endParaRPr>
          </a:p>
          <a:p>
            <a:pPr marL="0" indent="0">
              <a:buSzPct val="100000"/>
              <a:buNone/>
            </a:pPr>
            <a:endParaRPr lang="en-US" sz="2400" b="1" dirty="0">
              <a:solidFill>
                <a:srgbClr val="000000"/>
              </a:solidFill>
            </a:endParaRPr>
          </a:p>
          <a:p>
            <a:pPr marL="231775" lvl="1" indent="0">
              <a:buSzPct val="50000"/>
              <a:buNone/>
            </a:pPr>
            <a:endParaRPr lang="en-US" sz="2400" b="1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38600" y="5638800"/>
            <a:ext cx="477202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60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509" y="279132"/>
            <a:ext cx="747882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4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What we know for sure…</a:t>
            </a:r>
            <a:endParaRPr lang="en-US" sz="34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0888" y="1143001"/>
            <a:ext cx="815259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The environment of </a:t>
            </a: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ambulatory </a:t>
            </a:r>
            <a:r>
              <a:rPr lang="en-US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are </a:t>
            </a:r>
            <a:r>
              <a:rPr lang="en-US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is evolving and requires a thoughtful approach to assessing infection control risks</a:t>
            </a: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</a:pPr>
            <a:endParaRPr lang="en-US" sz="2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buFont typeface="Wingdings" pitchFamily="2" charset="2"/>
              <a:buChar char="q"/>
            </a:pPr>
            <a:endParaRPr lang="en-US" sz="2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Change requires the support of: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Leadership </a:t>
            </a:r>
            <a:endParaRPr lang="en-US" sz="2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 dedicated multi-disciplinary team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Additional resources (time and money) </a:t>
            </a:r>
          </a:p>
          <a:p>
            <a:pPr lvl="1"/>
            <a:endParaRPr lang="en-US" sz="2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sz="2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revolution of healthcare improvement requires an evolution in infection prevention. 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53737" y="59817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647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With Deepest Appreciation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Content Placeholder 3" descr="http://localwiki.net/media/pages/files/zrijv8c0gze3xcr6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143000"/>
            <a:ext cx="4038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1752600" y="5029200"/>
            <a:ext cx="548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Lucida Handwriting" pitchFamily="66" charset="0"/>
              </a:rPr>
              <a:t>Thank You!</a:t>
            </a:r>
            <a:endParaRPr lang="en-US" sz="6000" dirty="0">
              <a:solidFill>
                <a:srgbClr val="FF0000"/>
              </a:solidFill>
              <a:latin typeface="Lucida Handwriting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52400" y="156945"/>
            <a:ext cx="87990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Key Differences </a:t>
            </a:r>
            <a:r>
              <a:rPr lang="en-US" sz="3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B</a:t>
            </a:r>
            <a:r>
              <a:rPr lang="en-US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etween </a:t>
            </a:r>
          </a:p>
          <a:p>
            <a:pPr algn="ctr"/>
            <a:r>
              <a:rPr lang="en-US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Ambulatory &amp; Inpatient</a:t>
            </a:r>
            <a:endParaRPr lang="en-US" sz="3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591107"/>
              </p:ext>
            </p:extLst>
          </p:nvPr>
        </p:nvGraphicFramePr>
        <p:xfrm>
          <a:off x="341697" y="1371600"/>
          <a:ext cx="8609798" cy="437736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409117"/>
                <a:gridCol w="3049515"/>
                <a:gridCol w="3151166"/>
              </a:tblGrid>
              <a:tr h="488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Item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Inpatient Focus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Ambulatory Focus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8183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Screening</a:t>
                      </a:r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/ Surveillance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Patient </a:t>
                      </a: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can be screened on admit and tracked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Process surveillance</a:t>
                      </a:r>
                    </a:p>
                  </a:txBody>
                  <a:tcPr marL="9525" marR="9525" marT="9525" marB="0" anchor="ctr"/>
                </a:tc>
              </a:tr>
              <a:tr h="11461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Isolation </a:t>
                      </a:r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Precautions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Transmission </a:t>
                      </a:r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Based Precautions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Standard Precautions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10947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Environmental Cleaning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Daily &amp; terminal cleaning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 between patient cleaning and end-of-day cleaning</a:t>
                      </a:r>
                    </a:p>
                  </a:txBody>
                  <a:tcPr marL="9525" marR="9525" marT="9525" marB="0" anchor="ctr"/>
                </a:tc>
              </a:tr>
              <a:tr h="8294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Hand Hygiene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Environment </a:t>
                      </a: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defined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Environment less defined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867400"/>
            <a:ext cx="4572000" cy="91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01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8382" y="304799"/>
            <a:ext cx="8402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IPC Concerns in Ambulatory Settings</a:t>
            </a:r>
            <a:endParaRPr lang="en-US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5627571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http://www.cdc.gov/hicpac/pubs.html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8383" y="1142999"/>
            <a:ext cx="852798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Injection safety &amp; medication handling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Equipment reprocessing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Environmental cleaning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Respiratory etiquette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Developing working relationships with IPC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Occupation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Health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Services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Hand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hygiene (HH) &amp; personal protective equipment (PPE)</a:t>
            </a:r>
          </a:p>
          <a:p>
            <a:pPr marL="342900" indent="-342900">
              <a:buFont typeface="Wingdings" pitchFamily="2" charset="2"/>
              <a:buChar char="q"/>
            </a:pPr>
            <a:endParaRPr lang="en-US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5791200"/>
            <a:ext cx="4495800" cy="89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92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6253" y="112295"/>
            <a:ext cx="8874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Assessment of Ambulatory Needs: Methods</a:t>
            </a:r>
            <a:endParaRPr lang="en-US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6252" y="734047"/>
            <a:ext cx="8604985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Setting chosen by location</a:t>
            </a:r>
            <a:r>
              <a:rPr lang="en-US" sz="2500" dirty="0">
                <a:latin typeface="Tahoma" pitchFamily="34" charset="0"/>
                <a:ea typeface="Tahoma" pitchFamily="34" charset="0"/>
                <a:cs typeface="Tahoma" pitchFamily="34" charset="0"/>
              </a:rPr>
              <a:t>, procedures performed and/or requests from </a:t>
            </a: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staff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Standardized checklists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Environmental </a:t>
            </a:r>
          </a:p>
          <a:p>
            <a:pPr marL="1257300" lvl="2" indent="-342900">
              <a:buFont typeface="Wingdings" pitchFamily="2" charset="2"/>
              <a:buChar char="Ø"/>
            </a:pP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Administrative </a:t>
            </a:r>
          </a:p>
          <a:p>
            <a:pPr marL="1257300" lvl="2" indent="-342900">
              <a:buFont typeface="Wingdings" pitchFamily="2" charset="2"/>
              <a:buChar char="Ø"/>
            </a:pP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HH &amp; PPE</a:t>
            </a:r>
          </a:p>
          <a:p>
            <a:pPr marL="1257300" lvl="2" indent="-342900">
              <a:buFont typeface="Wingdings" pitchFamily="2" charset="2"/>
              <a:buChar char="Ø"/>
            </a:pP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Storage (clean &amp; dirty)</a:t>
            </a:r>
          </a:p>
          <a:p>
            <a:pPr marL="1257300" lvl="2" indent="-342900">
              <a:buFont typeface="Wingdings" pitchFamily="2" charset="2"/>
              <a:buChar char="Ø"/>
            </a:pP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Injection safety &amp; medication handling</a:t>
            </a:r>
          </a:p>
          <a:p>
            <a:pPr marL="1257300" lvl="2" indent="-342900">
              <a:buFont typeface="Wingdings" pitchFamily="2" charset="2"/>
              <a:buChar char="Ø"/>
            </a:pP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Low level disinfection</a:t>
            </a:r>
          </a:p>
          <a:p>
            <a:pPr marL="1257300" lvl="2" indent="-342900">
              <a:buFont typeface="Wingdings" pitchFamily="2" charset="2"/>
              <a:buChar char="Ø"/>
            </a:pP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Waste disposal</a:t>
            </a:r>
          </a:p>
          <a:p>
            <a:pPr marL="1257300" lvl="2" indent="-342900">
              <a:buFont typeface="Wingdings" pitchFamily="2" charset="2"/>
              <a:buChar char="Ø"/>
            </a:pP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Specimen handling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High level disinfection (HLD) &amp; Sterilization checklists</a:t>
            </a:r>
          </a:p>
          <a:p>
            <a:endParaRPr lang="en-US" sz="2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399" y="5762454"/>
            <a:ext cx="4343401" cy="86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12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2295" y="256674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Assessment of 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Ambulatory Needs: Results </a:t>
            </a:r>
            <a:endParaRPr lang="en-US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1006" y="1028299"/>
            <a:ext cx="868439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q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20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of outpatient settings </a:t>
            </a:r>
            <a:endParaRPr lang="en-US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4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completed HLD and/or sterilization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16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performed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invasive procedures, infusions, and/or injections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Mean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time spent inspecting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-1.15 hours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Travel 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40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minutes (NYC locations) to 3 hours (Brooklyn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locations)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p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ublic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transportation (e.g. train, cab), NYU shuttle service, personal vehicles and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walking</a:t>
            </a:r>
            <a:endParaRPr lang="en-US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53737" y="57531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99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50796" y="179671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Assessment of Ambulatory Needs: Results</a:t>
            </a:r>
            <a:endParaRPr lang="en-US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0796" y="702891"/>
            <a:ext cx="83386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Findings: </a:t>
            </a:r>
          </a:p>
          <a:p>
            <a:pPr marL="342900" lvl="0" indent="-342900">
              <a:buFont typeface="Wingdings" pitchFamily="2" charset="2"/>
              <a:buChar char="q"/>
            </a:pP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Fatal (results </a:t>
            </a: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in injury, ill health </a:t>
            </a: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or death)</a:t>
            </a:r>
            <a:endParaRPr lang="en-US" sz="21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None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Major (results in health </a:t>
            </a: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problems or </a:t>
            </a: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requiring </a:t>
            </a: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medical treatment)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HLD without adequate ventilation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Glucometer storage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Multi dose medication vials without dates and prepared in room with patient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Other injection safety </a:t>
            </a: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issues- verbalized vs. observed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Quality </a:t>
            </a: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control </a:t>
            </a: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 HLD/ sterilization </a:t>
            </a: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unclear to staff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Ointments/ creams </a:t>
            </a: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used on multiple patients (for non-intact skin)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Endoscope </a:t>
            </a: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pre-cleaning, packing</a:t>
            </a: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, HLD and sterilization completed in one room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Specimens and medications stored together </a:t>
            </a: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refrigerator</a:t>
            </a:r>
            <a:endParaRPr lang="en-US" sz="21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100" dirty="0">
                <a:latin typeface="Tahoma" pitchFamily="34" charset="0"/>
                <a:ea typeface="Tahoma" pitchFamily="34" charset="0"/>
                <a:cs typeface="Tahoma" pitchFamily="34" charset="0"/>
              </a:rPr>
              <a:t>Mixture of clean and </a:t>
            </a:r>
            <a:r>
              <a:rPr lang="en-US" sz="2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dirty</a:t>
            </a:r>
            <a:endParaRPr lang="en-US" sz="21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53737" y="58293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3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6253" y="304800"/>
            <a:ext cx="9047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Assessment of 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Ambulatory </a:t>
            </a:r>
            <a:r>
              <a:rPr lang="en-US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Needs: Results </a:t>
            </a:r>
          </a:p>
        </p:txBody>
      </p:sp>
      <p:sp>
        <p:nvSpPr>
          <p:cNvPr id="2" name="Rectangle 1"/>
          <p:cNvSpPr/>
          <p:nvPr/>
        </p:nvSpPr>
        <p:spPr>
          <a:xfrm>
            <a:off x="96252" y="1066800"/>
            <a:ext cx="881674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Minor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(results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in superficial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injuries)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Appropriate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pressurization varies/fluctuates in critical areas as well as in storage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areas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Incorrect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signage (e.g. ‘utility’ vs. ‘supply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’)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Shipping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boxes in clinical/clean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areas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HH (e.g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. monitoring, indications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for)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bleach wipes noted </a:t>
            </a:r>
            <a:endParaRPr lang="en-US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Verbalized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incorrect use of disinfection wipes/contact time </a:t>
            </a:r>
          </a:p>
          <a:p>
            <a:pPr lvl="0"/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53737" y="58293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94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5CA3D8-AB4E-4A3B-903B-08A5CFFBBE3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2286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From Assessment to Integration</a:t>
            </a:r>
            <a:endParaRPr lang="en-US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irc_mi" descr="https://lh3.googleusercontent.com/TsJCxB4c94lQsLJKKVcSm74dmTBIXNJntOOP5fui0ArHtnTll9fU5uSVRozAbOkqMq1H=s658-fcrop64=1,00580000ffa6ffff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907" y="1241659"/>
            <a:ext cx="6766560" cy="431211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53737" y="5829300"/>
            <a:ext cx="439026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59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1782</TotalTime>
  <Words>994</Words>
  <Application>Microsoft Office PowerPoint</Application>
  <PresentationFormat>On-screen Show (4:3)</PresentationFormat>
  <Paragraphs>206</Paragraphs>
  <Slides>21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Integrating Infection Prevention and Control Programs into the Ambulatory Care Setting: An Evolving Model</vt:lpstr>
      <vt:lpstr>Upon completion of this presentation, APIC members will be able to: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Disseminate Data </vt:lpstr>
      <vt:lpstr>Expand Your Program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With Deepest Appreciation</vt:lpstr>
    </vt:vector>
  </TitlesOfParts>
  <Company>John Muir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104922</dc:creator>
  <cp:lastModifiedBy>Stanley, Joan (Kim)</cp:lastModifiedBy>
  <cp:revision>54</cp:revision>
  <dcterms:created xsi:type="dcterms:W3CDTF">2010-11-05T21:47:55Z</dcterms:created>
  <dcterms:modified xsi:type="dcterms:W3CDTF">2016-09-20T16:05:06Z</dcterms:modified>
</cp:coreProperties>
</file>