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59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434" autoAdjust="0"/>
  </p:normalViewPr>
  <p:slideViewPr>
    <p:cSldViewPr snapToGrid="0">
      <p:cViewPr>
        <p:scale>
          <a:sx n="120" d="100"/>
          <a:sy n="120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FD663-AD9A-40EC-B70C-A731C18C5904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E78EB-E972-406F-A0A0-0AC58FA035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1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IP Preceptor Program guide in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development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new IPs, with estimated completion date December 2016.  Will be posted on chapter website and shared by email.</a:t>
            </a: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 first time CIC and 23 successful re-certifications for our chapter this year.</a:t>
            </a:r>
          </a:p>
          <a:p>
            <a:pPr lvl="0"/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Scholarships provided to six members for attendance of professional conferences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Educational sessions at each chapter meeting included: SSI Bundle, TB Exposure Follow-up, The Affordable Care Act &amp; Product Selection: The Clinician's Role, Effecting Change, Rapid Molecular Technology: Improving Patient Outcomes, Sustainable Change in Hand Hygiene, Maximizing your environmental monitoring program. How to generate valuable statistical data , Patient Hygiene, Scope reprocessing best practices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82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+mj-lt"/>
              <a:buAutoNum type="arabicPeriod"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Meetings restructured to provide 1.5 hours education, and 1 hour round table structured networking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Dialogue meetings with Lynne Janssen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underscore willingness of CA-APIC to serve as brain trust/clinical experts for CA HAI Advisory and Liaison Program and CA-APIC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Vendor Liaison position created, and team convened – process created to ensure fair rotation of interested vendors in sponsorship opportunities</a:t>
            </a:r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58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Legislative Day led by Mary Virgalitto in Sacramento on May 3, 2016.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Lobby group for CA-APIC identified as CLRs for each chapter – group meetings planned and started by CA-APIC CLR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Mary Virgillito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989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+mj-lt"/>
              <a:buAutoNum type="arabicPeriod"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Transition to APIC template website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THANKS Dan!</a:t>
            </a: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CACC members donated hundreds of $ to service project identified at each meeting including: Greater Richmond Interfaith Program 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MedShare, George Mark Children’s House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 planned during November 2016 HQI Conference focused on education of Hospital Administrators re: Reliable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Design of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Prevention and Control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Updated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sent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IP Resource Survey – plan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responses to draft and submit article for publication in peer reviewed journal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48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Got to know my cousin Lisa Kilgore – so smart, organized</a:t>
            </a:r>
            <a:r>
              <a:rPr lang="en-US" baseline="0" dirty="0" smtClean="0"/>
              <a:t> – such great people skills – a true diplomat and leader!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23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year: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Future: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Guide: Plan one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 each year to support IPs in California – e.g. survey on one aspect of practice – write and publish paper; abstract/poster on CACC at annual conference</a:t>
            </a: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Network: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Continue to include Round Table networking session in quarterly meetings for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clinical expert knowledge sharing – spreading the good, preventing repeat of the bad</a:t>
            </a: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Build consensus of California IPs to help lead and optimize HAI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prevention practice in California with position statements (not mandatory) in areas such as: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technologies for supporting EVS cleaning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standardized SSI bundle for expanding number of procedures starting with Colorectal and Abd Hysterectomy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Reliable design of IP programs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Strategies for IP support of infection prevention across continuum of care including LTCF, HH, dialysis, infusion centers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Collaborate: Continue to work with Angela/IDAC to consult in development of an annual</a:t>
            </a: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MD certification in infection prevention and control; Continue to collaborate with CDPH/HAI Advisory Committee and HAI Liaison Program when and where possible as clinical experts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Educate: continue working with vendor liaison to bring cutting edge speakers to CACC meetings and sharing information with all chapter members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Lobby: continue using our CLR to continue coordinating regular meetings for all California chapter CLRs to work as a group to lobby on behalf of our group, by email, phone and in person during legislative day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E78EB-E972-406F-A0A0-0AC58FA0357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65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58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47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38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7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88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9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66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91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39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88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2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B4902-9F16-4528-94B1-89F5524DEB7D}" type="datetimeFigureOut">
              <a:rPr lang="en-US" smtClean="0"/>
              <a:t>12/20/2016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EA4C8-4A7E-4E3A-B838-A7151D62E0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4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112" y="7572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800837" y="2356810"/>
            <a:ext cx="859032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Strategic Plan 2016</a:t>
            </a:r>
            <a:endParaRPr kumimoji="0" lang="en-US" sz="4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pic>
        <p:nvPicPr>
          <p:cNvPr id="1026" name="Picture 1" descr="SanFrancisco-BayArea_APIC-ChptrLogo-w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872" y="1514474"/>
            <a:ext cx="3692544" cy="84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 descr="Image result for year in revi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262" y="3351560"/>
            <a:ext cx="2814638" cy="257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2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11049000" cy="1325563"/>
          </a:xfrm>
        </p:spPr>
        <p:txBody>
          <a:bodyPr/>
          <a:lstStyle/>
          <a:p>
            <a:r>
              <a:rPr lang="en-US" b="1" dirty="0"/>
              <a:t>Support training and competency of chapter IPs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181281" y="1782762"/>
            <a:ext cx="502011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200" b="1" dirty="0"/>
              <a:t>IP Preceptor Program guide </a:t>
            </a:r>
            <a:r>
              <a:rPr lang="en-US" sz="2200" dirty="0"/>
              <a:t>in development for new IPs, with estimated completion date December 2016.  Will be posted on chapter website and shared by email</a:t>
            </a:r>
            <a:r>
              <a:rPr lang="en-US" sz="2200" dirty="0" smtClean="0"/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b="1" dirty="0"/>
              <a:t>17 first time CIC and 23 </a:t>
            </a:r>
            <a:r>
              <a:rPr lang="en-US" sz="2200" b="1" dirty="0" smtClean="0"/>
              <a:t>re-certifications </a:t>
            </a:r>
            <a:r>
              <a:rPr lang="en-US" sz="2200" dirty="0"/>
              <a:t>for our chapter this </a:t>
            </a:r>
            <a:r>
              <a:rPr lang="en-US" sz="2200" dirty="0" smtClean="0"/>
              <a:t>year.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 smtClean="0"/>
              <a:t>Conference scholarships </a:t>
            </a:r>
            <a:r>
              <a:rPr lang="en-US" sz="2200" dirty="0"/>
              <a:t>provided to six </a:t>
            </a:r>
            <a:r>
              <a:rPr lang="en-US" sz="2200" dirty="0" smtClean="0"/>
              <a:t>chapter members.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Two </a:t>
            </a:r>
            <a:r>
              <a:rPr lang="en-US" sz="2200" dirty="0"/>
              <a:t>Educational sessions </a:t>
            </a:r>
            <a:r>
              <a:rPr lang="en-US" sz="2200" dirty="0" smtClean="0"/>
              <a:t>provided at </a:t>
            </a:r>
            <a:r>
              <a:rPr lang="en-US" sz="2200" dirty="0"/>
              <a:t>each chapter </a:t>
            </a:r>
            <a:r>
              <a:rPr lang="en-US" sz="2200" dirty="0" smtClean="0"/>
              <a:t>meeting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81099" y="1592262"/>
            <a:ext cx="4559300" cy="398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78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3078"/>
            <a:ext cx="10515600" cy="1325563"/>
          </a:xfrm>
        </p:spPr>
        <p:txBody>
          <a:bodyPr/>
          <a:lstStyle/>
          <a:p>
            <a:r>
              <a:rPr lang="en-US" b="1" dirty="0"/>
              <a:t>Facilitate knowledge </a:t>
            </a:r>
            <a:r>
              <a:rPr lang="en-US" b="1" dirty="0" smtClean="0"/>
              <a:t>sharing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05500" y="1665979"/>
            <a:ext cx="54483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200" dirty="0"/>
              <a:t>During the past 24 months, IPs from our chapter submitted a total of </a:t>
            </a:r>
            <a:r>
              <a:rPr lang="en-US" sz="2200" b="1" dirty="0"/>
              <a:t>5 conference posters/abstracts, published 20 articles in peer reviewed journals, received two APIC awards.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/>
              <a:t>Chapter </a:t>
            </a:r>
            <a:r>
              <a:rPr lang="en-US" sz="2200" b="1" dirty="0" smtClean="0"/>
              <a:t>meetings re-structured </a:t>
            </a:r>
            <a:r>
              <a:rPr lang="en-US" sz="2200" dirty="0" smtClean="0"/>
              <a:t>to </a:t>
            </a:r>
            <a:r>
              <a:rPr lang="en-US" sz="2200" dirty="0"/>
              <a:t>increase knowledge sharing and networking time </a:t>
            </a:r>
            <a:r>
              <a:rPr lang="en-US" sz="2200" dirty="0" smtClean="0"/>
              <a:t>with more </a:t>
            </a:r>
            <a:r>
              <a:rPr lang="en-US" sz="2200" dirty="0"/>
              <a:t>CEU credit.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 smtClean="0"/>
              <a:t>Slide </a:t>
            </a:r>
            <a:r>
              <a:rPr lang="en-US" sz="2200" b="1" dirty="0"/>
              <a:t>set </a:t>
            </a:r>
            <a:r>
              <a:rPr lang="en-US" sz="2200" dirty="0"/>
              <a:t>posted on website for members to use for education/recruitment of students and training of allied healthcare workers.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665979"/>
            <a:ext cx="4705350" cy="415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35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847" y="96184"/>
            <a:ext cx="10515600" cy="1325563"/>
          </a:xfrm>
        </p:spPr>
        <p:txBody>
          <a:bodyPr/>
          <a:lstStyle/>
          <a:p>
            <a:r>
              <a:rPr lang="en-US" b="1" dirty="0"/>
              <a:t>Influence healthcare leaders and legislation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159461"/>
            <a:ext cx="4271106" cy="32432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24500" y="1534323"/>
            <a:ext cx="558304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200" b="1" dirty="0"/>
              <a:t>Three slides sets </a:t>
            </a:r>
            <a:r>
              <a:rPr lang="en-US" sz="2200" dirty="0"/>
              <a:t>posted on website for members to use in training Hospital Executives regarding the role and scope of IP Professionals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smtClean="0"/>
              <a:t>Chapter President </a:t>
            </a:r>
            <a:r>
              <a:rPr lang="en-US" sz="2200" dirty="0"/>
              <a:t>served as </a:t>
            </a:r>
            <a:r>
              <a:rPr lang="en-US" sz="2200" b="1" dirty="0"/>
              <a:t>President of CAAC</a:t>
            </a:r>
            <a:r>
              <a:rPr lang="en-US" sz="2200" dirty="0"/>
              <a:t> this year as well.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/>
              <a:t>One SFBA APIC chapter member has been invited to participate in a </a:t>
            </a:r>
            <a:r>
              <a:rPr lang="en-US" sz="2200" b="1" dirty="0"/>
              <a:t>panel presentation on November 3, 2016 during the annual HQI </a:t>
            </a:r>
            <a:r>
              <a:rPr lang="en-US" sz="2200" dirty="0"/>
              <a:t>(Hospital Quality Institute) HAI Conference entitled “Reliable Design of IP Programs”.  The primary audience will be Hospital Executives.</a:t>
            </a:r>
          </a:p>
        </p:txBody>
      </p:sp>
    </p:spTree>
    <p:extLst>
      <p:ext uri="{BB962C8B-B14F-4D97-AF65-F5344CB8AC3E}">
        <p14:creationId xmlns:p14="http://schemas.microsoft.com/office/powerpoint/2010/main" val="7584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33" y="52891"/>
            <a:ext cx="11315701" cy="1325563"/>
          </a:xfrm>
        </p:spPr>
        <p:txBody>
          <a:bodyPr/>
          <a:lstStyle/>
          <a:p>
            <a:r>
              <a:rPr lang="en-US" b="1" dirty="0"/>
              <a:t>Optimize Chapter Communication and Structure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10150" y="1378454"/>
            <a:ext cx="61740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Our Social Media committee has created a </a:t>
            </a:r>
            <a:r>
              <a:rPr lang="en-US" sz="2400" b="1" dirty="0"/>
              <a:t>Facebook page </a:t>
            </a:r>
            <a:r>
              <a:rPr lang="en-US" sz="2400" dirty="0"/>
              <a:t>and encourages members to post pictures and information.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We have created a specific tab on our </a:t>
            </a:r>
            <a:r>
              <a:rPr lang="en-US" sz="2400" b="1" dirty="0"/>
              <a:t>chapter website entitled “Resources” </a:t>
            </a:r>
            <a:r>
              <a:rPr lang="en-US" sz="2400" dirty="0"/>
              <a:t>on which much information and best practice information is posted for our chapter members and the public.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We have also posted a collection of </a:t>
            </a:r>
            <a:r>
              <a:rPr lang="en-US" sz="2400" b="1" dirty="0"/>
              <a:t>template forms and checklists </a:t>
            </a:r>
            <a:r>
              <a:rPr lang="en-US" sz="2400" dirty="0"/>
              <a:t>on the Resource tab, to facilitate the job of each chapter officer and to support reliable design of our chapter.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03" y="1629943"/>
            <a:ext cx="3772256" cy="432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537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11410950" cy="1325563"/>
          </a:xfrm>
        </p:spPr>
        <p:txBody>
          <a:bodyPr/>
          <a:lstStyle/>
          <a:p>
            <a:r>
              <a:rPr lang="en-US" b="1" dirty="0" smtClean="0"/>
              <a:t>Optimize </a:t>
            </a:r>
            <a:r>
              <a:rPr lang="en-US" b="1" dirty="0"/>
              <a:t>financial health and </a:t>
            </a:r>
            <a:r>
              <a:rPr lang="en-US" b="1" dirty="0" smtClean="0"/>
              <a:t>community </a:t>
            </a:r>
            <a:r>
              <a:rPr lang="en-US" b="1" dirty="0"/>
              <a:t>service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67437" y="1541287"/>
            <a:ext cx="52435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b="1" dirty="0" smtClean="0"/>
              <a:t>Our Chapter donated </a:t>
            </a:r>
            <a:r>
              <a:rPr lang="en-US" sz="2400" b="1" dirty="0"/>
              <a:t>$ to the following </a:t>
            </a:r>
            <a:r>
              <a:rPr lang="en-US" sz="2400" b="1" dirty="0" smtClean="0"/>
              <a:t>organizations: </a:t>
            </a:r>
            <a:r>
              <a:rPr lang="en-US" sz="2400" dirty="0"/>
              <a:t>Greater Richmond Interfaith Program, </a:t>
            </a:r>
            <a:r>
              <a:rPr lang="en-US" sz="2400" dirty="0" err="1"/>
              <a:t>MedShare</a:t>
            </a:r>
            <a:r>
              <a:rPr lang="en-US" sz="2400" dirty="0"/>
              <a:t>, Second Harvest, Shepherd’s Gate, George Mark Children’s House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Product </a:t>
            </a:r>
            <a:r>
              <a:rPr lang="en-US" sz="2400" dirty="0"/>
              <a:t>Fair </a:t>
            </a:r>
            <a:r>
              <a:rPr lang="en-US" sz="2400" dirty="0" smtClean="0"/>
              <a:t>December </a:t>
            </a:r>
            <a:r>
              <a:rPr lang="en-US" sz="2400" dirty="0"/>
              <a:t>14 </a:t>
            </a:r>
            <a:r>
              <a:rPr lang="en-US" sz="2400" dirty="0" smtClean="0"/>
              <a:t>   </a:t>
            </a:r>
            <a:r>
              <a:rPr lang="en-US" sz="2400" b="1" dirty="0" smtClean="0"/>
              <a:t>Biggest </a:t>
            </a:r>
            <a:r>
              <a:rPr lang="en-US" sz="2400" b="1" dirty="0"/>
              <a:t>revenue generating event of the </a:t>
            </a:r>
            <a:r>
              <a:rPr lang="en-US" sz="2400" b="1" dirty="0" smtClean="0"/>
              <a:t>year</a:t>
            </a:r>
            <a:r>
              <a:rPr lang="en-US" sz="2400" dirty="0"/>
              <a:t> </a:t>
            </a:r>
            <a:r>
              <a:rPr lang="en-US" sz="2400" dirty="0" smtClean="0"/>
              <a:t>where </a:t>
            </a:r>
            <a:r>
              <a:rPr lang="en-US" sz="2400" dirty="0"/>
              <a:t>dozens of vendors will purchase tables and a luncheon will be provided for chapter members </a:t>
            </a:r>
            <a:r>
              <a:rPr lang="en-US" sz="2400" dirty="0" smtClean="0"/>
              <a:t>–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9209" y="954908"/>
            <a:ext cx="3158578" cy="21876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0959" y="3931123"/>
            <a:ext cx="4186237" cy="1922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3388" y="2268578"/>
            <a:ext cx="1883568" cy="188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57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50" y="1446484"/>
            <a:ext cx="1087058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b="1" dirty="0" smtClean="0">
                <a:solidFill>
                  <a:srgbClr val="0000FF"/>
                </a:solidFill>
              </a:rPr>
              <a:t>Leading Infection Prevention</a:t>
            </a:r>
          </a:p>
          <a:p>
            <a:pPr marL="0" indent="0" algn="ctr">
              <a:buNone/>
            </a:pPr>
            <a:r>
              <a:rPr lang="en-US" sz="4000" b="1" dirty="0" smtClean="0"/>
              <a:t>In the SF Bay Area, Across The Continuum of Care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2397" y="0"/>
            <a:ext cx="10885227" cy="13255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My Vision for the Future of SFBA APIC Chapter: 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735" y="3296444"/>
            <a:ext cx="4246525" cy="250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18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96" y="0"/>
            <a:ext cx="10885227" cy="13255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How to Achieve the Vision?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5983" y="1732233"/>
            <a:ext cx="9430406" cy="3754167"/>
          </a:xfrm>
        </p:spPr>
        <p:txBody>
          <a:bodyPr>
            <a:normAutofit fontScale="70000" lnSpcReduction="20000"/>
          </a:bodyPr>
          <a:lstStyle/>
          <a:p>
            <a:pPr marL="742950" lvl="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000" dirty="0" smtClean="0"/>
              <a:t>Continue structured networking and knowledge sharing during every meeting: </a:t>
            </a:r>
            <a:r>
              <a:rPr lang="en-US" sz="4000" b="1" dirty="0" smtClean="0"/>
              <a:t>Round Table Sessions</a:t>
            </a:r>
          </a:p>
          <a:p>
            <a:pPr marL="742950" lvl="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000" dirty="0" smtClean="0"/>
              <a:t>Continue </a:t>
            </a:r>
            <a:r>
              <a:rPr lang="en-US" sz="4000" b="1" dirty="0" smtClean="0"/>
              <a:t>chapter projects </a:t>
            </a:r>
            <a:r>
              <a:rPr lang="en-US" sz="4000" dirty="0" smtClean="0"/>
              <a:t>(surveys, white papers, focus on supporting high risk populations such as dialysis centers, LTCF, etc.)</a:t>
            </a:r>
            <a:endParaRPr lang="en-US" sz="4000" dirty="0"/>
          </a:p>
          <a:p>
            <a:pPr marL="742950" lvl="0" indent="-742950">
              <a:lnSpc>
                <a:spcPct val="120000"/>
              </a:lnSpc>
              <a:buFont typeface="+mj-lt"/>
              <a:buAutoNum type="arabicPeriod"/>
            </a:pPr>
            <a:r>
              <a:rPr lang="en-US" sz="4000" b="1" dirty="0" smtClean="0"/>
              <a:t>Publish and present </a:t>
            </a:r>
            <a:r>
              <a:rPr lang="en-US" sz="4000" dirty="0" smtClean="0"/>
              <a:t>SF APIC work in a more formalized and intentional way – </a:t>
            </a:r>
            <a:r>
              <a:rPr lang="en-US" sz="4000" b="1" dirty="0" smtClean="0"/>
              <a:t>research committee</a:t>
            </a:r>
            <a:r>
              <a:rPr lang="en-US" sz="4000" dirty="0" smtClean="0"/>
              <a:t>?</a:t>
            </a:r>
          </a:p>
          <a:p>
            <a:pPr marL="0" lvl="0" indent="0" algn="ctr">
              <a:buNone/>
            </a:pPr>
            <a:endParaRPr lang="en-US" sz="3200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65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2513" y="1124835"/>
            <a:ext cx="3782122" cy="329359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6402" y="3170524"/>
            <a:ext cx="3557868" cy="249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18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3198</TotalTime>
  <Words>1013</Words>
  <Application>Microsoft Office PowerPoint</Application>
  <PresentationFormat>Custom</PresentationFormat>
  <Paragraphs>67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Support training and competency of chapter IPs</vt:lpstr>
      <vt:lpstr>Facilitate knowledge sharing</vt:lpstr>
      <vt:lpstr>Influence healthcare leaders and legislation</vt:lpstr>
      <vt:lpstr>Optimize Chapter Communication and Structure </vt:lpstr>
      <vt:lpstr>Optimize financial health and community service</vt:lpstr>
      <vt:lpstr>My Vision for the Future of SFBA APIC Chapter: </vt:lpstr>
      <vt:lpstr>How to Achieve the Vision?</vt:lpstr>
      <vt:lpstr>PowerPoint Presentation</vt:lpstr>
    </vt:vector>
  </TitlesOfParts>
  <Company>Kaiser Permanente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A. Barnes</dc:creator>
  <cp:lastModifiedBy>Stanley, Joan (Kim)</cp:lastModifiedBy>
  <cp:revision>20</cp:revision>
  <dcterms:created xsi:type="dcterms:W3CDTF">2016-10-15T15:19:28Z</dcterms:created>
  <dcterms:modified xsi:type="dcterms:W3CDTF">2016-12-20T19:39:42Z</dcterms:modified>
</cp:coreProperties>
</file>