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80" r:id="rId5"/>
    <p:sldId id="293" r:id="rId6"/>
    <p:sldId id="281" r:id="rId7"/>
    <p:sldId id="265" r:id="rId8"/>
    <p:sldId id="268" r:id="rId9"/>
    <p:sldId id="282" r:id="rId10"/>
    <p:sldId id="283" r:id="rId11"/>
    <p:sldId id="267" r:id="rId12"/>
    <p:sldId id="306" r:id="rId13"/>
    <p:sldId id="270" r:id="rId14"/>
    <p:sldId id="269" r:id="rId15"/>
    <p:sldId id="307" r:id="rId16"/>
    <p:sldId id="308" r:id="rId17"/>
    <p:sldId id="295" r:id="rId18"/>
    <p:sldId id="260" r:id="rId19"/>
    <p:sldId id="286" r:id="rId20"/>
    <p:sldId id="287" r:id="rId21"/>
    <p:sldId id="291" r:id="rId22"/>
    <p:sldId id="292" r:id="rId23"/>
    <p:sldId id="289" r:id="rId24"/>
    <p:sldId id="290" r:id="rId25"/>
    <p:sldId id="285" r:id="rId26"/>
    <p:sldId id="261" r:id="rId27"/>
    <p:sldId id="262" r:id="rId28"/>
    <p:sldId id="288" r:id="rId29"/>
    <p:sldId id="296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263" r:id="rId39"/>
    <p:sldId id="275" r:id="rId40"/>
    <p:sldId id="273" r:id="rId41"/>
    <p:sldId id="274" r:id="rId42"/>
    <p:sldId id="279" r:id="rId4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0" autoAdjust="0"/>
    <p:restoredTop sz="95370" autoAdjust="0"/>
  </p:normalViewPr>
  <p:slideViewPr>
    <p:cSldViewPr>
      <p:cViewPr varScale="1">
        <p:scale>
          <a:sx n="96" d="100"/>
          <a:sy n="96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80" y="-78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7589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93079-0561-4298-A753-A5ABC1FE3B6F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6"/>
            <a:ext cx="5504204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9857B-6A23-476B-871C-8822F5821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89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034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132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394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65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394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394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549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230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964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183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753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949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712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8952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6939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7915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22731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374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374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3742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374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37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4027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3742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3742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3742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3742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3742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3287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3287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70135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80187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2851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2040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180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effort to eliminate chronic types of infections. Can be different organisms.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4724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Device</a:t>
            </a:r>
            <a:r>
              <a:rPr lang="en-US" baseline="0" dirty="0" smtClean="0"/>
              <a:t>-association is determined by initial infection. Another example is CLABSI---if CL is added after initial LCBI, it doesn’t become a CLABSI.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398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105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Explain. What if pt had a ABD CT on 8/11 showing fluid</a:t>
            </a:r>
            <a:r>
              <a:rPr lang="en-US" baseline="0" dirty="0" smtClean="0"/>
              <a:t> accumulation in abdomen. S </a:t>
            </a:r>
            <a:r>
              <a:rPr lang="en-US" baseline="0" dirty="0" err="1" smtClean="0"/>
              <a:t>aureus</a:t>
            </a:r>
            <a:r>
              <a:rPr lang="en-US" baseline="0" dirty="0" smtClean="0"/>
              <a:t> would then be 2/2 to IAB.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857B-6A23-476B-871C-8822F5821D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28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750CB7-A516-4F5B-A6D3-E47DD5BFB26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3AD457-67CE-4D67-B05A-0513A758C6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0CB7-A516-4F5B-A6D3-E47DD5BFB26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D457-67CE-4D67-B05A-0513A758C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0CB7-A516-4F5B-A6D3-E47DD5BFB26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3AD457-67CE-4D67-B05A-0513A758C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0CB7-A516-4F5B-A6D3-E47DD5BFB26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D457-67CE-4D67-B05A-0513A758C6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750CB7-A516-4F5B-A6D3-E47DD5BFB26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3AD457-67CE-4D67-B05A-0513A758C6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0CB7-A516-4F5B-A6D3-E47DD5BFB26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D457-67CE-4D67-B05A-0513A758C6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0CB7-A516-4F5B-A6D3-E47DD5BFB26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D457-67CE-4D67-B05A-0513A758C6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0CB7-A516-4F5B-A6D3-E47DD5BFB26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D457-67CE-4D67-B05A-0513A758C6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0CB7-A516-4F5B-A6D3-E47DD5BFB26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D457-67CE-4D67-B05A-0513A758C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0CB7-A516-4F5B-A6D3-E47DD5BFB26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3AD457-67CE-4D67-B05A-0513A758C6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0CB7-A516-4F5B-A6D3-E47DD5BFB26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D457-67CE-4D67-B05A-0513A758C6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6750CB7-A516-4F5B-A6D3-E47DD5BFB26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43AD457-67CE-4D67-B05A-0513A758C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6934200" cy="182880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Arial Black" panose="020B0A04020102020204" pitchFamily="34" charset="0"/>
                <a:cs typeface="Calibri" panose="020F0502020204030204" pitchFamily="34" charset="0"/>
              </a:rPr>
              <a:t>NHSN Surveillance Definitions</a:t>
            </a:r>
            <a:endParaRPr lang="en-US" sz="3600" dirty="0"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0400" y="5867400"/>
            <a:ext cx="1981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Arial Black" panose="020B0A04020102020204" pitchFamily="34" charset="0"/>
                <a:cs typeface="Calibri" panose="020F0502020204030204" pitchFamily="34" charset="0"/>
              </a:rPr>
              <a:t>APIC SFBA </a:t>
            </a:r>
            <a:r>
              <a:rPr lang="en-US" sz="2400" dirty="0" smtClean="0">
                <a:latin typeface="Arial Black" panose="020B0A04020102020204" pitchFamily="34" charset="0"/>
                <a:cs typeface="Calibri" panose="020F0502020204030204" pitchFamily="34" charset="0"/>
              </a:rPr>
              <a:t>11/11/15</a:t>
            </a:r>
            <a:endParaRPr lang="en-US" sz="2400" dirty="0"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862294"/>
            <a:ext cx="2825750" cy="273178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57400" y="24384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Kim Stanley, MPH, CIC</a:t>
            </a:r>
          </a:p>
          <a:p>
            <a:r>
              <a:rPr lang="en-US" sz="2000" dirty="0" smtClean="0"/>
              <a:t>Peter Kolonoski, RN, MSN, CIC</a:t>
            </a:r>
          </a:p>
          <a:p>
            <a:r>
              <a:rPr lang="en-US" sz="2000" dirty="0" smtClean="0"/>
              <a:t>Karen Anderson, CLS, MPH, CIC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77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6" y="228600"/>
            <a:ext cx="8652933" cy="2057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NO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LCBI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criteria are not satisfied when a BSI is secondary to another site of infection, therefore no LCBI (BSI) RIT is created. Any BSIs that occur during the IAB RIT would need to be considered as a potential NHSN primary BSI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534400" cy="378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03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If applying RIT to SSI: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The RIT only applies at the same level of specific type of infection.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 patient can only have one BONE infection during the RIT, but they can have a BONE and DISC infection (two overlapping RITs)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Case study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Spine surgery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Cervical fusion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Thoracic </a:t>
            </a:r>
            <a:r>
              <a:rPr lang="en-US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laminectomy</a:t>
            </a: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Osteo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develops in the cervical area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Disc infection develops in the thoracic area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TWO separate SSIs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What if the disc infection occurs in the cervical area within 14 days of the </a:t>
            </a:r>
            <a:r>
              <a:rPr lang="en-US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osteo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diagnosis? </a:t>
            </a:r>
          </a:p>
          <a:p>
            <a:pPr lvl="3"/>
            <a:endParaRPr lang="en-US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  <a:cs typeface="Calibri" panose="020F0502020204030204" pitchFamily="34" charset="0"/>
              </a:rPr>
              <a:t>Repeat Infection Timeframe </a:t>
            </a:r>
            <a:r>
              <a:rPr lang="en-US" dirty="0" smtClean="0">
                <a:latin typeface="Arial Black" panose="020B0A04020102020204" pitchFamily="34" charset="0"/>
                <a:cs typeface="Calibri" panose="020F0502020204030204" pitchFamily="34" charset="0"/>
              </a:rPr>
              <a:t>and SSI </a:t>
            </a:r>
            <a:endParaRPr lang="en-US" dirty="0"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1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1" cy="445313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Patient admitted with CL from OSH on 6/7/15 at 22:00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On 6/8 at 01:30 fever 38.8, lactate was 3.5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On 6/8 at 02:30 patient was transferred to ICU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On 6/8 3 pm patient had exp lap for SBO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On 6/9 at 00:20 blood culture was drawn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Blood culture grew </a:t>
            </a:r>
            <a:r>
              <a:rPr lang="en-US" sz="2400" dirty="0" err="1" smtClean="0">
                <a:solidFill>
                  <a:schemeClr val="tx1"/>
                </a:solidFill>
              </a:rPr>
              <a:t>Enterobacter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No S/S of SSI found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Is this a CLABSI?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Is this POA or HAI?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line Associated Bloodstream Infection (CLABSI)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98309" y="1981200"/>
            <a:ext cx="84209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In order for a bloodstream infection to be considered secondary: </a:t>
            </a:r>
          </a:p>
          <a:p>
            <a:endParaRPr lang="en-US" sz="2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You must have a matching organism found in a site-specific infection culture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OR</a:t>
            </a:r>
          </a:p>
          <a:p>
            <a:endParaRPr lang="en-US" sz="24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24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The blood culture must be an element used </a:t>
            </a:r>
            <a:r>
              <a:rPr lang="en-US" sz="2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to meet the site-specific infection criteria.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71800" y="3962400"/>
            <a:ext cx="4907968" cy="914400"/>
            <a:chOff x="3065954" y="4056555"/>
            <a:chExt cx="4907968" cy="914400"/>
          </a:xfrm>
        </p:grpSpPr>
        <p:sp>
          <p:nvSpPr>
            <p:cNvPr id="25" name="5-Point Star 24"/>
            <p:cNvSpPr/>
            <p:nvPr/>
          </p:nvSpPr>
          <p:spPr>
            <a:xfrm rot="19735991">
              <a:off x="3065954" y="4056555"/>
              <a:ext cx="914400" cy="914400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86200" y="4267200"/>
              <a:ext cx="40877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No </a:t>
              </a:r>
              <a:r>
                <a:rPr lang="en-US" sz="2000" dirty="0" smtClean="0">
                  <a:solidFill>
                    <a:srgbClr val="C00000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more “logical pathogen”!</a:t>
              </a:r>
              <a:endParaRPr lang="en-US" sz="2000" dirty="0">
                <a:solidFill>
                  <a:srgbClr val="C00000"/>
                </a:solidFill>
                <a:latin typeface="Arial Black" panose="020B0A040201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SECONDARY BLOODSTREAM INFECTIONS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667" y="1848430"/>
            <a:ext cx="7485374" cy="471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228600"/>
            <a:ext cx="9067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If you </a:t>
            </a:r>
            <a:r>
              <a:rPr lang="en-US" sz="1700" b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do not </a:t>
            </a:r>
            <a:r>
              <a:rPr lang="en-US" sz="17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have a matching culture from the primary infection site- you may </a:t>
            </a:r>
            <a:r>
              <a:rPr lang="en-US" sz="17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only</a:t>
            </a:r>
            <a:r>
              <a:rPr lang="en-US" sz="17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use the below site specific definitions to determine a secondary bloodstream infection.</a:t>
            </a:r>
          </a:p>
          <a:p>
            <a:r>
              <a:rPr lang="en-US" sz="17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endParaRPr lang="en-US" sz="1700" i="1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US" sz="17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Note: the site specific infections on the right- </a:t>
            </a:r>
            <a:r>
              <a:rPr lang="en-US" sz="1700" i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also require an imaging test with evidence of infection with that positive blood culture. </a:t>
            </a:r>
            <a:endParaRPr lang="en-US" sz="1700" i="1" u="sng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0999" y="1719070"/>
            <a:ext cx="8534401" cy="491032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Pt admitted with mitral </a:t>
            </a:r>
            <a:r>
              <a:rPr lang="en-US" sz="2400" dirty="0" err="1" smtClean="0">
                <a:solidFill>
                  <a:schemeClr val="tx1"/>
                </a:solidFill>
              </a:rPr>
              <a:t>stenosis</a:t>
            </a:r>
            <a:r>
              <a:rPr lang="en-US" sz="2400" dirty="0" smtClean="0">
                <a:solidFill>
                  <a:schemeClr val="tx1"/>
                </a:solidFill>
              </a:rPr>
              <a:t>/regurgitation.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Hx</a:t>
            </a:r>
            <a:r>
              <a:rPr lang="en-US" sz="2400" dirty="0" smtClean="0">
                <a:solidFill>
                  <a:schemeClr val="tx1"/>
                </a:solidFill>
              </a:rPr>
              <a:t>: IV drug abuse, ESRD, </a:t>
            </a:r>
            <a:r>
              <a:rPr lang="en-US" sz="2400" dirty="0" err="1" smtClean="0">
                <a:solidFill>
                  <a:schemeClr val="tx1"/>
                </a:solidFill>
              </a:rPr>
              <a:t>coagulopathy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Pt underwent mitral valve replacement, tricuspid </a:t>
            </a:r>
            <a:r>
              <a:rPr lang="en-US" sz="2400" dirty="0" err="1" smtClean="0">
                <a:solidFill>
                  <a:schemeClr val="tx1"/>
                </a:solidFill>
              </a:rPr>
              <a:t>annuloplasty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Recovered poorly, requiring </a:t>
            </a:r>
            <a:r>
              <a:rPr lang="en-US" sz="2400" dirty="0" err="1" smtClean="0">
                <a:solidFill>
                  <a:schemeClr val="tx1"/>
                </a:solidFill>
              </a:rPr>
              <a:t>pressor</a:t>
            </a:r>
            <a:r>
              <a:rPr lang="en-US" sz="2400" dirty="0" smtClean="0">
                <a:solidFill>
                  <a:schemeClr val="tx1"/>
                </a:solidFill>
              </a:rPr>
              <a:t> support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On POD #6, Temp = 38.4. Blood </a:t>
            </a:r>
            <a:r>
              <a:rPr lang="en-US" sz="2400" dirty="0" smtClean="0">
                <a:solidFill>
                  <a:schemeClr val="tx1"/>
                </a:solidFill>
              </a:rPr>
              <a:t>cultures grew </a:t>
            </a:r>
            <a:r>
              <a:rPr lang="en-US" sz="2400" i="1" dirty="0" smtClean="0">
                <a:solidFill>
                  <a:schemeClr val="tx1"/>
                </a:solidFill>
              </a:rPr>
              <a:t>K. </a:t>
            </a:r>
            <a:r>
              <a:rPr lang="en-US" sz="2400" i="1" dirty="0" err="1" smtClean="0">
                <a:solidFill>
                  <a:schemeClr val="tx1"/>
                </a:solidFill>
              </a:rPr>
              <a:t>pneumoniae</a:t>
            </a:r>
            <a:endParaRPr lang="en-US" sz="2400" i="1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MD Note POD #6: “ </a:t>
            </a:r>
            <a:r>
              <a:rPr lang="en-US" sz="2400" dirty="0" err="1" smtClean="0">
                <a:solidFill>
                  <a:schemeClr val="tx1"/>
                </a:solidFill>
              </a:rPr>
              <a:t>Vasculopathy</a:t>
            </a:r>
            <a:r>
              <a:rPr lang="en-US" sz="2400" dirty="0" smtClean="0">
                <a:solidFill>
                  <a:schemeClr val="tx1"/>
                </a:solidFill>
              </a:rPr>
              <a:t> contributed to compromise perfusion of mesenteric vessels. Suspect bowel necrosis.”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Pt expired on POD#7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SECONDARY BLOODSTREAM </a:t>
            </a:r>
            <a:r>
              <a:rPr lang="en-US" dirty="0" smtClean="0">
                <a:latin typeface="Arial Black" panose="020B0A04020102020204" pitchFamily="34" charset="0"/>
              </a:rPr>
              <a:t>INFECTIONS-Case Study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0999" y="1719070"/>
            <a:ext cx="8534401" cy="491032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Surgical Pathology: “Focal acute inflammation, consistent with acute </a:t>
            </a:r>
            <a:r>
              <a:rPr lang="en-US" sz="3600" dirty="0" err="1" smtClean="0">
                <a:solidFill>
                  <a:schemeClr val="tx1"/>
                </a:solidFill>
              </a:rPr>
              <a:t>endocarditis</a:t>
            </a:r>
            <a:r>
              <a:rPr lang="en-US" sz="3600" dirty="0" smtClean="0">
                <a:solidFill>
                  <a:schemeClr val="tx1"/>
                </a:solidFill>
              </a:rPr>
              <a:t>”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Meets definition of </a:t>
            </a:r>
            <a:r>
              <a:rPr lang="en-US" sz="3600" dirty="0" err="1" smtClean="0">
                <a:solidFill>
                  <a:srgbClr val="FF0000"/>
                </a:solidFill>
              </a:rPr>
              <a:t>endocarditis</a:t>
            </a:r>
            <a:r>
              <a:rPr lang="en-US" sz="3600" dirty="0" smtClean="0">
                <a:solidFill>
                  <a:srgbClr val="FF0000"/>
                </a:solidFill>
              </a:rPr>
              <a:t> (7)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SECONDARY BLOODSTREAM </a:t>
            </a:r>
            <a:r>
              <a:rPr lang="en-US" dirty="0" smtClean="0">
                <a:latin typeface="Arial Black" panose="020B0A04020102020204" pitchFamily="34" charset="0"/>
              </a:rPr>
              <a:t>INFECTIONS-Case Study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7767" y="381000"/>
            <a:ext cx="8534400" cy="1054394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SECONDARY ATTRIBUTION PERIOD</a:t>
            </a:r>
            <a:endParaRPr lang="en-US" dirty="0">
              <a:latin typeface="Arial Black" panose="020B0A040201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90800" y="1905000"/>
            <a:ext cx="6374866" cy="4381500"/>
            <a:chOff x="1219200" y="2133600"/>
            <a:chExt cx="6374866" cy="43815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133600"/>
              <a:ext cx="6222466" cy="438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1219200" y="3886200"/>
              <a:ext cx="2514600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0" y="2590800"/>
              <a:ext cx="381000" cy="2971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2400" y="2438400"/>
            <a:ext cx="266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This period includes the </a:t>
            </a:r>
            <a:r>
              <a:rPr lang="en-US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Infection Window Period </a:t>
            </a:r>
            <a:r>
              <a:rPr lang="en-US" dirty="0" smtClean="0">
                <a:latin typeface="Century Gothic" panose="020B0502020202020204" pitchFamily="34" charset="0"/>
              </a:rPr>
              <a:t>combined with the </a:t>
            </a:r>
            <a:r>
              <a:rPr lang="en-US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Repeat Infection Timeframe</a:t>
            </a:r>
            <a:r>
              <a:rPr lang="en-US" dirty="0" smtClean="0">
                <a:latin typeface="Century Gothic" panose="020B0502020202020204" pitchFamily="34" charset="0"/>
              </a:rPr>
              <a:t>. 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It is 14-17 days in length depending on the date of event.  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9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The period of time in which a positive blood culture must be collected to be considered a secondary bloodstream infection to a primary infection site. </a:t>
            </a:r>
          </a:p>
          <a:p>
            <a:pPr marL="0" indent="0">
              <a:buNone/>
            </a:pPr>
            <a:endParaRPr lang="en-US" sz="10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For example- if a patient has an IAB infection that meets the following criteria: </a:t>
            </a:r>
          </a:p>
          <a:p>
            <a:pPr lvl="1"/>
            <a:r>
              <a:rPr lang="en-US" sz="21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Fever &gt;38 </a:t>
            </a:r>
          </a:p>
          <a:p>
            <a:pPr lvl="1"/>
            <a:r>
              <a:rPr lang="en-US" sz="21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Abdominal pain</a:t>
            </a:r>
          </a:p>
          <a:p>
            <a:pPr lvl="1"/>
            <a:r>
              <a:rPr lang="en-US" sz="21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CT showing abscess </a:t>
            </a:r>
          </a:p>
          <a:p>
            <a:pPr lvl="1"/>
            <a:r>
              <a:rPr lang="en-US" sz="21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Positive blood culture: </a:t>
            </a:r>
            <a:r>
              <a:rPr lang="en-US" sz="2100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K</a:t>
            </a:r>
            <a:r>
              <a:rPr lang="en-US" sz="2100" i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 </a:t>
            </a:r>
            <a:r>
              <a:rPr lang="en-US" sz="2100" i="1" dirty="0" err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pneumoniae</a:t>
            </a:r>
            <a:r>
              <a:rPr lang="en-US" sz="2100" i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endParaRPr lang="en-US" sz="2100" i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9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 order for this bloodstream infection to considered secondary to the IAB- it must have been collected 3 days prior to and 13 days after the IAB event date.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838518"/>
          </a:xfrm>
        </p:spPr>
        <p:txBody>
          <a:bodyPr>
            <a:noAutofit/>
          </a:bodyPr>
          <a:lstStyle/>
          <a:p>
            <a:pPr algn="ctr"/>
            <a:r>
              <a:rPr lang="en-US" sz="2900" dirty="0" smtClean="0">
                <a:latin typeface="Arial Black" panose="020B0A04020102020204" pitchFamily="34" charset="0"/>
                <a:cs typeface="Calibri" panose="020F0502020204030204" pitchFamily="34" charset="0"/>
              </a:rPr>
              <a:t>Secondary BSI Attribution Period</a:t>
            </a:r>
            <a:endParaRPr lang="en-US" sz="2900" dirty="0"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9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800600"/>
          </a:xfrm>
        </p:spPr>
        <p:txBody>
          <a:bodyPr>
            <a:normAutofit fontScale="92500"/>
          </a:bodyPr>
          <a:lstStyle/>
          <a:p>
            <a:r>
              <a:rPr lang="en-US" sz="24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On </a:t>
            </a:r>
            <a:r>
              <a:rPr lang="en-US" sz="2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9/22 patient was noted to be more tachycardic and tachypneic with a significant drop in </a:t>
            </a:r>
            <a:r>
              <a:rPr lang="en-US" sz="24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platelets</a:t>
            </a:r>
            <a:r>
              <a:rPr lang="en-US" sz="2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and fever &gt;38. </a:t>
            </a:r>
            <a:r>
              <a:rPr lang="en-US" sz="2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On </a:t>
            </a:r>
            <a:r>
              <a:rPr lang="en-US" sz="24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9/23 </a:t>
            </a:r>
            <a:r>
              <a:rPr lang="en-US" sz="2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one central </a:t>
            </a:r>
            <a:r>
              <a:rPr lang="en-US" sz="24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blood culture was drawn and </a:t>
            </a:r>
            <a:r>
              <a:rPr lang="en-US" sz="2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positive for </a:t>
            </a:r>
            <a:r>
              <a:rPr lang="en-US" sz="2400" b="0" i="1" dirty="0">
                <a:solidFill>
                  <a:schemeClr val="tx1"/>
                </a:solidFill>
                <a:latin typeface="Century Gothic" panose="020B0502020202020204" pitchFamily="34" charset="0"/>
              </a:rPr>
              <a:t>Staphylococcus aureus</a:t>
            </a:r>
            <a:r>
              <a:rPr lang="en-US" sz="24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 At </a:t>
            </a:r>
            <a:r>
              <a:rPr lang="en-US" sz="2400" b="0" dirty="0">
                <a:solidFill>
                  <a:schemeClr val="tx1"/>
                </a:solidFill>
                <a:latin typeface="Century Gothic" panose="020B0502020202020204" pitchFamily="34" charset="0"/>
              </a:rPr>
              <a:t>time of this positive culture patient with </a:t>
            </a:r>
            <a:r>
              <a:rPr lang="en-US" sz="24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PICC inserted 9/17 and vented via tracheostomy since 9/10.  Patient developed an increase in purulent secretions and an endotracheal aspirate is positive for numerous </a:t>
            </a:r>
            <a:r>
              <a:rPr lang="en-US" sz="2400" b="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S. aureus</a:t>
            </a:r>
            <a:r>
              <a:rPr lang="en-US" sz="24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many PMNs.  CXRs with no evidence of pneumonia.  MD starts treatment for tracheitis.  </a:t>
            </a:r>
          </a:p>
          <a:p>
            <a:endParaRPr lang="en-US" b="0" dirty="0"/>
          </a:p>
          <a:p>
            <a:r>
              <a:rPr lang="en-US" sz="2200" b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Can the S. aureus bacteremia be considered secondary to S. aureus tracheitis? </a:t>
            </a:r>
            <a:endParaRPr lang="en-US" sz="2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Case study-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secondary </a:t>
            </a:r>
            <a:r>
              <a:rPr lang="en-US" dirty="0" err="1" smtClean="0">
                <a:latin typeface="Arial Black" panose="020B0A04020102020204" pitchFamily="34" charset="0"/>
              </a:rPr>
              <a:t>bsi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0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105400"/>
          </a:xfrm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  <a:cs typeface="Calibri" panose="020F0502020204030204" pitchFamily="34" charset="0"/>
              </a:rPr>
              <a:t>Infection </a:t>
            </a:r>
            <a:r>
              <a:rPr lang="en-US" dirty="0">
                <a:latin typeface="Arial Black" panose="020B0A04020102020204" pitchFamily="34" charset="0"/>
                <a:cs typeface="Calibri" panose="020F0502020204030204" pitchFamily="34" charset="0"/>
              </a:rPr>
              <a:t>Window </a:t>
            </a:r>
            <a:r>
              <a:rPr lang="en-US" dirty="0" smtClean="0">
                <a:latin typeface="Arial Black" panose="020B0A04020102020204" pitchFamily="34" charset="0"/>
                <a:cs typeface="Calibri" panose="020F0502020204030204" pitchFamily="34" charset="0"/>
              </a:rPr>
              <a:t>Period</a:t>
            </a:r>
            <a:endParaRPr lang="en-US" dirty="0"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1" y="1496133"/>
            <a:ext cx="382843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1" y="3581400"/>
            <a:ext cx="8839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Century Gothic" panose="020B0502020202020204" pitchFamily="34" charset="0"/>
                <a:cs typeface="Calibri" panose="020F0502020204030204" pitchFamily="34" charset="0"/>
              </a:rPr>
              <a:t>This is the ‘window’ in which all elements used to meet </a:t>
            </a:r>
            <a:r>
              <a:rPr lang="en-US" sz="17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the site specific </a:t>
            </a:r>
            <a:r>
              <a:rPr lang="en-US" sz="1700" dirty="0">
                <a:latin typeface="Century Gothic" panose="020B0502020202020204" pitchFamily="34" charset="0"/>
                <a:cs typeface="Calibri" panose="020F0502020204030204" pitchFamily="34" charset="0"/>
              </a:rPr>
              <a:t>infection criteria must occur.  </a:t>
            </a:r>
            <a:endParaRPr lang="en-US" sz="17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US" sz="17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US" sz="1700" b="1" dirty="0">
                <a:latin typeface="Century Gothic" panose="020B0502020202020204" pitchFamily="34" charset="0"/>
                <a:cs typeface="Calibri" panose="020F0502020204030204" pitchFamily="34" charset="0"/>
              </a:rPr>
              <a:t>It includes 3 days prior to positive </a:t>
            </a:r>
            <a:r>
              <a:rPr lang="en-US" sz="17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diagnostic test and </a:t>
            </a:r>
            <a:r>
              <a:rPr lang="en-US" sz="1700" b="1" dirty="0">
                <a:latin typeface="Century Gothic" panose="020B0502020202020204" pitchFamily="34" charset="0"/>
                <a:cs typeface="Calibri" panose="020F0502020204030204" pitchFamily="34" charset="0"/>
              </a:rPr>
              <a:t>3 days after.  </a:t>
            </a:r>
            <a:endParaRPr lang="en-US" sz="1700" b="1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US" sz="17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US" sz="17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The following are considered diagnostic tests: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Laboratory specimen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Imaging test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Procedure or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Physician diagnosis </a:t>
            </a:r>
            <a:r>
              <a:rPr lang="en-US" sz="17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(can only be used if it is an element of the specific infection definition)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Initiation of treatment</a:t>
            </a:r>
            <a:endParaRPr lang="en-US" sz="17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US" b="1" dirty="0"/>
          </a:p>
        </p:txBody>
      </p:sp>
      <p:sp>
        <p:nvSpPr>
          <p:cNvPr id="5" name="5-Point Star 4"/>
          <p:cNvSpPr/>
          <p:nvPr/>
        </p:nvSpPr>
        <p:spPr>
          <a:xfrm rot="20382409">
            <a:off x="4473591" y="1569582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1600" y="1873174"/>
            <a:ext cx="258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Gone are the ‘gap days’! </a:t>
            </a:r>
          </a:p>
        </p:txBody>
      </p:sp>
    </p:spTree>
    <p:extLst>
      <p:ext uri="{BB962C8B-B14F-4D97-AF65-F5344CB8AC3E}">
        <p14:creationId xmlns:p14="http://schemas.microsoft.com/office/powerpoint/2010/main" xmlns="" val="22898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153400" cy="6019800"/>
          </a:xfrm>
        </p:spPr>
        <p:txBody>
          <a:bodyPr>
            <a:normAutofit fontScale="85000" lnSpcReduction="20000"/>
          </a:bodyPr>
          <a:lstStyle/>
          <a:p>
            <a:r>
              <a:rPr lang="en-US" sz="33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No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BRON definition (which included tracheitis) has been removed from Chapter 17 in 2015.</a:t>
            </a:r>
          </a:p>
          <a:p>
            <a:endParaRPr lang="en-US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Per NHSN:</a:t>
            </a: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definition was, in some instances, inappropriately used as a site for assigning a secondary BSI when PNEU, VAP or VAE were not met.  </a:t>
            </a:r>
            <a:endParaRPr lang="en-US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From 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an NHSN standpoint the primary purpose of Chapter 17 definitions is for secondary BSI assignment and specific site assignment for an Organ/Space SSI infection. </a:t>
            </a:r>
            <a:endParaRPr lang="en-US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BRON 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infections are clinically not a likely source of a secondary BSI and BRON is not available as a specific site for an organ space SSI.  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2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Postoperative patient has an intraabdominal abscess (IAB) noted during reoperation and purulent material is obtained at that time which grows </a:t>
            </a:r>
            <a:r>
              <a:rPr lang="en-US" sz="2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Escherichia coli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. The patient spikes a fever two days later and blood culture shows </a:t>
            </a:r>
            <a:r>
              <a:rPr lang="en-US" sz="2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Bacteroides fragilis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en-US" sz="2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Can the </a:t>
            </a:r>
            <a:r>
              <a:rPr lang="en-US" sz="28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B. fragilis</a:t>
            </a:r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blood culture be considered secondary to this patient’s IAB? </a:t>
            </a:r>
            <a:endParaRPr lang="en-U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case study: Secondary </a:t>
            </a:r>
            <a:r>
              <a:rPr lang="en-US" dirty="0" err="1" smtClean="0">
                <a:latin typeface="Arial Black" panose="020B0A04020102020204" pitchFamily="34" charset="0"/>
              </a:rPr>
              <a:t>bsi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0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No</a:t>
            </a:r>
          </a:p>
          <a:p>
            <a:endParaRPr lang="en-US" dirty="0"/>
          </a:p>
          <a:p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Because 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the organisms from the site and blood cultures do not match, and </a:t>
            </a:r>
            <a:r>
              <a:rPr lang="en-US" sz="24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no site-specific criterion that includes positive blood culture as an element is met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, both a site-specific infection (GI-IAB criteria 1 and 2) and a primary BSI would be reported.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72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Patient is febrile, has a new onset of cough and has positive chest radiographs indicating the presence of an infiltrate. Blood and </a:t>
            </a:r>
            <a:r>
              <a:rPr lang="en-US" sz="2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bronchoalveolar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lavage (BAL) cultures are collected. Culture results show </a:t>
            </a:r>
            <a:r>
              <a:rPr lang="en-US" sz="2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Klebsiella </a:t>
            </a:r>
            <a:r>
              <a:rPr lang="en-US" sz="2400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pneumoniae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&gt; 10K </a:t>
            </a:r>
            <a:r>
              <a:rPr lang="en-US" sz="2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cfu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/ml from the BAL and </a:t>
            </a:r>
            <a:r>
              <a:rPr lang="en-US" sz="2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Pseudomonas aeruginosa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from the blood. </a:t>
            </a:r>
            <a:endParaRPr lang="en-US" sz="2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Can the </a:t>
            </a:r>
            <a:r>
              <a:rPr lang="en-US" sz="28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P. aeruginosa </a:t>
            </a:r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in blood be considered secondary to pneumonia? </a:t>
            </a:r>
            <a:endParaRPr lang="en-U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Case study-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secondary </a:t>
            </a:r>
            <a:r>
              <a:rPr lang="en-US" dirty="0" err="1">
                <a:latin typeface="Arial Black" panose="020B0A04020102020204" pitchFamily="34" charset="0"/>
              </a:rPr>
              <a:t>bsi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5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Yes </a:t>
            </a:r>
          </a:p>
          <a:p>
            <a:endParaRPr lang="en-US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Because 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the patient can meet PNU2 definition by using the positive blood culture as one of the elements of the infection criterion (i.e. infiltrate on chest x-rays, fever, new onset of cough and positive blood culture), the blood is considered a secondary BSI to a PNEU. No primary BSI would be reported.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38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 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patient (with a central line)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cultures positive for </a:t>
            </a:r>
            <a:r>
              <a:rPr lang="en-US" sz="2400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Candida </a:t>
            </a:r>
            <a:r>
              <a:rPr lang="en-US" sz="2400" i="1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albicans</a:t>
            </a:r>
            <a:r>
              <a:rPr lang="en-US" sz="2400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on 3/31 and starts 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 have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daily blood 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cultures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drawn which are all positive through 4/6.  On 4/7 this 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patient meets the SKIN primary infection site criteria (WITH a matching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skin culture of </a:t>
            </a:r>
            <a:r>
              <a:rPr lang="en-US" sz="2400" i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US" sz="2400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andida </a:t>
            </a:r>
            <a:r>
              <a:rPr lang="en-US" sz="2400" i="1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albicans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).  Can these blood cultures be considered secondary to this skin infection? </a:t>
            </a: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718"/>
            <a:ext cx="8763000" cy="1371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Case study-</a:t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secondary </a:t>
            </a:r>
            <a:r>
              <a:rPr lang="en-US" sz="2800" dirty="0" err="1" smtClean="0">
                <a:latin typeface="Arial Black" panose="020B0A04020102020204" pitchFamily="34" charset="0"/>
              </a:rPr>
              <a:t>bsi</a:t>
            </a:r>
            <a:r>
              <a:rPr lang="en-US" sz="2800" dirty="0" smtClean="0">
                <a:latin typeface="Arial Black" panose="020B0A04020102020204" pitchFamily="34" charset="0"/>
              </a:rPr>
              <a:t> attribution period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7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8468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YES and NO!  </a:t>
            </a:r>
            <a:r>
              <a:rPr lang="en-US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The first 4 blood cultures are outside the secondary BSI attribution period and must be considered a CLABSI. The last 3 are considered secondary to the skin infection. </a:t>
            </a:r>
            <a:endParaRPr lang="en-US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468" y="1006860"/>
            <a:ext cx="8001000" cy="555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02" y="5562600"/>
            <a:ext cx="830073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 this single case we have a primary BSI (CLABSI) and </a:t>
            </a:r>
            <a:r>
              <a:rPr lang="en-US" dirty="0">
                <a:solidFill>
                  <a:schemeClr val="bg1"/>
                </a:solidFill>
              </a:rPr>
              <a:t>a SKIN </a:t>
            </a:r>
            <a:r>
              <a:rPr lang="en-US" dirty="0" smtClean="0">
                <a:solidFill>
                  <a:schemeClr val="bg1"/>
                </a:solidFill>
              </a:rPr>
              <a:t>infection with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secondary BSI- </a:t>
            </a:r>
            <a:r>
              <a:rPr lang="en-US" i="1" dirty="0" smtClean="0">
                <a:solidFill>
                  <a:schemeClr val="bg1"/>
                </a:solidFill>
              </a:rPr>
              <a:t>all with the same organism</a:t>
            </a:r>
            <a:r>
              <a:rPr lang="en-US" dirty="0" smtClean="0">
                <a:solidFill>
                  <a:schemeClr val="bg1"/>
                </a:solidFill>
              </a:rPr>
              <a:t>.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3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Urine with yeast or bacteria &lt;10</a:t>
            </a:r>
            <a:r>
              <a:rPr lang="en-US" sz="2400" baseline="300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CFU/ml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no longer part 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of CAUTI surveillance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CLABSIs with yeast may increase since a primary site of infection of yeast UTI can not be used. </a:t>
            </a:r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  <a:cs typeface="Calibri" panose="020F0502020204030204" pitchFamily="34" charset="0"/>
              </a:rPr>
              <a:t>CAUTI</a:t>
            </a:r>
            <a:endParaRPr lang="en-US" dirty="0"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0999"/>
            <a:ext cx="2486025" cy="1838325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91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Patient transferred from OSH on1/24, with F/C in place. On 1/28, urine is noted to be cloudy. UA and culture ordered. UA shows 1+ </a:t>
            </a:r>
            <a:r>
              <a:rPr lang="en-US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Leuk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Est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20WBC/</a:t>
            </a:r>
            <a:r>
              <a:rPr lang="en-US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hpf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Urine culture grows &gt;100K/</a:t>
            </a:r>
            <a:r>
              <a:rPr lang="en-US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mL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Klebsiella</a:t>
            </a:r>
            <a:r>
              <a:rPr lang="en-US" sz="28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pneumoniae</a:t>
            </a:r>
            <a:r>
              <a:rPr lang="en-US" sz="28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Tmax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= 37.8. Pt denies pain. </a:t>
            </a:r>
          </a:p>
          <a:p>
            <a:endParaRPr lang="en-US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Is this a CAUTI? POA or HAI?   </a:t>
            </a: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Case study 1: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err="1" smtClean="0">
                <a:latin typeface="Arial Black" panose="020B0A04020102020204" pitchFamily="34" charset="0"/>
              </a:rPr>
              <a:t>cauti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1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NO, not a CAUTI. </a:t>
            </a:r>
            <a:r>
              <a:rPr lang="en-US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There are no signs or symptoms.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Arial Black" panose="020B0A04020102020204" pitchFamily="34" charset="0"/>
              </a:rPr>
              <a:t>Case study 1: </a:t>
            </a: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err="1" smtClean="0">
                <a:latin typeface="Arial Black" panose="020B0A04020102020204" pitchFamily="34" charset="0"/>
              </a:rPr>
              <a:t>cauti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1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84" y="229839"/>
            <a:ext cx="1828800" cy="13110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  <a:cs typeface="Calibri" panose="020F0502020204030204" pitchFamily="34" charset="0"/>
              </a:rPr>
              <a:t>Event Date</a:t>
            </a:r>
            <a:endParaRPr lang="en-US" dirty="0"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24743" y="378868"/>
            <a:ext cx="6890657" cy="4533827"/>
            <a:chOff x="2024743" y="378868"/>
            <a:chExt cx="6890657" cy="4533827"/>
          </a:xfrm>
        </p:grpSpPr>
        <p:grpSp>
          <p:nvGrpSpPr>
            <p:cNvPr id="3" name="Group 2"/>
            <p:cNvGrpSpPr/>
            <p:nvPr/>
          </p:nvGrpSpPr>
          <p:grpSpPr>
            <a:xfrm>
              <a:off x="2024743" y="378868"/>
              <a:ext cx="6890657" cy="4533827"/>
              <a:chOff x="2024743" y="378868"/>
              <a:chExt cx="6890657" cy="4533827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4743" y="378868"/>
                <a:ext cx="4557352" cy="4533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995008" y="1705697"/>
                <a:ext cx="1920392" cy="92333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Prior to definition change: Hospital Day 4= HA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" name="Right Arrow 4"/>
              <p:cNvSpPr/>
              <p:nvPr/>
            </p:nvSpPr>
            <p:spPr>
              <a:xfrm rot="859057">
                <a:off x="6442332" y="1737844"/>
                <a:ext cx="506372" cy="146431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ight Arrow 9"/>
            <p:cNvSpPr/>
            <p:nvPr/>
          </p:nvSpPr>
          <p:spPr>
            <a:xfrm rot="20584555">
              <a:off x="6452392" y="1157163"/>
              <a:ext cx="496940" cy="154834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09463" y="617553"/>
              <a:ext cx="1895052" cy="92333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2015: Event Date Hospital Day 2= POA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9184" y="4953000"/>
            <a:ext cx="888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Date of </a:t>
            </a:r>
            <a:r>
              <a:rPr lang="en-US" b="1" dirty="0">
                <a:latin typeface="Century Gothic" panose="020B0502020202020204" pitchFamily="34" charset="0"/>
                <a:cs typeface="Calibri" panose="020F0502020204030204" pitchFamily="34" charset="0"/>
              </a:rPr>
              <a:t>FIRST</a:t>
            </a:r>
            <a:r>
              <a:rPr lang="en-US" dirty="0">
                <a:latin typeface="Century Gothic" panose="020B0502020202020204" pitchFamily="34" charset="0"/>
                <a:cs typeface="Calibri" panose="020F0502020204030204" pitchFamily="34" charset="0"/>
              </a:rPr>
              <a:t> element used to meet </a:t>
            </a:r>
            <a:r>
              <a:rPr lang="en-US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site specific infection criteria for </a:t>
            </a:r>
            <a:r>
              <a:rPr lang="en-US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first time during the seven-day infection window period.</a:t>
            </a:r>
            <a:r>
              <a:rPr lang="en-US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  <a:cs typeface="Calibri" panose="020F0502020204030204" pitchFamily="34" charset="0"/>
              </a:rPr>
              <a:t>P</a:t>
            </a:r>
            <a:r>
              <a:rPr lang="en-US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rior </a:t>
            </a:r>
            <a:r>
              <a:rPr lang="en-US" dirty="0">
                <a:latin typeface="Century Gothic" panose="020B0502020202020204" pitchFamily="34" charset="0"/>
                <a:cs typeface="Calibri" panose="020F0502020204030204" pitchFamily="34" charset="0"/>
              </a:rPr>
              <a:t>to this change </a:t>
            </a:r>
            <a:r>
              <a:rPr lang="en-US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event date </a:t>
            </a:r>
            <a:r>
              <a:rPr lang="en-US" dirty="0">
                <a:latin typeface="Century Gothic" panose="020B0502020202020204" pitchFamily="34" charset="0"/>
                <a:cs typeface="Calibri" panose="020F0502020204030204" pitchFamily="34" charset="0"/>
              </a:rPr>
              <a:t>was based on the date of </a:t>
            </a:r>
            <a:r>
              <a:rPr lang="en-US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the last element used to meet infection criteria.  </a:t>
            </a:r>
          </a:p>
          <a:p>
            <a:pPr lvl="0"/>
            <a:endParaRPr lang="en-US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0"/>
            <a:r>
              <a:rPr lang="en-US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Note: It is acceptable to use patient reported signs and symptoms that are documented in the medical record (e.g. patient states fever &gt;38 at home). </a:t>
            </a:r>
            <a:endParaRPr lang="en-US" i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5-Point Star 7"/>
          <p:cNvSpPr/>
          <p:nvPr/>
        </p:nvSpPr>
        <p:spPr>
          <a:xfrm rot="1461396">
            <a:off x="8485128" y="322032"/>
            <a:ext cx="551765" cy="4572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00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534401" cy="483412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Patient transferred from OSH on1/24, with F/C in place. On 1/28, patient has aspiration event. On 1/29, T = 38.9. CXR shows opacity in left lower lobe. Sputum culture grows 2+ </a:t>
            </a:r>
            <a:r>
              <a:rPr lang="en-US" sz="2400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Klebsiella</a:t>
            </a:r>
            <a:r>
              <a:rPr lang="en-US" sz="24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pneumoniae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On  1/31, urine is noted to be cloudy. UA and culture ordered. UA shows 1+ 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Leuk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Est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20 WBC/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hpf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Urine culture grows &gt;100K/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mL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Klebsiella</a:t>
            </a:r>
            <a:r>
              <a:rPr lang="en-US" sz="24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pneumoniae</a:t>
            </a:r>
            <a:r>
              <a:rPr lang="en-US" sz="24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US" sz="2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Is this a CAUTI? POA or HAI?   </a:t>
            </a: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Case study 2: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err="1" smtClean="0">
                <a:latin typeface="Arial Black" panose="020B0A04020102020204" pitchFamily="34" charset="0"/>
              </a:rPr>
              <a:t>cauti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1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534401" cy="483412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n-US" sz="2400" dirty="0" smtClean="0">
              <a:latin typeface="Century Gothic" panose="020B0502020202020204" pitchFamily="34" charset="0"/>
            </a:endParaRPr>
          </a:p>
          <a:p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YES</a:t>
            </a:r>
            <a:r>
              <a:rPr lang="en-US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this is a CAUTI, HAI. Fever is a non-specific symptom of infection and cannot be excluded from UTI determination because it is clinically deemed to be from another cause. </a:t>
            </a:r>
            <a:endParaRPr lang="en-US" sz="3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Case study 2: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err="1" smtClean="0">
                <a:latin typeface="Arial Black" panose="020B0A04020102020204" pitchFamily="34" charset="0"/>
              </a:rPr>
              <a:t>cauti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1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534401" cy="483412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 64 </a:t>
            </a:r>
            <a:r>
              <a:rPr lang="en-US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yo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patient admitted with lumbar </a:t>
            </a:r>
            <a:r>
              <a:rPr lang="en-US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stenosis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F/C inserted in OR on day of admission (7/20).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F/C removed on 7/24 @06:00.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Pt had difficulty voiding. F/C reinserted 7/25 @19:30. T = 38.3 on 7/26. Urine culture on 7/26 grew &gt; 100K/</a:t>
            </a:r>
            <a:r>
              <a:rPr lang="en-US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mL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E.coli</a:t>
            </a:r>
            <a:endParaRPr lang="en-US" sz="2800" i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800" i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Is this a CAUTI? POA or HAI?   </a:t>
            </a:r>
          </a:p>
          <a:p>
            <a:endParaRPr lang="en-US" sz="2400" i="1" dirty="0" smtClean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Case study 3: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err="1" smtClean="0">
                <a:latin typeface="Arial Black" panose="020B0A04020102020204" pitchFamily="34" charset="0"/>
              </a:rPr>
              <a:t>cauti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1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534401" cy="483412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n-US" sz="2400" dirty="0" smtClean="0">
              <a:latin typeface="Century Gothic" panose="020B0502020202020204" pitchFamily="34" charset="0"/>
            </a:endParaRPr>
          </a:p>
          <a:p>
            <a:endParaRPr lang="en-US" sz="2400" i="1" dirty="0" smtClean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Case study 3: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err="1" smtClean="0">
                <a:latin typeface="Arial Black" panose="020B0A04020102020204" pitchFamily="34" charset="0"/>
              </a:rPr>
              <a:t>cauti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209800"/>
            <a:ext cx="69496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YES</a:t>
            </a:r>
            <a:r>
              <a:rPr lang="en-US" sz="3600" dirty="0" smtClean="0">
                <a:latin typeface="Century Gothic" panose="020B0502020202020204" pitchFamily="34" charset="0"/>
              </a:rPr>
              <a:t>, this is a CAUTI, HAI.  There must be one calendar day (NOT 24 hours) without the catheter in place for the catheter day count to start anew.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9821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534401" cy="4834129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F/C was inserted on day of admission (4/18).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On 4/20, T = 39.0. UA was positive, 2+ </a:t>
            </a:r>
            <a:r>
              <a:rPr lang="en-US" sz="3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Leuk</a:t>
            </a:r>
            <a:r>
              <a:rPr lang="en-US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est</a:t>
            </a:r>
            <a:endParaRPr lang="en-US" sz="3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Urine culture grew &gt;100K/</a:t>
            </a:r>
            <a:r>
              <a:rPr lang="en-US" sz="3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mL</a:t>
            </a:r>
            <a:r>
              <a:rPr lang="en-US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E.coli</a:t>
            </a:r>
            <a:r>
              <a:rPr lang="en-US" sz="36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+ </a:t>
            </a:r>
            <a:r>
              <a:rPr lang="en-US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1-10K/</a:t>
            </a:r>
            <a:r>
              <a:rPr lang="en-US" sz="3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mL</a:t>
            </a:r>
            <a:r>
              <a:rPr lang="en-US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Mixed Urinary Flora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Is this a CAUTI? POA or HAI?   </a:t>
            </a:r>
          </a:p>
          <a:p>
            <a:endParaRPr lang="en-US" sz="2400" i="1" dirty="0" smtClean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Case study 4: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err="1" smtClean="0">
                <a:latin typeface="Arial Black" panose="020B0A04020102020204" pitchFamily="34" charset="0"/>
              </a:rPr>
              <a:t>cauti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1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NO, not a CAUTI. </a:t>
            </a:r>
            <a:r>
              <a:rPr lang="en-US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urine culture grew more than two species of organisms</a:t>
            </a:r>
            <a:r>
              <a:rPr lang="en-US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Case study 4: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err="1" smtClean="0">
                <a:latin typeface="Arial Black" panose="020B0A04020102020204" pitchFamily="34" charset="0"/>
              </a:rPr>
              <a:t>cauti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1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1600" dirty="0" smtClean="0">
              <a:latin typeface="Century Gothic" panose="020B0502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F/C was inserted on day of admission (6/22).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On 6/24, T = 39.0. UA was positive, 2+ </a:t>
            </a:r>
            <a:r>
              <a:rPr lang="en-US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Leuk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est</a:t>
            </a:r>
            <a:endParaRPr lang="en-US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Urine culture grew &gt;100K/</a:t>
            </a:r>
            <a:r>
              <a:rPr lang="en-US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mL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E.coli</a:t>
            </a:r>
            <a:r>
              <a:rPr lang="en-US" sz="28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+       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1-10K/</a:t>
            </a:r>
            <a:r>
              <a:rPr lang="en-US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mL</a:t>
            </a:r>
            <a:r>
              <a:rPr lang="en-US" sz="28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Candida </a:t>
            </a:r>
            <a:r>
              <a:rPr lang="en-US" sz="2800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albicans</a:t>
            </a:r>
            <a:r>
              <a:rPr lang="en-US" sz="28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+ 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10-25K/</a:t>
            </a:r>
            <a:r>
              <a:rPr lang="en-US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mL</a:t>
            </a:r>
            <a:r>
              <a:rPr lang="en-US" sz="28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Candida </a:t>
            </a:r>
            <a:r>
              <a:rPr lang="en-US" sz="2800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glabrata</a:t>
            </a:r>
            <a:r>
              <a:rPr lang="en-US" sz="28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US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Is this a CAUTI? POA or HAI?   </a:t>
            </a:r>
          </a:p>
          <a:p>
            <a:endParaRPr lang="en-US" sz="2400" i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Case study 5: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err="1" smtClean="0">
                <a:latin typeface="Arial Black" panose="020B0A04020102020204" pitchFamily="34" charset="0"/>
              </a:rPr>
              <a:t>cauti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1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i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400" i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Case study 5: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err="1" smtClean="0">
                <a:latin typeface="Arial Black" panose="020B0A04020102020204" pitchFamily="34" charset="0"/>
              </a:rPr>
              <a:t>cauti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NO, not a CAUTI. </a:t>
            </a:r>
            <a:r>
              <a:rPr lang="en-US" sz="3600" b="1" dirty="0" smtClean="0">
                <a:latin typeface="Century Gothic" panose="020B0502020202020204" pitchFamily="34" charset="0"/>
              </a:rPr>
              <a:t>The urine culture grew more than two species of organisms</a:t>
            </a:r>
            <a:r>
              <a:rPr lang="en-US" sz="3600" dirty="0" smtClean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821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Infection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‘Present 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at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Time 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of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Surgery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’ (PATOS) required for all SSI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events</a:t>
            </a:r>
          </a:p>
          <a:p>
            <a:pPr lvl="1"/>
            <a:r>
              <a:rPr lang="en-US" sz="21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This only applies if the infections are at the same depth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Example: if a patient had evidence for intraabdominal infection at time of surgery and returns with a deep or superficial infection after surgery- </a:t>
            </a:r>
            <a:r>
              <a:rPr lang="en-US" sz="1800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this does not count as PATOS.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 2016 the cases noted to be PATOS will be excluded from SIR analysis</a:t>
            </a:r>
            <a:endParaRPr lang="en-US" sz="20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Revision of total or partial HPRO and KPRO: look for previous infection 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(based on ICD9 code) at joint within 90 days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prior to revision.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 2016 </a:t>
            </a:r>
            <a:r>
              <a:rPr lang="en-US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will 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be used </a:t>
            </a:r>
            <a:r>
              <a:rPr lang="en-US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 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the risk adjustment </a:t>
            </a:r>
            <a:r>
              <a:rPr lang="en-US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models</a:t>
            </a:r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  <a:cs typeface="Calibri" panose="020F0502020204030204" pitchFamily="34" charset="0"/>
              </a:rPr>
              <a:t>SSI Changes</a:t>
            </a:r>
            <a:endParaRPr lang="en-US" dirty="0"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3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Diabetes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Use of discharge ICD-9-CM codes in the 250 to 250.93 range are acceptable for use to answer YES to the diabetes field question.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To allow the use of ICD-9-CM coded data, NHSN eliminated the following exclusion factor – </a:t>
            </a:r>
            <a:r>
              <a:rPr lang="en-US" sz="2100" i="1" dirty="0">
                <a:solidFill>
                  <a:schemeClr val="tx1"/>
                </a:solidFill>
                <a:latin typeface="Calibri" panose="020F0502020204030204" pitchFamily="34" charset="0"/>
              </a:rPr>
              <a:t>“or a diagnosis of diabetes that is controlled by diet alone” </a:t>
            </a:r>
          </a:p>
          <a:p>
            <a:pPr marL="365760" lvl="1" indent="0">
              <a:buNone/>
            </a:pPr>
            <a:endParaRPr lang="en-US" sz="21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Tissue Levels Involved in Infection</a:t>
            </a:r>
          </a:p>
          <a:p>
            <a:pPr lvl="1"/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Specified how to identify the date of event: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an SSI started as superficial SSI on day 10 of the surveillance period and then a week later, (day 17 of surveillance period) meets criteria for deep incisional SSI the date of the event would be the date of the deep incisional SSI.  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  <a:cs typeface="Calibri" panose="020F0502020204030204" pitchFamily="34" charset="0"/>
              </a:rPr>
              <a:t>SSI Changes</a:t>
            </a:r>
            <a:endParaRPr lang="en-US" dirty="0"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9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54 </a:t>
            </a:r>
            <a:r>
              <a:rPr lang="en-US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male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with an intraabdominal abscess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was admitted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on 9/30 and was taken to the OR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oley placed). He spiked one fever &gt;38 on 10/1 with no subsequent fevers documented. On 10/4 patient’s Foley removed and urine cultured (why?!).  Urine grows &gt;100K E. coli.  </a:t>
            </a: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Does this count as a CAUTI?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Yes and No!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2014 this would have been ruled out because of more than 1 ‘gap day’ between symptom and culture, but now the first symptom (fever on 10/1) is within the 7 Day Infection Window (10/1-10/7)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BUT</a:t>
            </a:r>
            <a:r>
              <a:rPr lang="en-US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this first symptom is now considered the </a:t>
            </a: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EVENT DATE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is in the POA window (9/30-10/1). 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10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Case Study-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Infection window period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04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Primary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Closure: </a:t>
            </a:r>
          </a:p>
          <a:p>
            <a:pPr lvl="1"/>
            <a:r>
              <a:rPr lang="en-US" sz="21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Removed</a:t>
            </a:r>
            <a:r>
              <a:rPr lang="en-US" sz="2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the phrase </a:t>
            </a:r>
            <a:r>
              <a:rPr lang="en-US" sz="2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“all tissue levels” </a:t>
            </a:r>
            <a:r>
              <a:rPr lang="en-US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from the definition. </a:t>
            </a:r>
            <a:endParaRPr lang="en-US" sz="21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2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Rationale: Definition should </a:t>
            </a:r>
            <a:r>
              <a:rPr lang="en-US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be easier to apply and is closer to definitions used by other surgical professional </a:t>
            </a:r>
            <a:r>
              <a:rPr lang="en-US" sz="2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groups.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Non-Primary Closure: </a:t>
            </a:r>
          </a:p>
          <a:p>
            <a:pPr lvl="1"/>
            <a:r>
              <a:rPr lang="en-US" sz="21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  <a:r>
              <a:rPr lang="en-US" sz="21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hanged</a:t>
            </a:r>
            <a:r>
              <a:rPr lang="en-US" sz="2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the phrase “superficial layers” to “skin level”</a:t>
            </a:r>
          </a:p>
          <a:p>
            <a:pPr lvl="1"/>
            <a:r>
              <a:rPr lang="en-US" sz="21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Removed</a:t>
            </a:r>
            <a:r>
              <a:rPr lang="en-US" sz="2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US" sz="2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following section: </a:t>
            </a:r>
            <a:r>
              <a:rPr lang="en-US" sz="21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“If </a:t>
            </a:r>
            <a:r>
              <a:rPr lang="en-US" sz="2100" i="1" dirty="0">
                <a:solidFill>
                  <a:schemeClr val="tx1"/>
                </a:solidFill>
                <a:latin typeface="Century Gothic" panose="020B0502020202020204" pitchFamily="34" charset="0"/>
              </a:rPr>
              <a:t>the deep fascial levels of an incision are left open but the skin is closed, this is considered a non-primary closure since the incision was not closed at all tissue levels</a:t>
            </a:r>
            <a:r>
              <a:rPr lang="en-US" sz="21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</a:p>
          <a:p>
            <a:pPr lvl="1"/>
            <a:r>
              <a:rPr lang="en-US" sz="2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Rationale: The above scenarios would actually meet criteria for a primary closure since the skin was closed.</a:t>
            </a:r>
            <a:endParaRPr lang="en-US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SSI Changes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6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72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Wound Closure Examples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9338" y="1676400"/>
            <a:ext cx="48101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5049982" y="5486400"/>
            <a:ext cx="2895600" cy="824344"/>
          </a:xfrm>
          <a:prstGeom prst="wedgeRectCallout">
            <a:avLst>
              <a:gd name="adj1" fmla="val -21192"/>
              <a:gd name="adj2" fmla="val -140805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Closure other than primary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1600200" y="5486400"/>
            <a:ext cx="2895600" cy="838200"/>
          </a:xfrm>
          <a:prstGeom prst="wedgeRectCallout">
            <a:avLst>
              <a:gd name="adj1" fmla="val 19358"/>
              <a:gd name="adj2" fmla="val -143285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Primary Closure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3370337" y="3297599"/>
            <a:ext cx="498328" cy="2209800"/>
          </a:xfrm>
          <a:prstGeom prst="leftBrace">
            <a:avLst>
              <a:gd name="adj1" fmla="val 8333"/>
              <a:gd name="adj2" fmla="val 4953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5659799" y="3526416"/>
            <a:ext cx="498328" cy="1759526"/>
          </a:xfrm>
          <a:prstGeom prst="leftBrace">
            <a:avLst>
              <a:gd name="adj1" fmla="val 8333"/>
              <a:gd name="adj2" fmla="val 4953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99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ache2.asset-cache.net/gc/480815249-businessman-concentrating-on-glowing-gettyimages.jpg?v=1&amp;c=IWSAsset&amp;k=2&amp;d=O%2bDctUalgGBs7A5wD0fId5X0F88WxucY5G%2foKQIJfYE%3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38600" y="1143000"/>
            <a:ext cx="3614137" cy="368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81000"/>
            <a:ext cx="46482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Got all that?!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599057"/>
            <a:ext cx="62865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Questions? </a:t>
            </a:r>
          </a:p>
          <a:p>
            <a:endParaRPr lang="en-US" sz="20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Kim Stanley: </a:t>
            </a:r>
            <a:r>
              <a:rPr lang="en-US" sz="20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Kim.Stanley@ucsf.edu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Peter Kolonoski</a:t>
            </a:r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: </a:t>
            </a:r>
            <a:r>
              <a:rPr lang="en-US" sz="2000" dirty="0">
                <a:solidFill>
                  <a:srgbClr val="0000FF"/>
                </a:solidFill>
                <a:latin typeface="Arial Black" panose="020B0A04020102020204" pitchFamily="34" charset="0"/>
              </a:rPr>
              <a:t>KolonoP@sutterhealth.org</a:t>
            </a:r>
            <a:endParaRPr lang="en-US" sz="2000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Karen Anderson: </a:t>
            </a:r>
            <a:r>
              <a:rPr lang="en-US" sz="20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AndersK@sutterhealth.org</a:t>
            </a:r>
            <a:endParaRPr lang="en-US" sz="20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4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58201" cy="483412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If the date of event is on the date of transfer or discharge, or the next day, the infection is attributed to the transferring/discharging location. </a:t>
            </a:r>
          </a:p>
          <a:p>
            <a:endParaRPr lang="en-US" sz="2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Multiple Transfers: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 instances where the patient has been transferred to more then one location on the date of infection, or the day before, attribute the infection to the </a:t>
            </a:r>
            <a:r>
              <a:rPr lang="en-US" sz="2400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first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location in which the patient was housed the </a:t>
            </a:r>
            <a:r>
              <a:rPr lang="en-US" sz="2400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day before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infection’s date of event. </a:t>
            </a: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Unit Attribution-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sz="3200" dirty="0" smtClean="0">
                <a:latin typeface="Arial Black" panose="020B0A04020102020204" pitchFamily="34" charset="0"/>
              </a:rPr>
              <a:t>Transfer rule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6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Patient transferred to </a:t>
            </a:r>
            <a:r>
              <a:rPr lang="en-US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unit A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on 9/20 at 1452 and transferred to </a:t>
            </a:r>
            <a:r>
              <a:rPr lang="en-US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unit B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on 9/22 at 0042.  On 9/23 patient transferred to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unit C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at 1427 and blood culture drawn at 1744 positive for </a:t>
            </a:r>
            <a:r>
              <a:rPr lang="en-US" sz="24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Candida glabrata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 This patient has a central line and no primary infection site.  Which unit gets ‘credit’ for the CLABSI?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UNIT A</a:t>
            </a:r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-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ven though the patient was only on this unit for 42 minutes of the day before date of event!</a:t>
            </a: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Case example-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unit attribution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44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2" y="304800"/>
            <a:ext cx="868679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  <a:cs typeface="Calibri" panose="020F0502020204030204" pitchFamily="34" charset="0"/>
              </a:rPr>
              <a:t>Repeat Infection Timeframe (RIT)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3886" y="1600200"/>
            <a:ext cx="490788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Brace 5"/>
          <p:cNvSpPr/>
          <p:nvPr/>
        </p:nvSpPr>
        <p:spPr>
          <a:xfrm>
            <a:off x="5913704" y="2553358"/>
            <a:ext cx="467167" cy="133442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75622" y="2469844"/>
            <a:ext cx="23111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Add additional pathogens to event:          E. </a:t>
            </a:r>
            <a:r>
              <a:rPr lang="en-US" sz="1600" i="1" dirty="0"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US" sz="16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oli </a:t>
            </a:r>
            <a:r>
              <a:rPr 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and </a:t>
            </a:r>
            <a:r>
              <a:rPr lang="en-US" sz="16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S. aureus </a:t>
            </a:r>
            <a:r>
              <a:rPr 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reported as one event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2" y="5504902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cs typeface="Calibri" panose="020F0502020204030204" pitchFamily="34" charset="0"/>
              </a:rPr>
              <a:t>14 day period in which no new infections </a:t>
            </a:r>
            <a:r>
              <a:rPr lang="en-US" b="1" dirty="0">
                <a:latin typeface="Century Gothic" panose="020B0502020202020204" pitchFamily="34" charset="0"/>
                <a:cs typeface="Calibri" panose="020F0502020204030204" pitchFamily="34" charset="0"/>
              </a:rPr>
              <a:t>of the same type </a:t>
            </a:r>
            <a:r>
              <a:rPr lang="en-US" dirty="0">
                <a:latin typeface="Century Gothic" panose="020B0502020202020204" pitchFamily="34" charset="0"/>
                <a:cs typeface="Calibri" panose="020F0502020204030204" pitchFamily="34" charset="0"/>
              </a:rPr>
              <a:t>are </a:t>
            </a:r>
            <a:r>
              <a:rPr lang="en-US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reported, Event Date is Day 1 of this period. </a:t>
            </a:r>
            <a:endParaRPr lang="en-US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US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Note: The RIT applies during a patent’s single admission only (including day of discharge and day after). </a:t>
            </a:r>
            <a:endParaRPr lang="en-US" i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913704" y="3352800"/>
            <a:ext cx="944296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38578" y="4267200"/>
            <a:ext cx="2705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Ok to have a negative culture between the two positive cultures.</a:t>
            </a:r>
            <a:endParaRPr 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7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Note: Do 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not change the device-association determination during the RIT. 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  <a:p>
            <a:pPr marL="45720" indent="0">
              <a:buNone/>
            </a:pP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Example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: A non-catheterized UTI is identified and initiates an RIT. During the RIT, a Foley catheter is placed and more than 2 days later, still in the RIT, another urine culture is collected and reported positive for &gt; 100,000 </a:t>
            </a:r>
            <a:r>
              <a:rPr lang="en-US" sz="2400" dirty="0" err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cfu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/ml with a different bacteria. </a:t>
            </a:r>
            <a:r>
              <a:rPr 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Add </a:t>
            </a:r>
            <a:r>
              <a:rPr lang="en-US" sz="2400" u="sng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this pathogen to the original UTI but do not change the non-catheter associated UTI to CAUTI.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  <a:cs typeface="Calibri" panose="020F0502020204030204" pitchFamily="34" charset="0"/>
              </a:rPr>
              <a:t>UTI- Repeat Infection Timeframe </a:t>
            </a:r>
          </a:p>
        </p:txBody>
      </p:sp>
    </p:spTree>
    <p:extLst>
      <p:ext uri="{BB962C8B-B14F-4D97-AF65-F5344CB8AC3E}">
        <p14:creationId xmlns:p14="http://schemas.microsoft.com/office/powerpoint/2010/main" xmlns="" val="6470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A patient is admitted with an intra-abdominal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abscess culture positive for </a:t>
            </a:r>
            <a:r>
              <a:rPr lang="en-US" sz="24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E. coli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with a secondary bloodstream infection.  5 days later this patient cultures </a:t>
            </a:r>
            <a:r>
              <a:rPr lang="en-US" sz="24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Staph aureus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from his blood. 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45720" indent="0">
              <a:buNone/>
            </a:pPr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Can this blood culture be added to the RIT for the E. coli that was POA? </a:t>
            </a:r>
            <a:endParaRPr lang="en-U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718"/>
            <a:ext cx="85344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Case study-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sz="3100" dirty="0" smtClean="0">
                <a:latin typeface="Arial Black" panose="020B0A04020102020204" pitchFamily="34" charset="0"/>
              </a:rPr>
              <a:t>LCBI </a:t>
            </a:r>
            <a:r>
              <a:rPr lang="en-US" sz="3100" dirty="0">
                <a:latin typeface="Arial Black" panose="020B0A04020102020204" pitchFamily="34" charset="0"/>
                <a:cs typeface="Calibri" panose="020F0502020204030204" pitchFamily="34" charset="0"/>
              </a:rPr>
              <a:t>Repeat Infection Timeframe </a:t>
            </a:r>
            <a:endParaRPr lang="en-US" sz="3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4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1">
      <a:dk1>
        <a:sysClr val="windowText" lastClr="000000"/>
      </a:dk1>
      <a:lt1>
        <a:sysClr val="window" lastClr="FFFFFF"/>
      </a:lt1>
      <a:dk2>
        <a:srgbClr val="4E5B6F"/>
      </a:dk2>
      <a:lt2>
        <a:srgbClr val="FFFF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1441</TotalTime>
  <Words>2674</Words>
  <Application>Microsoft Office PowerPoint</Application>
  <PresentationFormat>On-screen Show (4:3)</PresentationFormat>
  <Paragraphs>269</Paragraphs>
  <Slides>42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Grid</vt:lpstr>
      <vt:lpstr>NHSN Surveillance Definitions</vt:lpstr>
      <vt:lpstr>Infection Window Period</vt:lpstr>
      <vt:lpstr>Event Date</vt:lpstr>
      <vt:lpstr>Case Study-  Infection window period</vt:lpstr>
      <vt:lpstr>Unit Attribution- Transfer rule</vt:lpstr>
      <vt:lpstr>Case example-  unit attribution</vt:lpstr>
      <vt:lpstr>Repeat Infection Timeframe (RIT)</vt:lpstr>
      <vt:lpstr>UTI- Repeat Infection Timeframe </vt:lpstr>
      <vt:lpstr>Case study-  LCBI Repeat Infection Timeframe </vt:lpstr>
      <vt:lpstr>Slide 10</vt:lpstr>
      <vt:lpstr>Repeat Infection Timeframe and SSI </vt:lpstr>
      <vt:lpstr>Central line Associated Bloodstream Infection (CLABSI)</vt:lpstr>
      <vt:lpstr>SECONDARY BLOODSTREAM INFECTIONS</vt:lpstr>
      <vt:lpstr>Slide 14</vt:lpstr>
      <vt:lpstr>SECONDARY BLOODSTREAM INFECTIONS-Case Study</vt:lpstr>
      <vt:lpstr>SECONDARY BLOODSTREAM INFECTIONS-Case Study</vt:lpstr>
      <vt:lpstr>SECONDARY ATTRIBUTION PERIOD</vt:lpstr>
      <vt:lpstr>Secondary BSI Attribution Period</vt:lpstr>
      <vt:lpstr>Case study-  secondary bsi</vt:lpstr>
      <vt:lpstr>Slide 20</vt:lpstr>
      <vt:lpstr>case study: Secondary bsi</vt:lpstr>
      <vt:lpstr>Slide 22</vt:lpstr>
      <vt:lpstr>Case study-  secondary bsi</vt:lpstr>
      <vt:lpstr>Slide 24</vt:lpstr>
      <vt:lpstr>Case study- secondary bsi attribution period</vt:lpstr>
      <vt:lpstr>Slide 26</vt:lpstr>
      <vt:lpstr>CAUTI</vt:lpstr>
      <vt:lpstr>Case study 1:  cauti</vt:lpstr>
      <vt:lpstr>Case study 1:  cauti</vt:lpstr>
      <vt:lpstr>Case study 2:  cauti</vt:lpstr>
      <vt:lpstr>Case study 2:  cauti</vt:lpstr>
      <vt:lpstr>Case study 3:  cauti</vt:lpstr>
      <vt:lpstr>Case study 3:  cauti</vt:lpstr>
      <vt:lpstr>Case study 4:  cauti</vt:lpstr>
      <vt:lpstr>Case study 4:  cauti</vt:lpstr>
      <vt:lpstr>Case study 5:  cauti</vt:lpstr>
      <vt:lpstr>Case study 5:  cauti</vt:lpstr>
      <vt:lpstr>SSI Changes</vt:lpstr>
      <vt:lpstr>SSI Changes</vt:lpstr>
      <vt:lpstr>SSI Changes</vt:lpstr>
      <vt:lpstr>Wound Closure Examples</vt:lpstr>
      <vt:lpstr>Got all that?! </vt:lpstr>
    </vt:vector>
  </TitlesOfParts>
  <Company>UCSF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NHSN  Definition Changes</dc:title>
  <dc:creator>Stanley, Kim</dc:creator>
  <cp:lastModifiedBy>KolonoP</cp:lastModifiedBy>
  <cp:revision>142</cp:revision>
  <cp:lastPrinted>2015-10-23T17:24:51Z</cp:lastPrinted>
  <dcterms:created xsi:type="dcterms:W3CDTF">2015-02-26T17:54:31Z</dcterms:created>
  <dcterms:modified xsi:type="dcterms:W3CDTF">2015-11-10T21:54:26Z</dcterms:modified>
</cp:coreProperties>
</file>