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F14EF-6A21-4B7A-A834-1A95CE0FBC1E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4DD53-2B45-4B2F-8B78-E7CF8C019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1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D1A35-934B-25B0-36EF-6CAE55599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C80DC5-6605-648F-0BBC-8B19401EB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E0BFC9-6D27-FAE9-3CFE-481A0C021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70637-B060-0B48-4C24-8AEE83B24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1DD3B-FEC5-49CA-B9E6-5C23A30CEA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4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71120-7400-98A4-E76D-D34CE43DE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590E9-9DB8-60BF-EA70-E3CC1BDA1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106F0-C78C-9121-CB6F-0928578AA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87CF-7536-47AC-9555-EE2E91E422F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4BF46-A763-A294-61EF-3F43566E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75D8B-0A51-FA87-02CE-4E2A9FF7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702E-3026-4695-8833-2E59208EC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3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0DA4D-C390-B6AB-EE6E-2D7FE0EE1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9D5D-7294-1A71-4288-260D21344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18CCB-9B07-E54A-E0A8-14DB95C2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87CF-7536-47AC-9555-EE2E91E422F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D4CB8-D922-ACA9-2C5E-84AB62EF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90561-377B-142D-63D4-4128FDF5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702E-3026-4695-8833-2E59208EC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75BD8F-51B5-2B3B-E251-D19CE1B76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9019D-F349-CF18-7808-7DCF29F37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6D745-3AE2-A252-CA33-60FE475A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87CF-7536-47AC-9555-EE2E91E422F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BD710-7A82-585D-9375-322EF8E7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171D8-3EF0-8F11-4449-0C01605D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702E-3026-4695-8833-2E59208EC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enc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622C9E-8EF2-8F4D-0284-5281AC14A2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496" y="651490"/>
            <a:ext cx="9686923" cy="661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700" b="1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algn="l"/>
            <a:r>
              <a:rPr lang="en-US" sz="3700" b="1" baseline="0">
                <a:solidFill>
                  <a:schemeClr val="tx1"/>
                </a:solidFill>
                <a:latin typeface="+mj-lt"/>
              </a:rPr>
              <a:t>References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0FDDD2-40D1-9B69-F28A-820B9F3876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496" y="1950413"/>
            <a:ext cx="9929817" cy="4450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en-US" sz="14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None/>
              <a:defRPr lang="en-US" sz="14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>
              <a:buNone/>
              <a:defRPr lang="en-US" sz="14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>
              <a:buNone/>
              <a:defRPr lang="en-US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algn="l">
              <a:lnSpc>
                <a:spcPts val="2000"/>
              </a:lnSpc>
              <a:spcAft>
                <a:spcPts val="0"/>
              </a:spcAft>
            </a:pPr>
            <a:r>
              <a:rPr lang="en-US" sz="1400" b="0">
                <a:solidFill>
                  <a:schemeClr val="tx1"/>
                </a:solidFill>
                <a:latin typeface="+mj-lt"/>
              </a:rPr>
              <a:t>Click to add text - List the evidence-based references used for developing this educational activity. </a:t>
            </a:r>
          </a:p>
          <a:p>
            <a:pPr algn="l">
              <a:lnSpc>
                <a:spcPts val="2000"/>
              </a:lnSpc>
              <a:spcAft>
                <a:spcPts val="0"/>
              </a:spcAft>
            </a:pPr>
            <a:r>
              <a:rPr lang="en-US" sz="1400" b="0">
                <a:solidFill>
                  <a:schemeClr val="tx1"/>
                </a:solidFill>
                <a:latin typeface="+mj-lt"/>
              </a:rPr>
              <a:t>Examples include:</a:t>
            </a:r>
          </a:p>
          <a:p>
            <a:pPr algn="l">
              <a:lnSpc>
                <a:spcPts val="2000"/>
              </a:lnSpc>
              <a:spcAft>
                <a:spcPts val="0"/>
              </a:spcAft>
            </a:pPr>
            <a:r>
              <a:rPr lang="en-US" sz="1400" b="0">
                <a:solidFill>
                  <a:schemeClr val="tx1"/>
                </a:solidFill>
                <a:latin typeface="+mj-lt"/>
              </a:rPr>
              <a:t>Information available through peer-reviewed journals (such as the American Journal of Infection Control (AJIC)) or other resources. The material should have been published within the past 5 to 7 years. </a:t>
            </a:r>
          </a:p>
          <a:p>
            <a:pPr algn="l">
              <a:lnSpc>
                <a:spcPts val="2000"/>
              </a:lnSpc>
              <a:spcAft>
                <a:spcPts val="0"/>
              </a:spcAft>
            </a:pPr>
            <a:r>
              <a:rPr lang="en-US" sz="1400" b="0">
                <a:solidFill>
                  <a:schemeClr val="tx1"/>
                </a:solidFill>
                <a:latin typeface="+mj-lt"/>
              </a:rPr>
              <a:t>Information available from websites. The organization must use currently available evidence within the past 5 to 7 years as a resource for readers. This may be published or unpublished content. i.e., Agency for Healthcare Research and Quality, Centers for Disease Control, National Institutes of Health Clinical guidelines; e.g., www.guidelines.gov </a:t>
            </a:r>
          </a:p>
          <a:p>
            <a:pPr algn="l">
              <a:lnSpc>
                <a:spcPts val="2000"/>
              </a:lnSpc>
              <a:spcAft>
                <a:spcPts val="0"/>
              </a:spcAft>
            </a:pPr>
            <a:r>
              <a:rPr lang="en-US" sz="1400" b="0">
                <a:solidFill>
                  <a:schemeClr val="tx1"/>
                </a:solidFill>
                <a:latin typeface="+mj-lt"/>
              </a:rPr>
              <a:t>Expert resources; e.g., books, articles, or web sites published by individuals, organizations, or educational institutions</a:t>
            </a:r>
          </a:p>
          <a:p>
            <a:pPr algn="l">
              <a:lnSpc>
                <a:spcPts val="2000"/>
              </a:lnSpc>
              <a:spcAft>
                <a:spcPts val="0"/>
              </a:spcAft>
            </a:pPr>
            <a:r>
              <a:rPr lang="en-US" sz="1400" b="0">
                <a:solidFill>
                  <a:schemeClr val="tx1"/>
                </a:solidFill>
                <a:latin typeface="+mj-lt"/>
              </a:rPr>
              <a:t>Textbook references</a:t>
            </a:r>
          </a:p>
          <a:p>
            <a:pPr algn="l">
              <a:lnSpc>
                <a:spcPts val="2000"/>
              </a:lnSpc>
              <a:spcAft>
                <a:spcPts val="0"/>
              </a:spcAft>
            </a:pPr>
            <a:endParaRPr lang="en-US" sz="1400" b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185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311BE-2238-C218-FE34-B6ED6BCA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894E4-895B-DC4E-BE85-A851F9220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CFB0D-9495-0F9F-D488-763D850F3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87CF-7536-47AC-9555-EE2E91E422F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5C661-5932-9498-8739-9CB69FC8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98B0C-BCE1-C7E8-EBD9-57344815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702E-3026-4695-8833-2E59208EC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2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B8F4-7C22-1833-4645-5949A9A6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9235F-46C5-499E-7E09-F843ADE59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271B5-0131-10A5-EA48-EC70D004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87CF-7536-47AC-9555-EE2E91E422F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7B57B-420D-6E74-6AFF-DD883602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BCA29-43E3-839C-C6B3-79C33A07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702E-3026-4695-8833-2E59208EC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9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53E0-4F83-B08C-2871-1EBA3551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66BDE-8059-6C46-E04E-33F9156F1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88A2E-9765-C449-3F1C-A3FECC528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DF7D1-0156-EF1C-2374-7DC0F1A2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87CF-7536-47AC-9555-EE2E91E422F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1E8F-96D1-82D9-8842-0999718A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0B8F3-611A-3F57-51AA-54FC89D67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702E-3026-4695-8833-2E59208EC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4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4D71-79E7-1CED-AFF1-0A95F463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538A5-7B99-8611-1223-C8D8F6824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C3D6-1350-B1C6-104F-A81E10D5C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B85B4-65B4-CF3B-289D-31FD66F77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822EB-2C15-207C-64F2-1AAD17F6F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86F314-80FF-F6CE-9B61-3099A988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87CF-7536-47AC-9555-EE2E91E422F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31592-8367-4548-60F3-9A3EEA24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D093D5-90F3-BC64-68AE-92B03D08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702E-3026-4695-8833-2E59208EC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F862D-3943-6272-18C7-06606552D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C66CC-E0A4-4028-88B8-2B79CFC4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87CF-7536-47AC-9555-EE2E91E422F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9D43D-1734-F597-F77C-31453290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439C6-AB4D-A628-9D5B-982163DC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702E-3026-4695-8833-2E59208EC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D76DA2-7A3B-C556-25C2-5CEF5CE37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87CF-7536-47AC-9555-EE2E91E422F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E4A62-0220-797A-FF6C-9D0F0BD0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749CC-3975-1214-7ABF-07C4FFE8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702E-3026-4695-8833-2E59208EC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511D-1BBC-B64F-74A9-13BB5DD7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DFAE1-AF04-6ADE-E5EE-5793FE545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C6965-BCB4-090E-DFDF-F635E729C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FE772-7ABF-2256-D5F2-224ADB6B8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87CF-7536-47AC-9555-EE2E91E422F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77458-432E-6F57-50A3-2FFA0B64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F771D-CC8F-DCE4-EFD1-10F0D8AF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702E-3026-4695-8833-2E59208EC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0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4BE7-DF1A-BFE3-8238-0E7818FA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20FD5-8E7C-9B6C-B396-FF23FD580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652BF-DF83-68AC-5569-F8D32102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618C9-A915-1A40-B1B5-2E1C284F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87CF-7536-47AC-9555-EE2E91E422F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B99B5-3451-DD31-0E3B-FB9AE4CAF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0FC3E-FCE9-A3C3-AA6C-D95DFC09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702E-3026-4695-8833-2E59208EC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0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9ADB48-2560-4C50-3CA4-4D91F55F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BB53A-4DAF-21C8-610E-B590FC3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69F7B-160B-F589-DD3A-7FFDBE890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287CF-7536-47AC-9555-EE2E91E422F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27F56-17C1-52DC-88C2-40B2C2272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DBC10-58E0-6199-F6C5-110146861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0E702E-3026-4695-8833-2E59208EC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6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dc.gov/coronavirus/2019-ncov/hcp/infection-control-recommendation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31163-7846-EDF0-887C-30E2E9CFE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2B8171E-ED4B-4756-D1FD-DA16C6E00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253"/>
            <a:ext cx="12191999" cy="65617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556321-82AA-1C22-0254-BAD425718416}"/>
              </a:ext>
            </a:extLst>
          </p:cNvPr>
          <p:cNvSpPr txBox="1"/>
          <p:nvPr/>
        </p:nvSpPr>
        <p:spPr>
          <a:xfrm>
            <a:off x="1978765" y="1757808"/>
            <a:ext cx="76300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336998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Exposed and asymptomatic</a:t>
            </a:r>
          </a:p>
          <a:p>
            <a:pPr algn="l"/>
            <a:endParaRPr lang="en-US" sz="2800" b="1">
              <a:solidFill>
                <a:srgbClr val="336998"/>
              </a:solidFill>
              <a:latin typeface="Biome" panose="020B0502040204020203" pitchFamily="34" charset="0"/>
              <a:cs typeface="Biome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336998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Exposed and symptomatic but don’t meet the case definition</a:t>
            </a:r>
          </a:p>
          <a:p>
            <a:pPr algn="l"/>
            <a:endParaRPr lang="en-US" sz="2800" b="1">
              <a:solidFill>
                <a:srgbClr val="336998"/>
              </a:solidFill>
              <a:latin typeface="Biome" panose="020B0502040204020203" pitchFamily="34" charset="0"/>
              <a:cs typeface="Biome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336998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Patients who meet the case definition</a:t>
            </a:r>
          </a:p>
          <a:p>
            <a:pPr algn="l"/>
            <a:endParaRPr lang="en-US" sz="2800" b="1">
              <a:solidFill>
                <a:srgbClr val="336998"/>
              </a:solidFill>
              <a:latin typeface="Biome" panose="020B0502040204020203" pitchFamily="34" charset="0"/>
              <a:cs typeface="Biome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336998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Non-exposed patients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E4C544-6E24-51CD-BF89-FC682E5A72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19" y="473910"/>
            <a:ext cx="10408127" cy="661720"/>
          </a:xfrm>
        </p:spPr>
        <p:txBody>
          <a:bodyPr>
            <a:normAutofit fontScale="62500" lnSpcReduction="20000"/>
          </a:bodyPr>
          <a:lstStyle/>
          <a:p>
            <a:r>
              <a:rPr lang="en-US">
                <a:solidFill>
                  <a:srgbClr val="184473"/>
                </a:solidFill>
              </a:rPr>
              <a:t>Patient Placement: Cohort Consideration</a:t>
            </a:r>
            <a:br>
              <a:rPr lang="en-US">
                <a:solidFill>
                  <a:srgbClr val="184473"/>
                </a:solidFill>
              </a:rPr>
            </a:br>
            <a:endParaRPr lang="en-US">
              <a:solidFill>
                <a:srgbClr val="18447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C5928-EDB7-786B-C493-AFACA5A8D479}"/>
              </a:ext>
            </a:extLst>
          </p:cNvPr>
          <p:cNvSpPr txBox="1"/>
          <p:nvPr/>
        </p:nvSpPr>
        <p:spPr>
          <a:xfrm>
            <a:off x="33019" y="6462627"/>
            <a:ext cx="11739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Reference: CDC. Interim IPC Recommendations for Healthcare Personnel During the COVID-19 Pandemic [Internet]. Available from </a:t>
            </a:r>
            <a:r>
              <a:rPr lang="en-US" sz="1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cdc.gov.</a:t>
            </a:r>
            <a:endParaRPr lang="en-US" sz="10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29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Biome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 Kley</dc:creator>
  <cp:lastModifiedBy>Rowena Aseo</cp:lastModifiedBy>
  <cp:revision>1</cp:revision>
  <dcterms:created xsi:type="dcterms:W3CDTF">2024-06-21T19:38:03Z</dcterms:created>
  <dcterms:modified xsi:type="dcterms:W3CDTF">2024-06-30T15:46:24Z</dcterms:modified>
</cp:coreProperties>
</file>