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120" autoAdjust="0"/>
  </p:normalViewPr>
  <p:slideViewPr>
    <p:cSldViewPr snapToGrid="0">
      <p:cViewPr>
        <p:scale>
          <a:sx n="81" d="100"/>
          <a:sy n="81" d="100"/>
        </p:scale>
        <p:origin x="-162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4B756-A206-473F-9A2A-2B4EFA839BE2}"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BD069-356E-474A-9F0A-4724630269A3}" type="slidenum">
              <a:rPr lang="en-US" smtClean="0"/>
              <a:t>‹#›</a:t>
            </a:fld>
            <a:endParaRPr lang="en-US"/>
          </a:p>
        </p:txBody>
      </p:sp>
    </p:spTree>
    <p:extLst>
      <p:ext uri="{BB962C8B-B14F-4D97-AF65-F5344CB8AC3E}">
        <p14:creationId xmlns:p14="http://schemas.microsoft.com/office/powerpoint/2010/main" val="286071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costello@aha.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designed to support reliable design of environmental cleaning and disinfection in healthcare facilities (including departments where HCWs other than EVS clean the environment) to reduce the risk of HAI (healthcare associated infection).  The project team will identify several local hospitals to participate. The project will involve self-assessment of the EVS program by each participating hospital, a site visit by IP/EVS experts from the project team followed (same day) by a Kick-Off meeting with educational presentations including about the AHE certification program and tools. Patti Costello (CEO AHE) is supportive of the project and will be copied on all project meeting notes (</a:t>
            </a:r>
            <a:r>
              <a:rPr lang="en-US" sz="1200" u="sng" kern="1200" dirty="0" smtClean="0">
                <a:solidFill>
                  <a:schemeClr val="tx1"/>
                </a:solidFill>
                <a:effectLst/>
                <a:latin typeface="+mn-lt"/>
                <a:ea typeface="+mn-ea"/>
                <a:cs typeface="+mn-cs"/>
                <a:hlinkClick r:id="rId3"/>
              </a:rPr>
              <a:t>pcostello@aha.org</a:t>
            </a:r>
            <a:r>
              <a:rPr lang="en-US" sz="1200" u="sng"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32BD069-356E-474A-9F0A-4724630269A3}" type="slidenum">
              <a:rPr lang="en-US" smtClean="0"/>
              <a:t>2</a:t>
            </a:fld>
            <a:endParaRPr lang="en-US"/>
          </a:p>
        </p:txBody>
      </p:sp>
    </p:spTree>
    <p:extLst>
      <p:ext uri="{BB962C8B-B14F-4D97-AF65-F5344CB8AC3E}">
        <p14:creationId xmlns:p14="http://schemas.microsoft.com/office/powerpoint/2010/main" val="149518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BD069-356E-474A-9F0A-4724630269A3}" type="slidenum">
              <a:rPr lang="en-US" smtClean="0"/>
              <a:t>3</a:t>
            </a:fld>
            <a:endParaRPr lang="en-US"/>
          </a:p>
        </p:txBody>
      </p:sp>
    </p:spTree>
    <p:extLst>
      <p:ext uri="{BB962C8B-B14F-4D97-AF65-F5344CB8AC3E}">
        <p14:creationId xmlns:p14="http://schemas.microsoft.com/office/powerpoint/2010/main" val="97165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BD069-356E-474A-9F0A-4724630269A3}" type="slidenum">
              <a:rPr lang="en-US" smtClean="0"/>
              <a:t>5</a:t>
            </a:fld>
            <a:endParaRPr lang="en-US"/>
          </a:p>
        </p:txBody>
      </p:sp>
    </p:spTree>
    <p:extLst>
      <p:ext uri="{BB962C8B-B14F-4D97-AF65-F5344CB8AC3E}">
        <p14:creationId xmlns:p14="http://schemas.microsoft.com/office/powerpoint/2010/main" val="4054314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nte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smtClean="0">
                <a:latin typeface="Calibri" panose="020F0502020204030204" pitchFamily="34" charset="0"/>
                <a:cs typeface="Calibri" panose="020F0502020204030204" pitchFamily="34" charset="0"/>
              </a:rPr>
              <a:t>Report for CA-APIC</a:t>
            </a:r>
            <a:br>
              <a:rPr lang="en-US" sz="2800" b="1"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APIC SFBA Chapter Project</a:t>
            </a:r>
            <a:br>
              <a:rPr lang="en-US" sz="2800" b="1"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EVS Optimization Project 2017</a:t>
            </a:r>
            <a:endParaRPr lang="en-US" sz="28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a:bodyPr>
          <a:lstStyle/>
          <a:p>
            <a:r>
              <a:rPr lang="en-US" dirty="0" smtClean="0">
                <a:latin typeface="Calibri" panose="020F0502020204030204" pitchFamily="34" charset="0"/>
                <a:cs typeface="Calibri" panose="020F0502020204030204" pitchFamily="34" charset="0"/>
              </a:rPr>
              <a:t>November 3, 2017</a:t>
            </a:r>
          </a:p>
          <a:p>
            <a:r>
              <a:rPr lang="en-US" dirty="0" smtClean="0">
                <a:latin typeface="Calibri" panose="020F0502020204030204" pitchFamily="34" charset="0"/>
                <a:cs typeface="Calibri" panose="020F0502020204030204" pitchFamily="34" charset="0"/>
              </a:rPr>
              <a:t>Presented by Sue Barnes, RN, CIC, FAPIC</a:t>
            </a:r>
          </a:p>
          <a:p>
            <a:endParaRPr lang="en-US" dirty="0"/>
          </a:p>
        </p:txBody>
      </p:sp>
    </p:spTree>
    <p:extLst>
      <p:ext uri="{BB962C8B-B14F-4D97-AF65-F5344CB8AC3E}">
        <p14:creationId xmlns:p14="http://schemas.microsoft.com/office/powerpoint/2010/main" val="174103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11199"/>
            <a:ext cx="9601196" cy="754592"/>
          </a:xfrm>
        </p:spPr>
        <p:txBody>
          <a:bodyPr>
            <a:normAutofit fontScale="90000"/>
          </a:bodyPr>
          <a:lstStyle/>
          <a:p>
            <a:r>
              <a:rPr lang="en-US" b="1" dirty="0" smtClean="0">
                <a:latin typeface="Calibri" panose="020F0502020204030204" pitchFamily="34" charset="0"/>
                <a:cs typeface="Calibri" panose="020F0502020204030204" pitchFamily="34" charset="0"/>
              </a:rPr>
              <a:t>EVS Optimization Project 2017</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095909"/>
            <a:ext cx="9601196" cy="3704720"/>
          </a:xfrm>
          <a:solidFill>
            <a:schemeClr val="bg1"/>
          </a:solidFill>
        </p:spPr>
        <p:txBody>
          <a:bodyPr>
            <a:normAutofit fontScale="77500" lnSpcReduction="20000"/>
          </a:bodyPr>
          <a:lstStyle/>
          <a:p>
            <a:r>
              <a:rPr lang="en-US" sz="2600" dirty="0" smtClean="0">
                <a:latin typeface="Calibri" panose="020F0502020204030204" pitchFamily="34" charset="0"/>
                <a:cs typeface="Calibri" panose="020F0502020204030204" pitchFamily="34" charset="0"/>
              </a:rPr>
              <a:t>Purpose: This has has transitioned from just a toolkit to a project designed to support optimization of local EVS Programs. </a:t>
            </a:r>
            <a:r>
              <a:rPr lang="en-US" sz="2600" dirty="0">
                <a:solidFill>
                  <a:schemeClr val="tx1"/>
                </a:solidFill>
                <a:latin typeface="Calibri" panose="020F0502020204030204" pitchFamily="34" charset="0"/>
                <a:cs typeface="Calibri" panose="020F0502020204030204" pitchFamily="34" charset="0"/>
              </a:rPr>
              <a:t>The project team will identify several local hospitals to participate. The project will involve self-assessment of the EVS program by each participating hospital, a site visit by IP/EVS experts from the project team followed (same day) by a Kick-Off meeting with educational presentations including about the AHE certification program and </a:t>
            </a:r>
            <a:r>
              <a:rPr lang="en-US" sz="2600" dirty="0" smtClean="0">
                <a:solidFill>
                  <a:schemeClr val="tx1"/>
                </a:solidFill>
                <a:latin typeface="Calibri" panose="020F0502020204030204" pitchFamily="34" charset="0"/>
                <a:cs typeface="Calibri" panose="020F0502020204030204" pitchFamily="34" charset="0"/>
              </a:rPr>
              <a:t>tools.</a:t>
            </a:r>
          </a:p>
          <a:p>
            <a:r>
              <a:rPr lang="en-US" sz="2600" dirty="0" smtClean="0">
                <a:latin typeface="Calibri" panose="020F0502020204030204" pitchFamily="34" charset="0"/>
                <a:cs typeface="Calibri" panose="020F0502020204030204" pitchFamily="34" charset="0"/>
              </a:rPr>
              <a:t>Monthly meetings started in June 2017</a:t>
            </a:r>
          </a:p>
          <a:p>
            <a:r>
              <a:rPr lang="en-US" sz="2600" dirty="0">
                <a:latin typeface="Calibri" panose="020F0502020204030204" pitchFamily="34" charset="0"/>
                <a:cs typeface="Calibri" panose="020F0502020204030204" pitchFamily="34" charset="0"/>
              </a:rPr>
              <a:t>At the end of the </a:t>
            </a:r>
            <a:r>
              <a:rPr lang="en-US" sz="2600" dirty="0" smtClean="0">
                <a:latin typeface="Calibri" panose="020F0502020204030204" pitchFamily="34" charset="0"/>
                <a:cs typeface="Calibri" panose="020F0502020204030204" pitchFamily="34" charset="0"/>
              </a:rPr>
              <a:t>efforts will focus on spreading the </a:t>
            </a:r>
            <a:r>
              <a:rPr lang="en-US" sz="2600" dirty="0">
                <a:latin typeface="Calibri" panose="020F0502020204030204" pitchFamily="34" charset="0"/>
                <a:cs typeface="Calibri" panose="020F0502020204030204" pitchFamily="34" charset="0"/>
              </a:rPr>
              <a:t>EVS Optimization project throughout IP and EVS communities including via CA-APIC, Corporate IP Director </a:t>
            </a:r>
            <a:r>
              <a:rPr lang="en-US" sz="2600" dirty="0" smtClean="0">
                <a:latin typeface="Calibri" panose="020F0502020204030204" pitchFamily="34" charset="0"/>
                <a:cs typeface="Calibri" panose="020F0502020204030204" pitchFamily="34" charset="0"/>
              </a:rPr>
              <a:t>Group and other avenues to possible include: </a:t>
            </a:r>
            <a:r>
              <a:rPr lang="en-US" sz="2600" dirty="0">
                <a:latin typeface="Calibri" panose="020F0502020204030204" pitchFamily="34" charset="0"/>
                <a:cs typeface="Calibri" panose="020F0502020204030204" pitchFamily="34" charset="0"/>
              </a:rPr>
              <a:t>IC Today </a:t>
            </a:r>
            <a:r>
              <a:rPr lang="en-US" sz="2600" dirty="0" smtClean="0">
                <a:latin typeface="Calibri" panose="020F0502020204030204" pitchFamily="34" charset="0"/>
                <a:cs typeface="Calibri" panose="020F0502020204030204" pitchFamily="34" charset="0"/>
              </a:rPr>
              <a:t>webinar, commentary </a:t>
            </a:r>
            <a:r>
              <a:rPr lang="en-US" sz="2600" dirty="0">
                <a:latin typeface="Calibri" panose="020F0502020204030204" pitchFamily="34" charset="0"/>
                <a:cs typeface="Calibri" panose="020F0502020204030204" pitchFamily="34" charset="0"/>
              </a:rPr>
              <a:t>paper </a:t>
            </a:r>
            <a:r>
              <a:rPr lang="en-US" sz="2600" dirty="0" smtClean="0">
                <a:latin typeface="Calibri" panose="020F0502020204030204" pitchFamily="34" charset="0"/>
                <a:cs typeface="Calibri" panose="020F0502020204030204" pitchFamily="34" charset="0"/>
              </a:rPr>
              <a:t>submission to relevant professional journal,  </a:t>
            </a:r>
            <a:r>
              <a:rPr lang="en-US" sz="2600" dirty="0">
                <a:latin typeface="Calibri" panose="020F0502020204030204" pitchFamily="34" charset="0"/>
                <a:cs typeface="Calibri" panose="020F0502020204030204" pitchFamily="34" charset="0"/>
              </a:rPr>
              <a:t>presentations at SF and other APIC </a:t>
            </a:r>
            <a:r>
              <a:rPr lang="en-US" sz="2600" dirty="0" smtClean="0">
                <a:latin typeface="Calibri" panose="020F0502020204030204" pitchFamily="34" charset="0"/>
                <a:cs typeface="Calibri" panose="020F0502020204030204" pitchFamily="34" charset="0"/>
              </a:rPr>
              <a:t>chapters, submission of oral/poster </a:t>
            </a:r>
            <a:r>
              <a:rPr lang="en-US" sz="2600" dirty="0">
                <a:latin typeface="Calibri" panose="020F0502020204030204" pitchFamily="34" charset="0"/>
                <a:cs typeface="Calibri" panose="020F0502020204030204" pitchFamily="34" charset="0"/>
              </a:rPr>
              <a:t>conference presentations: AHE, APIC, HQI</a:t>
            </a:r>
            <a:r>
              <a:rPr lang="en-US" sz="2600" dirty="0" smtClean="0">
                <a:latin typeface="Calibri" panose="020F0502020204030204" pitchFamily="34" charset="0"/>
                <a:cs typeface="Calibri" panose="020F0502020204030204" pitchFamily="34" charset="0"/>
              </a:rPr>
              <a:t>, Hospital </a:t>
            </a:r>
            <a:r>
              <a:rPr lang="en-US" sz="2600" dirty="0">
                <a:latin typeface="Calibri" panose="020F0502020204030204" pitchFamily="34" charset="0"/>
                <a:cs typeface="Calibri" panose="020F0502020204030204" pitchFamily="34" charset="0"/>
              </a:rPr>
              <a:t>Executives.</a:t>
            </a:r>
            <a:endParaRPr lang="en-US" sz="2600" dirty="0" smtClean="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4" name="Picture 3"/>
          <p:cNvPicPr/>
          <p:nvPr/>
        </p:nvPicPr>
        <p:blipFill>
          <a:blip r:embed="rId3"/>
          <a:stretch>
            <a:fillRect/>
          </a:stretch>
        </p:blipFill>
        <p:spPr>
          <a:xfrm>
            <a:off x="4587468" y="1449569"/>
            <a:ext cx="2495550" cy="549275"/>
          </a:xfrm>
          <a:prstGeom prst="rect">
            <a:avLst/>
          </a:prstGeom>
        </p:spPr>
      </p:pic>
    </p:spTree>
    <p:extLst>
      <p:ext uri="{BB962C8B-B14F-4D97-AF65-F5344CB8AC3E}">
        <p14:creationId xmlns:p14="http://schemas.microsoft.com/office/powerpoint/2010/main" val="257737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Project Team</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Project Manager Sue </a:t>
            </a:r>
            <a:r>
              <a:rPr lang="en-US" dirty="0" smtClean="0">
                <a:latin typeface="Calibri" panose="020F0502020204030204" pitchFamily="34" charset="0"/>
                <a:cs typeface="Calibri" panose="020F0502020204030204" pitchFamily="34" charset="0"/>
              </a:rPr>
              <a:t>Barnes</a:t>
            </a:r>
          </a:p>
          <a:p>
            <a:r>
              <a:rPr lang="en-US" dirty="0" smtClean="0">
                <a:latin typeface="Calibri" panose="020F0502020204030204" pitchFamily="34" charset="0"/>
                <a:cs typeface="Calibri" panose="020F0502020204030204" pitchFamily="34" charset="0"/>
              </a:rPr>
              <a:t>Sponsor Contec  </a:t>
            </a:r>
            <a:r>
              <a:rPr lang="en-US" dirty="0">
                <a:latin typeface="Calibri" panose="020F0502020204030204" pitchFamily="34" charset="0"/>
                <a:cs typeface="Calibri" panose="020F0502020204030204" pitchFamily="34" charset="0"/>
                <a:hlinkClick r:id="rId3"/>
              </a:rPr>
              <a:t>www.contec.org</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Two CA-APIC members on Project Group: Elaine Dekker and May Riley</a:t>
            </a:r>
          </a:p>
          <a:p>
            <a:r>
              <a:rPr lang="en-US" dirty="0" smtClean="0">
                <a:latin typeface="Calibri" panose="020F0502020204030204" pitchFamily="34" charset="0"/>
                <a:cs typeface="Calibri" panose="020F0502020204030204" pitchFamily="34" charset="0"/>
              </a:rPr>
              <a:t>Project Team: 11 IP members, 6 EVS members, 4 </a:t>
            </a:r>
            <a:r>
              <a:rPr lang="en-US" dirty="0" err="1" smtClean="0">
                <a:latin typeface="Calibri" panose="020F0502020204030204" pitchFamily="34" charset="0"/>
                <a:cs typeface="Calibri" panose="020F0502020204030204" pitchFamily="34" charset="0"/>
              </a:rPr>
              <a:t>Contec</a:t>
            </a:r>
            <a:r>
              <a:rPr lang="en-US" dirty="0" smtClean="0">
                <a:latin typeface="Calibri" panose="020F0502020204030204" pitchFamily="34" charset="0"/>
                <a:cs typeface="Calibri" panose="020F0502020204030204" pitchFamily="34" charset="0"/>
              </a:rPr>
              <a:t> staff, 1 </a:t>
            </a:r>
            <a:r>
              <a:rPr lang="en-US" dirty="0" err="1" smtClean="0">
                <a:latin typeface="Calibri" panose="020F0502020204030204" pitchFamily="34" charset="0"/>
                <a:cs typeface="Calibri" panose="020F0502020204030204" pitchFamily="34" charset="0"/>
              </a:rPr>
              <a:t>ReadyList</a:t>
            </a:r>
            <a:r>
              <a:rPr lang="en-US" dirty="0" smtClean="0">
                <a:latin typeface="Calibri" panose="020F0502020204030204" pitchFamily="34" charset="0"/>
                <a:cs typeface="Calibri" panose="020F0502020204030204" pitchFamily="34" charset="0"/>
              </a:rPr>
              <a:t> staff, 2 HAI HQI members</a:t>
            </a:r>
          </a:p>
          <a:p>
            <a:r>
              <a:rPr lang="en-US" dirty="0" smtClean="0">
                <a:latin typeface="Calibri" panose="020F0502020204030204" pitchFamily="34" charset="0"/>
                <a:cs typeface="Calibri" panose="020F0502020204030204" pitchFamily="34" charset="0"/>
              </a:rPr>
              <a:t>Patti Costello AHE CEO copied on all meeting notes and invited to present at Kick off meetings (to be scheduled 2018)</a:t>
            </a:r>
          </a:p>
        </p:txBody>
      </p:sp>
    </p:spTree>
    <p:extLst>
      <p:ext uri="{BB962C8B-B14F-4D97-AF65-F5344CB8AC3E}">
        <p14:creationId xmlns:p14="http://schemas.microsoft.com/office/powerpoint/2010/main" val="16729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Project Status – Steps Completed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marL="457200" lvl="0" indent="-457200">
              <a:buFont typeface="+mj-lt"/>
              <a:buAutoNum type="arabicPeriod"/>
            </a:pPr>
            <a:r>
              <a:rPr lang="en-US" dirty="0" smtClean="0">
                <a:latin typeface="Calibri" panose="020F0502020204030204" pitchFamily="34" charset="0"/>
                <a:cs typeface="Calibri" panose="020F0502020204030204" pitchFamily="34" charset="0"/>
              </a:rPr>
              <a:t>Recruit </a:t>
            </a:r>
            <a:r>
              <a:rPr lang="en-US" dirty="0">
                <a:latin typeface="Calibri" panose="020F0502020204030204" pitchFamily="34" charset="0"/>
                <a:cs typeface="Calibri" panose="020F0502020204030204" pitchFamily="34" charset="0"/>
              </a:rPr>
              <a:t>team </a:t>
            </a:r>
            <a:r>
              <a:rPr lang="en-US" dirty="0" smtClean="0">
                <a:latin typeface="Calibri" panose="020F0502020204030204" pitchFamily="34" charset="0"/>
                <a:cs typeface="Calibri" panose="020F0502020204030204" pitchFamily="34" charset="0"/>
              </a:rPr>
              <a:t>members</a:t>
            </a:r>
            <a:endParaRPr lang="en-US" dirty="0">
              <a:latin typeface="Calibri" panose="020F0502020204030204" pitchFamily="34" charset="0"/>
              <a:cs typeface="Calibri" panose="020F0502020204030204" pitchFamily="34" charset="0"/>
            </a:endParaRPr>
          </a:p>
          <a:p>
            <a:pPr marL="457200" lvl="0" indent="-457200">
              <a:buFont typeface="+mj-lt"/>
              <a:buAutoNum type="arabicPeriod"/>
            </a:pPr>
            <a:r>
              <a:rPr lang="en-US" dirty="0">
                <a:latin typeface="Calibri" panose="020F0502020204030204" pitchFamily="34" charset="0"/>
                <a:cs typeface="Calibri" panose="020F0502020204030204" pitchFamily="34" charset="0"/>
              </a:rPr>
              <a:t>Develop charter/goals and timeline</a:t>
            </a:r>
          </a:p>
          <a:p>
            <a:pPr marL="457200" lvl="0" indent="-457200">
              <a:buFont typeface="+mj-lt"/>
              <a:buAutoNum type="arabicPeriod"/>
            </a:pPr>
            <a:r>
              <a:rPr lang="en-US" dirty="0" smtClean="0">
                <a:latin typeface="Calibri" panose="020F0502020204030204" pitchFamily="34" charset="0"/>
                <a:cs typeface="Calibri" panose="020F0502020204030204" pitchFamily="34" charset="0"/>
              </a:rPr>
              <a:t>Schedule </a:t>
            </a:r>
            <a:r>
              <a:rPr lang="en-US" dirty="0">
                <a:latin typeface="Calibri" panose="020F0502020204030204" pitchFamily="34" charset="0"/>
                <a:cs typeface="Calibri" panose="020F0502020204030204" pitchFamily="34" charset="0"/>
              </a:rPr>
              <a:t>monthly work group meetings </a:t>
            </a:r>
          </a:p>
          <a:p>
            <a:pPr marL="457200" indent="-457200">
              <a:buFont typeface="+mj-lt"/>
              <a:buAutoNum type="arabicPeriod"/>
            </a:pPr>
            <a:r>
              <a:rPr lang="en-US" dirty="0">
                <a:latin typeface="Calibri" panose="020F0502020204030204" pitchFamily="34" charset="0"/>
                <a:cs typeface="Calibri" panose="020F0502020204030204" pitchFamily="34" charset="0"/>
              </a:rPr>
              <a:t>Survey CA-APIC and APIC IP talk to determine if other chapters have done a similar project in order to join forces vs. duplicate </a:t>
            </a:r>
            <a:r>
              <a:rPr lang="en-US" dirty="0" smtClean="0">
                <a:latin typeface="Calibri" panose="020F0502020204030204" pitchFamily="34" charset="0"/>
                <a:cs typeface="Calibri" panose="020F0502020204030204" pitchFamily="34" charset="0"/>
              </a:rPr>
              <a:t>efforts (none so far)</a:t>
            </a:r>
          </a:p>
          <a:p>
            <a:pPr marL="457200" indent="-457200">
              <a:buFont typeface="+mj-lt"/>
              <a:buAutoNum type="arabicPeriod"/>
            </a:pPr>
            <a:r>
              <a:rPr lang="en-US" dirty="0">
                <a:latin typeface="Calibri" panose="020F0502020204030204" pitchFamily="34" charset="0"/>
                <a:cs typeface="Calibri" panose="020F0502020204030204" pitchFamily="34" charset="0"/>
              </a:rPr>
              <a:t>Develop o</a:t>
            </a:r>
            <a:r>
              <a:rPr lang="en-US" dirty="0" smtClean="0">
                <a:latin typeface="Calibri" panose="020F0502020204030204" pitchFamily="34" charset="0"/>
                <a:cs typeface="Calibri" panose="020F0502020204030204" pitchFamily="34" charset="0"/>
              </a:rPr>
              <a:t>utline for project </a:t>
            </a:r>
          </a:p>
          <a:p>
            <a:pPr marL="457200" indent="-457200">
              <a:buFont typeface="+mj-lt"/>
              <a:buAutoNum type="arabicPeriod"/>
            </a:pPr>
            <a:r>
              <a:rPr lang="en-US" dirty="0" smtClean="0">
                <a:latin typeface="Calibri" panose="020F0502020204030204" pitchFamily="34" charset="0"/>
                <a:cs typeface="Calibri" panose="020F0502020204030204" pitchFamily="34" charset="0"/>
              </a:rPr>
              <a:t>Establish Drop Box folders for project support materials</a:t>
            </a:r>
          </a:p>
          <a:p>
            <a:endParaRPr lang="en-US" dirty="0"/>
          </a:p>
        </p:txBody>
      </p:sp>
    </p:spTree>
    <p:extLst>
      <p:ext uri="{BB962C8B-B14F-4D97-AF65-F5344CB8AC3E}">
        <p14:creationId xmlns:p14="http://schemas.microsoft.com/office/powerpoint/2010/main" val="119680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Project Status – </a:t>
            </a:r>
            <a:r>
              <a:rPr lang="en-US" b="1" dirty="0" smtClean="0">
                <a:latin typeface="Calibri" panose="020F0502020204030204" pitchFamily="34" charset="0"/>
                <a:cs typeface="Calibri" panose="020F0502020204030204" pitchFamily="34" charset="0"/>
              </a:rPr>
              <a:t>Steps Still Pending</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a:bodyPr>
          <a:lstStyle/>
          <a:p>
            <a:r>
              <a:rPr lang="en-US" dirty="0" smtClean="0">
                <a:latin typeface="Calibri" panose="020F0502020204030204" pitchFamily="34" charset="0"/>
                <a:cs typeface="Calibri" panose="020F0502020204030204" pitchFamily="34" charset="0"/>
              </a:rPr>
              <a:t>Identify test locations (department vs. entire hospitals)</a:t>
            </a:r>
          </a:p>
          <a:p>
            <a:r>
              <a:rPr lang="en-US" dirty="0" smtClean="0">
                <a:latin typeface="Calibri" panose="020F0502020204030204" pitchFamily="34" charset="0"/>
                <a:cs typeface="Calibri" panose="020F0502020204030204" pitchFamily="34" charset="0"/>
              </a:rPr>
              <a:t>Request test site self assessment</a:t>
            </a:r>
          </a:p>
          <a:p>
            <a:r>
              <a:rPr lang="en-US" dirty="0" smtClean="0">
                <a:latin typeface="Calibri" panose="020F0502020204030204" pitchFamily="34" charset="0"/>
                <a:cs typeface="Calibri" panose="020F0502020204030204" pitchFamily="34" charset="0"/>
              </a:rPr>
              <a:t>Schedule regular planning meetings</a:t>
            </a:r>
          </a:p>
          <a:p>
            <a:r>
              <a:rPr lang="en-US" dirty="0" smtClean="0">
                <a:latin typeface="Calibri" panose="020F0502020204030204" pitchFamily="34" charset="0"/>
                <a:cs typeface="Calibri" panose="020F0502020204030204" pitchFamily="34" charset="0"/>
              </a:rPr>
              <a:t>Schedule Education/Kick off meeting in person at test site(s)</a:t>
            </a:r>
          </a:p>
          <a:p>
            <a:r>
              <a:rPr lang="en-US" dirty="0" smtClean="0">
                <a:latin typeface="Calibri" panose="020F0502020204030204" pitchFamily="34" charset="0"/>
                <a:cs typeface="Calibri" panose="020F0502020204030204" pitchFamily="34" charset="0"/>
              </a:rPr>
              <a:t>Weekly check in phone meetings with test site(s)</a:t>
            </a:r>
          </a:p>
          <a:p>
            <a:r>
              <a:rPr lang="en-US" dirty="0" smtClean="0">
                <a:latin typeface="Calibri" panose="020F0502020204030204" pitchFamily="34" charset="0"/>
                <a:cs typeface="Calibri" panose="020F0502020204030204" pitchFamily="34" charset="0"/>
              </a:rPr>
              <a:t>Evaluation, adjustment project plan, replicate in two additional sites</a:t>
            </a:r>
          </a:p>
          <a:p>
            <a:r>
              <a:rPr lang="en-US" dirty="0" smtClean="0">
                <a:latin typeface="Calibri" panose="020F0502020204030204" pitchFamily="34" charset="0"/>
                <a:cs typeface="Calibri" panose="020F0502020204030204" pitchFamily="34" charset="0"/>
              </a:rPr>
              <a:t>Plan for wide sharing such as via conference presentation, webinar, publication.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56797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70</TotalTime>
  <Words>487</Words>
  <Application>Microsoft Office PowerPoint</Application>
  <PresentationFormat>Custom</PresentationFormat>
  <Paragraphs>32</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Organic</vt:lpstr>
      <vt:lpstr>Report for CA-APIC APIC SFBA Chapter Project EVS Optimization Project 2017</vt:lpstr>
      <vt:lpstr>EVS Optimization Project 2017</vt:lpstr>
      <vt:lpstr>Project Team</vt:lpstr>
      <vt:lpstr>Project Status – Steps Completed</vt:lpstr>
      <vt:lpstr>Project Status – Steps Still Pending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CA-APIC APIC SFBA Chapter Project EVS Toolkit 2017</dc:title>
  <dc:creator>sue barnes</dc:creator>
  <cp:lastModifiedBy>Stanley, Joan (Kim)</cp:lastModifiedBy>
  <cp:revision>9</cp:revision>
  <dcterms:created xsi:type="dcterms:W3CDTF">2017-07-17T20:49:00Z</dcterms:created>
  <dcterms:modified xsi:type="dcterms:W3CDTF">2017-12-01T14:13:17Z</dcterms:modified>
</cp:coreProperties>
</file>