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63" r:id="rId5"/>
    <p:sldId id="283" r:id="rId6"/>
    <p:sldId id="284" r:id="rId7"/>
    <p:sldId id="261" r:id="rId8"/>
    <p:sldId id="266" r:id="rId9"/>
    <p:sldId id="267" r:id="rId10"/>
    <p:sldId id="269" r:id="rId11"/>
    <p:sldId id="270" r:id="rId12"/>
    <p:sldId id="271" r:id="rId13"/>
    <p:sldId id="278" r:id="rId14"/>
    <p:sldId id="277" r:id="rId15"/>
    <p:sldId id="275" r:id="rId16"/>
    <p:sldId id="272" r:id="rId17"/>
    <p:sldId id="274" r:id="rId18"/>
    <p:sldId id="276" r:id="rId19"/>
    <p:sldId id="280" r:id="rId20"/>
    <p:sldId id="28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83C49-129A-4429-95E8-2F042CCA6F41}" v="33" dt="2025-03-12T15:21:45.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Keller" userId="e40b1d6a-ec6c-4be2-a908-19582c5cfb36" providerId="ADAL" clId="{7D783C49-129A-4429-95E8-2F042CCA6F41}"/>
    <pc:docChg chg="undo custSel addSld delSld modSld">
      <pc:chgData name="Barbara Keller" userId="e40b1d6a-ec6c-4be2-a908-19582c5cfb36" providerId="ADAL" clId="{7D783C49-129A-4429-95E8-2F042CCA6F41}" dt="2025-03-12T15:21:45.041" v="633" actId="20577"/>
      <pc:docMkLst>
        <pc:docMk/>
      </pc:docMkLst>
      <pc:sldChg chg="addSp delSp modSp mod">
        <pc:chgData name="Barbara Keller" userId="e40b1d6a-ec6c-4be2-a908-19582c5cfb36" providerId="ADAL" clId="{7D783C49-129A-4429-95E8-2F042CCA6F41}" dt="2025-03-12T00:09:28.402" v="598" actId="1076"/>
        <pc:sldMkLst>
          <pc:docMk/>
          <pc:sldMk cId="1967116561" sldId="256"/>
        </pc:sldMkLst>
        <pc:picChg chg="del">
          <ac:chgData name="Barbara Keller" userId="e40b1d6a-ec6c-4be2-a908-19582c5cfb36" providerId="ADAL" clId="{7D783C49-129A-4429-95E8-2F042CCA6F41}" dt="2025-03-12T00:08:10.091" v="596" actId="478"/>
          <ac:picMkLst>
            <pc:docMk/>
            <pc:sldMk cId="1967116561" sldId="256"/>
            <ac:picMk id="5" creationId="{00000000-0000-0000-0000-000000000000}"/>
          </ac:picMkLst>
        </pc:picChg>
        <pc:picChg chg="add mod">
          <ac:chgData name="Barbara Keller" userId="e40b1d6a-ec6c-4be2-a908-19582c5cfb36" providerId="ADAL" clId="{7D783C49-129A-4429-95E8-2F042CCA6F41}" dt="2025-03-12T00:09:28.402" v="598" actId="1076"/>
          <ac:picMkLst>
            <pc:docMk/>
            <pc:sldMk cId="1967116561" sldId="256"/>
            <ac:picMk id="6" creationId="{3F090E93-0A73-007A-DC1C-9DF39B544A27}"/>
          </ac:picMkLst>
        </pc:picChg>
      </pc:sldChg>
      <pc:sldChg chg="modSp mod">
        <pc:chgData name="Barbara Keller" userId="e40b1d6a-ec6c-4be2-a908-19582c5cfb36" providerId="ADAL" clId="{7D783C49-129A-4429-95E8-2F042CCA6F41}" dt="2025-03-12T15:15:05.187" v="601" actId="6549"/>
        <pc:sldMkLst>
          <pc:docMk/>
          <pc:sldMk cId="885845070" sldId="258"/>
        </pc:sldMkLst>
        <pc:spChg chg="mod">
          <ac:chgData name="Barbara Keller" userId="e40b1d6a-ec6c-4be2-a908-19582c5cfb36" providerId="ADAL" clId="{7D783C49-129A-4429-95E8-2F042CCA6F41}" dt="2025-03-12T15:15:05.187" v="601" actId="6549"/>
          <ac:spMkLst>
            <pc:docMk/>
            <pc:sldMk cId="885845070" sldId="258"/>
            <ac:spMk id="5" creationId="{00000000-0000-0000-0000-000000000000}"/>
          </ac:spMkLst>
        </pc:spChg>
      </pc:sldChg>
      <pc:sldChg chg="del">
        <pc:chgData name="Barbara Keller" userId="e40b1d6a-ec6c-4be2-a908-19582c5cfb36" providerId="ADAL" clId="{7D783C49-129A-4429-95E8-2F042CCA6F41}" dt="2025-03-11T23:46:52.989" v="416" actId="2696"/>
        <pc:sldMkLst>
          <pc:docMk/>
          <pc:sldMk cId="4089544600" sldId="259"/>
        </pc:sldMkLst>
      </pc:sldChg>
      <pc:sldChg chg="del">
        <pc:chgData name="Barbara Keller" userId="e40b1d6a-ec6c-4be2-a908-19582c5cfb36" providerId="ADAL" clId="{7D783C49-129A-4429-95E8-2F042CCA6F41}" dt="2025-03-12T00:02:21.431" v="554" actId="2696"/>
        <pc:sldMkLst>
          <pc:docMk/>
          <pc:sldMk cId="3340437157" sldId="260"/>
        </pc:sldMkLst>
      </pc:sldChg>
      <pc:sldChg chg="addSp delSp modSp mod">
        <pc:chgData name="Barbara Keller" userId="e40b1d6a-ec6c-4be2-a908-19582c5cfb36" providerId="ADAL" clId="{7D783C49-129A-4429-95E8-2F042CCA6F41}" dt="2025-03-12T00:07:47.562" v="595" actId="14100"/>
        <pc:sldMkLst>
          <pc:docMk/>
          <pc:sldMk cId="4284127007" sldId="261"/>
        </pc:sldMkLst>
        <pc:spChg chg="mod">
          <ac:chgData name="Barbara Keller" userId="e40b1d6a-ec6c-4be2-a908-19582c5cfb36" providerId="ADAL" clId="{7D783C49-129A-4429-95E8-2F042CCA6F41}" dt="2025-03-12T00:07:47.562" v="595" actId="14100"/>
          <ac:spMkLst>
            <pc:docMk/>
            <pc:sldMk cId="4284127007" sldId="261"/>
            <ac:spMk id="2" creationId="{00000000-0000-0000-0000-000000000000}"/>
          </ac:spMkLst>
        </pc:spChg>
        <pc:spChg chg="del mod">
          <ac:chgData name="Barbara Keller" userId="e40b1d6a-ec6c-4be2-a908-19582c5cfb36" providerId="ADAL" clId="{7D783C49-129A-4429-95E8-2F042CCA6F41}" dt="2025-03-12T00:03:44.586" v="556"/>
          <ac:spMkLst>
            <pc:docMk/>
            <pc:sldMk cId="4284127007" sldId="261"/>
            <ac:spMk id="3" creationId="{00000000-0000-0000-0000-000000000000}"/>
          </ac:spMkLst>
        </pc:spChg>
        <pc:spChg chg="add mod">
          <ac:chgData name="Barbara Keller" userId="e40b1d6a-ec6c-4be2-a908-19582c5cfb36" providerId="ADAL" clId="{7D783C49-129A-4429-95E8-2F042CCA6F41}" dt="2025-03-12T00:05:40.429" v="570" actId="21"/>
          <ac:spMkLst>
            <pc:docMk/>
            <pc:sldMk cId="4284127007" sldId="261"/>
            <ac:spMk id="5" creationId="{E031FB7A-A358-4C45-7E44-A44DDDD68D75}"/>
          </ac:spMkLst>
        </pc:spChg>
        <pc:graphicFrameChg chg="add mod modGraphic">
          <ac:chgData name="Barbara Keller" userId="e40b1d6a-ec6c-4be2-a908-19582c5cfb36" providerId="ADAL" clId="{7D783C49-129A-4429-95E8-2F042CCA6F41}" dt="2025-03-12T00:05:56.577" v="572" actId="1076"/>
          <ac:graphicFrameMkLst>
            <pc:docMk/>
            <pc:sldMk cId="4284127007" sldId="261"/>
            <ac:graphicFrameMk id="4" creationId="{007AAC20-9FAE-3F53-CCAE-37930945A962}"/>
          </ac:graphicFrameMkLst>
        </pc:graphicFrameChg>
      </pc:sldChg>
      <pc:sldChg chg="del">
        <pc:chgData name="Barbara Keller" userId="e40b1d6a-ec6c-4be2-a908-19582c5cfb36" providerId="ADAL" clId="{7D783C49-129A-4429-95E8-2F042CCA6F41}" dt="2025-03-12T00:04:45.653" v="564" actId="2696"/>
        <pc:sldMkLst>
          <pc:docMk/>
          <pc:sldMk cId="2612459339" sldId="262"/>
        </pc:sldMkLst>
      </pc:sldChg>
      <pc:sldChg chg="modSp mod">
        <pc:chgData name="Barbara Keller" userId="e40b1d6a-ec6c-4be2-a908-19582c5cfb36" providerId="ADAL" clId="{7D783C49-129A-4429-95E8-2F042CCA6F41}" dt="2025-03-12T15:15:48.950" v="615" actId="20577"/>
        <pc:sldMkLst>
          <pc:docMk/>
          <pc:sldMk cId="1684245093" sldId="263"/>
        </pc:sldMkLst>
        <pc:spChg chg="mod">
          <ac:chgData name="Barbara Keller" userId="e40b1d6a-ec6c-4be2-a908-19582c5cfb36" providerId="ADAL" clId="{7D783C49-129A-4429-95E8-2F042CCA6F41}" dt="2025-03-12T15:15:48.950" v="615" actId="20577"/>
          <ac:spMkLst>
            <pc:docMk/>
            <pc:sldMk cId="1684245093" sldId="263"/>
            <ac:spMk id="3" creationId="{00000000-0000-0000-0000-000000000000}"/>
          </ac:spMkLst>
        </pc:spChg>
      </pc:sldChg>
      <pc:sldChg chg="del">
        <pc:chgData name="Barbara Keller" userId="e40b1d6a-ec6c-4be2-a908-19582c5cfb36" providerId="ADAL" clId="{7D783C49-129A-4429-95E8-2F042CCA6F41}" dt="2025-03-12T00:04:50.633" v="565" actId="2696"/>
        <pc:sldMkLst>
          <pc:docMk/>
          <pc:sldMk cId="2516385733" sldId="264"/>
        </pc:sldMkLst>
      </pc:sldChg>
      <pc:sldChg chg="del">
        <pc:chgData name="Barbara Keller" userId="e40b1d6a-ec6c-4be2-a908-19582c5cfb36" providerId="ADAL" clId="{7D783C49-129A-4429-95E8-2F042CCA6F41}" dt="2025-03-12T00:04:23.005" v="563" actId="2696"/>
        <pc:sldMkLst>
          <pc:docMk/>
          <pc:sldMk cId="2506822590" sldId="265"/>
        </pc:sldMkLst>
      </pc:sldChg>
      <pc:sldChg chg="del">
        <pc:chgData name="Barbara Keller" userId="e40b1d6a-ec6c-4be2-a908-19582c5cfb36" providerId="ADAL" clId="{7D783C49-129A-4429-95E8-2F042CCA6F41}" dt="2025-03-12T00:09:51.670" v="599" actId="2696"/>
        <pc:sldMkLst>
          <pc:docMk/>
          <pc:sldMk cId="84075516" sldId="268"/>
        </pc:sldMkLst>
      </pc:sldChg>
      <pc:sldChg chg="modSp">
        <pc:chgData name="Barbara Keller" userId="e40b1d6a-ec6c-4be2-a908-19582c5cfb36" providerId="ADAL" clId="{7D783C49-129A-4429-95E8-2F042CCA6F41}" dt="2025-03-12T15:21:45.041" v="633" actId="20577"/>
        <pc:sldMkLst>
          <pc:docMk/>
          <pc:sldMk cId="3302654354" sldId="272"/>
        </pc:sldMkLst>
        <pc:spChg chg="mod">
          <ac:chgData name="Barbara Keller" userId="e40b1d6a-ec6c-4be2-a908-19582c5cfb36" providerId="ADAL" clId="{7D783C49-129A-4429-95E8-2F042CCA6F41}" dt="2025-03-12T15:21:45.041" v="633" actId="20577"/>
          <ac:spMkLst>
            <pc:docMk/>
            <pc:sldMk cId="3302654354" sldId="272"/>
            <ac:spMk id="3" creationId="{00000000-0000-0000-0000-000000000000}"/>
          </ac:spMkLst>
        </pc:spChg>
      </pc:sldChg>
      <pc:sldChg chg="del">
        <pc:chgData name="Barbara Keller" userId="e40b1d6a-ec6c-4be2-a908-19582c5cfb36" providerId="ADAL" clId="{7D783C49-129A-4429-95E8-2F042CCA6F41}" dt="2025-03-11T23:49:45.134" v="421" actId="2696"/>
        <pc:sldMkLst>
          <pc:docMk/>
          <pc:sldMk cId="3582168491" sldId="273"/>
        </pc:sldMkLst>
      </pc:sldChg>
      <pc:sldChg chg="modSp mod">
        <pc:chgData name="Barbara Keller" userId="e40b1d6a-ec6c-4be2-a908-19582c5cfb36" providerId="ADAL" clId="{7D783C49-129A-4429-95E8-2F042CCA6F41}" dt="2025-03-11T23:52:09.669" v="425" actId="6549"/>
        <pc:sldMkLst>
          <pc:docMk/>
          <pc:sldMk cId="2902487347" sldId="276"/>
        </pc:sldMkLst>
        <pc:spChg chg="mod">
          <ac:chgData name="Barbara Keller" userId="e40b1d6a-ec6c-4be2-a908-19582c5cfb36" providerId="ADAL" clId="{7D783C49-129A-4429-95E8-2F042CCA6F41}" dt="2025-03-11T23:52:09.669" v="425" actId="6549"/>
          <ac:spMkLst>
            <pc:docMk/>
            <pc:sldMk cId="2902487347" sldId="276"/>
            <ac:spMk id="3" creationId="{00000000-0000-0000-0000-000000000000}"/>
          </ac:spMkLst>
        </pc:spChg>
      </pc:sldChg>
      <pc:sldChg chg="modSp mod">
        <pc:chgData name="Barbara Keller" userId="e40b1d6a-ec6c-4be2-a908-19582c5cfb36" providerId="ADAL" clId="{7D783C49-129A-4429-95E8-2F042CCA6F41}" dt="2025-03-11T23:47:48.582" v="417" actId="13926"/>
        <pc:sldMkLst>
          <pc:docMk/>
          <pc:sldMk cId="2308476053" sldId="278"/>
        </pc:sldMkLst>
        <pc:spChg chg="mod">
          <ac:chgData name="Barbara Keller" userId="e40b1d6a-ec6c-4be2-a908-19582c5cfb36" providerId="ADAL" clId="{7D783C49-129A-4429-95E8-2F042CCA6F41}" dt="2025-03-11T23:47:48.582" v="417" actId="13926"/>
          <ac:spMkLst>
            <pc:docMk/>
            <pc:sldMk cId="2308476053" sldId="278"/>
            <ac:spMk id="3" creationId="{00000000-0000-0000-0000-000000000000}"/>
          </ac:spMkLst>
        </pc:spChg>
      </pc:sldChg>
      <pc:sldChg chg="del">
        <pc:chgData name="Barbara Keller" userId="e40b1d6a-ec6c-4be2-a908-19582c5cfb36" providerId="ADAL" clId="{7D783C49-129A-4429-95E8-2F042CCA6F41}" dt="2025-03-11T23:48:10.579" v="418" actId="2696"/>
        <pc:sldMkLst>
          <pc:docMk/>
          <pc:sldMk cId="13714683" sldId="279"/>
        </pc:sldMkLst>
      </pc:sldChg>
      <pc:sldChg chg="modSp mod">
        <pc:chgData name="Barbara Keller" userId="e40b1d6a-ec6c-4be2-a908-19582c5cfb36" providerId="ADAL" clId="{7D783C49-129A-4429-95E8-2F042CCA6F41}" dt="2025-03-12T15:20:45.947" v="616" actId="1076"/>
        <pc:sldMkLst>
          <pc:docMk/>
          <pc:sldMk cId="1894246948" sldId="280"/>
        </pc:sldMkLst>
        <pc:picChg chg="mod">
          <ac:chgData name="Barbara Keller" userId="e40b1d6a-ec6c-4be2-a908-19582c5cfb36" providerId="ADAL" clId="{7D783C49-129A-4429-95E8-2F042CCA6F41}" dt="2025-03-12T15:20:45.947" v="616" actId="1076"/>
          <ac:picMkLst>
            <pc:docMk/>
            <pc:sldMk cId="1894246948" sldId="280"/>
            <ac:picMk id="10" creationId="{00000000-0000-0000-0000-000000000000}"/>
          </ac:picMkLst>
        </pc:picChg>
      </pc:sldChg>
      <pc:sldChg chg="del">
        <pc:chgData name="Barbara Keller" userId="e40b1d6a-ec6c-4be2-a908-19582c5cfb36" providerId="ADAL" clId="{7D783C49-129A-4429-95E8-2F042CCA6F41}" dt="2025-03-11T23:48:40.014" v="419" actId="2696"/>
        <pc:sldMkLst>
          <pc:docMk/>
          <pc:sldMk cId="447564609" sldId="281"/>
        </pc:sldMkLst>
      </pc:sldChg>
      <pc:sldChg chg="addSp delSp modSp new mod">
        <pc:chgData name="Barbara Keller" userId="e40b1d6a-ec6c-4be2-a908-19582c5cfb36" providerId="ADAL" clId="{7D783C49-129A-4429-95E8-2F042CCA6F41}" dt="2025-03-12T00:02:13.399" v="553" actId="113"/>
        <pc:sldMkLst>
          <pc:docMk/>
          <pc:sldMk cId="112708634" sldId="283"/>
        </pc:sldMkLst>
        <pc:spChg chg="mod">
          <ac:chgData name="Barbara Keller" userId="e40b1d6a-ec6c-4be2-a908-19582c5cfb36" providerId="ADAL" clId="{7D783C49-129A-4429-95E8-2F042CCA6F41}" dt="2025-03-12T00:02:13.399" v="553" actId="113"/>
          <ac:spMkLst>
            <pc:docMk/>
            <pc:sldMk cId="112708634" sldId="283"/>
            <ac:spMk id="2" creationId="{DABD2D0B-ABB3-9728-F73F-8CAD2602FD31}"/>
          </ac:spMkLst>
        </pc:spChg>
        <pc:spChg chg="del">
          <ac:chgData name="Barbara Keller" userId="e40b1d6a-ec6c-4be2-a908-19582c5cfb36" providerId="ADAL" clId="{7D783C49-129A-4429-95E8-2F042CCA6F41}" dt="2025-03-11T23:55:39.103" v="428"/>
          <ac:spMkLst>
            <pc:docMk/>
            <pc:sldMk cId="112708634" sldId="283"/>
            <ac:spMk id="3" creationId="{8D40521F-F186-A739-6F02-E77D5114D76B}"/>
          </ac:spMkLst>
        </pc:spChg>
        <pc:graphicFrameChg chg="add mod modGraphic">
          <ac:chgData name="Barbara Keller" userId="e40b1d6a-ec6c-4be2-a908-19582c5cfb36" providerId="ADAL" clId="{7D783C49-129A-4429-95E8-2F042CCA6F41}" dt="2025-03-11T23:57:04.026" v="463" actId="6549"/>
          <ac:graphicFrameMkLst>
            <pc:docMk/>
            <pc:sldMk cId="112708634" sldId="283"/>
            <ac:graphicFrameMk id="4" creationId="{1197AB25-FC19-AE3F-7BA1-EDC4901803D3}"/>
          </ac:graphicFrameMkLst>
        </pc:graphicFrameChg>
      </pc:sldChg>
      <pc:sldChg chg="del">
        <pc:chgData name="Barbara Keller" userId="e40b1d6a-ec6c-4be2-a908-19582c5cfb36" providerId="ADAL" clId="{7D783C49-129A-4429-95E8-2F042CCA6F41}" dt="2025-03-11T23:49:31.456" v="420" actId="2696"/>
        <pc:sldMkLst>
          <pc:docMk/>
          <pc:sldMk cId="2657969064" sldId="283"/>
        </pc:sldMkLst>
      </pc:sldChg>
      <pc:sldChg chg="del">
        <pc:chgData name="Barbara Keller" userId="e40b1d6a-ec6c-4be2-a908-19582c5cfb36" providerId="ADAL" clId="{7D783C49-129A-4429-95E8-2F042CCA6F41}" dt="2025-03-11T23:52:29.048" v="426" actId="2696"/>
        <pc:sldMkLst>
          <pc:docMk/>
          <pc:sldMk cId="3620142032" sldId="284"/>
        </pc:sldMkLst>
      </pc:sldChg>
      <pc:sldChg chg="addSp delSp modSp new mod">
        <pc:chgData name="Barbara Keller" userId="e40b1d6a-ec6c-4be2-a908-19582c5cfb36" providerId="ADAL" clId="{7D783C49-129A-4429-95E8-2F042CCA6F41}" dt="2025-03-12T00:02:03.083" v="551" actId="113"/>
        <pc:sldMkLst>
          <pc:docMk/>
          <pc:sldMk cId="4095852407" sldId="284"/>
        </pc:sldMkLst>
        <pc:spChg chg="mod">
          <ac:chgData name="Barbara Keller" userId="e40b1d6a-ec6c-4be2-a908-19582c5cfb36" providerId="ADAL" clId="{7D783C49-129A-4429-95E8-2F042CCA6F41}" dt="2025-03-12T00:02:03.083" v="551" actId="113"/>
          <ac:spMkLst>
            <pc:docMk/>
            <pc:sldMk cId="4095852407" sldId="284"/>
            <ac:spMk id="2" creationId="{DA0756DC-C8B0-1963-7CC1-025DF6F3E9CB}"/>
          </ac:spMkLst>
        </pc:spChg>
        <pc:spChg chg="add del">
          <ac:chgData name="Barbara Keller" userId="e40b1d6a-ec6c-4be2-a908-19582c5cfb36" providerId="ADAL" clId="{7D783C49-129A-4429-95E8-2F042CCA6F41}" dt="2025-03-11T23:58:28.029" v="467"/>
          <ac:spMkLst>
            <pc:docMk/>
            <pc:sldMk cId="4095852407" sldId="284"/>
            <ac:spMk id="3" creationId="{885A7A9B-2F09-3BAD-BEB0-4EDEF6D07072}"/>
          </ac:spMkLst>
        </pc:spChg>
        <pc:spChg chg="add">
          <ac:chgData name="Barbara Keller" userId="e40b1d6a-ec6c-4be2-a908-19582c5cfb36" providerId="ADAL" clId="{7D783C49-129A-4429-95E8-2F042CCA6F41}" dt="2025-03-11T23:58:01.984" v="465"/>
          <ac:spMkLst>
            <pc:docMk/>
            <pc:sldMk cId="4095852407" sldId="284"/>
            <ac:spMk id="6" creationId="{725BF15B-0E06-D365-02B0-4A187F1956B4}"/>
          </ac:spMkLst>
        </pc:spChg>
        <pc:spChg chg="add mod">
          <ac:chgData name="Barbara Keller" userId="e40b1d6a-ec6c-4be2-a908-19582c5cfb36" providerId="ADAL" clId="{7D783C49-129A-4429-95E8-2F042CCA6F41}" dt="2025-03-11T23:58:38.798" v="468" actId="1076"/>
          <ac:spMkLst>
            <pc:docMk/>
            <pc:sldMk cId="4095852407" sldId="284"/>
            <ac:spMk id="9" creationId="{7873D4AE-6511-7904-E8A8-0190272A72F5}"/>
          </ac:spMkLst>
        </pc:spChg>
        <pc:graphicFrameChg chg="add mod">
          <ac:chgData name="Barbara Keller" userId="e40b1d6a-ec6c-4be2-a908-19582c5cfb36" providerId="ADAL" clId="{7D783C49-129A-4429-95E8-2F042CCA6F41}" dt="2025-03-11T23:58:08.969" v="466"/>
          <ac:graphicFrameMkLst>
            <pc:docMk/>
            <pc:sldMk cId="4095852407" sldId="284"/>
            <ac:graphicFrameMk id="4" creationId="{FABAA138-27CF-95A1-F66A-5F2BEF36C65E}"/>
          </ac:graphicFrameMkLst>
        </pc:graphicFrameChg>
        <pc:graphicFrameChg chg="add mod">
          <ac:chgData name="Barbara Keller" userId="e40b1d6a-ec6c-4be2-a908-19582c5cfb36" providerId="ADAL" clId="{7D783C49-129A-4429-95E8-2F042CCA6F41}" dt="2025-03-11T23:58:01.984" v="465"/>
          <ac:graphicFrameMkLst>
            <pc:docMk/>
            <pc:sldMk cId="4095852407" sldId="284"/>
            <ac:graphicFrameMk id="5" creationId="{0AC5D3E8-6E8C-8334-0680-D43366CD2F29}"/>
          </ac:graphicFrameMkLst>
        </pc:graphicFrameChg>
        <pc:graphicFrameChg chg="add mod modGraphic">
          <ac:chgData name="Barbara Keller" userId="e40b1d6a-ec6c-4be2-a908-19582c5cfb36" providerId="ADAL" clId="{7D783C49-129A-4429-95E8-2F042CCA6F41}" dt="2025-03-12T00:01:42.919" v="514" actId="20577"/>
          <ac:graphicFrameMkLst>
            <pc:docMk/>
            <pc:sldMk cId="4095852407" sldId="284"/>
            <ac:graphicFrameMk id="7" creationId="{3716E26F-450B-4B5E-9CC9-CA7A5E5AC9DF}"/>
          </ac:graphicFrameMkLst>
        </pc:graphicFrameChg>
        <pc:graphicFrameChg chg="add mod modGraphic">
          <ac:chgData name="Barbara Keller" userId="e40b1d6a-ec6c-4be2-a908-19582c5cfb36" providerId="ADAL" clId="{7D783C49-129A-4429-95E8-2F042CCA6F41}" dt="2025-03-12T00:01:09.273" v="508" actId="6549"/>
          <ac:graphicFrameMkLst>
            <pc:docMk/>
            <pc:sldMk cId="4095852407" sldId="284"/>
            <ac:graphicFrameMk id="8" creationId="{A5EC6083-E546-04B6-0ECB-BAE0C9B476D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46DC09F-70B1-4D6E-969D-7BAE850ECCCE}" type="datetimeFigureOut">
              <a:rPr lang="en-US" smtClean="0"/>
              <a:t>3/12/2025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91F045-2031-4688-B760-DB28FD724A17}" type="slidenum">
              <a:rPr lang="en-US" smtClean="0"/>
              <a:t>‹#›</a:t>
            </a:fld>
            <a:endParaRPr lang="en-US"/>
          </a:p>
        </p:txBody>
      </p:sp>
    </p:spTree>
    <p:extLst>
      <p:ext uri="{BB962C8B-B14F-4D97-AF65-F5344CB8AC3E}">
        <p14:creationId xmlns:p14="http://schemas.microsoft.com/office/powerpoint/2010/main" val="163764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5DBD8D8-5E91-44C2-AF6E-AD2D901CB23A}" type="datetimeFigureOut">
              <a:rPr lang="en-US" smtClean="0"/>
              <a:t>3/12/2025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027433C-77F9-44C6-9307-87AECDD4B3E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DBD8D8-5E91-44C2-AF6E-AD2D901CB23A}"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DBD8D8-5E91-44C2-AF6E-AD2D901CB23A}"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5DBD8D8-5E91-44C2-AF6E-AD2D901CB23A}"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433C-77F9-44C6-9307-87AECDD4B3E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5DBD8D8-5E91-44C2-AF6E-AD2D901CB23A}" type="datetimeFigureOut">
              <a:rPr lang="en-US" smtClean="0"/>
              <a:t>3/12/2025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027433C-77F9-44C6-9307-87AECDD4B3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5DBD8D8-5E91-44C2-AF6E-AD2D901CB23A}"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433C-77F9-44C6-9307-87AECDD4B3E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5DBD8D8-5E91-44C2-AF6E-AD2D901CB23A}"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7433C-77F9-44C6-9307-87AECDD4B3E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5DBD8D8-5E91-44C2-AF6E-AD2D901CB23A}"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7433C-77F9-44C6-9307-87AECDD4B3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BD8D8-5E91-44C2-AF6E-AD2D901CB23A}"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7433C-77F9-44C6-9307-87AECDD4B3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5DBD8D8-5E91-44C2-AF6E-AD2D901CB23A}"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433C-77F9-44C6-9307-87AECDD4B3E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5DBD8D8-5E91-44C2-AF6E-AD2D901CB23A}" type="datetimeFigureOut">
              <a:rPr lang="en-US" smtClean="0"/>
              <a:t>3/12/2025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027433C-77F9-44C6-9307-87AECDD4B3E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5DBD8D8-5E91-44C2-AF6E-AD2D901CB23A}" type="datetimeFigureOut">
              <a:rPr lang="en-US" smtClean="0"/>
              <a:t>3/12/2025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27433C-77F9-44C6-9307-87AECDD4B3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Measles-Quicksheet.pdf" TargetMode="External"/><Relationship Id="rId2" Type="http://schemas.openxmlformats.org/officeDocument/2006/relationships/hyperlink" Target="https://www.cdph.ca.gov/Programs/CID/DCDC/CDPH%20Document%20Library/Immunization/Measles-HCFacilityICRecs.pdf" TargetMode="External"/><Relationship Id="rId1" Type="http://schemas.openxmlformats.org/officeDocument/2006/relationships/slideLayout" Target="../slideLayouts/slideLayout2.xml"/><Relationship Id="rId4" Type="http://schemas.openxmlformats.org/officeDocument/2006/relationships/hyperlink" Target="https://www.cdc.gov/measl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mhealth.org/news/alert/2025/3/?view=2188" TargetMode="External"/><Relationship Id="rId2" Type="http://schemas.openxmlformats.org/officeDocument/2006/relationships/hyperlink" Target="https://www.dshs.texas.gov/news-alerts/texas-announces-first-death-measles-outbrea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9012" y="3581400"/>
            <a:ext cx="6400800" cy="1676400"/>
          </a:xfrm>
        </p:spPr>
        <p:txBody>
          <a:bodyPr/>
          <a:lstStyle/>
          <a:p>
            <a:r>
              <a:rPr lang="en-US" b="1" dirty="0">
                <a:latin typeface="Arial" panose="020B0604020202020204" pitchFamily="34" charset="0"/>
                <a:cs typeface="Arial" panose="020B0604020202020204" pitchFamily="34" charset="0"/>
              </a:rPr>
              <a:t>Presented by</a:t>
            </a:r>
          </a:p>
          <a:p>
            <a:r>
              <a:rPr lang="en-US" b="1" dirty="0">
                <a:latin typeface="Arial" panose="020B0604020202020204" pitchFamily="34" charset="0"/>
                <a:cs typeface="Arial" panose="020B0604020202020204" pitchFamily="34" charset="0"/>
              </a:rPr>
              <a:t>Barbara Keller RN/PHN BSN</a:t>
            </a:r>
          </a:p>
        </p:txBody>
      </p:sp>
      <p:sp>
        <p:nvSpPr>
          <p:cNvPr id="2" name="Title 1"/>
          <p:cNvSpPr>
            <a:spLocks noGrp="1"/>
          </p:cNvSpPr>
          <p:nvPr>
            <p:ph type="ctrTitle"/>
          </p:nvPr>
        </p:nvSpPr>
        <p:spPr/>
        <p:txBody>
          <a:bodyPr>
            <a:normAutofit fontScale="90000"/>
          </a:bodyPr>
          <a:lstStyle/>
          <a:p>
            <a:r>
              <a:rPr lang="en-US" sz="4800" b="1" dirty="0">
                <a:latin typeface="Arial" panose="020B0604020202020204" pitchFamily="34" charset="0"/>
                <a:cs typeface="Arial" panose="020B0604020202020204" pitchFamily="34" charset="0"/>
              </a:rPr>
              <a:t>MEASLES UPDATE FOR</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INFECTION PREVENTIONISTS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724400"/>
            <a:ext cx="1905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hart&#10;&#10;Description automatically generated">
            <a:extLst>
              <a:ext uri="{FF2B5EF4-FFF2-40B4-BE49-F238E27FC236}">
                <a16:creationId xmlns:a16="http://schemas.microsoft.com/office/drawing/2014/main" id="{3F090E93-0A73-007A-DC1C-9DF39B544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93" y="4705739"/>
            <a:ext cx="1771015" cy="1354455"/>
          </a:xfrm>
          <a:prstGeom prst="rect">
            <a:avLst/>
          </a:prstGeom>
        </p:spPr>
      </p:pic>
    </p:spTree>
    <p:extLst>
      <p:ext uri="{BB962C8B-B14F-4D97-AF65-F5344CB8AC3E}">
        <p14:creationId xmlns:p14="http://schemas.microsoft.com/office/powerpoint/2010/main" val="196711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a:latin typeface="Arial" panose="020B0604020202020204" pitchFamily="34" charset="0"/>
                <a:cs typeface="Arial" panose="020B0604020202020204" pitchFamily="34" charset="0"/>
              </a:rPr>
              <a:t>Measles:  Transmission</a:t>
            </a:r>
          </a:p>
        </p:txBody>
      </p:sp>
      <p:sp>
        <p:nvSpPr>
          <p:cNvPr id="3" name="Content Placeholder 2"/>
          <p:cNvSpPr>
            <a:spLocks noGrp="1"/>
          </p:cNvSpPr>
          <p:nvPr>
            <p:ph sz="quarter" idx="1"/>
          </p:nvPr>
        </p:nvSpPr>
        <p:spPr>
          <a:xfrm>
            <a:off x="914400" y="1219200"/>
            <a:ext cx="7772400" cy="4800600"/>
          </a:xfrm>
        </p:spPr>
        <p:txBody>
          <a:bodyPr/>
          <a:lstStyle/>
          <a:p>
            <a:r>
              <a:rPr lang="en-US" b="1" dirty="0">
                <a:latin typeface="Arial" panose="020B0604020202020204" pitchFamily="34" charset="0"/>
                <a:cs typeface="Arial" panose="020B0604020202020204" pitchFamily="34" charset="0"/>
              </a:rPr>
              <a:t>Highly contagious </a:t>
            </a:r>
            <a:r>
              <a:rPr lang="en-US" dirty="0">
                <a:latin typeface="Arial" panose="020B0604020202020204" pitchFamily="34" charset="0"/>
                <a:cs typeface="Arial" panose="020B0604020202020204" pitchFamily="34" charset="0"/>
              </a:rPr>
              <a:t>– one of the most contagious of all infectious diseases.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Virus transmitted by infectious droplets </a:t>
            </a:r>
            <a:r>
              <a:rPr lang="en-US" dirty="0">
                <a:latin typeface="Arial" panose="020B0604020202020204" pitchFamily="34" charset="0"/>
                <a:cs typeface="Arial" panose="020B0604020202020204" pitchFamily="34" charset="0"/>
              </a:rPr>
              <a:t>when an infectious person breathes, coughs, or sneezes. (Airborne Isolation)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Measles virus can remain infectious in the air</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Up to 2 hours (CDC);  1 hour (CDPH) </a:t>
            </a:r>
          </a:p>
          <a:p>
            <a:pPr lvl="1"/>
            <a:endParaRPr lang="en-US" dirty="0">
              <a:latin typeface="Arial" panose="020B0604020202020204" pitchFamily="34" charset="0"/>
              <a:cs typeface="Arial" panose="020B0604020202020204" pitchFamily="34" charset="0"/>
            </a:endParaRPr>
          </a:p>
          <a:p>
            <a:pPr marL="32004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4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96200" cy="868362"/>
          </a:xfrm>
        </p:spPr>
        <p:txBody>
          <a:bodyPr/>
          <a:lstStyle/>
          <a:p>
            <a:pPr algn="ctr"/>
            <a:r>
              <a:rPr lang="en-US" b="1" dirty="0">
                <a:latin typeface="Arial" panose="020B0604020202020204" pitchFamily="34" charset="0"/>
                <a:cs typeface="Arial" panose="020B0604020202020204" pitchFamily="34" charset="0"/>
              </a:rPr>
              <a:t>Measles:  Clinical Presentation</a:t>
            </a:r>
          </a:p>
        </p:txBody>
      </p:sp>
      <p:sp>
        <p:nvSpPr>
          <p:cNvPr id="3" name="Content Placeholder 2"/>
          <p:cNvSpPr>
            <a:spLocks noGrp="1"/>
          </p:cNvSpPr>
          <p:nvPr>
            <p:ph sz="quarter" idx="1"/>
          </p:nvPr>
        </p:nvSpPr>
        <p:spPr>
          <a:xfrm>
            <a:off x="533400" y="1447800"/>
            <a:ext cx="8153400" cy="4572000"/>
          </a:xfrm>
        </p:spPr>
        <p:txBody>
          <a:bodyPr/>
          <a:lstStyle/>
          <a:p>
            <a:pPr marL="0" indent="0">
              <a:buNone/>
            </a:pPr>
            <a:r>
              <a:rPr lang="en-US" b="1" dirty="0" err="1">
                <a:latin typeface="Arial" panose="020B0604020202020204" pitchFamily="34" charset="0"/>
                <a:cs typeface="Arial" panose="020B0604020202020204" pitchFamily="34" charset="0"/>
              </a:rPr>
              <a:t>Prodrome</a:t>
            </a:r>
            <a:r>
              <a:rPr lang="en-US" dirty="0">
                <a:latin typeface="Arial" panose="020B0604020202020204" pitchFamily="34" charset="0"/>
                <a:cs typeface="Arial" panose="020B0604020202020204" pitchFamily="34" charset="0"/>
              </a:rPr>
              <a:t> – onset 8-12 days after exposure (range = 7-21 days)</a:t>
            </a:r>
          </a:p>
          <a:p>
            <a:r>
              <a:rPr lang="en-US" b="1" dirty="0">
                <a:latin typeface="Arial" panose="020B0604020202020204" pitchFamily="34" charset="0"/>
                <a:cs typeface="Arial" panose="020B0604020202020204" pitchFamily="34" charset="0"/>
              </a:rPr>
              <a:t>High Fever </a:t>
            </a:r>
            <a:r>
              <a:rPr lang="en-US" dirty="0">
                <a:latin typeface="Arial" panose="020B0604020202020204" pitchFamily="34" charset="0"/>
                <a:cs typeface="Arial" panose="020B0604020202020204" pitchFamily="34" charset="0"/>
              </a:rPr>
              <a:t>– 101</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F  or higher.</a:t>
            </a:r>
            <a:r>
              <a:rPr lang="en-US" sz="1600" dirty="0">
                <a:latin typeface="Arial" panose="020B0604020202020204" pitchFamily="34" charset="0"/>
                <a:cs typeface="Arial" panose="020B0604020202020204" pitchFamily="34" charset="0"/>
              </a:rPr>
              <a:t>(May spike to 104˚F or &gt;)</a:t>
            </a:r>
          </a:p>
          <a:p>
            <a:r>
              <a:rPr lang="en-US" b="1" dirty="0">
                <a:latin typeface="Arial" panose="020B0604020202020204" pitchFamily="34" charset="0"/>
                <a:cs typeface="Arial" panose="020B0604020202020204" pitchFamily="34" charset="0"/>
              </a:rPr>
              <a:t>Cough, Conjunctivitis, and/or </a:t>
            </a:r>
            <a:r>
              <a:rPr lang="en-US" b="1" dirty="0" err="1">
                <a:latin typeface="Arial" panose="020B0604020202020204" pitchFamily="34" charset="0"/>
                <a:cs typeface="Arial" panose="020B0604020202020204" pitchFamily="34" charset="0"/>
              </a:rPr>
              <a:t>Coryza</a:t>
            </a:r>
            <a:r>
              <a:rPr lang="en-US"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(runny nose/nasal congestion</a:t>
            </a:r>
          </a:p>
          <a:p>
            <a:r>
              <a:rPr lang="en-US" b="1" dirty="0" err="1">
                <a:latin typeface="Arial" panose="020B0604020202020204" pitchFamily="34" charset="0"/>
                <a:cs typeface="Arial" panose="020B0604020202020204" pitchFamily="34" charset="0"/>
              </a:rPr>
              <a:t>Koplik</a:t>
            </a:r>
            <a:r>
              <a:rPr lang="en-US" b="1" dirty="0">
                <a:latin typeface="Arial" panose="020B0604020202020204" pitchFamily="34" charset="0"/>
                <a:cs typeface="Arial" panose="020B0604020202020204" pitchFamily="34" charset="0"/>
              </a:rPr>
              <a:t> spots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3753956" cy="225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28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01000" cy="944562"/>
          </a:xfrm>
        </p:spPr>
        <p:txBody>
          <a:bodyPr/>
          <a:lstStyle/>
          <a:p>
            <a:r>
              <a:rPr lang="en-US" b="1" dirty="0">
                <a:latin typeface="Arial" panose="020B0604020202020204" pitchFamily="34" charset="0"/>
                <a:cs typeface="Arial" panose="020B0604020202020204" pitchFamily="34" charset="0"/>
              </a:rPr>
              <a:t>Measles:  Clinical Presentation</a:t>
            </a:r>
            <a:endParaRPr lang="en-US" dirty="0"/>
          </a:p>
        </p:txBody>
      </p:sp>
      <p:sp>
        <p:nvSpPr>
          <p:cNvPr id="3" name="Content Placeholder 2"/>
          <p:cNvSpPr>
            <a:spLocks noGrp="1"/>
          </p:cNvSpPr>
          <p:nvPr>
            <p:ph sz="quarter" idx="1"/>
          </p:nvPr>
        </p:nvSpPr>
        <p:spPr>
          <a:xfrm>
            <a:off x="533400" y="1447800"/>
            <a:ext cx="8153400" cy="4800600"/>
          </a:xfrm>
        </p:spPr>
        <p:txBody>
          <a:bodyPr/>
          <a:lstStyle/>
          <a:p>
            <a:r>
              <a:rPr lang="en-US" b="1" dirty="0">
                <a:latin typeface="Arial" panose="020B0604020202020204" pitchFamily="34" charset="0"/>
                <a:cs typeface="Arial" panose="020B0604020202020204" pitchFamily="34" charset="0"/>
              </a:rPr>
              <a:t>Rash begins 2-4 days after </a:t>
            </a:r>
            <a:r>
              <a:rPr lang="en-US" b="1" dirty="0" err="1">
                <a:latin typeface="Arial" panose="020B0604020202020204" pitchFamily="34" charset="0"/>
                <a:cs typeface="Arial" panose="020B0604020202020204" pitchFamily="34" charset="0"/>
              </a:rPr>
              <a:t>prodrome</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Maculopapular rash</a:t>
            </a:r>
          </a:p>
          <a:p>
            <a:r>
              <a:rPr lang="en-US" b="1" dirty="0">
                <a:latin typeface="Arial" panose="020B0604020202020204" pitchFamily="34" charset="0"/>
                <a:cs typeface="Arial" panose="020B0604020202020204" pitchFamily="34" charset="0"/>
              </a:rPr>
              <a:t>Eyes of a child with measles.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Begins on face and head</a:t>
            </a:r>
            <a:r>
              <a:rPr lang="en-US" dirty="0">
                <a:latin typeface="Arial" panose="020B0604020202020204" pitchFamily="34" charset="0"/>
                <a:cs typeface="Arial" panose="020B0604020202020204" pitchFamily="34" charset="0"/>
              </a:rPr>
              <a:t>, then </a:t>
            </a:r>
            <a:r>
              <a:rPr lang="en-US" b="1" dirty="0">
                <a:latin typeface="Arial" panose="020B0604020202020204" pitchFamily="34" charset="0"/>
                <a:cs typeface="Arial" panose="020B0604020202020204" pitchFamily="34" charset="0"/>
              </a:rPr>
              <a:t>descends</a:t>
            </a:r>
            <a:r>
              <a:rPr lang="en-US" dirty="0">
                <a:latin typeface="Arial" panose="020B0604020202020204" pitchFamily="34" charset="0"/>
                <a:cs typeface="Arial" panose="020B0604020202020204" pitchFamily="34" charset="0"/>
              </a:rPr>
              <a:t> down to trunk, arms and legs</a:t>
            </a:r>
          </a:p>
          <a:p>
            <a:endParaRPr lang="en-US" sz="28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4446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343" y="4279724"/>
            <a:ext cx="1828800" cy="212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27143" y="4419600"/>
            <a:ext cx="301205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Child with a classic </a:t>
            </a:r>
          </a:p>
          <a:p>
            <a:r>
              <a:rPr lang="en-US" b="1" dirty="0">
                <a:latin typeface="Arial" panose="020B0604020202020204" pitchFamily="34" charset="0"/>
                <a:cs typeface="Arial" panose="020B0604020202020204" pitchFamily="34" charset="0"/>
              </a:rPr>
              <a:t>Measles rash after four days</a:t>
            </a:r>
          </a:p>
        </p:txBody>
      </p:sp>
    </p:spTree>
    <p:extLst>
      <p:ext uri="{BB962C8B-B14F-4D97-AF65-F5344CB8AC3E}">
        <p14:creationId xmlns:p14="http://schemas.microsoft.com/office/powerpoint/2010/main" val="58620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a:t>Measles:  Prevent Transmission</a:t>
            </a:r>
          </a:p>
        </p:txBody>
      </p:sp>
      <p:sp>
        <p:nvSpPr>
          <p:cNvPr id="3" name="Content Placeholder 2"/>
          <p:cNvSpPr>
            <a:spLocks noGrp="1"/>
          </p:cNvSpPr>
          <p:nvPr>
            <p:ph sz="quarter" idx="1"/>
          </p:nvPr>
        </p:nvSpPr>
        <p:spPr>
          <a:xfrm>
            <a:off x="304800" y="990600"/>
            <a:ext cx="8534400" cy="5715000"/>
          </a:xfrm>
        </p:spPr>
        <p:txBody>
          <a:bodyPr>
            <a:normAutofit lnSpcReduction="10000"/>
          </a:bodyPr>
          <a:lstStyle/>
          <a:p>
            <a:pPr>
              <a:spcBef>
                <a:spcPts val="0"/>
              </a:spcBef>
            </a:pPr>
            <a:r>
              <a:rPr lang="en-US" b="1" dirty="0">
                <a:latin typeface="Arial" panose="020B0604020202020204" pitchFamily="34" charset="0"/>
                <a:cs typeface="Arial" panose="020B0604020202020204" pitchFamily="34" charset="0"/>
              </a:rPr>
              <a:t>Hospitals:</a:t>
            </a:r>
            <a:r>
              <a:rPr lang="en-US" dirty="0">
                <a:latin typeface="Arial" panose="020B0604020202020204" pitchFamily="34" charset="0"/>
                <a:cs typeface="Arial" panose="020B0604020202020204" pitchFamily="34" charset="0"/>
              </a:rPr>
              <a:t> Place all febrile rashes </a:t>
            </a:r>
          </a:p>
          <a:p>
            <a:pPr marL="0" indent="0">
              <a:spcBef>
                <a:spcPts val="0"/>
              </a:spcBef>
              <a:buNone/>
            </a:pPr>
            <a:r>
              <a:rPr lang="en-US" dirty="0">
                <a:latin typeface="Arial" panose="020B0604020202020204" pitchFamily="34" charset="0"/>
                <a:cs typeface="Arial" panose="020B0604020202020204" pitchFamily="34" charset="0"/>
              </a:rPr>
              <a:t>   in Airborne isolation until Measles is</a:t>
            </a:r>
          </a:p>
          <a:p>
            <a:pPr marL="0" indent="0">
              <a:spcBef>
                <a:spcPts val="0"/>
              </a:spcBef>
              <a:buNone/>
            </a:pPr>
            <a:r>
              <a:rPr lang="en-US" dirty="0">
                <a:latin typeface="Arial" panose="020B0604020202020204" pitchFamily="34" charset="0"/>
                <a:cs typeface="Arial" panose="020B0604020202020204" pitchFamily="34" charset="0"/>
              </a:rPr>
              <a:t>   ruled out.</a:t>
            </a:r>
          </a:p>
          <a:p>
            <a:r>
              <a:rPr lang="en-US" b="1" dirty="0">
                <a:latin typeface="Arial" panose="020B0604020202020204" pitchFamily="34" charset="0"/>
                <a:cs typeface="Arial" panose="020B0604020202020204" pitchFamily="34" charset="0"/>
              </a:rPr>
              <a:t>Notify Public Health Department </a:t>
            </a:r>
          </a:p>
          <a:p>
            <a:pPr marL="0" indent="0">
              <a:buNone/>
            </a:pPr>
            <a:r>
              <a:rPr lang="en-US" b="1" dirty="0">
                <a:highlight>
                  <a:srgbClr val="FFFF00"/>
                </a:highlight>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while your case is in the E.D. (24/7).  Work </a:t>
            </a:r>
            <a:r>
              <a:rPr lang="en-US" dirty="0">
                <a:latin typeface="Arial" panose="020B0604020202020204" pitchFamily="34" charset="0"/>
                <a:cs typeface="Arial" panose="020B0604020202020204" pitchFamily="34" charset="0"/>
              </a:rPr>
              <a:t>together!</a:t>
            </a:r>
          </a:p>
          <a:p>
            <a:r>
              <a:rPr lang="en-US" b="1" dirty="0">
                <a:latin typeface="Arial" panose="020B0604020202020204" pitchFamily="34" charset="0"/>
                <a:cs typeface="Arial" panose="020B0604020202020204" pitchFamily="34" charset="0"/>
              </a:rPr>
              <a:t>PCR  testing for Measles </a:t>
            </a:r>
            <a:r>
              <a:rPr lang="en-US" dirty="0">
                <a:latin typeface="Arial" panose="020B0604020202020204" pitchFamily="34" charset="0"/>
                <a:cs typeface="Arial" panose="020B0604020202020204" pitchFamily="34" charset="0"/>
              </a:rPr>
              <a:t>through your </a:t>
            </a:r>
            <a:r>
              <a:rPr lang="en-US" u="sng" dirty="0">
                <a:latin typeface="Arial" panose="020B0604020202020204" pitchFamily="34" charset="0"/>
                <a:cs typeface="Arial" panose="020B0604020202020204" pitchFamily="34" charset="0"/>
              </a:rPr>
              <a:t>Public Health Lab</a:t>
            </a:r>
          </a:p>
          <a:p>
            <a:r>
              <a:rPr lang="en-US" b="1" dirty="0">
                <a:latin typeface="Arial" panose="020B0604020202020204" pitchFamily="34" charset="0"/>
                <a:cs typeface="Arial" panose="020B0604020202020204" pitchFamily="34" charset="0"/>
              </a:rPr>
              <a:t>If the case is discharged home..</a:t>
            </a:r>
            <a:r>
              <a:rPr lang="en-US"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How will they get home…avoid Public Transportation.</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Suspects should be Quarantined at home until confirmed negative or no longer infectious. Need to consider who they live with. (babies &lt; 1 yr.?; immunosuppressed family? </a:t>
            </a:r>
          </a:p>
          <a:p>
            <a:pPr lvl="2">
              <a:buFont typeface="Wingdings" panose="05000000000000000000" pitchFamily="2" charset="2"/>
              <a:buChar char="Ø"/>
            </a:pPr>
            <a:r>
              <a:rPr lang="en-US" b="1" dirty="0">
                <a:latin typeface="Arial" panose="020B0604020202020204" pitchFamily="34" charset="0"/>
                <a:cs typeface="Arial" panose="020B0604020202020204" pitchFamily="34" charset="0"/>
              </a:rPr>
              <a:t>Definition of Quarantine:  </a:t>
            </a:r>
            <a:r>
              <a:rPr lang="en-US" dirty="0">
                <a:latin typeface="Arial" panose="020B0604020202020204" pitchFamily="34" charset="0"/>
                <a:cs typeface="Arial" panose="020B0604020202020204" pitchFamily="34" charset="0"/>
              </a:rPr>
              <a:t>confined to their home. If private home, can not go beyond their property line</a:t>
            </a:r>
            <a:r>
              <a:rPr lang="en-US" b="1" dirty="0">
                <a:latin typeface="Arial" panose="020B0604020202020204" pitchFamily="34" charset="0"/>
                <a:cs typeface="Arial" panose="020B0604020202020204" pitchFamily="34" charset="0"/>
              </a:rPr>
              <a:t>.</a:t>
            </a:r>
          </a:p>
          <a:p>
            <a:pPr lvl="1">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89163"/>
            <a:ext cx="3114261" cy="190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47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b="1" dirty="0">
                <a:latin typeface="Arial" panose="020B0604020202020204" pitchFamily="34" charset="0"/>
                <a:cs typeface="Arial" panose="020B0604020202020204" pitchFamily="34" charset="0"/>
              </a:rPr>
              <a:t>Measles:  Contacts/ Exposures </a:t>
            </a:r>
          </a:p>
        </p:txBody>
      </p:sp>
      <p:sp>
        <p:nvSpPr>
          <p:cNvPr id="3" name="Content Placeholder 2"/>
          <p:cNvSpPr>
            <a:spLocks noGrp="1"/>
          </p:cNvSpPr>
          <p:nvPr>
            <p:ph sz="quarter" idx="1"/>
          </p:nvPr>
        </p:nvSpPr>
        <p:spPr>
          <a:xfrm>
            <a:off x="457200" y="1447800"/>
            <a:ext cx="8229600" cy="4953000"/>
          </a:xfrm>
        </p:spPr>
        <p:txBody>
          <a:bodyPr/>
          <a:lstStyle/>
          <a:p>
            <a:pPr marL="0" indent="0">
              <a:buNone/>
            </a:pPr>
            <a:r>
              <a:rPr lang="en-US" sz="2800" b="1" dirty="0">
                <a:latin typeface="Arial" panose="020B0604020202020204" pitchFamily="34" charset="0"/>
                <a:cs typeface="Arial" panose="020B0604020202020204" pitchFamily="34" charset="0"/>
              </a:rPr>
              <a:t>Time Sensitive:</a:t>
            </a:r>
          </a:p>
          <a:p>
            <a:r>
              <a:rPr lang="en-US" b="1" dirty="0">
                <a:latin typeface="Arial" panose="020B0604020202020204" pitchFamily="34" charset="0"/>
                <a:cs typeface="Arial" panose="020B0604020202020204" pitchFamily="34" charset="0"/>
              </a:rPr>
              <a:t>Identify sites of exposures in healthcare and community </a:t>
            </a:r>
            <a:r>
              <a:rPr lang="en-US" dirty="0">
                <a:latin typeface="Arial" panose="020B0604020202020204" pitchFamily="34" charset="0"/>
                <a:cs typeface="Arial" panose="020B0604020202020204" pitchFamily="34" charset="0"/>
              </a:rPr>
              <a:t>(Public Health and Hospitals partner)</a:t>
            </a:r>
          </a:p>
          <a:p>
            <a:r>
              <a:rPr lang="en-US" b="1" dirty="0">
                <a:latin typeface="Arial" panose="020B0604020202020204" pitchFamily="34" charset="0"/>
                <a:cs typeface="Arial" panose="020B0604020202020204" pitchFamily="34" charset="0"/>
              </a:rPr>
              <a:t>Identify high risk exposures: </a:t>
            </a:r>
          </a:p>
          <a:p>
            <a:pPr lvl="1"/>
            <a:r>
              <a:rPr lang="en-US" b="1" dirty="0">
                <a:latin typeface="Arial" panose="020B0604020202020204" pitchFamily="34" charset="0"/>
                <a:cs typeface="Arial" panose="020B0604020202020204" pitchFamily="34" charset="0"/>
              </a:rPr>
              <a:t>Infants &lt;1 year</a:t>
            </a:r>
          </a:p>
          <a:p>
            <a:pPr lvl="1"/>
            <a:r>
              <a:rPr lang="en-US" b="1" dirty="0">
                <a:latin typeface="Arial" panose="020B0604020202020204" pitchFamily="34" charset="0"/>
                <a:cs typeface="Arial" panose="020B0604020202020204" pitchFamily="34" charset="0"/>
              </a:rPr>
              <a:t>Pregnant women with no immunity</a:t>
            </a:r>
          </a:p>
          <a:p>
            <a:pPr lvl="1"/>
            <a:r>
              <a:rPr lang="en-US" b="1" dirty="0">
                <a:latin typeface="Arial" panose="020B0604020202020204" pitchFamily="34" charset="0"/>
                <a:cs typeface="Arial" panose="020B0604020202020204" pitchFamily="34" charset="0"/>
              </a:rPr>
              <a:t>Severely immunocompromised persons, irrespective of evidence of measles immunity</a:t>
            </a:r>
          </a:p>
          <a:p>
            <a:pPr lvl="1"/>
            <a:r>
              <a:rPr lang="en-US" b="1" dirty="0">
                <a:latin typeface="Arial" panose="020B0604020202020204" pitchFamily="34" charset="0"/>
                <a:cs typeface="Arial" panose="020B0604020202020204" pitchFamily="34" charset="0"/>
              </a:rPr>
              <a:t>Health care workers w/ no evidence of immunity</a:t>
            </a:r>
          </a:p>
          <a:p>
            <a:pPr lvl="2"/>
            <a:r>
              <a:rPr lang="en-US" dirty="0">
                <a:latin typeface="Arial" panose="020B0604020202020204" pitchFamily="34" charset="0"/>
                <a:cs typeface="Arial" panose="020B0604020202020204" pitchFamily="34" charset="0"/>
              </a:rPr>
              <a:t>(furlough from work day 5 from the </a:t>
            </a:r>
            <a:r>
              <a:rPr lang="en-US" u="sng" dirty="0">
                <a:latin typeface="Arial" panose="020B0604020202020204" pitchFamily="34" charset="0"/>
                <a:cs typeface="Arial" panose="020B0604020202020204" pitchFamily="34" charset="0"/>
              </a:rPr>
              <a:t>first day exposed</a:t>
            </a:r>
            <a:r>
              <a:rPr lang="en-US" dirty="0">
                <a:latin typeface="Arial" panose="020B0604020202020204" pitchFamily="34" charset="0"/>
                <a:cs typeface="Arial" panose="020B0604020202020204" pitchFamily="34" charset="0"/>
              </a:rPr>
              <a:t>; </a:t>
            </a:r>
          </a:p>
          <a:p>
            <a:pPr lvl="2"/>
            <a:r>
              <a:rPr lang="en-US" dirty="0">
                <a:latin typeface="Arial" panose="020B0604020202020204" pitchFamily="34" charset="0"/>
                <a:cs typeface="Arial" panose="020B0604020202020204" pitchFamily="34" charset="0"/>
              </a:rPr>
              <a:t>Through day 21 </a:t>
            </a:r>
            <a:r>
              <a:rPr lang="en-US" u="sng" dirty="0">
                <a:latin typeface="Arial" panose="020B0604020202020204" pitchFamily="34" charset="0"/>
                <a:cs typeface="Arial" panose="020B0604020202020204" pitchFamily="34" charset="0"/>
              </a:rPr>
              <a:t>from the last d</a:t>
            </a:r>
            <a:r>
              <a:rPr lang="en-US" dirty="0">
                <a:latin typeface="Arial" panose="020B0604020202020204" pitchFamily="34" charset="0"/>
                <a:cs typeface="Arial" panose="020B0604020202020204" pitchFamily="34" charset="0"/>
              </a:rPr>
              <a:t>ay of exposure)</a:t>
            </a:r>
          </a:p>
        </p:txBody>
      </p:sp>
    </p:spTree>
    <p:extLst>
      <p:ext uri="{BB962C8B-B14F-4D97-AF65-F5344CB8AC3E}">
        <p14:creationId xmlns:p14="http://schemas.microsoft.com/office/powerpoint/2010/main" val="361174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6308787"/>
            <a:ext cx="5715000"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Kaiser Permanente diagnostic tool and it is posted on Contra Costa County Public Health Measles website.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73" y="152400"/>
            <a:ext cx="8691127"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84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a:latin typeface="Arial" panose="020B0604020202020204" pitchFamily="34" charset="0"/>
                <a:cs typeface="Arial" panose="020B0604020202020204" pitchFamily="34" charset="0"/>
              </a:rPr>
              <a:t>Measles:  Lab Testing</a:t>
            </a:r>
          </a:p>
        </p:txBody>
      </p:sp>
      <p:sp>
        <p:nvSpPr>
          <p:cNvPr id="3" name="Content Placeholder 2"/>
          <p:cNvSpPr>
            <a:spLocks noGrp="1"/>
          </p:cNvSpPr>
          <p:nvPr>
            <p:ph sz="quarter" idx="1"/>
          </p:nvPr>
        </p:nvSpPr>
        <p:spPr>
          <a:xfrm>
            <a:off x="228600" y="1447800"/>
            <a:ext cx="8686800" cy="5029200"/>
          </a:xfrm>
        </p:spPr>
        <p:txBody>
          <a:bodyPr>
            <a:normAutofit fontScale="62500" lnSpcReduction="20000"/>
          </a:bodyPr>
          <a:lstStyle/>
          <a:p>
            <a:pPr marL="0" indent="0" algn="ctr">
              <a:buNone/>
            </a:pPr>
            <a:r>
              <a:rPr lang="en-US" sz="3200" b="1" dirty="0">
                <a:latin typeface="Arial" panose="020B0604020202020204" pitchFamily="34" charset="0"/>
                <a:cs typeface="Arial" panose="020B0604020202020204" pitchFamily="34" charset="0"/>
              </a:rPr>
              <a:t>Symptomatic</a:t>
            </a:r>
          </a:p>
          <a:p>
            <a:pPr marL="0" indent="0" algn="ctr">
              <a:buNone/>
            </a:pPr>
            <a:r>
              <a:rPr lang="en-US" b="1" dirty="0">
                <a:solidFill>
                  <a:srgbClr val="FF0000"/>
                </a:solidFill>
                <a:latin typeface="Arial" panose="020B0604020202020204" pitchFamily="34" charset="0"/>
                <a:cs typeface="Arial" panose="020B0604020202020204" pitchFamily="34" charset="0"/>
              </a:rPr>
              <a:t>COORDINATE DIAGNOSTIC TESTING WITH YOUR PUBLIC HEALTH DEPT </a:t>
            </a:r>
          </a:p>
          <a:p>
            <a:pPr marL="0" indent="0" algn="ctr">
              <a:buNone/>
            </a:pPr>
            <a:r>
              <a:rPr lang="en-US" b="1" dirty="0">
                <a:latin typeface="Arial" panose="020B0604020202020204" pitchFamily="34" charset="0"/>
                <a:cs typeface="Arial" panose="020B0604020202020204" pitchFamily="34" charset="0"/>
              </a:rPr>
              <a:t>(not a commercial lab)</a:t>
            </a:r>
          </a:p>
          <a:p>
            <a:r>
              <a:rPr lang="en-US" b="1" dirty="0">
                <a:latin typeface="Arial" panose="020B0604020202020204" pitchFamily="34" charset="0"/>
                <a:cs typeface="Arial" panose="020B0604020202020204" pitchFamily="34" charset="0"/>
              </a:rPr>
              <a:t>PCR diagnostic testing </a:t>
            </a:r>
            <a:r>
              <a:rPr lang="en-US" b="1" u="sng" dirty="0">
                <a:latin typeface="Arial" panose="020B0604020202020204" pitchFamily="34" charset="0"/>
                <a:cs typeface="Arial" panose="020B0604020202020204" pitchFamily="34" charset="0"/>
              </a:rPr>
              <a:t>preferred</a:t>
            </a:r>
            <a:r>
              <a:rPr lang="en-US" dirty="0">
                <a:latin typeface="Arial" panose="020B0604020202020204" pitchFamily="34" charset="0"/>
                <a:cs typeface="Arial" panose="020B0604020202020204" pitchFamily="34" charset="0"/>
              </a:rPr>
              <a:t> through Public Health Lab.  PCR has </a:t>
            </a:r>
            <a:r>
              <a:rPr lang="en-US" u="sng" dirty="0">
                <a:latin typeface="Arial" panose="020B0604020202020204" pitchFamily="34" charset="0"/>
                <a:cs typeface="Arial" panose="020B0604020202020204" pitchFamily="34" charset="0"/>
              </a:rPr>
              <a:t>faster turn around times </a:t>
            </a:r>
            <a:r>
              <a:rPr lang="en-US" dirty="0">
                <a:latin typeface="Arial" panose="020B0604020202020204" pitchFamily="34" charset="0"/>
                <a:cs typeface="Arial" panose="020B0604020202020204" pitchFamily="34" charset="0"/>
              </a:rPr>
              <a:t>and Public Health will work with their Lab to prioritize. </a:t>
            </a:r>
          </a:p>
          <a:p>
            <a:pPr marL="320040" lvl="1" indent="0">
              <a:buNone/>
            </a:pPr>
            <a:r>
              <a:rPr lang="en-US" dirty="0">
                <a:latin typeface="Arial" panose="020B0604020202020204" pitchFamily="34" charset="0"/>
                <a:cs typeface="Arial" panose="020B0604020202020204" pitchFamily="34" charset="0"/>
              </a:rPr>
              <a:t>*** Public Health Labs - some will work after </a:t>
            </a:r>
            <a:r>
              <a:rPr lang="en-US">
                <a:latin typeface="Arial" panose="020B0604020202020204" pitchFamily="34" charset="0"/>
                <a:cs typeface="Arial" panose="020B0604020202020204" pitchFamily="34" charset="0"/>
              </a:rPr>
              <a:t>hours and on </a:t>
            </a:r>
            <a:r>
              <a:rPr lang="en-US" dirty="0">
                <a:latin typeface="Arial" panose="020B0604020202020204" pitchFamily="34" charset="0"/>
                <a:cs typeface="Arial" panose="020B0604020202020204" pitchFamily="34" charset="0"/>
              </a:rPr>
              <a:t>weekends for Measles cases. </a:t>
            </a:r>
          </a:p>
          <a:p>
            <a:pPr marL="320040" lvl="1" indent="0">
              <a:buNone/>
            </a:pPr>
            <a:r>
              <a:rPr lang="en-US" b="1" dirty="0">
                <a:highlight>
                  <a:srgbClr val="FFFF00"/>
                </a:highlight>
                <a:latin typeface="Arial" panose="020B0604020202020204" pitchFamily="34" charset="0"/>
                <a:cs typeface="Arial" panose="020B0604020202020204" pitchFamily="34" charset="0"/>
              </a:rPr>
              <a:t>DO NOT submit specimens to a Public Health Lab w/out first notifying or consulting with your local health department. </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Specimen collection:  Collect BOTH</a:t>
            </a:r>
          </a:p>
          <a:p>
            <a:pPr marL="777240" lvl="1" indent="-457200">
              <a:buFont typeface="+mj-lt"/>
              <a:buAutoNum type="arabicPeriod"/>
            </a:pPr>
            <a:r>
              <a:rPr lang="en-US" b="1" dirty="0">
                <a:latin typeface="Arial" panose="020B0604020202020204" pitchFamily="34" charset="0"/>
                <a:cs typeface="Arial" panose="020B0604020202020204" pitchFamily="34" charset="0"/>
              </a:rPr>
              <a:t>Throat swab </a:t>
            </a:r>
            <a:r>
              <a:rPr lang="en-US" dirty="0">
                <a:latin typeface="Arial" panose="020B0604020202020204" pitchFamily="34" charset="0"/>
                <a:cs typeface="Arial" panose="020B0604020202020204" pitchFamily="34" charset="0"/>
              </a:rPr>
              <a:t>(Dacron swab) in viral transport media; </a:t>
            </a:r>
            <a:r>
              <a:rPr lang="en-US" b="1" u="sng" dirty="0">
                <a:latin typeface="Arial" panose="020B0604020202020204" pitchFamily="34" charset="0"/>
                <a:cs typeface="Arial" panose="020B0604020202020204" pitchFamily="34" charset="0"/>
              </a:rPr>
              <a:t>AND</a:t>
            </a:r>
          </a:p>
          <a:p>
            <a:pPr marL="777240" lvl="1" indent="-457200">
              <a:buFont typeface="+mj-lt"/>
              <a:buAutoNum type="arabicPeriod"/>
            </a:pPr>
            <a:r>
              <a:rPr lang="en-US" b="1" dirty="0">
                <a:latin typeface="Arial" panose="020B0604020202020204" pitchFamily="34" charset="0"/>
                <a:cs typeface="Arial" panose="020B0604020202020204" pitchFamily="34" charset="0"/>
              </a:rPr>
              <a:t>Urine</a:t>
            </a:r>
            <a:r>
              <a:rPr lang="en-US" dirty="0">
                <a:latin typeface="Arial" panose="020B0604020202020204" pitchFamily="34" charset="0"/>
                <a:cs typeface="Arial" panose="020B0604020202020204" pitchFamily="34" charset="0"/>
              </a:rPr>
              <a:t> (100-400ml)</a:t>
            </a:r>
          </a:p>
          <a:p>
            <a:pPr marL="320040" lvl="1" indent="0" algn="ctr">
              <a:buNone/>
            </a:pPr>
            <a:r>
              <a:rPr lang="en-US" sz="2600" i="1" u="sng" dirty="0">
                <a:latin typeface="Arial" panose="020B0604020202020204" pitchFamily="34" charset="0"/>
                <a:cs typeface="Arial" panose="020B0604020202020204" pitchFamily="34" charset="0"/>
              </a:rPr>
              <a:t>(Know the process for your Public Health Lab)</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Fax the completed CCHS ‘Measles Case History form’ to Public Health @ 925-313-6465.</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County Labs forward on to the State Lab for genotyping</a:t>
            </a:r>
          </a:p>
          <a:p>
            <a:pPr marL="0" indent="0">
              <a:buNone/>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2004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6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a:latin typeface="Arial" panose="020B0604020202020204" pitchFamily="34" charset="0"/>
                <a:cs typeface="Arial" panose="020B0604020202020204" pitchFamily="34" charset="0"/>
              </a:rPr>
              <a:t>Measles:  Lab Testing</a:t>
            </a:r>
            <a:endParaRPr lang="en-US" dirty="0"/>
          </a:p>
        </p:txBody>
      </p:sp>
      <p:sp>
        <p:nvSpPr>
          <p:cNvPr id="3" name="Content Placeholder 2"/>
          <p:cNvSpPr>
            <a:spLocks noGrp="1"/>
          </p:cNvSpPr>
          <p:nvPr>
            <p:ph sz="quarter" idx="1"/>
          </p:nvPr>
        </p:nvSpPr>
        <p:spPr>
          <a:xfrm>
            <a:off x="457200" y="1447800"/>
            <a:ext cx="8229600" cy="4876800"/>
          </a:xfrm>
        </p:spPr>
        <p:txBody>
          <a:bodyPr/>
          <a:lstStyle/>
          <a:p>
            <a:pPr marL="0" indent="0" algn="ctr">
              <a:buNone/>
            </a:pPr>
            <a:r>
              <a:rPr lang="en-US" b="1" dirty="0">
                <a:latin typeface="Arial" panose="020B0604020202020204" pitchFamily="34" charset="0"/>
                <a:cs typeface="Arial" panose="020B0604020202020204" pitchFamily="34" charset="0"/>
              </a:rPr>
              <a:t>Other Testing Methods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Serology:  </a:t>
            </a:r>
            <a:r>
              <a:rPr lang="en-US" dirty="0">
                <a:latin typeface="Arial" panose="020B0604020202020204" pitchFamily="34" charset="0"/>
                <a:cs typeface="Arial" panose="020B0604020202020204" pitchFamily="34" charset="0"/>
              </a:rPr>
              <a:t>recommend acute and convalescent titers -  requires additional time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Serum measles IgM antibody – </a:t>
            </a:r>
            <a:r>
              <a:rPr lang="en-US" dirty="0">
                <a:latin typeface="Arial" panose="020B0604020202020204" pitchFamily="34" charset="0"/>
                <a:cs typeface="Arial" panose="020B0604020202020204" pitchFamily="34" charset="0"/>
              </a:rPr>
              <a:t>false negatives can occur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Viral Cultures:  </a:t>
            </a:r>
            <a:r>
              <a:rPr lang="en-US" dirty="0">
                <a:latin typeface="Arial" panose="020B0604020202020204" pitchFamily="34" charset="0"/>
                <a:cs typeface="Arial" panose="020B0604020202020204" pitchFamily="34" charset="0"/>
              </a:rPr>
              <a:t>Can take up to 14 days</a:t>
            </a:r>
          </a:p>
          <a:p>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65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a:latin typeface="Arial" panose="020B0604020202020204" pitchFamily="34" charset="0"/>
                <a:cs typeface="Arial" panose="020B0604020202020204" pitchFamily="34" charset="0"/>
              </a:rPr>
              <a:t>Measles:  Resources</a:t>
            </a:r>
          </a:p>
        </p:txBody>
      </p:sp>
      <p:sp>
        <p:nvSpPr>
          <p:cNvPr id="3" name="Content Placeholder 2"/>
          <p:cNvSpPr>
            <a:spLocks noGrp="1"/>
          </p:cNvSpPr>
          <p:nvPr>
            <p:ph sz="quarter" idx="1"/>
          </p:nvPr>
        </p:nvSpPr>
        <p:spPr>
          <a:xfrm>
            <a:off x="381000" y="1295400"/>
            <a:ext cx="8305800" cy="5029200"/>
          </a:xfrm>
        </p:spPr>
        <p:txBody>
          <a:bodyPr>
            <a:normAutofit/>
          </a:bodyPr>
          <a:lstStyle/>
          <a:p>
            <a:r>
              <a:rPr lang="en-US" sz="1800" b="1" dirty="0">
                <a:latin typeface="Arial" panose="020B0604020202020204" pitchFamily="34" charset="0"/>
                <a:cs typeface="Arial" panose="020B0604020202020204" pitchFamily="34" charset="0"/>
              </a:rPr>
              <a:t>CDPH Web Link for hospitals and Infection Prevention: </a:t>
            </a:r>
            <a:r>
              <a:rPr lang="en-US" sz="1800" u="sng" dirty="0">
                <a:latin typeface="Arial" panose="020B0604020202020204" pitchFamily="34" charset="0"/>
                <a:cs typeface="Arial" panose="020B0604020202020204" pitchFamily="34" charset="0"/>
                <a:hlinkClick r:id="rId2"/>
              </a:rPr>
              <a:t>https://www.cdph.ca.gov/Programs/CID/DCDC/CDPH%20Document%20Library/Immunization/Measles-HCFacilityICRecs.pdf</a:t>
            </a:r>
            <a:endParaRPr lang="en-US" sz="1800" u="sng"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CDPH Measles </a:t>
            </a:r>
            <a:r>
              <a:rPr lang="en-US" sz="1800" b="1" dirty="0" err="1">
                <a:latin typeface="Arial" panose="020B0604020202020204" pitchFamily="34" charset="0"/>
                <a:cs typeface="Arial" panose="020B0604020202020204" pitchFamily="34" charset="0"/>
              </a:rPr>
              <a:t>Quicksheet</a:t>
            </a:r>
            <a:r>
              <a:rPr lang="en-US" sz="1800" b="1"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3"/>
              </a:rPr>
              <a:t>https://www.cdph.ca.gov/Programs/CID/DCDC/CDPH%20Document%20Library/Immunization/Measles-Quicksheet.pdf</a:t>
            </a:r>
            <a:r>
              <a:rPr lang="en-US" sz="1800" u="sng" dirty="0">
                <a:latin typeface="Arial" panose="020B0604020202020204" pitchFamily="34" charset="0"/>
                <a:cs typeface="Arial" panose="020B0604020202020204" pitchFamily="34" charset="0"/>
              </a:rPr>
              <a:t> </a:t>
            </a:r>
          </a:p>
          <a:p>
            <a:endParaRPr lang="en-US" sz="1800" u="sng"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CDC:  </a:t>
            </a:r>
            <a:r>
              <a:rPr lang="en-US" sz="1800" u="sng" dirty="0">
                <a:latin typeface="Arial" panose="020B0604020202020204" pitchFamily="34" charset="0"/>
                <a:cs typeface="Arial" panose="020B0604020202020204" pitchFamily="34" charset="0"/>
                <a:hlinkClick r:id="rId4"/>
              </a:rPr>
              <a:t>https://www.cdc.gov/measles</a:t>
            </a:r>
            <a:r>
              <a:rPr lang="en-US" sz="1800" u="sng"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48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Measles</a:t>
            </a:r>
            <a:endParaRPr lang="en-US" b="1" dirty="0"/>
          </a:p>
        </p:txBody>
      </p:sp>
      <p:pic>
        <p:nvPicPr>
          <p:cNvPr id="10"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1524000"/>
            <a:ext cx="4282527" cy="4267200"/>
          </a:xfrm>
        </p:spPr>
      </p:pic>
      <p:pic>
        <p:nvPicPr>
          <p:cNvPr id="11" name="Content Placeholder 10"/>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929171" y="1630806"/>
            <a:ext cx="3605229" cy="3855593"/>
          </a:xfrm>
        </p:spPr>
      </p:pic>
    </p:spTree>
    <p:extLst>
      <p:ext uri="{BB962C8B-B14F-4D97-AF65-F5344CB8AC3E}">
        <p14:creationId xmlns:p14="http://schemas.microsoft.com/office/powerpoint/2010/main" val="18942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MEASLES UPDATE</a:t>
            </a:r>
          </a:p>
        </p:txBody>
      </p:sp>
      <p:sp>
        <p:nvSpPr>
          <p:cNvPr id="3" name="Content Placeholder 2"/>
          <p:cNvSpPr>
            <a:spLocks noGrp="1"/>
          </p:cNvSpPr>
          <p:nvPr>
            <p:ph sz="quarter" idx="1"/>
          </p:nvPr>
        </p:nvSpPr>
        <p:spPr>
          <a:xfrm>
            <a:off x="609600" y="2057400"/>
            <a:ext cx="7924800" cy="3124200"/>
          </a:xfrm>
        </p:spPr>
        <p:txBody>
          <a:bodyPr/>
          <a:lstStyle/>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Disclaimer Statement:  I am not affiliated with any company or product.</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Currently employed by Contra Costa County Public Health Communicable Disease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4294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14400" y="3200400"/>
            <a:ext cx="7162800" cy="2971800"/>
          </a:xfrm>
        </p:spPr>
        <p:txBody>
          <a:bodyPr/>
          <a:lstStyle/>
          <a:p>
            <a:endParaRPr lang="en-US" dirty="0"/>
          </a:p>
          <a:p>
            <a:r>
              <a:rPr lang="en-US" sz="4400" dirty="0">
                <a:latin typeface="Arial" panose="020B0604020202020204" pitchFamily="34" charset="0"/>
                <a:cs typeface="Arial" panose="020B0604020202020204" pitchFamily="34" charset="0"/>
              </a:rPr>
              <a:t>QUESTIONS?</a:t>
            </a:r>
          </a:p>
        </p:txBody>
      </p:sp>
      <p:sp>
        <p:nvSpPr>
          <p:cNvPr id="5" name="Title 4"/>
          <p:cNvSpPr>
            <a:spLocks noGrp="1"/>
          </p:cNvSpPr>
          <p:nvPr>
            <p:ph type="ctrTitle"/>
          </p:nvPr>
        </p:nvSpPr>
        <p:spPr/>
        <p:txBody>
          <a:bodyPr/>
          <a:lstStyle/>
          <a:p>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3863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153400" cy="1020762"/>
          </a:xfrm>
        </p:spPr>
        <p:txBody>
          <a:bodyPr>
            <a:normAutofit/>
          </a:bodyPr>
          <a:lstStyle/>
          <a:p>
            <a:pPr algn="ctr"/>
            <a:r>
              <a:rPr lang="en-US" sz="4800" b="1" dirty="0">
                <a:latin typeface="Arial" panose="020B0604020202020204" pitchFamily="34" charset="0"/>
                <a:cs typeface="Arial" panose="020B0604020202020204" pitchFamily="34" charset="0"/>
              </a:rPr>
              <a:t>MEASLES UPDATE</a:t>
            </a:r>
          </a:p>
        </p:txBody>
      </p:sp>
      <p:sp>
        <p:nvSpPr>
          <p:cNvPr id="5" name="Content Placeholder 4"/>
          <p:cNvSpPr>
            <a:spLocks noGrp="1"/>
          </p:cNvSpPr>
          <p:nvPr>
            <p:ph sz="quarter" idx="1"/>
          </p:nvPr>
        </p:nvSpPr>
        <p:spPr>
          <a:xfrm>
            <a:off x="533400" y="1600200"/>
            <a:ext cx="8153400" cy="4572000"/>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Objectives: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Name 2 current U.S. locations of Measles Outbreaks </a:t>
            </a:r>
            <a:r>
              <a:rPr lang="en-US" sz="1800" dirty="0">
                <a:latin typeface="Arial" panose="020B0604020202020204" pitchFamily="34" charset="0"/>
                <a:cs typeface="Arial" panose="020B0604020202020204" pitchFamily="34" charset="0"/>
              </a:rPr>
              <a:t>(Outbreak = 3 or more cases)</a:t>
            </a:r>
          </a:p>
          <a:p>
            <a:r>
              <a:rPr lang="en-US" b="1" dirty="0">
                <a:latin typeface="Arial" panose="020B0604020202020204" pitchFamily="34" charset="0"/>
                <a:cs typeface="Arial" panose="020B0604020202020204" pitchFamily="34" charset="0"/>
              </a:rPr>
              <a:t>Preferred Lab testing methods for Measles.</a:t>
            </a:r>
          </a:p>
          <a:p>
            <a:r>
              <a:rPr lang="en-US" b="1" dirty="0">
                <a:latin typeface="Arial" panose="020B0604020202020204" pitchFamily="34" charset="0"/>
                <a:cs typeface="Arial" panose="020B0604020202020204" pitchFamily="34" charset="0"/>
              </a:rPr>
              <a:t>Reporting to Public Health – 24/7.</a:t>
            </a:r>
          </a:p>
          <a:p>
            <a:r>
              <a:rPr lang="en-US" b="1" dirty="0">
                <a:latin typeface="Arial" panose="020B0604020202020204" pitchFamily="34" charset="0"/>
                <a:cs typeface="Arial" panose="020B0604020202020204" pitchFamily="34" charset="0"/>
              </a:rPr>
              <a:t>Resources available to you.</a:t>
            </a:r>
          </a:p>
        </p:txBody>
      </p:sp>
    </p:spTree>
    <p:extLst>
      <p:ext uri="{BB962C8B-B14F-4D97-AF65-F5344CB8AC3E}">
        <p14:creationId xmlns:p14="http://schemas.microsoft.com/office/powerpoint/2010/main" val="88584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91400" cy="838200"/>
          </a:xfrm>
        </p:spPr>
        <p:txBody>
          <a:bodyPr>
            <a:normAutofit fontScale="90000"/>
          </a:bodyPr>
          <a:lstStyle/>
          <a:p>
            <a:pPr algn="ctr"/>
            <a:r>
              <a:rPr lang="en-US" sz="4900" b="1" dirty="0">
                <a:latin typeface="Arial" panose="020B0604020202020204" pitchFamily="34" charset="0"/>
                <a:cs typeface="Arial" panose="020B0604020202020204" pitchFamily="34" charset="0"/>
              </a:rPr>
              <a:t>MEASLES</a:t>
            </a:r>
            <a:r>
              <a:rPr lang="en-US" b="1" dirty="0">
                <a:latin typeface="Arial" panose="020B0604020202020204" pitchFamily="34" charset="0"/>
                <a:cs typeface="Arial" panose="020B0604020202020204" pitchFamily="34" charset="0"/>
              </a:rPr>
              <a:t> </a:t>
            </a:r>
          </a:p>
        </p:txBody>
      </p:sp>
      <p:sp>
        <p:nvSpPr>
          <p:cNvPr id="3" name="Content Placeholder 2"/>
          <p:cNvSpPr>
            <a:spLocks noGrp="1"/>
          </p:cNvSpPr>
          <p:nvPr>
            <p:ph sz="quarter" idx="1"/>
          </p:nvPr>
        </p:nvSpPr>
        <p:spPr>
          <a:xfrm>
            <a:off x="304800" y="1295400"/>
            <a:ext cx="8534400" cy="5181600"/>
          </a:xfrm>
        </p:spPr>
        <p:txBody>
          <a:bodyPr>
            <a:normAutofit/>
          </a:bodyPr>
          <a:lstStyle/>
          <a:p>
            <a:pPr marL="0" indent="0" algn="ctr">
              <a:buNone/>
            </a:pPr>
            <a:r>
              <a:rPr lang="en-US" sz="3200" b="1" dirty="0">
                <a:latin typeface="Arial" panose="020B0604020202020204" pitchFamily="34" charset="0"/>
                <a:cs typeface="Arial" panose="020B0604020202020204" pitchFamily="34" charset="0"/>
              </a:rPr>
              <a:t>Current Outbreaks in the United States       </a:t>
            </a:r>
            <a:r>
              <a:rPr lang="en-US" sz="1100" b="1" dirty="0">
                <a:latin typeface="Arial" panose="020B0604020202020204" pitchFamily="34" charset="0"/>
                <a:cs typeface="Arial" panose="020B0604020202020204" pitchFamily="34" charset="0"/>
              </a:rPr>
              <a:t>(as of 3/7/2025)</a:t>
            </a:r>
          </a:p>
          <a:p>
            <a:pPr marL="0" indent="0" algn="ctr">
              <a:buNone/>
            </a:pPr>
            <a:endParaRPr lang="en-US" b="1" dirty="0">
              <a:latin typeface="Arial" panose="020B0604020202020204" pitchFamily="34" charset="0"/>
              <a:cs typeface="Arial" panose="020B0604020202020204" pitchFamily="34" charset="0"/>
            </a:endParaRPr>
          </a:p>
          <a:p>
            <a:pPr marL="457200" indent="-457200">
              <a:buAutoNum type="arabicPeriod"/>
            </a:pPr>
            <a:r>
              <a:rPr lang="en-US" sz="2400" b="1" dirty="0">
                <a:latin typeface="Arial" panose="020B0604020202020204" pitchFamily="34" charset="0"/>
                <a:cs typeface="Arial" panose="020B0604020202020204" pitchFamily="34" charset="0"/>
              </a:rPr>
              <a:t>West Texas 198 confirmed cases:  This includes six Counties – Dawson, Gaines, Lynn, Martin, Terry, and Yoakum</a:t>
            </a:r>
          </a:p>
          <a:p>
            <a:pPr marL="1005840" lvl="2" indent="-457200"/>
            <a:r>
              <a:rPr lang="en-US" sz="2400" b="1" dirty="0">
                <a:latin typeface="Arial" panose="020B0604020202020204" pitchFamily="34" charset="0"/>
                <a:cs typeface="Arial" panose="020B0604020202020204" pitchFamily="34" charset="0"/>
              </a:rPr>
              <a:t>New Mexico – 10 confirmed cases</a:t>
            </a:r>
          </a:p>
          <a:p>
            <a:pPr marL="1005840" lvl="2" indent="-457200"/>
            <a:r>
              <a:rPr lang="en-US" sz="2400" b="1" dirty="0">
                <a:latin typeface="Arial" panose="020B0604020202020204" pitchFamily="34" charset="0"/>
                <a:cs typeface="Arial" panose="020B0604020202020204" pitchFamily="34" charset="0"/>
              </a:rPr>
              <a:t>Oklahoma – 2 cases (unconfirmed)</a:t>
            </a:r>
          </a:p>
          <a:p>
            <a:pPr marL="457200" indent="-457200">
              <a:buAutoNum type="arabicPeriod"/>
            </a:pPr>
            <a:r>
              <a:rPr lang="en-US" sz="2400" b="1" dirty="0">
                <a:latin typeface="Arial" panose="020B0604020202020204" pitchFamily="34" charset="0"/>
                <a:cs typeface="Arial" panose="020B0604020202020204" pitchFamily="34" charset="0"/>
              </a:rPr>
              <a:t>Alaska, California (5 cases this year), Florida, Georgia, Kentucky, New Jersey, New Mexico, New York City, Pennsylvania, Rhode Island, and Washington.  </a:t>
            </a:r>
          </a:p>
          <a:p>
            <a:pPr marL="457200" indent="-457200">
              <a:buAutoNum type="arabicPeriod"/>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24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2D0B-ABB3-9728-F73F-8CAD2602FD31}"/>
              </a:ext>
            </a:extLst>
          </p:cNvPr>
          <p:cNvSpPr>
            <a:spLocks noGrp="1"/>
          </p:cNvSpPr>
          <p:nvPr>
            <p:ph type="title"/>
          </p:nvPr>
        </p:nvSpPr>
        <p:spPr/>
        <p:txBody>
          <a:bodyPr/>
          <a:lstStyle/>
          <a:p>
            <a:pPr algn="ctr"/>
            <a:r>
              <a:rPr lang="en-US" b="1" dirty="0"/>
              <a:t>Measles in the US 2025 </a:t>
            </a:r>
          </a:p>
        </p:txBody>
      </p:sp>
      <p:graphicFrame>
        <p:nvGraphicFramePr>
          <p:cNvPr id="4" name="Content Placeholder 3">
            <a:extLst>
              <a:ext uri="{FF2B5EF4-FFF2-40B4-BE49-F238E27FC236}">
                <a16:creationId xmlns:a16="http://schemas.microsoft.com/office/drawing/2014/main" id="{1197AB25-FC19-AE3F-7BA1-EDC4901803D3}"/>
              </a:ext>
            </a:extLst>
          </p:cNvPr>
          <p:cNvGraphicFramePr>
            <a:graphicFrameLocks noGrp="1"/>
          </p:cNvGraphicFramePr>
          <p:nvPr>
            <p:ph sz="quarter" idx="1"/>
            <p:extLst>
              <p:ext uri="{D42A27DB-BD31-4B8C-83A1-F6EECF244321}">
                <p14:modId xmlns:p14="http://schemas.microsoft.com/office/powerpoint/2010/main" val="653487899"/>
              </p:ext>
            </p:extLst>
          </p:nvPr>
        </p:nvGraphicFramePr>
        <p:xfrm>
          <a:off x="762000" y="1950720"/>
          <a:ext cx="7924800" cy="4145280"/>
        </p:xfrm>
        <a:graphic>
          <a:graphicData uri="http://schemas.openxmlformats.org/drawingml/2006/table">
            <a:tbl>
              <a:tblPr/>
              <a:tblGrid>
                <a:gridCol w="7924800">
                  <a:extLst>
                    <a:ext uri="{9D8B030D-6E8A-4147-A177-3AD203B41FA5}">
                      <a16:colId xmlns:a16="http://schemas.microsoft.com/office/drawing/2014/main" val="3034351144"/>
                    </a:ext>
                  </a:extLst>
                </a:gridCol>
              </a:tblGrid>
              <a:tr h="1062892">
                <a:tc>
                  <a:txBody>
                    <a:bodyPr/>
                    <a:lstStyle/>
                    <a:p>
                      <a:r>
                        <a:rPr lang="en-US" sz="2000" b="0" baseline="0" dirty="0">
                          <a:effectLst/>
                          <a:latin typeface="Arial" panose="020B0604020202020204" pitchFamily="34" charset="0"/>
                        </a:rPr>
                        <a:t>U.S. Cases in 2025</a:t>
                      </a:r>
                    </a:p>
                    <a:p>
                      <a:r>
                        <a:rPr lang="en-US" sz="2000" baseline="0" dirty="0">
                          <a:effectLst/>
                          <a:latin typeface="Arial" panose="020B0604020202020204" pitchFamily="34" charset="0"/>
                        </a:rPr>
                        <a:t>Total cases:  222</a:t>
                      </a:r>
                    </a:p>
                  </a:txBody>
                  <a:tcPr>
                    <a:lnL w="28575" cap="flat" cmpd="sng" algn="ctr">
                      <a:solidFill>
                        <a:srgbClr val="D7E5F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00981959"/>
                  </a:ext>
                </a:extLst>
              </a:tr>
              <a:tr h="1700628">
                <a:tc>
                  <a:txBody>
                    <a:bodyPr/>
                    <a:lstStyle/>
                    <a:p>
                      <a:r>
                        <a:rPr lang="en-US" sz="2000" b="1" baseline="0">
                          <a:effectLst/>
                          <a:latin typeface="Arial" panose="020B0604020202020204" pitchFamily="34" charset="0"/>
                        </a:rPr>
                        <a:t>Age</a:t>
                      </a:r>
                      <a:br>
                        <a:rPr lang="en-US" sz="2000" baseline="0">
                          <a:effectLst/>
                          <a:latin typeface="Arial" panose="020B0604020202020204" pitchFamily="34" charset="0"/>
                        </a:rPr>
                      </a:br>
                      <a:r>
                        <a:rPr lang="en-US" sz="2000" baseline="0">
                          <a:effectLst/>
                          <a:latin typeface="Arial" panose="020B0604020202020204" pitchFamily="34" charset="0"/>
                        </a:rPr>
                        <a:t>Under 5 years: </a:t>
                      </a:r>
                      <a:r>
                        <a:rPr lang="en-US" sz="2000" b="1" baseline="0">
                          <a:effectLst/>
                          <a:latin typeface="Arial" panose="020B0604020202020204" pitchFamily="34" charset="0"/>
                        </a:rPr>
                        <a:t>76 (34%)</a:t>
                      </a:r>
                      <a:br>
                        <a:rPr lang="en-US" sz="2000" baseline="0">
                          <a:effectLst/>
                          <a:latin typeface="Arial" panose="020B0604020202020204" pitchFamily="34" charset="0"/>
                        </a:rPr>
                      </a:br>
                      <a:r>
                        <a:rPr lang="en-US" sz="2000" baseline="0">
                          <a:effectLst/>
                          <a:latin typeface="Arial" panose="020B0604020202020204" pitchFamily="34" charset="0"/>
                        </a:rPr>
                        <a:t>5-19 years: </a:t>
                      </a:r>
                      <a:r>
                        <a:rPr lang="en-US" sz="2000" b="1" baseline="0">
                          <a:effectLst/>
                          <a:latin typeface="Arial" panose="020B0604020202020204" pitchFamily="34" charset="0"/>
                        </a:rPr>
                        <a:t>99 (45%)</a:t>
                      </a:r>
                      <a:br>
                        <a:rPr lang="en-US" sz="2000" baseline="0">
                          <a:effectLst/>
                          <a:latin typeface="Arial" panose="020B0604020202020204" pitchFamily="34" charset="0"/>
                        </a:rPr>
                      </a:br>
                      <a:r>
                        <a:rPr lang="en-US" sz="2000" baseline="0">
                          <a:effectLst/>
                          <a:latin typeface="Arial" panose="020B0604020202020204" pitchFamily="34" charset="0"/>
                        </a:rPr>
                        <a:t>20+ years: </a:t>
                      </a:r>
                      <a:r>
                        <a:rPr lang="en-US" sz="2000" b="1" baseline="0">
                          <a:effectLst/>
                          <a:latin typeface="Arial" panose="020B0604020202020204" pitchFamily="34" charset="0"/>
                        </a:rPr>
                        <a:t>40 (18%)</a:t>
                      </a:r>
                      <a:br>
                        <a:rPr lang="en-US" sz="2000" baseline="0">
                          <a:effectLst/>
                          <a:latin typeface="Arial" panose="020B0604020202020204" pitchFamily="34" charset="0"/>
                        </a:rPr>
                      </a:br>
                      <a:r>
                        <a:rPr lang="en-US" sz="2000" baseline="0">
                          <a:effectLst/>
                          <a:latin typeface="Arial" panose="020B0604020202020204" pitchFamily="34" charset="0"/>
                        </a:rPr>
                        <a:t>Age unknown: </a:t>
                      </a:r>
                      <a:r>
                        <a:rPr lang="en-US" sz="2000" b="1" baseline="0">
                          <a:effectLst/>
                          <a:latin typeface="Arial" panose="020B0604020202020204" pitchFamily="34" charset="0"/>
                        </a:rPr>
                        <a:t>7 (3%)</a:t>
                      </a:r>
                      <a:endParaRPr lang="en-US" sz="2000" baseline="0">
                        <a:effectLst/>
                        <a:latin typeface="Arial" panose="020B0604020202020204" pitchFamily="34" charset="0"/>
                      </a:endParaRPr>
                    </a:p>
                  </a:txBody>
                  <a:tcPr>
                    <a:lnL w="28575" cap="flat" cmpd="sng" algn="ctr">
                      <a:solidFill>
                        <a:srgbClr val="D7E5F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15262520"/>
                  </a:ext>
                </a:extLst>
              </a:tr>
              <a:tr h="1381760">
                <a:tc>
                  <a:txBody>
                    <a:bodyPr/>
                    <a:lstStyle/>
                    <a:p>
                      <a:r>
                        <a:rPr lang="en-US" sz="2000" b="1" baseline="0" dirty="0">
                          <a:effectLst/>
                          <a:latin typeface="Arial" panose="020B0604020202020204" pitchFamily="34" charset="0"/>
                        </a:rPr>
                        <a:t>Vaccination Status</a:t>
                      </a:r>
                      <a:br>
                        <a:rPr lang="en-US" sz="2000" baseline="0" dirty="0">
                          <a:effectLst/>
                          <a:latin typeface="Arial" panose="020B0604020202020204" pitchFamily="34" charset="0"/>
                        </a:rPr>
                      </a:br>
                      <a:r>
                        <a:rPr lang="en-US" sz="2000" baseline="0" dirty="0">
                          <a:effectLst/>
                          <a:latin typeface="Arial" panose="020B0604020202020204" pitchFamily="34" charset="0"/>
                        </a:rPr>
                        <a:t>Unvaccinated or Unknown: </a:t>
                      </a:r>
                      <a:r>
                        <a:rPr lang="en-US" sz="2000" b="1" baseline="0" dirty="0">
                          <a:effectLst/>
                          <a:latin typeface="Arial" panose="020B0604020202020204" pitchFamily="34" charset="0"/>
                        </a:rPr>
                        <a:t>94%</a:t>
                      </a:r>
                      <a:br>
                        <a:rPr lang="en-US" sz="2000" baseline="0" dirty="0">
                          <a:effectLst/>
                          <a:latin typeface="Arial" panose="020B0604020202020204" pitchFamily="34" charset="0"/>
                        </a:rPr>
                      </a:br>
                      <a:r>
                        <a:rPr lang="en-US" sz="2000" baseline="0" dirty="0">
                          <a:effectLst/>
                          <a:latin typeface="Arial" panose="020B0604020202020204" pitchFamily="34" charset="0"/>
                        </a:rPr>
                        <a:t>One MMR dose: </a:t>
                      </a:r>
                      <a:r>
                        <a:rPr lang="en-US" sz="2000" b="1" baseline="0" dirty="0">
                          <a:effectLst/>
                          <a:latin typeface="Arial" panose="020B0604020202020204" pitchFamily="34" charset="0"/>
                        </a:rPr>
                        <a:t>4%</a:t>
                      </a:r>
                      <a:br>
                        <a:rPr lang="en-US" sz="2000" baseline="0" dirty="0">
                          <a:effectLst/>
                          <a:latin typeface="Arial" panose="020B0604020202020204" pitchFamily="34" charset="0"/>
                        </a:rPr>
                      </a:br>
                      <a:r>
                        <a:rPr lang="en-US" sz="2000" baseline="0" dirty="0">
                          <a:effectLst/>
                          <a:latin typeface="Arial" panose="020B0604020202020204" pitchFamily="34" charset="0"/>
                        </a:rPr>
                        <a:t>Two MMR doses: </a:t>
                      </a:r>
                      <a:r>
                        <a:rPr lang="en-US" sz="2000" b="1" baseline="0" dirty="0">
                          <a:effectLst/>
                          <a:latin typeface="Arial" panose="020B0604020202020204" pitchFamily="34" charset="0"/>
                        </a:rPr>
                        <a:t>2%</a:t>
                      </a:r>
                      <a:endParaRPr lang="en-US" sz="2000" baseline="0" dirty="0">
                        <a:effectLst/>
                        <a:latin typeface="Arial" panose="020B0604020202020204" pitchFamily="34" charset="0"/>
                      </a:endParaRPr>
                    </a:p>
                  </a:txBody>
                  <a:tcPr>
                    <a:lnL w="28575" cap="flat" cmpd="sng" algn="ctr">
                      <a:solidFill>
                        <a:srgbClr val="D7E5F1"/>
                      </a:solidFill>
                      <a:prstDash val="solid"/>
                      <a:round/>
                      <a:headEnd type="none" w="med" len="med"/>
                      <a:tailEnd type="none" w="med" len="med"/>
                    </a:lnL>
                    <a:lnR>
                      <a:noFill/>
                    </a:lnR>
                    <a:lnT>
                      <a:noFill/>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882275884"/>
                  </a:ext>
                </a:extLst>
              </a:tr>
            </a:tbl>
          </a:graphicData>
        </a:graphic>
      </p:graphicFrame>
    </p:spTree>
    <p:extLst>
      <p:ext uri="{BB962C8B-B14F-4D97-AF65-F5344CB8AC3E}">
        <p14:creationId xmlns:p14="http://schemas.microsoft.com/office/powerpoint/2010/main" val="11270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56DC-C8B0-1963-7CC1-025DF6F3E9CB}"/>
              </a:ext>
            </a:extLst>
          </p:cNvPr>
          <p:cNvSpPr>
            <a:spLocks noGrp="1"/>
          </p:cNvSpPr>
          <p:nvPr>
            <p:ph type="title"/>
          </p:nvPr>
        </p:nvSpPr>
        <p:spPr/>
        <p:txBody>
          <a:bodyPr/>
          <a:lstStyle/>
          <a:p>
            <a:pPr algn="ctr"/>
            <a:r>
              <a:rPr lang="en-US" b="1" dirty="0"/>
              <a:t>Measles in the US Currently</a:t>
            </a:r>
          </a:p>
        </p:txBody>
      </p:sp>
      <p:graphicFrame>
        <p:nvGraphicFramePr>
          <p:cNvPr id="7" name="Content Placeholder 6">
            <a:extLst>
              <a:ext uri="{FF2B5EF4-FFF2-40B4-BE49-F238E27FC236}">
                <a16:creationId xmlns:a16="http://schemas.microsoft.com/office/drawing/2014/main" id="{3716E26F-450B-4B5E-9CC9-CA7A5E5AC9DF}"/>
              </a:ext>
            </a:extLst>
          </p:cNvPr>
          <p:cNvGraphicFramePr>
            <a:graphicFrameLocks noGrp="1"/>
          </p:cNvGraphicFramePr>
          <p:nvPr>
            <p:ph sz="quarter" idx="1"/>
            <p:extLst>
              <p:ext uri="{D42A27DB-BD31-4B8C-83A1-F6EECF244321}">
                <p14:modId xmlns:p14="http://schemas.microsoft.com/office/powerpoint/2010/main" val="1255102085"/>
              </p:ext>
            </p:extLst>
          </p:nvPr>
        </p:nvGraphicFramePr>
        <p:xfrm>
          <a:off x="1905000" y="1705750"/>
          <a:ext cx="4838700" cy="3262114"/>
        </p:xfrm>
        <a:graphic>
          <a:graphicData uri="http://schemas.openxmlformats.org/drawingml/2006/table">
            <a:tbl>
              <a:tblPr/>
              <a:tblGrid>
                <a:gridCol w="4838700">
                  <a:extLst>
                    <a:ext uri="{9D8B030D-6E8A-4147-A177-3AD203B41FA5}">
                      <a16:colId xmlns:a16="http://schemas.microsoft.com/office/drawing/2014/main" val="3831826454"/>
                    </a:ext>
                  </a:extLst>
                </a:gridCol>
              </a:tblGrid>
              <a:tr h="1124867">
                <a:tc>
                  <a:txBody>
                    <a:bodyPr/>
                    <a:lstStyle/>
                    <a:p>
                      <a:r>
                        <a:rPr lang="en-US" sz="2000" b="0" baseline="0" dirty="0">
                          <a:effectLst/>
                          <a:latin typeface="Arial" panose="020B0604020202020204" pitchFamily="34" charset="0"/>
                        </a:rPr>
                        <a:t>U.S. Hospitalizations in 2025: 17%</a:t>
                      </a:r>
                    </a:p>
                    <a:p>
                      <a:r>
                        <a:rPr lang="en-US" sz="2000" baseline="0" dirty="0">
                          <a:effectLst/>
                          <a:latin typeface="Arial" panose="020B0604020202020204" pitchFamily="34" charset="0"/>
                        </a:rPr>
                        <a:t>17% of cases hospitalized (38 of 222).</a:t>
                      </a:r>
                    </a:p>
                  </a:txBody>
                  <a:tcPr>
                    <a:lnL w="28575" cap="flat" cmpd="sng" algn="ctr">
                      <a:solidFill>
                        <a:srgbClr val="D7E5F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33734243"/>
                  </a:ext>
                </a:extLst>
              </a:tr>
              <a:tr h="2137247">
                <a:tc>
                  <a:txBody>
                    <a:bodyPr/>
                    <a:lstStyle/>
                    <a:p>
                      <a:r>
                        <a:rPr lang="en-US" sz="2000" b="1" baseline="0" dirty="0">
                          <a:effectLst/>
                          <a:latin typeface="Arial" panose="020B0604020202020204" pitchFamily="34" charset="0"/>
                        </a:rPr>
                        <a:t>Percent of Age Group Hospitalized </a:t>
                      </a:r>
                      <a:r>
                        <a:rPr lang="en-US" sz="2000" baseline="0" dirty="0">
                          <a:effectLst/>
                          <a:latin typeface="Arial" panose="020B0604020202020204" pitchFamily="34" charset="0"/>
                        </a:rPr>
                        <a:t>Under 5 years: </a:t>
                      </a:r>
                      <a:r>
                        <a:rPr lang="en-US" sz="2000" b="1" baseline="0" dirty="0">
                          <a:effectLst/>
                          <a:latin typeface="Arial" panose="020B0604020202020204" pitchFamily="34" charset="0"/>
                        </a:rPr>
                        <a:t>28% (21 of 76)</a:t>
                      </a:r>
                      <a:br>
                        <a:rPr lang="en-US" sz="2000" baseline="0" dirty="0">
                          <a:effectLst/>
                          <a:latin typeface="Arial" panose="020B0604020202020204" pitchFamily="34" charset="0"/>
                        </a:rPr>
                      </a:br>
                      <a:r>
                        <a:rPr lang="en-US" sz="2000" baseline="0" dirty="0">
                          <a:effectLst/>
                          <a:latin typeface="Arial" panose="020B0604020202020204" pitchFamily="34" charset="0"/>
                        </a:rPr>
                        <a:t>5-19 years: </a:t>
                      </a:r>
                      <a:r>
                        <a:rPr lang="en-US" sz="2000" b="1" baseline="0" dirty="0">
                          <a:effectLst/>
                          <a:latin typeface="Arial" panose="020B0604020202020204" pitchFamily="34" charset="0"/>
                        </a:rPr>
                        <a:t>11% (11 of 99)</a:t>
                      </a:r>
                      <a:br>
                        <a:rPr lang="en-US" sz="2000" baseline="0" dirty="0">
                          <a:effectLst/>
                          <a:latin typeface="Arial" panose="020B0604020202020204" pitchFamily="34" charset="0"/>
                        </a:rPr>
                      </a:br>
                      <a:r>
                        <a:rPr lang="en-US" sz="2000" baseline="0" dirty="0">
                          <a:effectLst/>
                          <a:latin typeface="Arial" panose="020B0604020202020204" pitchFamily="34" charset="0"/>
                        </a:rPr>
                        <a:t>20+ years: </a:t>
                      </a:r>
                      <a:r>
                        <a:rPr lang="en-US" sz="2000" b="1" baseline="0" dirty="0">
                          <a:effectLst/>
                          <a:latin typeface="Arial" panose="020B0604020202020204" pitchFamily="34" charset="0"/>
                        </a:rPr>
                        <a:t>13% (5 of 40)</a:t>
                      </a:r>
                      <a:br>
                        <a:rPr lang="en-US" sz="2000" baseline="0" dirty="0">
                          <a:effectLst/>
                          <a:latin typeface="Arial" panose="020B0604020202020204" pitchFamily="34" charset="0"/>
                        </a:rPr>
                      </a:br>
                      <a:r>
                        <a:rPr lang="en-US" sz="2000" baseline="0" dirty="0">
                          <a:effectLst/>
                          <a:latin typeface="Arial" panose="020B0604020202020204" pitchFamily="34" charset="0"/>
                        </a:rPr>
                        <a:t>Age unknown: </a:t>
                      </a:r>
                      <a:r>
                        <a:rPr lang="en-US" sz="2000" b="1" baseline="0" dirty="0">
                          <a:effectLst/>
                          <a:latin typeface="Arial" panose="020B0604020202020204" pitchFamily="34" charset="0"/>
                        </a:rPr>
                        <a:t>14% (1 of 7)</a:t>
                      </a:r>
                      <a:endParaRPr lang="en-US" sz="2000" baseline="0" dirty="0">
                        <a:effectLst/>
                        <a:latin typeface="Arial" panose="020B0604020202020204" pitchFamily="34" charset="0"/>
                      </a:endParaRPr>
                    </a:p>
                  </a:txBody>
                  <a:tcPr>
                    <a:lnL w="28575" cap="flat" cmpd="sng" algn="ctr">
                      <a:solidFill>
                        <a:srgbClr val="D7E5F1"/>
                      </a:solidFill>
                      <a:prstDash val="solid"/>
                      <a:round/>
                      <a:headEnd type="none" w="med" len="med"/>
                      <a:tailEnd type="none" w="med" len="med"/>
                    </a:lnL>
                    <a:lnR>
                      <a:noFill/>
                    </a:lnR>
                    <a:lnT>
                      <a:noFill/>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987379532"/>
                  </a:ext>
                </a:extLst>
              </a:tr>
            </a:tbl>
          </a:graphicData>
        </a:graphic>
      </p:graphicFrame>
      <p:graphicFrame>
        <p:nvGraphicFramePr>
          <p:cNvPr id="8" name="Table 7">
            <a:extLst>
              <a:ext uri="{FF2B5EF4-FFF2-40B4-BE49-F238E27FC236}">
                <a16:creationId xmlns:a16="http://schemas.microsoft.com/office/drawing/2014/main" id="{A5EC6083-E546-04B6-0ECB-BAE0C9B476DF}"/>
              </a:ext>
            </a:extLst>
          </p:cNvPr>
          <p:cNvGraphicFramePr>
            <a:graphicFrameLocks noGrp="1"/>
          </p:cNvGraphicFramePr>
          <p:nvPr>
            <p:extLst>
              <p:ext uri="{D42A27DB-BD31-4B8C-83A1-F6EECF244321}">
                <p14:modId xmlns:p14="http://schemas.microsoft.com/office/powerpoint/2010/main" val="1029591315"/>
              </p:ext>
            </p:extLst>
          </p:nvPr>
        </p:nvGraphicFramePr>
        <p:xfrm>
          <a:off x="1676400" y="5060434"/>
          <a:ext cx="6324600" cy="914400"/>
        </p:xfrm>
        <a:graphic>
          <a:graphicData uri="http://schemas.openxmlformats.org/drawingml/2006/table">
            <a:tbl>
              <a:tblPr/>
              <a:tblGrid>
                <a:gridCol w="6324600">
                  <a:extLst>
                    <a:ext uri="{9D8B030D-6E8A-4147-A177-3AD203B41FA5}">
                      <a16:colId xmlns:a16="http://schemas.microsoft.com/office/drawing/2014/main" val="1389276192"/>
                    </a:ext>
                  </a:extLst>
                </a:gridCol>
              </a:tblGrid>
              <a:tr h="0">
                <a:tc>
                  <a:txBody>
                    <a:bodyPr/>
                    <a:lstStyle/>
                    <a:p>
                      <a:r>
                        <a:rPr lang="en-US" b="0" baseline="0" dirty="0">
                          <a:effectLst/>
                          <a:latin typeface="Arial" panose="020B0604020202020204" pitchFamily="34" charset="0"/>
                        </a:rPr>
                        <a:t>U.S. Deaths in 2025:  2</a:t>
                      </a:r>
                    </a:p>
                    <a:p>
                      <a:r>
                        <a:rPr lang="en-US" baseline="0" dirty="0">
                          <a:effectLst/>
                          <a:latin typeface="Arial" panose="020B0604020202020204" pitchFamily="34" charset="0"/>
                        </a:rPr>
                        <a:t>There has been </a:t>
                      </a:r>
                      <a:r>
                        <a:rPr lang="en-US" b="1" u="sng" baseline="0" dirty="0">
                          <a:solidFill>
                            <a:srgbClr val="FF0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1 confirmed death</a:t>
                      </a:r>
                      <a:r>
                        <a:rPr lang="en-US" b="1" u="sng" baseline="0" dirty="0">
                          <a:solidFill>
                            <a:srgbClr val="FF0000"/>
                          </a:solidFill>
                          <a:effectLst/>
                          <a:latin typeface="Arial" panose="020B0604020202020204" pitchFamily="34" charset="0"/>
                        </a:rPr>
                        <a:t> (Texas)</a:t>
                      </a:r>
                      <a:r>
                        <a:rPr lang="en-US" b="1" baseline="0" dirty="0">
                          <a:solidFill>
                            <a:srgbClr val="FF0000"/>
                          </a:solidFill>
                          <a:effectLst/>
                          <a:latin typeface="Arial" panose="020B0604020202020204" pitchFamily="34" charset="0"/>
                        </a:rPr>
                        <a:t> </a:t>
                      </a:r>
                      <a:r>
                        <a:rPr lang="en-US" baseline="0" dirty="0">
                          <a:effectLst/>
                          <a:latin typeface="Arial" panose="020B0604020202020204" pitchFamily="34" charset="0"/>
                        </a:rPr>
                        <a:t>from measles, and </a:t>
                      </a:r>
                      <a:r>
                        <a:rPr lang="en-US" b="1" u="sng" baseline="0" dirty="0">
                          <a:solidFill>
                            <a:srgbClr val="FF0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1 death under investigation (New Mexico.</a:t>
                      </a:r>
                      <a:endParaRPr lang="en-US" b="1" baseline="0" dirty="0">
                        <a:solidFill>
                          <a:srgbClr val="FF0000"/>
                        </a:solidFill>
                        <a:effectLst/>
                        <a:latin typeface="Arial" panose="020B0604020202020204" pitchFamily="34" charset="0"/>
                      </a:endParaRPr>
                    </a:p>
                  </a:txBody>
                  <a:tcPr>
                    <a:lnL w="28575" cap="flat" cmpd="sng" algn="ctr">
                      <a:solidFill>
                        <a:srgbClr val="D7E5F1"/>
                      </a:solidFill>
                      <a:prstDash val="solid"/>
                      <a:round/>
                      <a:headEnd type="none" w="med" len="med"/>
                      <a:tailEnd type="none" w="med" len="med"/>
                    </a:lnL>
                    <a:lnR>
                      <a:noFill/>
                    </a:lnR>
                    <a:lnT>
                      <a:noFill/>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857601928"/>
                  </a:ext>
                </a:extLst>
              </a:tr>
            </a:tbl>
          </a:graphicData>
        </a:graphic>
      </p:graphicFrame>
      <p:sp>
        <p:nvSpPr>
          <p:cNvPr id="9" name="Rectangle 2">
            <a:extLst>
              <a:ext uri="{FF2B5EF4-FFF2-40B4-BE49-F238E27FC236}">
                <a16:creationId xmlns:a16="http://schemas.microsoft.com/office/drawing/2014/main" id="{7873D4AE-6511-7904-E8A8-0190272A72F5}"/>
              </a:ext>
            </a:extLst>
          </p:cNvPr>
          <p:cNvSpPr>
            <a:spLocks noChangeArrowheads="1"/>
          </p:cNvSpPr>
          <p:nvPr/>
        </p:nvSpPr>
        <p:spPr bwMode="auto">
          <a:xfrm>
            <a:off x="0" y="19209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585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828800"/>
          </a:xfrm>
        </p:spPr>
        <p:txBody>
          <a:bodyPr>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pPr>
            <a:r>
              <a:rPr lang="en-US" sz="4400" b="1" dirty="0">
                <a:latin typeface="Arial" panose="020B0604020202020204" pitchFamily="34" charset="0"/>
                <a:cs typeface="Arial" panose="020B0604020202020204" pitchFamily="34" charset="0"/>
              </a:rPr>
              <a:t>        Measles Worldwide</a:t>
            </a:r>
            <a:br>
              <a:rPr lang="en-US" sz="4400" b="1" dirty="0">
                <a:latin typeface="Arial" panose="020B0604020202020204" pitchFamily="34" charset="0"/>
                <a:cs typeface="Arial" panose="020B0604020202020204" pitchFamily="34" charset="0"/>
              </a:rPr>
            </a:br>
            <a:r>
              <a:rPr kumimoji="0" lang="en-US" altLang="en-US" sz="1800" b="0" i="0" u="none" strike="noStrike" cap="none" normalizeH="0" dirty="0">
                <a:ln>
                  <a:noFill/>
                </a:ln>
                <a:solidFill>
                  <a:srgbClr val="1C1D1F"/>
                </a:solidFill>
                <a:effectLst/>
                <a:latin typeface="Arial" panose="020B0604020202020204" pitchFamily="34" charset="0"/>
                <a:cs typeface="Poppins" panose="00000500000000000000" pitchFamily="2" charset="0"/>
              </a:rPr>
              <a:t>Top 10 countries with measles outbreaks</a:t>
            </a:r>
            <a:br>
              <a:rPr kumimoji="0" lang="en-US" altLang="en-US" sz="1800" b="0" i="0" u="none" strike="noStrike" cap="none" normalizeH="0" dirty="0">
                <a:ln>
                  <a:noFill/>
                </a:ln>
                <a:solidFill>
                  <a:srgbClr val="1C1D1F"/>
                </a:solidFill>
                <a:effectLst/>
                <a:latin typeface="Arial" panose="020B0604020202020204" pitchFamily="34" charset="0"/>
                <a:cs typeface="Poppins" panose="00000500000000000000" pitchFamily="2" charset="0"/>
              </a:rPr>
            </a:br>
            <a:r>
              <a:rPr kumimoji="0" lang="en-US" altLang="en-US" sz="1800" b="0" i="0" u="none" strike="noStrike" cap="none" normalizeH="0" dirty="0">
                <a:ln>
                  <a:noFill/>
                </a:ln>
                <a:solidFill>
                  <a:srgbClr val="1C1D1F"/>
                </a:solidFill>
                <a:effectLst/>
                <a:latin typeface="Arial" panose="020B0604020202020204" pitchFamily="34" charset="0"/>
              </a:rPr>
              <a:t>This table is based on provisional monthly surveillance data reported to the World Health Organization (Geneva) as of February 2025. The data reflected covers July 2024 - December 2024.</a:t>
            </a:r>
            <a:br>
              <a:rPr kumimoji="0" lang="en-US" altLang="en-US" sz="1800" b="0" i="0" u="none" strike="noStrike" cap="none" normalizeH="0" dirty="0">
                <a:ln>
                  <a:noFill/>
                </a:ln>
                <a:solidFill>
                  <a:srgbClr val="1C1D1F"/>
                </a:solidFill>
                <a:effectLst/>
                <a:latin typeface="Arial" panose="020B0604020202020204" pitchFamily="34" charset="0"/>
              </a:rPr>
            </a:br>
            <a:endParaRPr lang="en-US" sz="18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07AAC20-9FAE-3F53-CCAE-37930945A962}"/>
              </a:ext>
            </a:extLst>
          </p:cNvPr>
          <p:cNvGraphicFramePr>
            <a:graphicFrameLocks noGrp="1"/>
          </p:cNvGraphicFramePr>
          <p:nvPr>
            <p:ph sz="quarter" idx="1"/>
            <p:extLst>
              <p:ext uri="{D42A27DB-BD31-4B8C-83A1-F6EECF244321}">
                <p14:modId xmlns:p14="http://schemas.microsoft.com/office/powerpoint/2010/main" val="4188702178"/>
              </p:ext>
            </p:extLst>
          </p:nvPr>
        </p:nvGraphicFramePr>
        <p:xfrm>
          <a:off x="1279736" y="1998187"/>
          <a:ext cx="7041728" cy="4389120"/>
        </p:xfrm>
        <a:graphic>
          <a:graphicData uri="http://schemas.openxmlformats.org/drawingml/2006/table">
            <a:tbl>
              <a:tblPr/>
              <a:tblGrid>
                <a:gridCol w="3520864">
                  <a:extLst>
                    <a:ext uri="{9D8B030D-6E8A-4147-A177-3AD203B41FA5}">
                      <a16:colId xmlns:a16="http://schemas.microsoft.com/office/drawing/2014/main" val="802017759"/>
                    </a:ext>
                  </a:extLst>
                </a:gridCol>
                <a:gridCol w="3520864">
                  <a:extLst>
                    <a:ext uri="{9D8B030D-6E8A-4147-A177-3AD203B41FA5}">
                      <a16:colId xmlns:a16="http://schemas.microsoft.com/office/drawing/2014/main" val="1677003020"/>
                    </a:ext>
                  </a:extLst>
                </a:gridCol>
              </a:tblGrid>
              <a:tr h="0">
                <a:tc gridSpan="2">
                  <a:txBody>
                    <a:bodyPr/>
                    <a:lstStyle/>
                    <a:p>
                      <a:r>
                        <a:rPr lang="en-US"/>
                        <a:t>Source: World Health Organization</a:t>
                      </a:r>
                    </a:p>
                  </a:txBody>
                  <a:tcPr>
                    <a:noFill/>
                  </a:tcPr>
                </a:tc>
                <a:tc hMerge="1">
                  <a:txBody>
                    <a:bodyPr/>
                    <a:lstStyle/>
                    <a:p>
                      <a:endParaRPr lang="en-US"/>
                    </a:p>
                  </a:txBody>
                  <a:tcPr/>
                </a:tc>
                <a:extLst>
                  <a:ext uri="{0D108BD9-81ED-4DB2-BD59-A6C34878D82A}">
                    <a16:rowId xmlns:a16="http://schemas.microsoft.com/office/drawing/2014/main" val="3510550740"/>
                  </a:ext>
                </a:extLst>
              </a:tr>
              <a:tr h="328930">
                <a:tc>
                  <a:txBody>
                    <a:bodyPr/>
                    <a:lstStyle/>
                    <a:p>
                      <a:pPr algn="l"/>
                      <a:r>
                        <a:rPr lang="en-US">
                          <a:effectLst/>
                        </a:rPr>
                        <a:t>Country</a:t>
                      </a:r>
                    </a:p>
                  </a:txBody>
                  <a:tcPr>
                    <a:lnL w="12700" cap="flat" cmpd="sng" algn="ctr">
                      <a:solidFill>
                        <a:srgbClr val="0027F9"/>
                      </a:solidFill>
                      <a:prstDash val="solid"/>
                      <a:round/>
                      <a:headEnd type="none" w="med" len="med"/>
                      <a:tailEnd type="none" w="med" len="med"/>
                    </a:lnL>
                    <a:lnR w="12700" cap="flat" cmpd="sng" algn="ctr">
                      <a:solidFill>
                        <a:srgbClr val="2027F9"/>
                      </a:solidFill>
                      <a:prstDash val="solid"/>
                      <a:round/>
                      <a:headEnd type="none" w="med" len="med"/>
                      <a:tailEnd type="none" w="med" len="med"/>
                    </a:lnR>
                    <a:lnB w="12700" cap="flat" cmpd="sng" algn="ctr">
                      <a:solidFill>
                        <a:srgbClr val="C025F9"/>
                      </a:solidFill>
                      <a:prstDash val="solid"/>
                      <a:round/>
                      <a:headEnd type="none" w="med" len="med"/>
                      <a:tailEnd type="none" w="med" len="med"/>
                    </a:lnB>
                    <a:noFill/>
                  </a:tcPr>
                </a:tc>
                <a:tc>
                  <a:txBody>
                    <a:bodyPr/>
                    <a:lstStyle/>
                    <a:p>
                      <a:pPr algn="l"/>
                      <a:r>
                        <a:rPr lang="en-US">
                          <a:effectLst/>
                        </a:rPr>
                        <a:t>Number of Cases</a:t>
                      </a:r>
                    </a:p>
                  </a:txBody>
                  <a:tcPr>
                    <a:lnL w="12700" cap="flat" cmpd="sng" algn="ctr">
                      <a:solidFill>
                        <a:srgbClr val="2027F9"/>
                      </a:solidFill>
                      <a:prstDash val="solid"/>
                      <a:round/>
                      <a:headEnd type="none" w="med" len="med"/>
                      <a:tailEnd type="none" w="med" len="med"/>
                    </a:lnL>
                    <a:lnR w="12700" cap="flat" cmpd="sng" algn="ctr">
                      <a:solidFill>
                        <a:srgbClr val="2027F9"/>
                      </a:solidFill>
                      <a:prstDash val="solid"/>
                      <a:round/>
                      <a:headEnd type="none" w="med" len="med"/>
                      <a:tailEnd type="none" w="med" len="med"/>
                    </a:lnR>
                    <a:lnT w="12700" cap="flat" cmpd="sng" algn="ctr">
                      <a:solidFill>
                        <a:srgbClr val="2027F9"/>
                      </a:solidFill>
                      <a:prstDash val="solid"/>
                      <a:round/>
                      <a:headEnd type="none" w="med" len="med"/>
                      <a:tailEnd type="none" w="med" len="med"/>
                    </a:lnT>
                    <a:lnB w="12700" cap="flat" cmpd="sng" algn="ctr">
                      <a:solidFill>
                        <a:srgbClr val="A031F9"/>
                      </a:solidFill>
                      <a:prstDash val="solid"/>
                      <a:round/>
                      <a:headEnd type="none" w="med" len="med"/>
                      <a:tailEnd type="none" w="med" len="med"/>
                    </a:lnB>
                    <a:noFill/>
                  </a:tcPr>
                </a:tc>
                <a:extLst>
                  <a:ext uri="{0D108BD9-81ED-4DB2-BD59-A6C34878D82A}">
                    <a16:rowId xmlns:a16="http://schemas.microsoft.com/office/drawing/2014/main" val="1115082200"/>
                  </a:ext>
                </a:extLst>
              </a:tr>
              <a:tr h="328930">
                <a:tc>
                  <a:txBody>
                    <a:bodyPr/>
                    <a:lstStyle/>
                    <a:p>
                      <a:pPr algn="l"/>
                      <a:r>
                        <a:rPr lang="en-US">
                          <a:effectLst/>
                        </a:rPr>
                        <a:t>Pakistan</a:t>
                      </a:r>
                    </a:p>
                  </a:txBody>
                  <a:tcPr>
                    <a:lnL w="12700" cap="flat" cmpd="sng" algn="ctr">
                      <a:solidFill>
                        <a:srgbClr val="C025F9"/>
                      </a:solidFill>
                      <a:prstDash val="solid"/>
                      <a:round/>
                      <a:headEnd type="none" w="med" len="med"/>
                      <a:tailEnd type="none" w="med" len="med"/>
                    </a:lnL>
                    <a:lnR w="12700" cap="flat" cmpd="sng" algn="ctr">
                      <a:solidFill>
                        <a:srgbClr val="A031F9"/>
                      </a:solidFill>
                      <a:prstDash val="solid"/>
                      <a:round/>
                      <a:headEnd type="none" w="med" len="med"/>
                      <a:tailEnd type="none" w="med" len="med"/>
                    </a:lnR>
                    <a:lnT w="12700" cap="flat" cmpd="sng" algn="ctr">
                      <a:solidFill>
                        <a:srgbClr val="C025F9"/>
                      </a:solidFill>
                      <a:prstDash val="solid"/>
                      <a:round/>
                      <a:headEnd type="none" w="med" len="med"/>
                      <a:tailEnd type="none" w="med" len="med"/>
                    </a:lnT>
                    <a:lnB w="12700" cap="flat" cmpd="sng" algn="ctr">
                      <a:solidFill>
                        <a:srgbClr val="802FF9"/>
                      </a:solidFill>
                      <a:prstDash val="solid"/>
                      <a:round/>
                      <a:headEnd type="none" w="med" len="med"/>
                      <a:tailEnd type="none" w="med" len="med"/>
                    </a:lnB>
                    <a:noFill/>
                  </a:tcPr>
                </a:tc>
                <a:tc>
                  <a:txBody>
                    <a:bodyPr/>
                    <a:lstStyle/>
                    <a:p>
                      <a:r>
                        <a:rPr lang="en-US">
                          <a:effectLst/>
                        </a:rPr>
                        <a:t>7,148</a:t>
                      </a:r>
                    </a:p>
                  </a:txBody>
                  <a:tcPr>
                    <a:lnL w="12700" cap="flat" cmpd="sng" algn="ctr">
                      <a:solidFill>
                        <a:srgbClr val="A031F9"/>
                      </a:solidFill>
                      <a:prstDash val="solid"/>
                      <a:round/>
                      <a:headEnd type="none" w="med" len="med"/>
                      <a:tailEnd type="none" w="med" len="med"/>
                    </a:lnL>
                    <a:lnR w="12700" cap="flat" cmpd="sng" algn="ctr">
                      <a:solidFill>
                        <a:srgbClr val="A031F9"/>
                      </a:solidFill>
                      <a:prstDash val="solid"/>
                      <a:round/>
                      <a:headEnd type="none" w="med" len="med"/>
                      <a:tailEnd type="none" w="med" len="med"/>
                    </a:lnR>
                    <a:lnT w="12700" cap="flat" cmpd="sng" algn="ctr">
                      <a:solidFill>
                        <a:srgbClr val="A031F9"/>
                      </a:solidFill>
                      <a:prstDash val="solid"/>
                      <a:round/>
                      <a:headEnd type="none" w="med" len="med"/>
                      <a:tailEnd type="none" w="med" len="med"/>
                    </a:lnT>
                    <a:lnB w="12700" cap="flat" cmpd="sng" algn="ctr">
                      <a:solidFill>
                        <a:srgbClr val="6035F9"/>
                      </a:solidFill>
                      <a:prstDash val="solid"/>
                      <a:round/>
                      <a:headEnd type="none" w="med" len="med"/>
                      <a:tailEnd type="none" w="med" len="med"/>
                    </a:lnB>
                    <a:noFill/>
                  </a:tcPr>
                </a:tc>
                <a:extLst>
                  <a:ext uri="{0D108BD9-81ED-4DB2-BD59-A6C34878D82A}">
                    <a16:rowId xmlns:a16="http://schemas.microsoft.com/office/drawing/2014/main" val="203890109"/>
                  </a:ext>
                </a:extLst>
              </a:tr>
              <a:tr h="328930">
                <a:tc>
                  <a:txBody>
                    <a:bodyPr/>
                    <a:lstStyle/>
                    <a:p>
                      <a:pPr algn="l"/>
                      <a:r>
                        <a:rPr lang="en-US">
                          <a:effectLst/>
                        </a:rPr>
                        <a:t>Thailand</a:t>
                      </a:r>
                    </a:p>
                  </a:txBody>
                  <a:tcPr>
                    <a:lnL w="12700" cap="flat" cmpd="sng" algn="ctr">
                      <a:solidFill>
                        <a:srgbClr val="802FF9"/>
                      </a:solidFill>
                      <a:prstDash val="solid"/>
                      <a:round/>
                      <a:headEnd type="none" w="med" len="med"/>
                      <a:tailEnd type="none" w="med" len="med"/>
                    </a:lnL>
                    <a:lnR w="12700" cap="flat" cmpd="sng" algn="ctr">
                      <a:solidFill>
                        <a:srgbClr val="6035F9"/>
                      </a:solidFill>
                      <a:prstDash val="solid"/>
                      <a:round/>
                      <a:headEnd type="none" w="med" len="med"/>
                      <a:tailEnd type="none" w="med" len="med"/>
                    </a:lnR>
                    <a:lnT w="12700" cap="flat" cmpd="sng" algn="ctr">
                      <a:solidFill>
                        <a:srgbClr val="802FF9"/>
                      </a:solidFill>
                      <a:prstDash val="solid"/>
                      <a:round/>
                      <a:headEnd type="none" w="med" len="med"/>
                      <a:tailEnd type="none" w="med" len="med"/>
                    </a:lnT>
                    <a:lnB w="12700" cap="flat" cmpd="sng" algn="ctr">
                      <a:solidFill>
                        <a:srgbClr val="203DF9"/>
                      </a:solidFill>
                      <a:prstDash val="solid"/>
                      <a:round/>
                      <a:headEnd type="none" w="med" len="med"/>
                      <a:tailEnd type="none" w="med" len="med"/>
                    </a:lnB>
                    <a:noFill/>
                  </a:tcPr>
                </a:tc>
                <a:tc>
                  <a:txBody>
                    <a:bodyPr/>
                    <a:lstStyle/>
                    <a:p>
                      <a:r>
                        <a:rPr lang="en-US">
                          <a:effectLst/>
                        </a:rPr>
                        <a:t>6,852</a:t>
                      </a:r>
                    </a:p>
                  </a:txBody>
                  <a:tcPr>
                    <a:lnL w="12700" cap="flat" cmpd="sng" algn="ctr">
                      <a:solidFill>
                        <a:srgbClr val="6035F9"/>
                      </a:solidFill>
                      <a:prstDash val="solid"/>
                      <a:round/>
                      <a:headEnd type="none" w="med" len="med"/>
                      <a:tailEnd type="none" w="med" len="med"/>
                    </a:lnL>
                    <a:lnR w="12700" cap="flat" cmpd="sng" algn="ctr">
                      <a:solidFill>
                        <a:srgbClr val="6035F9"/>
                      </a:solidFill>
                      <a:prstDash val="solid"/>
                      <a:round/>
                      <a:headEnd type="none" w="med" len="med"/>
                      <a:tailEnd type="none" w="med" len="med"/>
                    </a:lnR>
                    <a:lnT w="12700" cap="flat" cmpd="sng" algn="ctr">
                      <a:solidFill>
                        <a:srgbClr val="6035F9"/>
                      </a:solidFill>
                      <a:prstDash val="solid"/>
                      <a:round/>
                      <a:headEnd type="none" w="med" len="med"/>
                      <a:tailEnd type="none" w="med" len="med"/>
                    </a:lnT>
                    <a:lnB w="12700" cap="flat" cmpd="sng" algn="ctr">
                      <a:solidFill>
                        <a:srgbClr val="6036F9"/>
                      </a:solidFill>
                      <a:prstDash val="solid"/>
                      <a:round/>
                      <a:headEnd type="none" w="med" len="med"/>
                      <a:tailEnd type="none" w="med" len="med"/>
                    </a:lnB>
                    <a:noFill/>
                  </a:tcPr>
                </a:tc>
                <a:extLst>
                  <a:ext uri="{0D108BD9-81ED-4DB2-BD59-A6C34878D82A}">
                    <a16:rowId xmlns:a16="http://schemas.microsoft.com/office/drawing/2014/main" val="1841542218"/>
                  </a:ext>
                </a:extLst>
              </a:tr>
              <a:tr h="328930">
                <a:tc>
                  <a:txBody>
                    <a:bodyPr/>
                    <a:lstStyle/>
                    <a:p>
                      <a:pPr algn="l"/>
                      <a:r>
                        <a:rPr lang="en-US">
                          <a:effectLst/>
                        </a:rPr>
                        <a:t>India</a:t>
                      </a:r>
                    </a:p>
                  </a:txBody>
                  <a:tcPr>
                    <a:lnL w="12700" cap="flat" cmpd="sng" algn="ctr">
                      <a:solidFill>
                        <a:srgbClr val="203DF9"/>
                      </a:solidFill>
                      <a:prstDash val="solid"/>
                      <a:round/>
                      <a:headEnd type="none" w="med" len="med"/>
                      <a:tailEnd type="none" w="med" len="med"/>
                    </a:lnL>
                    <a:lnR w="12700" cap="flat" cmpd="sng" algn="ctr">
                      <a:solidFill>
                        <a:srgbClr val="6036F9"/>
                      </a:solidFill>
                      <a:prstDash val="solid"/>
                      <a:round/>
                      <a:headEnd type="none" w="med" len="med"/>
                      <a:tailEnd type="none" w="med" len="med"/>
                    </a:lnR>
                    <a:lnT w="12700" cap="flat" cmpd="sng" algn="ctr">
                      <a:solidFill>
                        <a:srgbClr val="203DF9"/>
                      </a:solidFill>
                      <a:prstDash val="solid"/>
                      <a:round/>
                      <a:headEnd type="none" w="med" len="med"/>
                      <a:tailEnd type="none" w="med" len="med"/>
                    </a:lnT>
                    <a:lnB w="12700" cap="flat" cmpd="sng" algn="ctr">
                      <a:solidFill>
                        <a:srgbClr val="804CF9"/>
                      </a:solidFill>
                      <a:prstDash val="solid"/>
                      <a:round/>
                      <a:headEnd type="none" w="med" len="med"/>
                      <a:tailEnd type="none" w="med" len="med"/>
                    </a:lnB>
                    <a:noFill/>
                  </a:tcPr>
                </a:tc>
                <a:tc>
                  <a:txBody>
                    <a:bodyPr/>
                    <a:lstStyle/>
                    <a:p>
                      <a:r>
                        <a:rPr lang="en-US">
                          <a:effectLst/>
                        </a:rPr>
                        <a:t>6,203</a:t>
                      </a:r>
                    </a:p>
                  </a:txBody>
                  <a:tcPr>
                    <a:lnL w="12700" cap="flat" cmpd="sng" algn="ctr">
                      <a:solidFill>
                        <a:srgbClr val="6036F9"/>
                      </a:solidFill>
                      <a:prstDash val="solid"/>
                      <a:round/>
                      <a:headEnd type="none" w="med" len="med"/>
                      <a:tailEnd type="none" w="med" len="med"/>
                    </a:lnL>
                    <a:lnR w="12700" cap="flat" cmpd="sng" algn="ctr">
                      <a:solidFill>
                        <a:srgbClr val="6036F9"/>
                      </a:solidFill>
                      <a:prstDash val="solid"/>
                      <a:round/>
                      <a:headEnd type="none" w="med" len="med"/>
                      <a:tailEnd type="none" w="med" len="med"/>
                    </a:lnR>
                    <a:lnT w="12700" cap="flat" cmpd="sng" algn="ctr">
                      <a:solidFill>
                        <a:srgbClr val="6036F9"/>
                      </a:solidFill>
                      <a:prstDash val="solid"/>
                      <a:round/>
                      <a:headEnd type="none" w="med" len="med"/>
                      <a:tailEnd type="none" w="med" len="med"/>
                    </a:lnT>
                    <a:lnB w="12700" cap="flat" cmpd="sng" algn="ctr">
                      <a:solidFill>
                        <a:srgbClr val="A049F9"/>
                      </a:solidFill>
                      <a:prstDash val="solid"/>
                      <a:round/>
                      <a:headEnd type="none" w="med" len="med"/>
                      <a:tailEnd type="none" w="med" len="med"/>
                    </a:lnB>
                    <a:noFill/>
                  </a:tcPr>
                </a:tc>
                <a:extLst>
                  <a:ext uri="{0D108BD9-81ED-4DB2-BD59-A6C34878D82A}">
                    <a16:rowId xmlns:a16="http://schemas.microsoft.com/office/drawing/2014/main" val="2772088304"/>
                  </a:ext>
                </a:extLst>
              </a:tr>
              <a:tr h="328930">
                <a:tc>
                  <a:txBody>
                    <a:bodyPr/>
                    <a:lstStyle/>
                    <a:p>
                      <a:pPr algn="l"/>
                      <a:r>
                        <a:rPr lang="en-US">
                          <a:effectLst/>
                        </a:rPr>
                        <a:t>Yemen</a:t>
                      </a:r>
                    </a:p>
                  </a:txBody>
                  <a:tcPr>
                    <a:lnL w="12700" cap="flat" cmpd="sng" algn="ctr">
                      <a:solidFill>
                        <a:srgbClr val="804CF9"/>
                      </a:solidFill>
                      <a:prstDash val="solid"/>
                      <a:round/>
                      <a:headEnd type="none" w="med" len="med"/>
                      <a:tailEnd type="none" w="med" len="med"/>
                    </a:lnL>
                    <a:lnR w="12700" cap="flat" cmpd="sng" algn="ctr">
                      <a:solidFill>
                        <a:srgbClr val="A049F9"/>
                      </a:solidFill>
                      <a:prstDash val="solid"/>
                      <a:round/>
                      <a:headEnd type="none" w="med" len="med"/>
                      <a:tailEnd type="none" w="med" len="med"/>
                    </a:lnR>
                    <a:lnT w="12700" cap="flat" cmpd="sng" algn="ctr">
                      <a:solidFill>
                        <a:srgbClr val="804CF9"/>
                      </a:solidFill>
                      <a:prstDash val="solid"/>
                      <a:round/>
                      <a:headEnd type="none" w="med" len="med"/>
                      <a:tailEnd type="none" w="med" len="med"/>
                    </a:lnT>
                    <a:lnB w="12700" cap="flat" cmpd="sng" algn="ctr">
                      <a:solidFill>
                        <a:srgbClr val="8052F9"/>
                      </a:solidFill>
                      <a:prstDash val="solid"/>
                      <a:round/>
                      <a:headEnd type="none" w="med" len="med"/>
                      <a:tailEnd type="none" w="med" len="med"/>
                    </a:lnB>
                    <a:noFill/>
                  </a:tcPr>
                </a:tc>
                <a:tc>
                  <a:txBody>
                    <a:bodyPr/>
                    <a:lstStyle/>
                    <a:p>
                      <a:r>
                        <a:rPr lang="en-US">
                          <a:effectLst/>
                        </a:rPr>
                        <a:t>5,000</a:t>
                      </a:r>
                    </a:p>
                  </a:txBody>
                  <a:tcPr>
                    <a:lnL w="12700" cap="flat" cmpd="sng" algn="ctr">
                      <a:solidFill>
                        <a:srgbClr val="A049F9"/>
                      </a:solidFill>
                      <a:prstDash val="solid"/>
                      <a:round/>
                      <a:headEnd type="none" w="med" len="med"/>
                      <a:tailEnd type="none" w="med" len="med"/>
                    </a:lnL>
                    <a:lnR w="12700" cap="flat" cmpd="sng" algn="ctr">
                      <a:solidFill>
                        <a:srgbClr val="A049F9"/>
                      </a:solidFill>
                      <a:prstDash val="solid"/>
                      <a:round/>
                      <a:headEnd type="none" w="med" len="med"/>
                      <a:tailEnd type="none" w="med" len="med"/>
                    </a:lnR>
                    <a:lnT w="12700" cap="flat" cmpd="sng" algn="ctr">
                      <a:solidFill>
                        <a:srgbClr val="A049F9"/>
                      </a:solidFill>
                      <a:prstDash val="solid"/>
                      <a:round/>
                      <a:headEnd type="none" w="med" len="med"/>
                      <a:tailEnd type="none" w="med" len="med"/>
                    </a:lnT>
                    <a:lnB w="12700" cap="flat" cmpd="sng" algn="ctr">
                      <a:solidFill>
                        <a:srgbClr val="E05DF9"/>
                      </a:solidFill>
                      <a:prstDash val="solid"/>
                      <a:round/>
                      <a:headEnd type="none" w="med" len="med"/>
                      <a:tailEnd type="none" w="med" len="med"/>
                    </a:lnB>
                    <a:noFill/>
                  </a:tcPr>
                </a:tc>
                <a:extLst>
                  <a:ext uri="{0D108BD9-81ED-4DB2-BD59-A6C34878D82A}">
                    <a16:rowId xmlns:a16="http://schemas.microsoft.com/office/drawing/2014/main" val="4289231410"/>
                  </a:ext>
                </a:extLst>
              </a:tr>
              <a:tr h="328930">
                <a:tc>
                  <a:txBody>
                    <a:bodyPr/>
                    <a:lstStyle/>
                    <a:p>
                      <a:pPr algn="l"/>
                      <a:r>
                        <a:rPr lang="en-US">
                          <a:effectLst/>
                        </a:rPr>
                        <a:t>Ethiopia</a:t>
                      </a:r>
                    </a:p>
                  </a:txBody>
                  <a:tcPr>
                    <a:lnL w="12700" cap="flat" cmpd="sng" algn="ctr">
                      <a:solidFill>
                        <a:srgbClr val="8052F9"/>
                      </a:solidFill>
                      <a:prstDash val="solid"/>
                      <a:round/>
                      <a:headEnd type="none" w="med" len="med"/>
                      <a:tailEnd type="none" w="med" len="med"/>
                    </a:lnL>
                    <a:lnR w="12700" cap="flat" cmpd="sng" algn="ctr">
                      <a:solidFill>
                        <a:srgbClr val="E05DF9"/>
                      </a:solidFill>
                      <a:prstDash val="solid"/>
                      <a:round/>
                      <a:headEnd type="none" w="med" len="med"/>
                      <a:tailEnd type="none" w="med" len="med"/>
                    </a:lnR>
                    <a:lnT w="12700" cap="flat" cmpd="sng" algn="ctr">
                      <a:solidFill>
                        <a:srgbClr val="8052F9"/>
                      </a:solidFill>
                      <a:prstDash val="solid"/>
                      <a:round/>
                      <a:headEnd type="none" w="med" len="med"/>
                      <a:tailEnd type="none" w="med" len="med"/>
                    </a:lnT>
                    <a:lnB w="12700" cap="flat" cmpd="sng" algn="ctr">
                      <a:solidFill>
                        <a:srgbClr val="606CF9"/>
                      </a:solidFill>
                      <a:prstDash val="solid"/>
                      <a:round/>
                      <a:headEnd type="none" w="med" len="med"/>
                      <a:tailEnd type="none" w="med" len="med"/>
                    </a:lnB>
                    <a:noFill/>
                  </a:tcPr>
                </a:tc>
                <a:tc>
                  <a:txBody>
                    <a:bodyPr/>
                    <a:lstStyle/>
                    <a:p>
                      <a:r>
                        <a:rPr lang="en-US">
                          <a:effectLst/>
                        </a:rPr>
                        <a:t>4,724</a:t>
                      </a:r>
                    </a:p>
                  </a:txBody>
                  <a:tcPr>
                    <a:lnL w="12700" cap="flat" cmpd="sng" algn="ctr">
                      <a:solidFill>
                        <a:srgbClr val="E05DF9"/>
                      </a:solidFill>
                      <a:prstDash val="solid"/>
                      <a:round/>
                      <a:headEnd type="none" w="med" len="med"/>
                      <a:tailEnd type="none" w="med" len="med"/>
                    </a:lnL>
                    <a:lnR w="12700" cap="flat" cmpd="sng" algn="ctr">
                      <a:solidFill>
                        <a:srgbClr val="E05DF9"/>
                      </a:solidFill>
                      <a:prstDash val="solid"/>
                      <a:round/>
                      <a:headEnd type="none" w="med" len="med"/>
                      <a:tailEnd type="none" w="med" len="med"/>
                    </a:lnR>
                    <a:lnT w="12700" cap="flat" cmpd="sng" algn="ctr">
                      <a:solidFill>
                        <a:srgbClr val="E05DF9"/>
                      </a:solidFill>
                      <a:prstDash val="solid"/>
                      <a:round/>
                      <a:headEnd type="none" w="med" len="med"/>
                      <a:tailEnd type="none" w="med" len="med"/>
                    </a:lnT>
                    <a:lnB w="12700" cap="flat" cmpd="sng" algn="ctr">
                      <a:solidFill>
                        <a:srgbClr val="A06CF9"/>
                      </a:solidFill>
                      <a:prstDash val="solid"/>
                      <a:round/>
                      <a:headEnd type="none" w="med" len="med"/>
                      <a:tailEnd type="none" w="med" len="med"/>
                    </a:lnB>
                    <a:noFill/>
                  </a:tcPr>
                </a:tc>
                <a:extLst>
                  <a:ext uri="{0D108BD9-81ED-4DB2-BD59-A6C34878D82A}">
                    <a16:rowId xmlns:a16="http://schemas.microsoft.com/office/drawing/2014/main" val="3855101879"/>
                  </a:ext>
                </a:extLst>
              </a:tr>
              <a:tr h="328930">
                <a:tc>
                  <a:txBody>
                    <a:bodyPr/>
                    <a:lstStyle/>
                    <a:p>
                      <a:pPr algn="l"/>
                      <a:r>
                        <a:rPr lang="en-US">
                          <a:effectLst/>
                        </a:rPr>
                        <a:t>Afghanistan</a:t>
                      </a:r>
                    </a:p>
                  </a:txBody>
                  <a:tcPr>
                    <a:lnL w="12700" cap="flat" cmpd="sng" algn="ctr">
                      <a:solidFill>
                        <a:srgbClr val="606CF9"/>
                      </a:solidFill>
                      <a:prstDash val="solid"/>
                      <a:round/>
                      <a:headEnd type="none" w="med" len="med"/>
                      <a:tailEnd type="none" w="med" len="med"/>
                    </a:lnL>
                    <a:lnR w="12700" cap="flat" cmpd="sng" algn="ctr">
                      <a:solidFill>
                        <a:srgbClr val="A06CF9"/>
                      </a:solidFill>
                      <a:prstDash val="solid"/>
                      <a:round/>
                      <a:headEnd type="none" w="med" len="med"/>
                      <a:tailEnd type="none" w="med" len="med"/>
                    </a:lnR>
                    <a:lnT w="12700" cap="flat" cmpd="sng" algn="ctr">
                      <a:solidFill>
                        <a:srgbClr val="606CF9"/>
                      </a:solidFill>
                      <a:prstDash val="solid"/>
                      <a:round/>
                      <a:headEnd type="none" w="med" len="med"/>
                      <a:tailEnd type="none" w="med" len="med"/>
                    </a:lnT>
                    <a:lnB w="12700" cap="flat" cmpd="sng" algn="ctr">
                      <a:solidFill>
                        <a:srgbClr val="C06CF9"/>
                      </a:solidFill>
                      <a:prstDash val="solid"/>
                      <a:round/>
                      <a:headEnd type="none" w="med" len="med"/>
                      <a:tailEnd type="none" w="med" len="med"/>
                    </a:lnB>
                    <a:noFill/>
                  </a:tcPr>
                </a:tc>
                <a:tc>
                  <a:txBody>
                    <a:bodyPr/>
                    <a:lstStyle/>
                    <a:p>
                      <a:r>
                        <a:rPr lang="en-US">
                          <a:effectLst/>
                        </a:rPr>
                        <a:t>3,999</a:t>
                      </a:r>
                    </a:p>
                  </a:txBody>
                  <a:tcPr>
                    <a:lnL w="12700" cap="flat" cmpd="sng" algn="ctr">
                      <a:solidFill>
                        <a:srgbClr val="A06CF9"/>
                      </a:solidFill>
                      <a:prstDash val="solid"/>
                      <a:round/>
                      <a:headEnd type="none" w="med" len="med"/>
                      <a:tailEnd type="none" w="med" len="med"/>
                    </a:lnL>
                    <a:lnR w="12700" cap="flat" cmpd="sng" algn="ctr">
                      <a:solidFill>
                        <a:srgbClr val="A06CF9"/>
                      </a:solidFill>
                      <a:prstDash val="solid"/>
                      <a:round/>
                      <a:headEnd type="none" w="med" len="med"/>
                      <a:tailEnd type="none" w="med" len="med"/>
                    </a:lnR>
                    <a:lnT w="12700" cap="flat" cmpd="sng" algn="ctr">
                      <a:solidFill>
                        <a:srgbClr val="A06CF9"/>
                      </a:solidFill>
                      <a:prstDash val="solid"/>
                      <a:round/>
                      <a:headEnd type="none" w="med" len="med"/>
                      <a:tailEnd type="none" w="med" len="med"/>
                    </a:lnT>
                    <a:lnB w="12700" cap="flat" cmpd="sng" algn="ctr">
                      <a:solidFill>
                        <a:srgbClr val="806DF9"/>
                      </a:solidFill>
                      <a:prstDash val="solid"/>
                      <a:round/>
                      <a:headEnd type="none" w="med" len="med"/>
                      <a:tailEnd type="none" w="med" len="med"/>
                    </a:lnB>
                    <a:noFill/>
                  </a:tcPr>
                </a:tc>
                <a:extLst>
                  <a:ext uri="{0D108BD9-81ED-4DB2-BD59-A6C34878D82A}">
                    <a16:rowId xmlns:a16="http://schemas.microsoft.com/office/drawing/2014/main" val="2719523114"/>
                  </a:ext>
                </a:extLst>
              </a:tr>
              <a:tr h="328930">
                <a:tc>
                  <a:txBody>
                    <a:bodyPr/>
                    <a:lstStyle/>
                    <a:p>
                      <a:pPr algn="l"/>
                      <a:r>
                        <a:rPr lang="en-US">
                          <a:effectLst/>
                        </a:rPr>
                        <a:t>Indonesia</a:t>
                      </a:r>
                    </a:p>
                  </a:txBody>
                  <a:tcPr>
                    <a:lnL w="12700" cap="flat" cmpd="sng" algn="ctr">
                      <a:solidFill>
                        <a:srgbClr val="C06CF9"/>
                      </a:solidFill>
                      <a:prstDash val="solid"/>
                      <a:round/>
                      <a:headEnd type="none" w="med" len="med"/>
                      <a:tailEnd type="none" w="med" len="med"/>
                    </a:lnL>
                    <a:lnR w="12700" cap="flat" cmpd="sng" algn="ctr">
                      <a:solidFill>
                        <a:srgbClr val="806DF9"/>
                      </a:solidFill>
                      <a:prstDash val="solid"/>
                      <a:round/>
                      <a:headEnd type="none" w="med" len="med"/>
                      <a:tailEnd type="none" w="med" len="med"/>
                    </a:lnR>
                    <a:lnT w="12700" cap="flat" cmpd="sng" algn="ctr">
                      <a:solidFill>
                        <a:srgbClr val="C06CF9"/>
                      </a:solidFill>
                      <a:prstDash val="solid"/>
                      <a:round/>
                      <a:headEnd type="none" w="med" len="med"/>
                      <a:tailEnd type="none" w="med" len="med"/>
                    </a:lnT>
                    <a:lnB w="12700" cap="flat" cmpd="sng" algn="ctr">
                      <a:solidFill>
                        <a:srgbClr val="0071F9"/>
                      </a:solidFill>
                      <a:prstDash val="solid"/>
                      <a:round/>
                      <a:headEnd type="none" w="med" len="med"/>
                      <a:tailEnd type="none" w="med" len="med"/>
                    </a:lnB>
                    <a:noFill/>
                  </a:tcPr>
                </a:tc>
                <a:tc>
                  <a:txBody>
                    <a:bodyPr/>
                    <a:lstStyle/>
                    <a:p>
                      <a:r>
                        <a:rPr lang="en-US">
                          <a:effectLst/>
                        </a:rPr>
                        <a:t>2,873</a:t>
                      </a:r>
                    </a:p>
                  </a:txBody>
                  <a:tcPr>
                    <a:lnL w="12700" cap="flat" cmpd="sng" algn="ctr">
                      <a:solidFill>
                        <a:srgbClr val="806DF9"/>
                      </a:solidFill>
                      <a:prstDash val="solid"/>
                      <a:round/>
                      <a:headEnd type="none" w="med" len="med"/>
                      <a:tailEnd type="none" w="med" len="med"/>
                    </a:lnL>
                    <a:lnR w="12700" cap="flat" cmpd="sng" algn="ctr">
                      <a:solidFill>
                        <a:srgbClr val="806DF9"/>
                      </a:solidFill>
                      <a:prstDash val="solid"/>
                      <a:round/>
                      <a:headEnd type="none" w="med" len="med"/>
                      <a:tailEnd type="none" w="med" len="med"/>
                    </a:lnR>
                    <a:lnT w="12700" cap="flat" cmpd="sng" algn="ctr">
                      <a:solidFill>
                        <a:srgbClr val="806DF9"/>
                      </a:solidFill>
                      <a:prstDash val="solid"/>
                      <a:round/>
                      <a:headEnd type="none" w="med" len="med"/>
                      <a:tailEnd type="none" w="med" len="med"/>
                    </a:lnT>
                    <a:lnB w="12700" cap="flat" cmpd="sng" algn="ctr">
                      <a:solidFill>
                        <a:srgbClr val="A075F9"/>
                      </a:solidFill>
                      <a:prstDash val="solid"/>
                      <a:round/>
                      <a:headEnd type="none" w="med" len="med"/>
                      <a:tailEnd type="none" w="med" len="med"/>
                    </a:lnB>
                    <a:noFill/>
                  </a:tcPr>
                </a:tc>
                <a:extLst>
                  <a:ext uri="{0D108BD9-81ED-4DB2-BD59-A6C34878D82A}">
                    <a16:rowId xmlns:a16="http://schemas.microsoft.com/office/drawing/2014/main" val="2650641908"/>
                  </a:ext>
                </a:extLst>
              </a:tr>
              <a:tr h="328930">
                <a:tc>
                  <a:txBody>
                    <a:bodyPr/>
                    <a:lstStyle/>
                    <a:p>
                      <a:pPr algn="l"/>
                      <a:r>
                        <a:rPr lang="en-US">
                          <a:effectLst/>
                        </a:rPr>
                        <a:t>Russian Federation</a:t>
                      </a:r>
                    </a:p>
                  </a:txBody>
                  <a:tcPr>
                    <a:lnL w="12700" cap="flat" cmpd="sng" algn="ctr">
                      <a:solidFill>
                        <a:srgbClr val="0071F9"/>
                      </a:solidFill>
                      <a:prstDash val="solid"/>
                      <a:round/>
                      <a:headEnd type="none" w="med" len="med"/>
                      <a:tailEnd type="none" w="med" len="med"/>
                    </a:lnL>
                    <a:lnR w="12700" cap="flat" cmpd="sng" algn="ctr">
                      <a:solidFill>
                        <a:srgbClr val="A075F9"/>
                      </a:solidFill>
                      <a:prstDash val="solid"/>
                      <a:round/>
                      <a:headEnd type="none" w="med" len="med"/>
                      <a:tailEnd type="none" w="med" len="med"/>
                    </a:lnR>
                    <a:lnT w="12700" cap="flat" cmpd="sng" algn="ctr">
                      <a:solidFill>
                        <a:srgbClr val="0071F9"/>
                      </a:solidFill>
                      <a:prstDash val="solid"/>
                      <a:round/>
                      <a:headEnd type="none" w="med" len="med"/>
                      <a:tailEnd type="none" w="med" len="med"/>
                    </a:lnT>
                    <a:lnB w="12700" cap="flat" cmpd="sng" algn="ctr">
                      <a:solidFill>
                        <a:srgbClr val="A080F9"/>
                      </a:solidFill>
                      <a:prstDash val="solid"/>
                      <a:round/>
                      <a:headEnd type="none" w="med" len="med"/>
                      <a:tailEnd type="none" w="med" len="med"/>
                    </a:lnB>
                    <a:noFill/>
                  </a:tcPr>
                </a:tc>
                <a:tc>
                  <a:txBody>
                    <a:bodyPr/>
                    <a:lstStyle/>
                    <a:p>
                      <a:r>
                        <a:rPr lang="en-US">
                          <a:effectLst/>
                        </a:rPr>
                        <a:t>2,090</a:t>
                      </a:r>
                    </a:p>
                  </a:txBody>
                  <a:tcPr>
                    <a:lnL w="12700" cap="flat" cmpd="sng" algn="ctr">
                      <a:solidFill>
                        <a:srgbClr val="A075F9"/>
                      </a:solidFill>
                      <a:prstDash val="solid"/>
                      <a:round/>
                      <a:headEnd type="none" w="med" len="med"/>
                      <a:tailEnd type="none" w="med" len="med"/>
                    </a:lnL>
                    <a:lnR w="12700" cap="flat" cmpd="sng" algn="ctr">
                      <a:solidFill>
                        <a:srgbClr val="A075F9"/>
                      </a:solidFill>
                      <a:prstDash val="solid"/>
                      <a:round/>
                      <a:headEnd type="none" w="med" len="med"/>
                      <a:tailEnd type="none" w="med" len="med"/>
                    </a:lnR>
                    <a:lnT w="12700" cap="flat" cmpd="sng" algn="ctr">
                      <a:solidFill>
                        <a:srgbClr val="A075F9"/>
                      </a:solidFill>
                      <a:prstDash val="solid"/>
                      <a:round/>
                      <a:headEnd type="none" w="med" len="med"/>
                      <a:tailEnd type="none" w="med" len="med"/>
                    </a:lnT>
                    <a:lnB w="12700" cap="flat" cmpd="sng" algn="ctr">
                      <a:solidFill>
                        <a:srgbClr val="A0A9F9"/>
                      </a:solidFill>
                      <a:prstDash val="solid"/>
                      <a:round/>
                      <a:headEnd type="none" w="med" len="med"/>
                      <a:tailEnd type="none" w="med" len="med"/>
                    </a:lnB>
                    <a:noFill/>
                  </a:tcPr>
                </a:tc>
                <a:extLst>
                  <a:ext uri="{0D108BD9-81ED-4DB2-BD59-A6C34878D82A}">
                    <a16:rowId xmlns:a16="http://schemas.microsoft.com/office/drawing/2014/main" val="1400167835"/>
                  </a:ext>
                </a:extLst>
              </a:tr>
              <a:tr h="328930">
                <a:tc>
                  <a:txBody>
                    <a:bodyPr/>
                    <a:lstStyle/>
                    <a:p>
                      <a:pPr algn="l"/>
                      <a:r>
                        <a:rPr lang="en-US">
                          <a:effectLst/>
                        </a:rPr>
                        <a:t>Kyrgyzstan</a:t>
                      </a:r>
                    </a:p>
                  </a:txBody>
                  <a:tcPr>
                    <a:lnL w="12700" cap="flat" cmpd="sng" algn="ctr">
                      <a:solidFill>
                        <a:srgbClr val="A080F9"/>
                      </a:solidFill>
                      <a:prstDash val="solid"/>
                      <a:round/>
                      <a:headEnd type="none" w="med" len="med"/>
                      <a:tailEnd type="none" w="med" len="med"/>
                    </a:lnL>
                    <a:lnR w="12700" cap="flat" cmpd="sng" algn="ctr">
                      <a:solidFill>
                        <a:srgbClr val="A0A9F9"/>
                      </a:solidFill>
                      <a:prstDash val="solid"/>
                      <a:round/>
                      <a:headEnd type="none" w="med" len="med"/>
                      <a:tailEnd type="none" w="med" len="med"/>
                    </a:lnR>
                    <a:lnT w="12700" cap="flat" cmpd="sng" algn="ctr">
                      <a:solidFill>
                        <a:srgbClr val="A080F9"/>
                      </a:solidFill>
                      <a:prstDash val="solid"/>
                      <a:round/>
                      <a:headEnd type="none" w="med" len="med"/>
                      <a:tailEnd type="none" w="med" len="med"/>
                    </a:lnT>
                    <a:lnB w="12700" cap="flat" cmpd="sng" algn="ctr">
                      <a:solidFill>
                        <a:srgbClr val="60ACF9"/>
                      </a:solidFill>
                      <a:prstDash val="solid"/>
                      <a:round/>
                      <a:headEnd type="none" w="med" len="med"/>
                      <a:tailEnd type="none" w="med" len="med"/>
                    </a:lnB>
                    <a:noFill/>
                  </a:tcPr>
                </a:tc>
                <a:tc>
                  <a:txBody>
                    <a:bodyPr/>
                    <a:lstStyle/>
                    <a:p>
                      <a:r>
                        <a:rPr lang="en-US">
                          <a:effectLst/>
                        </a:rPr>
                        <a:t>1,890</a:t>
                      </a:r>
                    </a:p>
                  </a:txBody>
                  <a:tcPr>
                    <a:lnL w="12700" cap="flat" cmpd="sng" algn="ctr">
                      <a:solidFill>
                        <a:srgbClr val="A0A9F9"/>
                      </a:solidFill>
                      <a:prstDash val="solid"/>
                      <a:round/>
                      <a:headEnd type="none" w="med" len="med"/>
                      <a:tailEnd type="none" w="med" len="med"/>
                    </a:lnL>
                    <a:lnR w="12700" cap="flat" cmpd="sng" algn="ctr">
                      <a:solidFill>
                        <a:srgbClr val="A0A9F9"/>
                      </a:solidFill>
                      <a:prstDash val="solid"/>
                      <a:round/>
                      <a:headEnd type="none" w="med" len="med"/>
                      <a:tailEnd type="none" w="med" len="med"/>
                    </a:lnR>
                    <a:lnT w="12700" cap="flat" cmpd="sng" algn="ctr">
                      <a:solidFill>
                        <a:srgbClr val="A0A9F9"/>
                      </a:solidFill>
                      <a:prstDash val="solid"/>
                      <a:round/>
                      <a:headEnd type="none" w="med" len="med"/>
                      <a:tailEnd type="none" w="med" len="med"/>
                    </a:lnT>
                    <a:lnB w="12700" cap="flat" cmpd="sng" algn="ctr">
                      <a:solidFill>
                        <a:srgbClr val="40EDF9"/>
                      </a:solidFill>
                      <a:prstDash val="solid"/>
                      <a:round/>
                      <a:headEnd type="none" w="med" len="med"/>
                      <a:tailEnd type="none" w="med" len="med"/>
                    </a:lnB>
                    <a:noFill/>
                  </a:tcPr>
                </a:tc>
                <a:extLst>
                  <a:ext uri="{0D108BD9-81ED-4DB2-BD59-A6C34878D82A}">
                    <a16:rowId xmlns:a16="http://schemas.microsoft.com/office/drawing/2014/main" val="4174443570"/>
                  </a:ext>
                </a:extLst>
              </a:tr>
              <a:tr h="328930">
                <a:tc>
                  <a:txBody>
                    <a:bodyPr/>
                    <a:lstStyle/>
                    <a:p>
                      <a:pPr algn="l"/>
                      <a:r>
                        <a:rPr lang="en-US">
                          <a:effectLst/>
                        </a:rPr>
                        <a:t>Viet Nam</a:t>
                      </a:r>
                    </a:p>
                  </a:txBody>
                  <a:tcPr>
                    <a:lnL w="12700" cap="flat" cmpd="sng" algn="ctr">
                      <a:solidFill>
                        <a:srgbClr val="60ACF9"/>
                      </a:solidFill>
                      <a:prstDash val="solid"/>
                      <a:round/>
                      <a:headEnd type="none" w="med" len="med"/>
                      <a:tailEnd type="none" w="med" len="med"/>
                    </a:lnL>
                    <a:lnR w="12700" cap="flat" cmpd="sng" algn="ctr">
                      <a:solidFill>
                        <a:srgbClr val="80EBF9"/>
                      </a:solidFill>
                      <a:prstDash val="solid"/>
                      <a:round/>
                      <a:headEnd type="none" w="med" len="med"/>
                      <a:tailEnd type="none" w="med" len="med"/>
                    </a:lnR>
                    <a:lnT w="12700" cap="flat" cmpd="sng" algn="ctr">
                      <a:solidFill>
                        <a:srgbClr val="60ACF9"/>
                      </a:solidFill>
                      <a:prstDash val="solid"/>
                      <a:round/>
                      <a:headEnd type="none" w="med" len="med"/>
                      <a:tailEnd type="none" w="med" len="med"/>
                    </a:lnT>
                    <a:lnB w="12700" cap="flat" cmpd="sng" algn="ctr">
                      <a:solidFill>
                        <a:srgbClr val="60ACF9"/>
                      </a:solidFill>
                      <a:prstDash val="solid"/>
                      <a:round/>
                      <a:headEnd type="none" w="med" len="med"/>
                      <a:tailEnd type="none" w="med" len="med"/>
                    </a:lnB>
                    <a:noFill/>
                  </a:tcPr>
                </a:tc>
                <a:tc>
                  <a:txBody>
                    <a:bodyPr/>
                    <a:lstStyle/>
                    <a:p>
                      <a:r>
                        <a:rPr lang="en-US" dirty="0">
                          <a:effectLst/>
                        </a:rPr>
                        <a:t>1,837</a:t>
                      </a:r>
                    </a:p>
                  </a:txBody>
                  <a:tcPr>
                    <a:lnL w="12700" cap="flat" cmpd="sng" algn="ctr">
                      <a:solidFill>
                        <a:srgbClr val="80EBF9"/>
                      </a:solidFill>
                      <a:prstDash val="solid"/>
                      <a:round/>
                      <a:headEnd type="none" w="med" len="med"/>
                      <a:tailEnd type="none" w="med" len="med"/>
                    </a:lnL>
                    <a:lnR w="12700" cap="flat" cmpd="sng" algn="ctr">
                      <a:solidFill>
                        <a:srgbClr val="20E9F9"/>
                      </a:solidFill>
                      <a:prstDash val="solid"/>
                      <a:round/>
                      <a:headEnd type="none" w="med" len="med"/>
                      <a:tailEnd type="none" w="med" len="med"/>
                    </a:lnR>
                    <a:lnT w="12700" cap="flat" cmpd="sng" algn="ctr">
                      <a:solidFill>
                        <a:srgbClr val="40EDF9"/>
                      </a:solidFill>
                      <a:prstDash val="solid"/>
                      <a:round/>
                      <a:headEnd type="none" w="med" len="med"/>
                      <a:tailEnd type="none" w="med" len="med"/>
                    </a:lnT>
                    <a:lnB w="9525"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448811432"/>
                  </a:ext>
                </a:extLst>
              </a:tr>
            </a:tbl>
          </a:graphicData>
        </a:graphic>
      </p:graphicFrame>
      <p:sp>
        <p:nvSpPr>
          <p:cNvPr id="5" name="Rectangle 1">
            <a:extLst>
              <a:ext uri="{FF2B5EF4-FFF2-40B4-BE49-F238E27FC236}">
                <a16:creationId xmlns:a16="http://schemas.microsoft.com/office/drawing/2014/main" id="{E031FB7A-A358-4C45-7E44-A44DDDD68D75}"/>
              </a:ext>
            </a:extLst>
          </p:cNvPr>
          <p:cNvSpPr>
            <a:spLocks noChangeArrowheads="1"/>
          </p:cNvSpPr>
          <p:nvPr/>
        </p:nvSpPr>
        <p:spPr bwMode="auto">
          <a:xfrm>
            <a:off x="1783187" y="-972979"/>
            <a:ext cx="64633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1C1D1F"/>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1C1D1F"/>
                </a:solidFill>
                <a:effectLst/>
                <a:latin typeface="var(--fonts-nunito)"/>
              </a:rPr>
              <a:t>.</a:t>
            </a:r>
            <a:endParaRPr kumimoji="0" lang="en-US" altLang="en-US" sz="1300" b="0" i="0" u="none" strike="noStrike" cap="none" normalizeH="0" baseline="0" dirty="0">
              <a:ln>
                <a:noFill/>
              </a:ln>
              <a:solidFill>
                <a:srgbClr val="1C1D1F"/>
              </a:solidFill>
              <a:effectLst/>
              <a:latin typeface="Nuni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1C1D1F"/>
              </a:solidFill>
              <a:effectLst/>
              <a:latin typeface="var(--fonts-poppi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1C1D1F"/>
              </a:solidFill>
              <a:effectLst/>
              <a:latin typeface="var(--fonts-poppins)"/>
            </a:endParaRPr>
          </a:p>
          <a:p>
            <a:pPr marL="457200" marR="0" lvl="1" indent="0" algn="l" defTabSz="914400" rtl="0" eaLnBrk="0" fontAlgn="base" latinLnBrk="0" hangingPunct="0">
              <a:lnSpc>
                <a:spcPct val="100000"/>
              </a:lnSpc>
              <a:spcBef>
                <a:spcPct val="0"/>
              </a:spcBef>
              <a:spcAft>
                <a:spcPct val="0"/>
              </a:spcAft>
              <a:buClrTx/>
              <a:buSzTx/>
              <a:tabLst/>
            </a:pPr>
            <a:br>
              <a:rPr kumimoji="0" lang="en-US" altLang="en-US" sz="1300" b="0" i="0" u="none" strike="noStrike" cap="none" normalizeH="0" baseline="0" dirty="0">
                <a:ln>
                  <a:noFill/>
                </a:ln>
                <a:solidFill>
                  <a:srgbClr val="1C1D1F"/>
                </a:solidFill>
                <a:effectLst/>
                <a:latin typeface="Nunito" pitchFamily="2" charset="0"/>
              </a:rPr>
            </a:br>
            <a:endParaRPr kumimoji="0" lang="en-US" altLang="en-US" sz="1300" b="0" i="0" u="none" strike="noStrike" cap="none" normalizeH="0" baseline="0" dirty="0">
              <a:ln>
                <a:noFill/>
              </a:ln>
              <a:solidFill>
                <a:srgbClr val="1C1D1F"/>
              </a:solidFill>
              <a:effectLst/>
              <a:latin typeface="Nuni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412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0512"/>
            <a:ext cx="7785757"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91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904875"/>
            <a:ext cx="81915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825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820d9de-dc2d-4363-8626-f2b003438c45}" enabled="0" method="" siteId="{2820d9de-dc2d-4363-8626-f2b003438c45}" removed="1"/>
</clbl:labelList>
</file>

<file path=docProps/app.xml><?xml version="1.0" encoding="utf-8"?>
<Properties xmlns="http://schemas.openxmlformats.org/officeDocument/2006/extended-properties" xmlns:vt="http://schemas.openxmlformats.org/officeDocument/2006/docPropsVTypes">
  <Template>Equity</Template>
  <TotalTime>1353</TotalTime>
  <Words>1052</Words>
  <Application>Microsoft Office PowerPoint</Application>
  <PresentationFormat>On-screen Show (4:3)</PresentationFormat>
  <Paragraphs>144</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Franklin Gothic Book</vt:lpstr>
      <vt:lpstr>Nunito</vt:lpstr>
      <vt:lpstr>Perpetua</vt:lpstr>
      <vt:lpstr>Poppins</vt:lpstr>
      <vt:lpstr>var(--fonts-nunito)</vt:lpstr>
      <vt:lpstr>var(--fonts-poppins)</vt:lpstr>
      <vt:lpstr>Wingdings</vt:lpstr>
      <vt:lpstr>Wingdings 2</vt:lpstr>
      <vt:lpstr>Equity</vt:lpstr>
      <vt:lpstr>MEASLES UPDATE FOR INFECTION PREVENTIONISTS</vt:lpstr>
      <vt:lpstr>MEASLES UPDATE</vt:lpstr>
      <vt:lpstr>MEASLES UPDATE</vt:lpstr>
      <vt:lpstr>MEASLES </vt:lpstr>
      <vt:lpstr>Measles in the US 2025 </vt:lpstr>
      <vt:lpstr>Measles in the US Currently</vt:lpstr>
      <vt:lpstr>        Measles Worldwide Top 10 countries with measles outbreaks This table is based on provisional monthly surveillance data reported to the World Health Organization (Geneva) as of February 2025. The data reflected covers July 2024 - December 2024. </vt:lpstr>
      <vt:lpstr>PowerPoint Presentation</vt:lpstr>
      <vt:lpstr>PowerPoint Presentation</vt:lpstr>
      <vt:lpstr>Measles:  Transmission</vt:lpstr>
      <vt:lpstr>Measles:  Clinical Presentation</vt:lpstr>
      <vt:lpstr>Measles:  Clinical Presentation</vt:lpstr>
      <vt:lpstr>Measles:  Prevent Transmission</vt:lpstr>
      <vt:lpstr>Measles:  Contacts/ Exposures </vt:lpstr>
      <vt:lpstr>PowerPoint Presentation</vt:lpstr>
      <vt:lpstr>Measles:  Lab Testing</vt:lpstr>
      <vt:lpstr>Measles:  Lab Testing</vt:lpstr>
      <vt:lpstr>Measles:  Resources</vt:lpstr>
      <vt:lpstr>Measles</vt:lpstr>
      <vt:lpstr>THANK YOU</vt:lpstr>
    </vt:vector>
  </TitlesOfParts>
  <Company>Contra Costa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 UPDATE</dc:title>
  <dc:creator>Barbara Keller</dc:creator>
  <cp:lastModifiedBy>Barbara Keller</cp:lastModifiedBy>
  <cp:revision>208</cp:revision>
  <cp:lastPrinted>2019-02-01T20:21:52Z</cp:lastPrinted>
  <dcterms:created xsi:type="dcterms:W3CDTF">2019-01-29T23:33:38Z</dcterms:created>
  <dcterms:modified xsi:type="dcterms:W3CDTF">2025-03-12T15:21:51Z</dcterms:modified>
</cp:coreProperties>
</file>