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8" r:id="rId5"/>
  </p:sldMasterIdLst>
  <p:notesMasterIdLst>
    <p:notesMasterId r:id="rId33"/>
  </p:notesMasterIdLst>
  <p:sldIdLst>
    <p:sldId id="256" r:id="rId6"/>
    <p:sldId id="258" r:id="rId7"/>
    <p:sldId id="315" r:id="rId8"/>
    <p:sldId id="313" r:id="rId9"/>
    <p:sldId id="2147472781" r:id="rId10"/>
    <p:sldId id="2778" r:id="rId11"/>
    <p:sldId id="2774" r:id="rId12"/>
    <p:sldId id="301" r:id="rId13"/>
    <p:sldId id="2780" r:id="rId14"/>
    <p:sldId id="2779" r:id="rId15"/>
    <p:sldId id="2782" r:id="rId16"/>
    <p:sldId id="2147472782" r:id="rId17"/>
    <p:sldId id="2820" r:id="rId18"/>
    <p:sldId id="2147472783" r:id="rId19"/>
    <p:sldId id="2147472784" r:id="rId20"/>
    <p:sldId id="2147472785" r:id="rId21"/>
    <p:sldId id="285" r:id="rId22"/>
    <p:sldId id="2147472724" r:id="rId23"/>
    <p:sldId id="1423" r:id="rId24"/>
    <p:sldId id="1422" r:id="rId25"/>
    <p:sldId id="1432" r:id="rId26"/>
    <p:sldId id="1429" r:id="rId27"/>
    <p:sldId id="2147472786" r:id="rId28"/>
    <p:sldId id="2147472788" r:id="rId29"/>
    <p:sldId id="2147472780" r:id="rId30"/>
    <p:sldId id="2147472725" r:id="rId31"/>
    <p:sldId id="28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AB33"/>
    <a:srgbClr val="000000"/>
    <a:srgbClr val="71BEE3"/>
    <a:srgbClr val="902A92"/>
    <a:srgbClr val="002495"/>
    <a:srgbClr val="151E28"/>
    <a:srgbClr val="A9D3CA"/>
    <a:srgbClr val="0077CF"/>
    <a:srgbClr val="6A7073"/>
    <a:srgbClr val="6B7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944" autoAdjust="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C77C2-516E-4646-9B9C-E9DC24CA8343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2F182-08E6-1645-ABBF-2D59D86DF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7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health.lacounty.gov/acd/patientsafetyinformationexchange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26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05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15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88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35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81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52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06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LAC | DPH | Patient Safety Information Exchange</a:t>
            </a:r>
            <a:endParaRPr lang="en-US" dirty="0"/>
          </a:p>
          <a:p>
            <a:endParaRPr lang="en-US" dirty="0"/>
          </a:p>
          <a:p>
            <a:r>
              <a:rPr lang="en-US" dirty="0"/>
              <a:t>For hospitals and SNFs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61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26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80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5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67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57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79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C50CE-E08D-755C-3712-A2BF926FE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E4CF0C-7E50-2534-99ED-D637CB8C9A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70806F-1CB7-F614-AE40-6BC8030F6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65AA8-5848-2EFA-A235-339B83FBC0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86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33011-13C1-27DF-7B1C-E9DB6D150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2CA9E0-FA0F-72E0-3354-89456D403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AA5EA2-5046-AC16-C5B6-8068ACF9F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DEA47-7AEF-011B-2FAD-99287231F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21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1A4D3-A7DC-614F-1B48-9158E1657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FCF00B-ABF6-676E-6E70-AABC196B4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70C0C-1D12-EA32-CEB3-2E1872A13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97078-F9D6-42EE-1A7E-FC7BA542E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F182-08E6-1645-ABBF-2D59D86DFF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07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cdph.ca.gov/" TargetMode="Externa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FDC776-411E-D410-64CB-F81B6BDCC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330D1A-B1C7-4D50-528A-6FC01A4AF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42" y="1563236"/>
            <a:ext cx="735874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0A934-4000-1FE1-2845-E46DBCF43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42" y="4042911"/>
            <a:ext cx="7358744" cy="101894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65554-94AF-4104-9631-1DBCC83B8E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8721" y="61809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 descr="The California Department of Public Health Logo.">
            <a:extLst>
              <a:ext uri="{FF2B5EF4-FFF2-40B4-BE49-F238E27FC236}">
                <a16:creationId xmlns:a16="http://schemas.microsoft.com/office/drawing/2014/main" id="{BA960E11-0E6F-471E-5035-5887659A0A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2668" y="310705"/>
            <a:ext cx="20639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8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7 - Phot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2CDC37-3AB4-77ED-87F4-93A27D8D1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2B5DC4-7E2D-0284-48EC-1C0B50910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41" y="4382382"/>
            <a:ext cx="11074731" cy="1120842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6B46850-58E4-0F1A-2BC4-91378ADFE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42" y="5587432"/>
            <a:ext cx="11074730" cy="576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423A89-8325-92EC-DF7E-C10696FB0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5641" y="626744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6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8 - Phot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94F039-A79D-8676-939F-C5C433623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2B5DC4-7E2D-0284-48EC-1C0B50910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41" y="4382382"/>
            <a:ext cx="11074731" cy="1120842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6B46850-58E4-0F1A-2BC4-91378ADFE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42" y="5587432"/>
            <a:ext cx="11074730" cy="576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423A89-8325-92EC-DF7E-C10696FB0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5641" y="626744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72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9 - Phot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C10EA5-008C-F9EE-3D99-2780D5542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2B5DC4-7E2D-0284-48EC-1C0B50910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41" y="4382382"/>
            <a:ext cx="11074731" cy="1120842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6B46850-58E4-0F1A-2BC4-91378ADFE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42" y="5587432"/>
            <a:ext cx="11074730" cy="576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423A89-8325-92EC-DF7E-C10696FB0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5641" y="626744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01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0 -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9E362-4677-A63B-E965-1F8C1CBE7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2B5DC4-7E2D-0284-48EC-1C0B50910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41" y="4382382"/>
            <a:ext cx="11074731" cy="1120842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6B46850-58E4-0F1A-2BC4-91378ADFE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42" y="5587432"/>
            <a:ext cx="11074730" cy="576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423A89-8325-92EC-DF7E-C10696FB0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5641" y="626744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56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8B1A7-67A6-4784-1E1F-4B01DB985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94C8196-46CC-131B-2850-E5CA6E0251A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0356" y="1767014"/>
            <a:ext cx="10831285" cy="4263081"/>
          </a:xfrm>
        </p:spPr>
        <p:txBody>
          <a:bodyPr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2729927-9666-2E9E-3BF8-41B4A26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56" y="489634"/>
            <a:ext cx="10831285" cy="9931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234ED4D-D82C-7974-398E-9876D0F0D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5641" y="6267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C38216-CE61-338F-E871-EDEC31ACF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23159" y="6337046"/>
            <a:ext cx="1154663" cy="27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37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head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8F051-D59E-CB02-C877-1B2BD41F3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745C3A6-838D-C38D-0FBC-541FEDDA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57" y="489634"/>
            <a:ext cx="10831286" cy="9931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A0B1472-4AB9-A8B0-BA1D-567E746FC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356" y="1767015"/>
            <a:ext cx="10839447" cy="47838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7F9DEF9-C2EB-67B2-9454-E88FFA4BAEB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0356" y="2348089"/>
            <a:ext cx="10831285" cy="3682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EC58D88-3502-A2F5-DC01-8C3A8E771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5641" y="6267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2FC50-666B-2FEE-DFAB-BEF6AA5A9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23159" y="6337046"/>
            <a:ext cx="1154663" cy="27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72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FB08CD-9CDA-91BC-AD38-84493D271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ECE62-F40F-2341-4960-D05C7A77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4368E80-B0CA-A87B-E8F0-DA376FFCB77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0357" y="1767014"/>
            <a:ext cx="5181600" cy="4263081"/>
          </a:xfrm>
        </p:spPr>
        <p:txBody>
          <a:bodyPr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BB590-967C-C199-49DB-2ED803A6E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0043" y="1767014"/>
            <a:ext cx="5181600" cy="4263081"/>
          </a:xfrm>
        </p:spPr>
        <p:txBody>
          <a:bodyPr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EF6EBFF-B3F0-4B25-37D7-65A0379C1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5641" y="6267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44827-BBCB-9C0C-9229-6F4DA9618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23159" y="6337046"/>
            <a:ext cx="1154663" cy="27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35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head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029F703-8396-FD41-535C-3D4A53974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57" y="489634"/>
            <a:ext cx="10831286" cy="9931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8D311B9-E25A-8BDD-6B75-49F2C8A71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357" y="1767015"/>
            <a:ext cx="5185505" cy="47838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E693342-C3AE-3116-22EF-8A41D9DC0A2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0357" y="2348089"/>
            <a:ext cx="5181600" cy="3682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142342-41F5-D931-AE08-CDFE32DC69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8456" y="1767015"/>
            <a:ext cx="5183188" cy="47838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003C91E-806F-F65F-2E9B-1A6B60AB3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0043" y="2348089"/>
            <a:ext cx="5181600" cy="3682007"/>
          </a:xfrm>
        </p:spPr>
        <p:txBody>
          <a:bodyPr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139B76-4239-077A-ABCF-41105ACA8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79"/>
            <a:ext cx="12192000" cy="469702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FD80724-7C39-0219-8A5A-E13CBB8FE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5641" y="6267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CF2F4-CBDA-6D82-0371-0BB843470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23159" y="6337046"/>
            <a:ext cx="1154663" cy="27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62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F1E6AB-FDEC-0089-F740-A045FA133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ECE62-F40F-2341-4960-D05C7A77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4368E80-B0CA-A87B-E8F0-DA376FFCB77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0357" y="1767014"/>
            <a:ext cx="3393803" cy="4263081"/>
          </a:xfrm>
        </p:spPr>
        <p:txBody>
          <a:bodyPr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016AD8A-6D2E-D34E-058D-01412EB0CD7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99098" y="1767014"/>
            <a:ext cx="3393803" cy="4263081"/>
          </a:xfrm>
        </p:spPr>
        <p:txBody>
          <a:bodyPr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0ADF8F6-D46B-6854-A2EC-D0991FD4075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17658" y="1767014"/>
            <a:ext cx="3393803" cy="4263081"/>
          </a:xfrm>
        </p:spPr>
        <p:txBody>
          <a:bodyPr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547B261-077C-EFE5-579B-B6F4C86D1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5641" y="6267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C7594-97CE-7694-3540-6F896718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23159" y="6337046"/>
            <a:ext cx="1154663" cy="27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87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head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C67C5E5-0289-B72A-E325-87F85E29D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57" y="489634"/>
            <a:ext cx="10831286" cy="9931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24A44B2-D17E-52C8-AEB7-457ADCA5A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357" y="1760767"/>
            <a:ext cx="3393804" cy="472132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4368E80-B0CA-A87B-E8F0-DA376FFCB77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0357" y="2348089"/>
            <a:ext cx="3393803" cy="3688190"/>
          </a:xfrm>
        </p:spPr>
        <p:txBody>
          <a:bodyPr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0B1E6F-BDE5-15A4-67E5-7E47DF3AB25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395355" y="1767015"/>
            <a:ext cx="3401288" cy="472132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016AD8A-6D2E-D34E-058D-01412EB0CD7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99098" y="2348089"/>
            <a:ext cx="3393803" cy="3688190"/>
          </a:xfrm>
        </p:spPr>
        <p:txBody>
          <a:bodyPr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F5CF3D5-79ED-747C-8FD1-E4B100F1A2A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117165" y="1760767"/>
            <a:ext cx="3401288" cy="47838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0ADF8F6-D46B-6854-A2EC-D0991FD4075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17658" y="2348089"/>
            <a:ext cx="3393803" cy="3688190"/>
          </a:xfrm>
        </p:spPr>
        <p:txBody>
          <a:bodyPr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20C38-7D0D-9945-C483-78E911E11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2C94239-BEA7-133A-FEB5-F96641AC1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5641" y="6267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6304E4-B8FC-62DB-1E94-266E5903D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23159" y="6337046"/>
            <a:ext cx="1154663" cy="27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7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511588-8DE0-2C60-4C52-57EE93265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D8295C-3B12-BD00-49BF-F88BD17E7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05" r="205"/>
          <a:stretch/>
        </p:blipFill>
        <p:spPr>
          <a:xfrm>
            <a:off x="6988629" y="0"/>
            <a:ext cx="5203372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E1D6F7D-FB65-9CDE-FFB6-2047ADD211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1538" y="3131820"/>
            <a:ext cx="6050541" cy="2316368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C68CFE7-ED88-7FD9-0C9D-C15C3BD41D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1538" y="2163826"/>
            <a:ext cx="6050541" cy="877657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EED605B-CDC6-A4AA-10B8-ED8A0985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916" y="61809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 descr="The California Department of Public Health Logo.">
            <a:extLst>
              <a:ext uri="{FF2B5EF4-FFF2-40B4-BE49-F238E27FC236}">
                <a16:creationId xmlns:a16="http://schemas.microsoft.com/office/drawing/2014/main" id="{7C875843-90F9-D1E8-445D-8DD55A9D44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99835" y="338415"/>
            <a:ext cx="20639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33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plit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C049D8-A9E2-A8D8-CAF5-B5838ED03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FA5EA-78F3-A234-E246-EF5C51E04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08" y="1758950"/>
            <a:ext cx="3932237" cy="2052637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9FF6F-507C-B9C0-5A4A-8BEB08BC2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2908" y="3816350"/>
            <a:ext cx="3932237" cy="20526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FAAE7-E1B6-DC51-5C1F-380359A19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C8C549F-A6A2-6853-7414-F490C10B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5641" y="6267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2E9B19-6B1D-16A2-BE57-CD4647ADA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3097" y="6361139"/>
            <a:ext cx="1169514" cy="2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01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E5E2A0-43A4-D942-3680-D6EF86618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FA5EA-78F3-A234-E246-EF5C51E04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08" y="1758950"/>
            <a:ext cx="3932237" cy="2052637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9FF6F-507C-B9C0-5A4A-8BEB08BC2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2908" y="3816350"/>
            <a:ext cx="3932237" cy="20526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D4D3435-6FA3-147F-A367-A8873462E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D6B6542-57A8-7DE2-7791-2FCAD8BCA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5641" y="6267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4A673F-4CF7-43C6-856C-ACA4F0F54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3097" y="6361139"/>
            <a:ext cx="1169514" cy="2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84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79AAB-F736-C851-A23D-6F14EBD97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FA5EA-78F3-A234-E246-EF5C51E04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08" y="1758950"/>
            <a:ext cx="3932237" cy="2052637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9FF6F-507C-B9C0-5A4A-8BEB08BC2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2908" y="3816350"/>
            <a:ext cx="3932237" cy="20526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0F36AEF-A1B1-9990-4D78-94FD75328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4BEBFE7-843C-BE4B-4AD9-C1ADE20C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5641" y="6267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D07183-B4AA-5B3F-1BA5-F653929E4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3097" y="6361139"/>
            <a:ext cx="1169514" cy="2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53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2CE6BF-293E-3B7A-E34D-F67BEB6C8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FA5EA-78F3-A234-E246-EF5C51E04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08" y="1758950"/>
            <a:ext cx="3932237" cy="2052637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9FF6F-507C-B9C0-5A4A-8BEB08BC2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2908" y="3816350"/>
            <a:ext cx="3932237" cy="20526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0B9F782-BA46-0AC0-6D9E-E2DA688F3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1640326-6C2B-C264-2732-AE8ECCA2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5641" y="6267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B78CF-4734-C38F-4521-AAB13BBC5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3097" y="6361139"/>
            <a:ext cx="1169514" cy="2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09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9F928F-06ED-FE82-30A6-BDB0C1263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FA5EA-78F3-A234-E246-EF5C51E04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08" y="1758950"/>
            <a:ext cx="3932237" cy="2052637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9FF6F-507C-B9C0-5A4A-8BEB08BC2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2908" y="3816350"/>
            <a:ext cx="3932237" cy="20526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2061C47-9C17-A628-B8BC-1FA7D2A74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0EADDD4-954A-B7E6-5051-AAC38FC74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5641" y="6267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CB4BEB-A967-3D1F-B2D7-5A048E0C1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3097" y="6361139"/>
            <a:ext cx="1169514" cy="2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72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D40B9CEF-C9E4-8404-BE49-FC0BFBFC9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1836" y="2186550"/>
            <a:ext cx="4720535" cy="209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27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257800"/>
            <a:ext cx="10566400" cy="16002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600200"/>
            <a:ext cx="8432800" cy="2743200"/>
          </a:xfrm>
        </p:spPr>
        <p:txBody>
          <a:bodyPr/>
          <a:lstStyle>
            <a:lvl1pPr algn="l">
              <a:defRPr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76800" y="304800"/>
            <a:ext cx="6705600" cy="3810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chemeClr val="accent6">
                    <a:lumMod val="75000"/>
                  </a:schemeClr>
                </a:solidFill>
                <a:latin typeface="Antique Olive Compac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1400"/>
              <a:t>CALIFORNIA DEPARTMENT OF PUBLIC HEALTH 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7315200" y="762000"/>
            <a:ext cx="4876800" cy="0"/>
          </a:xfrm>
          <a:prstGeom prst="line">
            <a:avLst/>
          </a:prstGeom>
          <a:ln w="171450" cap="flat" cmpd="tri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0" y="5181600"/>
            <a:ext cx="6096000" cy="0"/>
          </a:xfrm>
          <a:prstGeom prst="line">
            <a:avLst/>
          </a:prstGeom>
          <a:ln w="171450" cap="flat" cmpd="tri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5410200"/>
            <a:ext cx="3860800" cy="914400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0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62400" y="1905000"/>
            <a:ext cx="7416800" cy="1143000"/>
          </a:xfrm>
        </p:spPr>
        <p:txBody>
          <a:bodyPr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1"/>
            <a:ext cx="8534400" cy="292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0363200" cy="16002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0" y="5181600"/>
            <a:ext cx="1219200" cy="0"/>
          </a:xfrm>
          <a:prstGeom prst="line">
            <a:avLst/>
          </a:prstGeom>
          <a:ln w="171450" cap="flat" cmpd="tri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10363200" y="1524000"/>
            <a:ext cx="1828800" cy="0"/>
          </a:xfrm>
          <a:prstGeom prst="line">
            <a:avLst/>
          </a:prstGeom>
          <a:ln w="171450" cap="flat" cmpd="tri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91047" y="304800"/>
            <a:ext cx="6705600" cy="396498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Antique Olive Compac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1400"/>
              <a:t>CALIFORNIA DEPARTMENT OF PUBLIC HEALTH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18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19601"/>
            <a:ext cx="10009716" cy="13493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00971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828799" y="0"/>
            <a:ext cx="10373532" cy="16002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0332" y="1524000"/>
            <a:ext cx="1818467" cy="0"/>
          </a:xfrm>
          <a:prstGeom prst="line">
            <a:avLst/>
          </a:prstGeom>
          <a:ln w="171450" cap="flat" cmpd="tri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10972800" y="5181600"/>
            <a:ext cx="1219200" cy="0"/>
          </a:xfrm>
          <a:prstGeom prst="line">
            <a:avLst/>
          </a:prstGeom>
          <a:ln w="171450" cap="flat" cmpd="tri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4876800" y="304800"/>
            <a:ext cx="6705600" cy="381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Antique Olive Compac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1400"/>
              <a:t>CALIFORNIA DEPARTMENT OF PUBLIC HEALTH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89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Antique Olive Co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2549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i="0">
                <a:latin typeface="Antique Olive Co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2549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5257800"/>
            <a:ext cx="10566400" cy="16002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0" y="5181600"/>
            <a:ext cx="4876800" cy="0"/>
          </a:xfrm>
          <a:prstGeom prst="line">
            <a:avLst/>
          </a:prstGeom>
          <a:ln w="171450" cap="flat" cmpd="tri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08000" y="6172200"/>
            <a:ext cx="6807200" cy="39649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Antique Olive Compac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1400"/>
              <a:t>CALIFORNIA DEPARTMENT OF PUBLIC HEALTH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2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F4289F0-6F38-B13B-7701-340C9714D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358832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86EC5-891A-A7AA-060B-80B7F74A2E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013" y="1782671"/>
            <a:ext cx="2686298" cy="329265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56CFC-83C1-3F8B-170F-0454A0930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9340" y="988081"/>
            <a:ext cx="5644987" cy="4881838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D34C23-14EC-62D1-506D-4D62513D2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6" y="-1507"/>
            <a:ext cx="12172944" cy="684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898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8683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5257800"/>
            <a:ext cx="10566400" cy="1600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7315200" y="1524000"/>
            <a:ext cx="4876800" cy="0"/>
          </a:xfrm>
          <a:prstGeom prst="line">
            <a:avLst/>
          </a:prstGeom>
          <a:ln w="171450" cap="flat" cmpd="tri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0" y="5181600"/>
            <a:ext cx="4876800" cy="0"/>
          </a:xfrm>
          <a:prstGeom prst="line">
            <a:avLst/>
          </a:prstGeom>
          <a:ln w="171450" cap="flat" cmpd="tri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08000" y="6172200"/>
            <a:ext cx="6807200" cy="39649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Antique Olive Compac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1400"/>
              <a:t>CALIFORNIA DEPARTMENT OF PUBLIC HEALTH 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0" y="6096001"/>
            <a:ext cx="1219200" cy="6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58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6312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0464800" cy="1567912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10464800" y="1524000"/>
            <a:ext cx="1727200" cy="0"/>
          </a:xfrm>
          <a:prstGeom prst="line">
            <a:avLst/>
          </a:prstGeom>
          <a:ln w="171450" cap="flat" cmpd="tri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0" y="6096000"/>
            <a:ext cx="4876800" cy="0"/>
          </a:xfrm>
          <a:prstGeom prst="line">
            <a:avLst/>
          </a:prstGeom>
          <a:ln w="171450" cap="flat" cmpd="tri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450335" y="304800"/>
            <a:ext cx="6807200" cy="39649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Antique Olive Compac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1400"/>
              <a:t>CALIFORNIA DEPARTMENT OF PUBLIC HEALTH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97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7467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5847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0" y="6096000"/>
            <a:ext cx="4876800" cy="0"/>
          </a:xfrm>
          <a:prstGeom prst="line">
            <a:avLst/>
          </a:prstGeom>
          <a:ln w="171450" cap="flat" cmpd="tri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207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0" y="5181600"/>
            <a:ext cx="2336800" cy="0"/>
          </a:xfrm>
          <a:prstGeom prst="line">
            <a:avLst/>
          </a:prstGeom>
          <a:ln w="171450" cap="flat" cmpd="tri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9753600" y="5181600"/>
            <a:ext cx="2438400" cy="0"/>
          </a:xfrm>
          <a:prstGeom prst="line">
            <a:avLst/>
          </a:prstGeom>
          <a:ln w="171450" cap="flat" cmpd="tri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967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28600"/>
            <a:ext cx="83312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143001"/>
            <a:ext cx="9753600" cy="4525963"/>
          </a:xfrm>
        </p:spPr>
        <p:txBody>
          <a:bodyPr/>
          <a:lstStyle>
            <a:lvl5pPr>
              <a:defRPr sz="1700">
                <a:solidFill>
                  <a:srgbClr val="51534C"/>
                </a:solidFill>
              </a:defRPr>
            </a:lvl5pPr>
            <a:lvl6pPr>
              <a:defRPr sz="1600">
                <a:latin typeface="+mj-lt"/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508000" y="6416676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423C33"/>
                </a:solidFill>
                <a:latin typeface="+mj-lt"/>
              </a:defRPr>
            </a:lvl1pPr>
          </a:lstStyle>
          <a:p>
            <a:fld id="{BF5C8AC0-071D-4DF9-A9A7-DB6B4011C55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41600" y="6477001"/>
            <a:ext cx="6908800" cy="365125"/>
          </a:xfrm>
        </p:spPr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9174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D172E2-A49B-BBA5-BB66-D5B2B6EBE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9F5FA-78E5-8449-F4E2-EB95350D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2B5DC4-7E2D-0284-48EC-1C0B50910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42" y="1563236"/>
            <a:ext cx="735874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6B46850-58E4-0F1A-2BC4-91378ADFE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42" y="4042911"/>
            <a:ext cx="7358744" cy="101894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238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44737-5D69-9A86-2FA4-C12421DBF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9F5FA-78E5-8449-F4E2-EB95350D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2B5DC4-7E2D-0284-48EC-1C0B50910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42" y="1563236"/>
            <a:ext cx="735874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6B46850-58E4-0F1A-2BC4-91378ADFE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42" y="4042911"/>
            <a:ext cx="7358744" cy="101894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04257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84617-2E4B-AA60-D7EA-5326915CC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9F5FA-78E5-8449-F4E2-EB95350D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2B5DC4-7E2D-0284-48EC-1C0B50910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42" y="1563236"/>
            <a:ext cx="735874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6B46850-58E4-0F1A-2BC4-91378ADFE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42" y="4042911"/>
            <a:ext cx="7358744" cy="101894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8895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CCA334-B766-660F-8C57-4F113AFA9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9F5FA-78E5-8449-F4E2-EB95350D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2B5DC4-7E2D-0284-48EC-1C0B50910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42" y="1563236"/>
            <a:ext cx="735874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6B46850-58E4-0F1A-2BC4-91378ADFE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42" y="4042911"/>
            <a:ext cx="7358744" cy="101894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43137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D4CFBF-681B-9535-651E-1C2869199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00" y="0"/>
            <a:ext cx="73025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9F5FA-78E5-8449-F4E2-EB95350D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2B5DC4-7E2D-0284-48EC-1C0B50910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42" y="1563236"/>
            <a:ext cx="735874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6B46850-58E4-0F1A-2BC4-91378ADFE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42" y="4042911"/>
            <a:ext cx="7358744" cy="101894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389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6 - Phot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A8A7EE-23CB-7834-F00C-419576650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2B5DC4-7E2D-0284-48EC-1C0B50910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41" y="4382382"/>
            <a:ext cx="11074731" cy="1120842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6B46850-58E4-0F1A-2BC4-91378ADFE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42" y="5587432"/>
            <a:ext cx="11074730" cy="576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423A89-8325-92EC-DF7E-C10696FB0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5641" y="626744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60E4B-757A-55AA-F002-1FBC8F6D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57" y="489634"/>
            <a:ext cx="10831286" cy="9931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E101B-EDF9-A972-7FA4-476169D64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357" y="1767015"/>
            <a:ext cx="10831286" cy="4263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4898C-8E32-65AD-40F0-DCA81BB95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5641" y="6267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D71972-4D9B-4849-B57D-2F08B4442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AD251D-C006-AF8C-D32F-6DD10413B4B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30037" y="6642100"/>
            <a:ext cx="9604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- Low</a:t>
            </a:r>
          </a:p>
        </p:txBody>
      </p:sp>
    </p:spTree>
    <p:extLst>
      <p:ext uri="{BB962C8B-B14F-4D97-AF65-F5344CB8AC3E}">
        <p14:creationId xmlns:p14="http://schemas.microsoft.com/office/powerpoint/2010/main" val="19479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62" r:id="rId6"/>
    <p:sldLayoutId id="2147483663" r:id="rId7"/>
    <p:sldLayoutId id="2147483664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54" r:id="rId14"/>
    <p:sldLayoutId id="2147483655" r:id="rId15"/>
    <p:sldLayoutId id="2147483652" r:id="rId16"/>
    <p:sldLayoutId id="2147483653" r:id="rId17"/>
    <p:sldLayoutId id="2147483675" r:id="rId18"/>
    <p:sldLayoutId id="2147483676" r:id="rId19"/>
    <p:sldLayoutId id="2147483656" r:id="rId20"/>
    <p:sldLayoutId id="2147483671" r:id="rId21"/>
    <p:sldLayoutId id="2147483672" r:id="rId22"/>
    <p:sldLayoutId id="2147483673" r:id="rId23"/>
    <p:sldLayoutId id="2147483674" r:id="rId24"/>
    <p:sldLayoutId id="2147483677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0" y="6096000"/>
            <a:ext cx="1219200" cy="652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06400" y="63246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267494-CEAF-44DF-8743-BE3C0CAF19B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9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2">
              <a:lumMod val="75000"/>
            </a:schemeClr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ph.ca.gov/Programs/CHCQ/LCP/Pages/AFL-24-15.asp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cdph.ca.gov/Programs/CHCQ/HAI/CDPH%20Document%20Library/MDROCohorting.pdf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healthcare-associated-infections/php/preventing-mdros/mdro-prevention-strategies.html" TargetMode="Externa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healthcare-associated-infections/media/pdfs/ARIE-Interim-Guidance-508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cdph.ca.gov/Programs/CHCQ/HAI/Pages/InterfacilityCommunication.aspx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HAIProgram@cdph.ca.g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ph.ca.gov/Programs/CHCQ/LCP/Pages/AFL-25-01.asp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ph.ca.gov/Programs/OPA/Pages/CAHAN/Ongoing-Transmission-of-Candida-auris-in-Healthcare-Facilities-in-Northern-and-Central-California-.aspx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ph.ca.gov/Programs/CHCQ/HAI/CDPH%20Document%20Library/CaurisQuicksheet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5E45A-3338-8533-0525-2F6E9575A1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CDPH HAI Program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AD414-0605-B038-EE34-42DF42A32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42" y="4042910"/>
            <a:ext cx="7358744" cy="1251853"/>
          </a:xfrm>
        </p:spPr>
        <p:txBody>
          <a:bodyPr>
            <a:normAutofit/>
          </a:bodyPr>
          <a:lstStyle/>
          <a:p>
            <a:r>
              <a:rPr lang="en-US" dirty="0"/>
              <a:t>APIC Chapter </a:t>
            </a:r>
          </a:p>
          <a:p>
            <a:r>
              <a:rPr lang="en-US" dirty="0"/>
              <a:t>September 10, 2025</a:t>
            </a:r>
          </a:p>
        </p:txBody>
      </p:sp>
    </p:spTree>
    <p:extLst>
      <p:ext uri="{BB962C8B-B14F-4D97-AF65-F5344CB8AC3E}">
        <p14:creationId xmlns:p14="http://schemas.microsoft.com/office/powerpoint/2010/main" val="4238255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FE449-46C9-0F49-661B-0D16AEDDF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EC9E69-86EF-B18A-DED4-B9901219B20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Arial" panose="020B0604020202020204" pitchFamily="34" charset="0"/>
              </a:rPr>
              <a:t>Implement admission screening strategies based on patient- and unit-level risk for </a:t>
            </a:r>
            <a:r>
              <a:rPr lang="en-US" i="1" dirty="0">
                <a:ea typeface="Arial" panose="020B0604020202020204" pitchFamily="34" charset="0"/>
              </a:rPr>
              <a:t>C. auris </a:t>
            </a:r>
            <a:r>
              <a:rPr lang="en-US" dirty="0">
                <a:ea typeface="Arial" panose="020B0604020202020204" pitchFamily="34" charset="0"/>
              </a:rPr>
              <a:t>colonization and transmission, including screening patients on admission: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ea typeface="Arial" panose="020B0604020202020204" pitchFamily="34" charset="0"/>
              </a:rPr>
              <a:t>from any facility with known transmission;</a:t>
            </a:r>
          </a:p>
          <a:p>
            <a:pPr marR="0"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from LTACHs or </a:t>
            </a:r>
            <a:r>
              <a:rPr lang="en-US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vSNF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ventilator units; 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0"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with healthcare exposure outside of the U.S., or in regions with known </a:t>
            </a:r>
            <a:r>
              <a:rPr lang="en-US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C. auris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endemicity, e.g., Southern California, Nevada, New York;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ea typeface="Arial" panose="020B0604020202020204" pitchFamily="34" charset="0"/>
              </a:rPr>
              <a:t>wherever feasible, to units</a:t>
            </a:r>
            <a:r>
              <a:rPr lang="en-US" b="1" dirty="0">
                <a:ea typeface="Arial" panose="020B0604020202020204" pitchFamily="34" charset="0"/>
              </a:rPr>
              <a:t> </a:t>
            </a:r>
            <a:r>
              <a:rPr lang="en-US" dirty="0">
                <a:ea typeface="Arial" panose="020B0604020202020204" pitchFamily="34" charset="0"/>
              </a:rPr>
              <a:t>with high-acuity patients and prolonged (e.g., &gt; 1 week) lengths of stay (e.g., some ICUs, burn units).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BF11DC-778F-891F-54A0-23F0A8C9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Arial"/>
              </a:rPr>
              <a:t>Recommendations for ACHs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E3ED1-DFE3-D751-4246-6CCEB2108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09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09BC8-F913-4A66-009A-FFEBA2256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B6BC09-447F-361F-3A96-76730B349E9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54676" y="1583729"/>
            <a:ext cx="10831285" cy="47846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A very small proportion (&lt;1%) of </a:t>
            </a:r>
            <a:r>
              <a:rPr lang="en-US" i="1" dirty="0">
                <a:effectLst/>
                <a:latin typeface="+mn-lt"/>
                <a:ea typeface="Calibri" panose="020F0502020204030204" pitchFamily="34" charset="0"/>
              </a:rPr>
              <a:t>C. auris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 cases identified in regular SNFs; extensive transmission and outbreaks uncommon. </a:t>
            </a:r>
          </a:p>
          <a:p>
            <a:pPr>
              <a:spcAft>
                <a:spcPts val="1200"/>
              </a:spcAft>
            </a:pPr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SNFs should be prepared to admit and safely care for residents with known or suspected </a:t>
            </a:r>
            <a:r>
              <a:rPr lang="en-US" i="1" dirty="0">
                <a:effectLst/>
                <a:latin typeface="+mn-lt"/>
                <a:ea typeface="Calibri" panose="020F0502020204030204" pitchFamily="34" charset="0"/>
              </a:rPr>
              <a:t>C. auris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 colonization, including implementation of Enhanced Barrier Precautions (EBP) per 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  <a:hlinkClick r:id="rId3"/>
              </a:rPr>
              <a:t>AFL 24-15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All SNFs in compliance with CMS's EBP requirement able to admit and provide care for residents with MDROs, including </a:t>
            </a:r>
            <a:r>
              <a:rPr lang="en-US" i="1" dirty="0">
                <a:effectLst/>
                <a:latin typeface="+mn-lt"/>
                <a:ea typeface="Calibri" panose="020F0502020204030204" pitchFamily="34" charset="0"/>
              </a:rPr>
              <a:t>C. auris</a:t>
            </a:r>
            <a:r>
              <a:rPr lang="en-US" i="1" dirty="0">
                <a:latin typeface="+mn-lt"/>
                <a:ea typeface="Calibri" panose="020F0502020204030204" pitchFamily="34" charset="0"/>
              </a:rPr>
              <a:t>: </a:t>
            </a:r>
            <a:r>
              <a:rPr lang="en-US" dirty="0">
                <a:latin typeface="+mn-lt"/>
                <a:ea typeface="Calibri" panose="020F0502020204030204" pitchFamily="34" charset="0"/>
              </a:rPr>
              <a:t>n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o basis for SNF to refuse admission of resident based on need for EBP or MDRO status. </a:t>
            </a:r>
          </a:p>
          <a:p>
            <a:pPr>
              <a:spcAft>
                <a:spcPts val="600"/>
              </a:spcAft>
            </a:pPr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Residents on EBP do not require placement in a single-person room, even if MDRO-positive. CDPH provides additional guidance for cohorting in the 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  <a:hlinkClick r:id="rId4"/>
              </a:rPr>
              <a:t>CDPH MDRO </a:t>
            </a:r>
            <a:r>
              <a:rPr lang="en-US" u="sng" dirty="0">
                <a:solidFill>
                  <a:srgbClr val="0000FF"/>
                </a:solidFill>
                <a:effectLst/>
                <a:latin typeface="+mn-lt"/>
                <a:ea typeface="Calibri" panose="020F0502020204030204" pitchFamily="34" charset="0"/>
                <a:hlinkClick r:id="rId4"/>
              </a:rPr>
              <a:t>Cohorting Guidance</a:t>
            </a:r>
            <a:r>
              <a:rPr lang="en-US" u="sng" dirty="0">
                <a:solidFill>
                  <a:srgbClr val="0000FF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70996F-283F-1D95-8F62-8622269F4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Arial"/>
              </a:rPr>
              <a:t>Recommendations for SNFs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775DC-ADFB-7976-3510-94F2D855F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0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F91C8-1854-BF9E-E345-FEF27E7C6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08" y="1758950"/>
            <a:ext cx="4096903" cy="2052637"/>
          </a:xfrm>
        </p:spPr>
        <p:txBody>
          <a:bodyPr/>
          <a:lstStyle/>
          <a:p>
            <a:r>
              <a:rPr lang="en-US" dirty="0"/>
              <a:t>Interfacility Communication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32EE1-5A82-0612-1312-20317800F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Effective communication whenever a patient/resident infected or colonized with a multidrug-resistant organism (MDRO) is transferred within or between healthcare facilities</a:t>
            </a:r>
          </a:p>
          <a:p>
            <a:pPr lvl="1"/>
            <a:r>
              <a:rPr lang="en-US" dirty="0"/>
              <a:t>Increases the likelihood appropriate IPC actions will be implemented continuously through transitions of care</a:t>
            </a:r>
          </a:p>
          <a:p>
            <a:pPr lvl="1"/>
            <a:r>
              <a:rPr lang="en-US" dirty="0"/>
              <a:t>Decreases the likelihood of MDROs spreading to others</a:t>
            </a:r>
          </a:p>
          <a:p>
            <a:r>
              <a:rPr lang="en-US" dirty="0"/>
              <a:t>Communication recommended in addition to education, strengthening IPC practices, detection/screening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BE6BD-A874-10D0-8D41-1F6CB5F67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615D52-B875-F904-6D09-3D1CDEB6E2DE}"/>
              </a:ext>
            </a:extLst>
          </p:cNvPr>
          <p:cNvSpPr txBox="1"/>
          <p:nvPr/>
        </p:nvSpPr>
        <p:spPr>
          <a:xfrm>
            <a:off x="4920916" y="5602585"/>
            <a:ext cx="7459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MDRO Prevention Strategies | HAIs | CDC</a:t>
            </a:r>
            <a:r>
              <a:rPr lang="en-US" dirty="0"/>
              <a:t> https://www.cdc.gov/healthcare-associated-infections/php/preventing-mdros/mdro-prevention-strategies.html</a:t>
            </a:r>
          </a:p>
        </p:txBody>
      </p:sp>
    </p:spTree>
    <p:extLst>
      <p:ext uri="{BB962C8B-B14F-4D97-AF65-F5344CB8AC3E}">
        <p14:creationId xmlns:p14="http://schemas.microsoft.com/office/powerpoint/2010/main" val="2742232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493A4C6-E039-017B-FAEA-515CACB090BE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3138506203"/>
              </p:ext>
            </p:extLst>
          </p:nvPr>
        </p:nvGraphicFramePr>
        <p:xfrm>
          <a:off x="588741" y="1523569"/>
          <a:ext cx="10604664" cy="4797068"/>
        </p:xfrm>
        <a:graphic>
          <a:graphicData uri="http://schemas.openxmlformats.org/drawingml/2006/table">
            <a:tbl>
              <a:tblPr/>
              <a:tblGrid>
                <a:gridCol w="7671459">
                  <a:extLst>
                    <a:ext uri="{9D8B030D-6E8A-4147-A177-3AD203B41FA5}">
                      <a16:colId xmlns:a16="http://schemas.microsoft.com/office/drawing/2014/main" val="2426148214"/>
                    </a:ext>
                  </a:extLst>
                </a:gridCol>
                <a:gridCol w="2933205">
                  <a:extLst>
                    <a:ext uri="{9D8B030D-6E8A-4147-A177-3AD203B41FA5}">
                      <a16:colId xmlns:a16="http://schemas.microsoft.com/office/drawing/2014/main" val="97856438"/>
                    </a:ext>
                  </a:extLst>
                </a:gridCol>
              </a:tblGrid>
              <a:tr h="317260">
                <a:tc gridSpan="2">
                  <a:txBody>
                    <a:bodyPr/>
                    <a:lstStyle/>
                    <a:p>
                      <a:r>
                        <a:rPr lang="en-US" sz="1600" b="1" dirty="0"/>
                        <a:t>Table 6. Recommended communication activities by facility category</a:t>
                      </a:r>
                    </a:p>
                  </a:txBody>
                  <a:tcPr marL="22673" marR="22673" marT="11336" marB="11336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251042"/>
                  </a:ext>
                </a:extLst>
              </a:tr>
              <a:tr h="12040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effectLst/>
                        </a:rPr>
                        <a:t>Activities</a:t>
                      </a:r>
                      <a:endParaRPr lang="en-US" sz="1600" dirty="0">
                        <a:effectLst/>
                      </a:endParaRPr>
                    </a:p>
                  </a:txBody>
                  <a:tcPr marL="22673" marR="22673" marT="11336" marB="11336" anchor="ctr">
                    <a:lnL w="10582" cap="flat" cmpd="sng" algn="ctr">
                      <a:solidFill>
                        <a:srgbClr val="10D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82" cap="flat" cmpd="sng" algn="ctr">
                      <a:solidFill>
                        <a:srgbClr val="F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0582" cap="flat" cmpd="sng" algn="ctr">
                      <a:solidFill>
                        <a:srgbClr val="50D5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</a:rPr>
                        <a:t>Recommendation by Facility Category</a:t>
                      </a:r>
                      <a:endParaRPr lang="en-US" sz="1600">
                        <a:effectLst/>
                      </a:endParaRPr>
                    </a:p>
                  </a:txBody>
                  <a:tcPr marL="22673" marR="22673" marT="11336" marB="11336" anchor="ctr">
                    <a:lnL w="10582" cap="flat" cmpd="sng" algn="ctr">
                      <a:solidFill>
                        <a:srgbClr val="F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82" cap="flat" cmpd="sng" algn="ctr">
                      <a:solidFill>
                        <a:srgbClr val="F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82" cap="flat" cmpd="sng" algn="ctr">
                      <a:solidFill>
                        <a:srgbClr val="F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82" cap="flat" cmpd="sng" algn="ctr">
                      <a:solidFill>
                        <a:srgbClr val="10C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079782"/>
                  </a:ext>
                </a:extLst>
              </a:tr>
              <a:tr h="75249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effectLst/>
                        </a:rPr>
                        <a:t>Ensure all healthcare facilities and other providers (i.e., home health, medical transportation agencies, etc.) understand when, what, and how MDRO-related information is communicated to the health department. </a:t>
                      </a:r>
                      <a:r>
                        <a:rPr lang="en-US" sz="1600" i="1" u="sng" dirty="0">
                          <a:effectLst/>
                        </a:rPr>
                        <a:t>Objective</a:t>
                      </a:r>
                      <a:r>
                        <a:rPr lang="en-US" sz="1600" i="1" dirty="0">
                          <a:effectLst/>
                        </a:rPr>
                        <a:t>:  </a:t>
                      </a:r>
                      <a:r>
                        <a:rPr lang="en-US" sz="1600" dirty="0">
                          <a:effectLst/>
                        </a:rPr>
                        <a:t>To ensure timely and accurate information is shared with health departments to inform public health action.</a:t>
                      </a:r>
                    </a:p>
                  </a:txBody>
                  <a:tcPr marL="22673" marR="22673" marT="11336" marB="11336" anchor="ctr">
                    <a:lnL w="10582" cap="flat" cmpd="sng" algn="ctr">
                      <a:solidFill>
                        <a:srgbClr val="50D5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82" cap="flat" cmpd="sng" algn="ctr">
                      <a:solidFill>
                        <a:srgbClr val="10C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82" cap="flat" cmpd="sng" algn="ctr">
                      <a:solidFill>
                        <a:srgbClr val="50D5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82" cap="flat" cmpd="sng" algn="ctr">
                      <a:solidFill>
                        <a:srgbClr val="F0D0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</a:rPr>
                        <a:t>All </a:t>
                      </a:r>
                      <a:r>
                        <a:rPr lang="en-US" sz="1600">
                          <a:effectLst/>
                        </a:rPr>
                        <a:t>– Highly recommended</a:t>
                      </a:r>
                    </a:p>
                  </a:txBody>
                  <a:tcPr marL="22673" marR="22673" marT="11336" marB="11336" anchor="ctr">
                    <a:lnL w="10582" cap="flat" cmpd="sng" algn="ctr">
                      <a:solidFill>
                        <a:srgbClr val="10C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82" cap="flat" cmpd="sng" algn="ctr">
                      <a:solidFill>
                        <a:srgbClr val="10C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82" cap="flat" cmpd="sng" algn="ctr">
                      <a:solidFill>
                        <a:srgbClr val="10C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82" cap="flat" cmpd="sng" algn="ctr">
                      <a:solidFill>
                        <a:srgbClr val="B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818835"/>
                  </a:ext>
                </a:extLst>
              </a:tr>
              <a:tr h="102339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effectLst/>
                        </a:rPr>
                        <a:t>Ensure all healthcare facilities and other providers (i.e., home health, medical transportation agencies, etc.) understand when, what, and how MDRO-related information should be communicated within and between healthcare facilities or providers. </a:t>
                      </a:r>
                      <a:r>
                        <a:rPr lang="en-US" sz="1600" i="1" u="sng" dirty="0">
                          <a:effectLst/>
                        </a:rPr>
                        <a:t>Objective</a:t>
                      </a:r>
                      <a:r>
                        <a:rPr lang="en-US" sz="1600" i="1" dirty="0">
                          <a:effectLst/>
                        </a:rPr>
                        <a:t>:  </a:t>
                      </a:r>
                      <a:r>
                        <a:rPr lang="en-US" sz="1600" dirty="0">
                          <a:effectLst/>
                        </a:rPr>
                        <a:t>To ensure the timely application of appropriate IPC actions for those infected or colonized with MDROs to decrease the risk of spread to others within healthcare systems.</a:t>
                      </a:r>
                    </a:p>
                  </a:txBody>
                  <a:tcPr marL="22673" marR="22673" marT="11336" marB="11336" anchor="ctr">
                    <a:lnL w="10582" cap="flat" cmpd="sng" algn="ctr">
                      <a:solidFill>
                        <a:srgbClr val="F0D0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82" cap="flat" cmpd="sng" algn="ctr">
                      <a:solidFill>
                        <a:srgbClr val="B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82" cap="flat" cmpd="sng" algn="ctr">
                      <a:solidFill>
                        <a:srgbClr val="F0D0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82" cap="flat" cmpd="sng" algn="ctr">
                      <a:solidFill>
                        <a:srgbClr val="70CE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</a:rPr>
                        <a:t>All </a:t>
                      </a:r>
                      <a:r>
                        <a:rPr lang="en-US" sz="1600">
                          <a:effectLst/>
                        </a:rPr>
                        <a:t>– Highly recommended</a:t>
                      </a:r>
                    </a:p>
                  </a:txBody>
                  <a:tcPr marL="22673" marR="22673" marT="11336" marB="11336" anchor="ctr">
                    <a:lnL w="10582" cap="flat" cmpd="sng" algn="ctr">
                      <a:solidFill>
                        <a:srgbClr val="B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82" cap="flat" cmpd="sng" algn="ctr">
                      <a:solidFill>
                        <a:srgbClr val="B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82" cap="flat" cmpd="sng" algn="ctr">
                      <a:solidFill>
                        <a:srgbClr val="B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82" cap="flat" cmpd="sng" algn="ctr">
                      <a:solidFill>
                        <a:srgbClr val="70CE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300330"/>
                  </a:ext>
                </a:extLst>
              </a:tr>
              <a:tr h="9331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>
                          <a:effectLst/>
                        </a:rPr>
                        <a:t>Issue health alerts for clinicians and laboratories when novel or targeted MDROs are first identified in a region, or in response to changing epidemiology (e.g., large outbreaks, increasing prevalence).</a:t>
                      </a:r>
                      <a:r>
                        <a:rPr lang="en-US" sz="1600" i="1" u="sng">
                          <a:effectLst/>
                        </a:rPr>
                        <a:t>Objective</a:t>
                      </a:r>
                      <a:r>
                        <a:rPr lang="en-US" sz="1600" i="1">
                          <a:effectLst/>
                        </a:rPr>
                        <a:t>:  </a:t>
                      </a:r>
                      <a:r>
                        <a:rPr lang="en-US" sz="1600">
                          <a:effectLst/>
                        </a:rPr>
                        <a:t>To increase awareness across healthcare systems on emerging or changing MDRO trends to encourage implementation of prevention and response actions.</a:t>
                      </a:r>
                    </a:p>
                  </a:txBody>
                  <a:tcPr marL="22673" marR="22673" marT="11336" marB="11336" anchor="ctr">
                    <a:lnL w="10582" cap="flat" cmpd="sng" algn="ctr">
                      <a:solidFill>
                        <a:srgbClr val="70CE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82" cap="flat" cmpd="sng" algn="ctr">
                      <a:solidFill>
                        <a:srgbClr val="70CE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82" cap="flat" cmpd="sng" algn="ctr">
                      <a:solidFill>
                        <a:srgbClr val="70CE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82" cap="flat" cmpd="sng" algn="ctr">
                      <a:solidFill>
                        <a:srgbClr val="B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</a:rPr>
                        <a:t>All </a:t>
                      </a:r>
                      <a:r>
                        <a:rPr lang="en-US" sz="1600" dirty="0">
                          <a:effectLst/>
                        </a:rPr>
                        <a:t>– Highly recommended</a:t>
                      </a:r>
                    </a:p>
                  </a:txBody>
                  <a:tcPr marL="22673" marR="22673" marT="11336" marB="11336" anchor="ctr">
                    <a:lnL w="10582" cap="flat" cmpd="sng" algn="ctr">
                      <a:solidFill>
                        <a:srgbClr val="70CE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82" cap="flat" cmpd="sng" algn="ctr">
                      <a:solidFill>
                        <a:srgbClr val="70CE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82" cap="flat" cmpd="sng" algn="ctr">
                      <a:solidFill>
                        <a:srgbClr val="70CE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82" cap="flat" cmpd="sng" algn="ctr">
                      <a:solidFill>
                        <a:srgbClr val="B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861233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2CBD0-4A0B-2698-2888-3AFC6FF13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71972-4D9B-4849-B57D-2F08B444211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4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249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FDDF2AD-B1D3-8D18-0802-177D821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13" y="590551"/>
            <a:ext cx="10831285" cy="993178"/>
          </a:xfrm>
        </p:spPr>
        <p:txBody>
          <a:bodyPr>
            <a:normAutofit fontScale="90000"/>
          </a:bodyPr>
          <a:lstStyle/>
          <a:p>
            <a:r>
              <a:rPr lang="en-US" dirty="0"/>
              <a:t>CDC MDRO Prevention Strategies -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233265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493A4C6-E039-017B-FAEA-515CACB090BE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4042269845"/>
              </p:ext>
            </p:extLst>
          </p:nvPr>
        </p:nvGraphicFramePr>
        <p:xfrm>
          <a:off x="641893" y="1521129"/>
          <a:ext cx="10604664" cy="4746320"/>
        </p:xfrm>
        <a:graphic>
          <a:graphicData uri="http://schemas.openxmlformats.org/drawingml/2006/table">
            <a:tbl>
              <a:tblPr/>
              <a:tblGrid>
                <a:gridCol w="7671459">
                  <a:extLst>
                    <a:ext uri="{9D8B030D-6E8A-4147-A177-3AD203B41FA5}">
                      <a16:colId xmlns:a16="http://schemas.microsoft.com/office/drawing/2014/main" val="2426148214"/>
                    </a:ext>
                  </a:extLst>
                </a:gridCol>
                <a:gridCol w="2933205">
                  <a:extLst>
                    <a:ext uri="{9D8B030D-6E8A-4147-A177-3AD203B41FA5}">
                      <a16:colId xmlns:a16="http://schemas.microsoft.com/office/drawing/2014/main" val="97856438"/>
                    </a:ext>
                  </a:extLst>
                </a:gridCol>
              </a:tblGrid>
              <a:tr h="178571">
                <a:tc gridSpan="2">
                  <a:txBody>
                    <a:bodyPr/>
                    <a:lstStyle/>
                    <a:p>
                      <a:r>
                        <a:rPr lang="en-US" sz="1600" b="1" dirty="0"/>
                        <a:t>Table 6. Recommended communication activities by facility category (</a:t>
                      </a:r>
                      <a:r>
                        <a:rPr lang="en-US" sz="1600" b="1" i="1" dirty="0"/>
                        <a:t>cont’d</a:t>
                      </a:r>
                      <a:r>
                        <a:rPr lang="en-US" sz="1600" b="1" dirty="0"/>
                        <a:t>)</a:t>
                      </a:r>
                    </a:p>
                  </a:txBody>
                  <a:tcPr marL="22673" marR="22673" marT="11336" marB="11336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251042"/>
                  </a:ext>
                </a:extLst>
              </a:tr>
              <a:tr h="12040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effectLst/>
                        </a:rPr>
                        <a:t>Activities</a:t>
                      </a:r>
                      <a:endParaRPr lang="en-US" sz="1600" dirty="0">
                        <a:effectLst/>
                      </a:endParaRPr>
                    </a:p>
                  </a:txBody>
                  <a:tcPr marL="22673" marR="22673" marT="11336" marB="11336" anchor="ctr">
                    <a:lnL w="10582" cap="flat" cmpd="sng" algn="ctr">
                      <a:solidFill>
                        <a:srgbClr val="10D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82" cap="flat" cmpd="sng" algn="ctr">
                      <a:solidFill>
                        <a:srgbClr val="F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0582" cap="flat" cmpd="sng" algn="ctr">
                      <a:solidFill>
                        <a:srgbClr val="50D5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</a:rPr>
                        <a:t>Recommendation by Facility Category</a:t>
                      </a:r>
                      <a:endParaRPr lang="en-US" sz="1600">
                        <a:effectLst/>
                      </a:endParaRPr>
                    </a:p>
                  </a:txBody>
                  <a:tcPr marL="22673" marR="22673" marT="11336" marB="11336" anchor="ctr">
                    <a:lnL w="10582" cap="flat" cmpd="sng" algn="ctr">
                      <a:solidFill>
                        <a:srgbClr val="F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82" cap="flat" cmpd="sng" algn="ctr">
                      <a:solidFill>
                        <a:srgbClr val="F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82" cap="flat" cmpd="sng" algn="ctr">
                      <a:solidFill>
                        <a:srgbClr val="F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82" cap="flat" cmpd="sng" algn="ctr">
                      <a:solidFill>
                        <a:srgbClr val="10C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079782"/>
                  </a:ext>
                </a:extLst>
              </a:tr>
              <a:tr h="11137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effectLst/>
                        </a:rPr>
                        <a:t>Support healthcare facilities to improve interfacility communication within a region. This could include forming a workgroup of healthcare facilities within the same patient/resident sharing network, with representation from different healthcare facility types (e.g., ACH, LTACH, IRF, SNF), to discuss and implement improvements in communication. </a:t>
                      </a:r>
                      <a:r>
                        <a:rPr lang="en-US" sz="1600" i="1" u="sng" dirty="0">
                          <a:effectLst/>
                        </a:rPr>
                        <a:t>Objective</a:t>
                      </a:r>
                      <a:r>
                        <a:rPr lang="en-US" sz="1600" i="1" dirty="0">
                          <a:effectLst/>
                        </a:rPr>
                        <a:t>:  </a:t>
                      </a:r>
                      <a:r>
                        <a:rPr lang="en-US" sz="1600" dirty="0">
                          <a:effectLst/>
                        </a:rPr>
                        <a:t>To encourage healthcare facilities to identify barriers in communication with each other to innovate solutions to these barriers.</a:t>
                      </a:r>
                    </a:p>
                  </a:txBody>
                  <a:tcPr marL="22673" marR="22673" marT="11336" marB="11336" anchor="ctr">
                    <a:lnL w="10582" cap="flat" cmpd="sng" algn="ctr">
                      <a:solidFill>
                        <a:srgbClr val="B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82" cap="flat" cmpd="sng" algn="ctr">
                      <a:solidFill>
                        <a:srgbClr val="B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82" cap="flat" cmpd="sng" algn="ctr">
                      <a:solidFill>
                        <a:srgbClr val="50D5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82" cap="flat" cmpd="sng" algn="ctr">
                      <a:solidFill>
                        <a:srgbClr val="F0D0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</a:rPr>
                        <a:t>All</a:t>
                      </a:r>
                      <a:r>
                        <a:rPr lang="en-US" sz="1600" dirty="0">
                          <a:effectLst/>
                        </a:rPr>
                        <a:t>– Highly recommended</a:t>
                      </a:r>
                    </a:p>
                  </a:txBody>
                  <a:tcPr marL="22673" marR="22673" marT="11336" marB="11336" anchor="ctr">
                    <a:lnL w="10582" cap="flat" cmpd="sng" algn="ctr">
                      <a:solidFill>
                        <a:srgbClr val="B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82" cap="flat" cmpd="sng" algn="ctr">
                      <a:solidFill>
                        <a:srgbClr val="B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82" cap="flat" cmpd="sng" algn="ctr">
                      <a:solidFill>
                        <a:srgbClr val="10C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82" cap="flat" cmpd="sng" algn="ctr">
                      <a:solidFill>
                        <a:srgbClr val="70CE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35533"/>
                  </a:ext>
                </a:extLst>
              </a:tr>
              <a:tr h="11137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effectLst/>
                        </a:rPr>
                        <a:t>Create </a:t>
                      </a:r>
                      <a:r>
                        <a:rPr lang="en-US" sz="1600" b="1" dirty="0">
                          <a:solidFill>
                            <a:srgbClr val="005EA2"/>
                          </a:solidFill>
                          <a:effectLst/>
                          <a:hlinkClick r:id="rId3"/>
                        </a:rPr>
                        <a:t>Antibiotic Resistance Information Exchanges (ARIEs) [PDF - 24 pages]</a:t>
                      </a:r>
                      <a:r>
                        <a:rPr lang="en-US" sz="1600" b="1" dirty="0">
                          <a:effectLst/>
                        </a:rPr>
                        <a:t> to support the multidirectional information flow between healthcare facilities and between healthcare facilities and health departments (e.g., a patient safety registry). </a:t>
                      </a:r>
                      <a:r>
                        <a:rPr lang="en-US" sz="1600" i="1" u="sng" dirty="0">
                          <a:effectLst/>
                        </a:rPr>
                        <a:t>Objective</a:t>
                      </a:r>
                      <a:r>
                        <a:rPr lang="en-US" sz="1600" i="1" dirty="0">
                          <a:effectLst/>
                        </a:rPr>
                        <a:t>:  </a:t>
                      </a:r>
                      <a:r>
                        <a:rPr lang="en-US" sz="1600" dirty="0">
                          <a:effectLst/>
                        </a:rPr>
                        <a:t>To track patients/residents who are colonized or infected with specific MDROs and alert healthcare providers when these patients are admitted to a facility to aid in the timely implementation of appropriate IPC practices.</a:t>
                      </a:r>
                    </a:p>
                  </a:txBody>
                  <a:tcPr marL="22673" marR="22673" marT="11336" marB="11336" anchor="ctr">
                    <a:lnL w="10582" cap="flat" cmpd="sng" algn="ctr">
                      <a:solidFill>
                        <a:srgbClr val="F0D0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82" cap="flat" cmpd="sng" algn="ctr">
                      <a:solidFill>
                        <a:srgbClr val="70CE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82" cap="flat" cmpd="sng" algn="ctr">
                      <a:solidFill>
                        <a:srgbClr val="F0D0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82" cap="flat" cmpd="sng" algn="ctr">
                      <a:solidFill>
                        <a:srgbClr val="B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</a:rPr>
                        <a:t>All </a:t>
                      </a:r>
                      <a:r>
                        <a:rPr lang="en-US" sz="1600" dirty="0">
                          <a:effectLst/>
                        </a:rPr>
                        <a:t>– Recommended if capacity remains after infection control improvement and colonization screening efforts are in place.</a:t>
                      </a:r>
                    </a:p>
                  </a:txBody>
                  <a:tcPr marL="22673" marR="22673" marT="11336" marB="11336" anchor="ctr">
                    <a:lnL w="10582" cap="flat" cmpd="sng" algn="ctr">
                      <a:solidFill>
                        <a:srgbClr val="70CE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82" cap="flat" cmpd="sng" algn="ctr">
                      <a:solidFill>
                        <a:srgbClr val="70CE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82" cap="flat" cmpd="sng" algn="ctr">
                      <a:solidFill>
                        <a:srgbClr val="70CE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82" cap="flat" cmpd="sng" algn="ctr">
                      <a:solidFill>
                        <a:srgbClr val="F0D0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462858"/>
                  </a:ext>
                </a:extLst>
              </a:tr>
              <a:tr h="4816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effectLst/>
                        </a:rPr>
                        <a:t>Mandate interfacility communication between healthcare facilities within a jurisdiction. </a:t>
                      </a:r>
                      <a:r>
                        <a:rPr lang="en-US" sz="1600" i="1" u="sng" dirty="0">
                          <a:effectLst/>
                        </a:rPr>
                        <a:t>Objective</a:t>
                      </a:r>
                      <a:r>
                        <a:rPr lang="en-US" sz="1600" i="1" dirty="0">
                          <a:effectLst/>
                        </a:rPr>
                        <a:t>:  </a:t>
                      </a:r>
                      <a:r>
                        <a:rPr lang="en-US" sz="1600" dirty="0">
                          <a:effectLst/>
                        </a:rPr>
                        <a:t>To encourage a standard of communication practices between healthcare facilities.</a:t>
                      </a:r>
                    </a:p>
                  </a:txBody>
                  <a:tcPr marL="22673" marR="22673" marT="11336" marB="11336" anchor="ctr">
                    <a:lnL w="10582" cap="flat" cmpd="sng" algn="ctr">
                      <a:solidFill>
                        <a:srgbClr val="B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82" cap="flat" cmpd="sng" algn="ctr">
                      <a:solidFill>
                        <a:srgbClr val="F0D0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82" cap="flat" cmpd="sng" algn="ctr">
                      <a:solidFill>
                        <a:srgbClr val="B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82" cap="flat" cmpd="sng" algn="ctr">
                      <a:solidFill>
                        <a:srgbClr val="B0D4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</a:rPr>
                        <a:t>All </a:t>
                      </a:r>
                      <a:r>
                        <a:rPr lang="en-US" sz="1600" dirty="0">
                          <a:effectLst/>
                        </a:rPr>
                        <a:t>– Consider</a:t>
                      </a:r>
                    </a:p>
                  </a:txBody>
                  <a:tcPr marL="22673" marR="22673" marT="11336" marB="11336" anchor="ctr">
                    <a:lnL w="10582" cap="flat" cmpd="sng" algn="ctr">
                      <a:solidFill>
                        <a:srgbClr val="F0D0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82" cap="flat" cmpd="sng" algn="ctr">
                      <a:solidFill>
                        <a:srgbClr val="F0D0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82" cap="flat" cmpd="sng" algn="ctr">
                      <a:solidFill>
                        <a:srgbClr val="F0D0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82" cap="flat" cmpd="sng" algn="ctr">
                      <a:solidFill>
                        <a:srgbClr val="F0D0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65880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2CBD0-4A0B-2698-2888-3AFC6FF13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71972-4D9B-4849-B57D-2F08B444211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4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249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82A82FB-3AAD-B426-A10E-D795427CD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13" y="590551"/>
            <a:ext cx="10831285" cy="993178"/>
          </a:xfrm>
        </p:spPr>
        <p:txBody>
          <a:bodyPr>
            <a:normAutofit fontScale="90000"/>
          </a:bodyPr>
          <a:lstStyle/>
          <a:p>
            <a:r>
              <a:rPr lang="en-US" dirty="0"/>
              <a:t>CDC MDRO Prevention Strategies -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023460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9CD96-EFDD-DD5A-E47C-F97CAE968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247479-764D-D638-EE2E-31A474C26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829" y="489634"/>
            <a:ext cx="8410365" cy="5650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2018E0-9A0E-4D45-F57A-1B5FCF9DF4CE}"/>
              </a:ext>
            </a:extLst>
          </p:cNvPr>
          <p:cNvSpPr txBox="1"/>
          <p:nvPr/>
        </p:nvSpPr>
        <p:spPr>
          <a:xfrm>
            <a:off x="1435829" y="6140564"/>
            <a:ext cx="8766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Interfacility Communication</a:t>
            </a:r>
            <a:r>
              <a:rPr lang="en-US" dirty="0"/>
              <a:t> https://www.cdph.ca.gov/Programs/CHCQ/HAI/Pages/</a:t>
            </a:r>
            <a:br>
              <a:rPr lang="en-US" dirty="0"/>
            </a:br>
            <a:r>
              <a:rPr lang="en-US" dirty="0"/>
              <a:t>InterfacilityCommunication.aspx</a:t>
            </a:r>
          </a:p>
        </p:txBody>
      </p:sp>
    </p:spTree>
    <p:extLst>
      <p:ext uri="{BB962C8B-B14F-4D97-AF65-F5344CB8AC3E}">
        <p14:creationId xmlns:p14="http://schemas.microsoft.com/office/powerpoint/2010/main" val="432573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53998C-2018-83BF-61F4-869108EF8CE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0356" y="1624913"/>
            <a:ext cx="5118865" cy="4500435"/>
          </a:xfrm>
        </p:spPr>
        <p:txBody>
          <a:bodyPr>
            <a:normAutofit/>
          </a:bodyPr>
          <a:lstStyle/>
          <a:p>
            <a:r>
              <a:rPr lang="en-US" dirty="0"/>
              <a:t>Facilities may use or adapt the CDPH forms or incorporate the information into existing communication processes, e.g., electronic health record</a:t>
            </a:r>
          </a:p>
          <a:p>
            <a:r>
              <a:rPr lang="en-US" dirty="0"/>
              <a:t>Standardization and consistency more important than specific mode of communication</a:t>
            </a:r>
          </a:p>
          <a:p>
            <a:r>
              <a:rPr lang="en-US" dirty="0"/>
              <a:t>But what’s most important is that the information is recognized and acted upon in the receiving facility…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C472B7-4E1A-AAD3-A37C-67DA2A18E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CDPH Transfer 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3B7C2-013E-554D-5D79-10AF96779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1378A-85AF-2440-79C7-29F6E4855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790" y="156240"/>
            <a:ext cx="5385810" cy="670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36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CA8B9F-63B5-9B2A-8099-B3370BAB7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88" y="841735"/>
            <a:ext cx="11702623" cy="99317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Regional AR/MDRO Prevention Collaboratives </a:t>
            </a:r>
            <a:r>
              <a:rPr lang="en-US" sz="3100" dirty="0"/>
              <a:t>– networks of hospitals and skilled nursing facilities with </a:t>
            </a:r>
            <a:br>
              <a:rPr lang="en-US" sz="3100" dirty="0"/>
            </a:br>
            <a:r>
              <a:rPr lang="en-US" sz="3100" dirty="0"/>
              <a:t>shared patient population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E06BD1-0F30-DDDF-68A8-60B769B6E97C}"/>
              </a:ext>
            </a:extLst>
          </p:cNvPr>
          <p:cNvGrpSpPr/>
          <p:nvPr/>
        </p:nvGrpSpPr>
        <p:grpSpPr>
          <a:xfrm>
            <a:off x="702566" y="1834914"/>
            <a:ext cx="10829926" cy="4252074"/>
            <a:chOff x="681037" y="1654455"/>
            <a:chExt cx="10829926" cy="425207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F07FE30-F33E-252C-DFD7-D705AB5581DA}"/>
                </a:ext>
              </a:extLst>
            </p:cNvPr>
            <p:cNvSpPr/>
            <p:nvPr/>
          </p:nvSpPr>
          <p:spPr>
            <a:xfrm>
              <a:off x="681037" y="1654455"/>
              <a:ext cx="5414963" cy="2126038"/>
            </a:xfrm>
            <a:custGeom>
              <a:avLst/>
              <a:gdLst>
                <a:gd name="connsiteX0" fmla="*/ 0 w 2126037"/>
                <a:gd name="connsiteY0" fmla="*/ 0 h 5414962"/>
                <a:gd name="connsiteX1" fmla="*/ 1771690 w 2126037"/>
                <a:gd name="connsiteY1" fmla="*/ 0 h 5414962"/>
                <a:gd name="connsiteX2" fmla="*/ 2126037 w 2126037"/>
                <a:gd name="connsiteY2" fmla="*/ 354347 h 5414962"/>
                <a:gd name="connsiteX3" fmla="*/ 2126037 w 2126037"/>
                <a:gd name="connsiteY3" fmla="*/ 5414962 h 5414962"/>
                <a:gd name="connsiteX4" fmla="*/ 0 w 2126037"/>
                <a:gd name="connsiteY4" fmla="*/ 5414962 h 5414962"/>
                <a:gd name="connsiteX5" fmla="*/ 0 w 2126037"/>
                <a:gd name="connsiteY5" fmla="*/ 0 h 541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6037" h="5414962">
                  <a:moveTo>
                    <a:pt x="0" y="5414961"/>
                  </a:moveTo>
                  <a:lnTo>
                    <a:pt x="0" y="902514"/>
                  </a:lnTo>
                  <a:cubicBezTo>
                    <a:pt x="0" y="404071"/>
                    <a:pt x="62289" y="1"/>
                    <a:pt x="139125" y="1"/>
                  </a:cubicBezTo>
                  <a:lnTo>
                    <a:pt x="2126037" y="1"/>
                  </a:lnTo>
                  <a:lnTo>
                    <a:pt x="2126037" y="5414961"/>
                  </a:lnTo>
                  <a:lnTo>
                    <a:pt x="0" y="541496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9" tIns="170688" rIns="170688" bIns="702198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Enhance AR surveillance and response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BBF52E0-BB92-4B0F-7511-C40BB02FA84D}"/>
                </a:ext>
              </a:extLst>
            </p:cNvPr>
            <p:cNvSpPr/>
            <p:nvPr/>
          </p:nvSpPr>
          <p:spPr>
            <a:xfrm>
              <a:off x="6096000" y="1654455"/>
              <a:ext cx="5414962" cy="2126037"/>
            </a:xfrm>
            <a:custGeom>
              <a:avLst/>
              <a:gdLst>
                <a:gd name="connsiteX0" fmla="*/ 0 w 5414962"/>
                <a:gd name="connsiteY0" fmla="*/ 0 h 2126037"/>
                <a:gd name="connsiteX1" fmla="*/ 5060615 w 5414962"/>
                <a:gd name="connsiteY1" fmla="*/ 0 h 2126037"/>
                <a:gd name="connsiteX2" fmla="*/ 5414962 w 5414962"/>
                <a:gd name="connsiteY2" fmla="*/ 354347 h 2126037"/>
                <a:gd name="connsiteX3" fmla="*/ 5414962 w 5414962"/>
                <a:gd name="connsiteY3" fmla="*/ 2126037 h 2126037"/>
                <a:gd name="connsiteX4" fmla="*/ 0 w 5414962"/>
                <a:gd name="connsiteY4" fmla="*/ 2126037 h 2126037"/>
                <a:gd name="connsiteX5" fmla="*/ 0 w 5414962"/>
                <a:gd name="connsiteY5" fmla="*/ 0 h 212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4962" h="2126037">
                  <a:moveTo>
                    <a:pt x="0" y="0"/>
                  </a:moveTo>
                  <a:lnTo>
                    <a:pt x="5060615" y="0"/>
                  </a:lnTo>
                  <a:cubicBezTo>
                    <a:pt x="5256315" y="0"/>
                    <a:pt x="5414962" y="158647"/>
                    <a:pt x="5414962" y="354347"/>
                  </a:cubicBezTo>
                  <a:lnTo>
                    <a:pt x="5414962" y="2126037"/>
                  </a:lnTo>
                  <a:lnTo>
                    <a:pt x="0" y="21260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702197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Improve infection prevention and control (IPC) practices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E7DCC1B-F6D3-43CE-0995-DB3516EB88BE}"/>
                </a:ext>
              </a:extLst>
            </p:cNvPr>
            <p:cNvSpPr/>
            <p:nvPr/>
          </p:nvSpPr>
          <p:spPr>
            <a:xfrm>
              <a:off x="681038" y="3780491"/>
              <a:ext cx="5414963" cy="2126038"/>
            </a:xfrm>
            <a:custGeom>
              <a:avLst/>
              <a:gdLst>
                <a:gd name="connsiteX0" fmla="*/ 0 w 5414962"/>
                <a:gd name="connsiteY0" fmla="*/ 0 h 2126037"/>
                <a:gd name="connsiteX1" fmla="*/ 5060615 w 5414962"/>
                <a:gd name="connsiteY1" fmla="*/ 0 h 2126037"/>
                <a:gd name="connsiteX2" fmla="*/ 5414962 w 5414962"/>
                <a:gd name="connsiteY2" fmla="*/ 354347 h 2126037"/>
                <a:gd name="connsiteX3" fmla="*/ 5414962 w 5414962"/>
                <a:gd name="connsiteY3" fmla="*/ 2126037 h 2126037"/>
                <a:gd name="connsiteX4" fmla="*/ 0 w 5414962"/>
                <a:gd name="connsiteY4" fmla="*/ 2126037 h 2126037"/>
                <a:gd name="connsiteX5" fmla="*/ 0 w 5414962"/>
                <a:gd name="connsiteY5" fmla="*/ 0 h 212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4962" h="2126037">
                  <a:moveTo>
                    <a:pt x="5414962" y="2126037"/>
                  </a:moveTo>
                  <a:lnTo>
                    <a:pt x="354347" y="2126037"/>
                  </a:lnTo>
                  <a:cubicBezTo>
                    <a:pt x="158647" y="2126037"/>
                    <a:pt x="0" y="1967390"/>
                    <a:pt x="0" y="1771690"/>
                  </a:cubicBezTo>
                  <a:lnTo>
                    <a:pt x="0" y="0"/>
                  </a:lnTo>
                  <a:lnTo>
                    <a:pt x="5414962" y="0"/>
                  </a:lnTo>
                  <a:lnTo>
                    <a:pt x="5414962" y="212603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702198" rIns="170689" bIns="170688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Strengthen interfacility communication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F484DF2-B04D-0773-8B5F-D8CBDAEF1011}"/>
                </a:ext>
              </a:extLst>
            </p:cNvPr>
            <p:cNvSpPr/>
            <p:nvPr/>
          </p:nvSpPr>
          <p:spPr>
            <a:xfrm>
              <a:off x="6096000" y="3780491"/>
              <a:ext cx="5414963" cy="2126038"/>
            </a:xfrm>
            <a:custGeom>
              <a:avLst/>
              <a:gdLst>
                <a:gd name="connsiteX0" fmla="*/ 0 w 2126037"/>
                <a:gd name="connsiteY0" fmla="*/ 0 h 5414962"/>
                <a:gd name="connsiteX1" fmla="*/ 1771690 w 2126037"/>
                <a:gd name="connsiteY1" fmla="*/ 0 h 5414962"/>
                <a:gd name="connsiteX2" fmla="*/ 2126037 w 2126037"/>
                <a:gd name="connsiteY2" fmla="*/ 354347 h 5414962"/>
                <a:gd name="connsiteX3" fmla="*/ 2126037 w 2126037"/>
                <a:gd name="connsiteY3" fmla="*/ 5414962 h 5414962"/>
                <a:gd name="connsiteX4" fmla="*/ 0 w 2126037"/>
                <a:gd name="connsiteY4" fmla="*/ 5414962 h 5414962"/>
                <a:gd name="connsiteX5" fmla="*/ 0 w 2126037"/>
                <a:gd name="connsiteY5" fmla="*/ 0 h 541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6037" h="5414962">
                  <a:moveTo>
                    <a:pt x="2126037" y="1"/>
                  </a:moveTo>
                  <a:lnTo>
                    <a:pt x="2126037" y="4512448"/>
                  </a:lnTo>
                  <a:cubicBezTo>
                    <a:pt x="2126037" y="5010891"/>
                    <a:pt x="2063748" y="5414961"/>
                    <a:pt x="1986912" y="5414961"/>
                  </a:cubicBezTo>
                  <a:lnTo>
                    <a:pt x="0" y="5414961"/>
                  </a:lnTo>
                  <a:lnTo>
                    <a:pt x="0" y="1"/>
                  </a:lnTo>
                  <a:lnTo>
                    <a:pt x="2126037" y="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702198" rIns="170689" bIns="170688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Support </a:t>
              </a:r>
              <a:br>
                <a:rPr lang="en-US" sz="2400" b="1" kern="1200" dirty="0"/>
              </a:br>
              <a:r>
                <a:rPr lang="en-US" sz="2400" b="1" kern="1200" dirty="0"/>
                <a:t>antimicrobial stewardship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E2AA9BE-2C22-CBCA-1301-CC3613A2F892}"/>
                </a:ext>
              </a:extLst>
            </p:cNvPr>
            <p:cNvSpPr/>
            <p:nvPr/>
          </p:nvSpPr>
          <p:spPr>
            <a:xfrm>
              <a:off x="3408218" y="3335348"/>
              <a:ext cx="5375563" cy="890288"/>
            </a:xfrm>
            <a:custGeom>
              <a:avLst/>
              <a:gdLst>
                <a:gd name="connsiteX0" fmla="*/ 0 w 5375563"/>
                <a:gd name="connsiteY0" fmla="*/ 148384 h 890288"/>
                <a:gd name="connsiteX1" fmla="*/ 148384 w 5375563"/>
                <a:gd name="connsiteY1" fmla="*/ 0 h 890288"/>
                <a:gd name="connsiteX2" fmla="*/ 5227179 w 5375563"/>
                <a:gd name="connsiteY2" fmla="*/ 0 h 890288"/>
                <a:gd name="connsiteX3" fmla="*/ 5375563 w 5375563"/>
                <a:gd name="connsiteY3" fmla="*/ 148384 h 890288"/>
                <a:gd name="connsiteX4" fmla="*/ 5375563 w 5375563"/>
                <a:gd name="connsiteY4" fmla="*/ 741904 h 890288"/>
                <a:gd name="connsiteX5" fmla="*/ 5227179 w 5375563"/>
                <a:gd name="connsiteY5" fmla="*/ 890288 h 890288"/>
                <a:gd name="connsiteX6" fmla="*/ 148384 w 5375563"/>
                <a:gd name="connsiteY6" fmla="*/ 890288 h 890288"/>
                <a:gd name="connsiteX7" fmla="*/ 0 w 5375563"/>
                <a:gd name="connsiteY7" fmla="*/ 741904 h 890288"/>
                <a:gd name="connsiteX8" fmla="*/ 0 w 5375563"/>
                <a:gd name="connsiteY8" fmla="*/ 148384 h 89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5563" h="890288">
                  <a:moveTo>
                    <a:pt x="0" y="148384"/>
                  </a:moveTo>
                  <a:cubicBezTo>
                    <a:pt x="0" y="66434"/>
                    <a:pt x="66434" y="0"/>
                    <a:pt x="148384" y="0"/>
                  </a:cubicBezTo>
                  <a:lnTo>
                    <a:pt x="5227179" y="0"/>
                  </a:lnTo>
                  <a:cubicBezTo>
                    <a:pt x="5309129" y="0"/>
                    <a:pt x="5375563" y="66434"/>
                    <a:pt x="5375563" y="148384"/>
                  </a:cubicBezTo>
                  <a:lnTo>
                    <a:pt x="5375563" y="741904"/>
                  </a:lnTo>
                  <a:cubicBezTo>
                    <a:pt x="5375563" y="823854"/>
                    <a:pt x="5309129" y="890288"/>
                    <a:pt x="5227179" y="890288"/>
                  </a:cubicBezTo>
                  <a:lnTo>
                    <a:pt x="148384" y="890288"/>
                  </a:lnTo>
                  <a:cubicBezTo>
                    <a:pt x="66434" y="890288"/>
                    <a:pt x="0" y="823854"/>
                    <a:pt x="0" y="741904"/>
                  </a:cubicBezTo>
                  <a:lnTo>
                    <a:pt x="0" y="148384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140" tIns="150140" rIns="150140" bIns="15014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000000"/>
                  </a:solidFill>
                </a:rPr>
                <a:t>HAI/AR Prevention</a:t>
              </a:r>
            </a:p>
          </p:txBody>
        </p:sp>
      </p:grp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5308FDAE-B1E5-E57B-88E4-BF15DF866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5641" y="6267449"/>
            <a:ext cx="2743200" cy="365125"/>
          </a:xfrm>
        </p:spPr>
        <p:txBody>
          <a:bodyPr/>
          <a:lstStyle/>
          <a:p>
            <a:fld id="{81D71972-4D9B-4849-B57D-2F08B4442115}" type="slidenum">
              <a:rPr lang="en-US" smtClean="0"/>
              <a:t>17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1B9F15-8081-D322-7247-E752A8A951A9}"/>
              </a:ext>
            </a:extLst>
          </p:cNvPr>
          <p:cNvGrpSpPr/>
          <p:nvPr/>
        </p:nvGrpSpPr>
        <p:grpSpPr>
          <a:xfrm>
            <a:off x="3870208" y="5380536"/>
            <a:ext cx="4408528" cy="1438729"/>
            <a:chOff x="2882096" y="4687747"/>
            <a:chExt cx="4408528" cy="1438729"/>
          </a:xfrm>
        </p:grpSpPr>
        <p:sp>
          <p:nvSpPr>
            <p:cNvPr id="7" name="Arrow: Left-Right 6">
              <a:extLst>
                <a:ext uri="{FF2B5EF4-FFF2-40B4-BE49-F238E27FC236}">
                  <a16:creationId xmlns:a16="http://schemas.microsoft.com/office/drawing/2014/main" id="{BA54EA54-6050-F5B0-2292-62AFB3A5FD4B}"/>
                </a:ext>
              </a:extLst>
            </p:cNvPr>
            <p:cNvSpPr/>
            <p:nvPr/>
          </p:nvSpPr>
          <p:spPr>
            <a:xfrm>
              <a:off x="2882096" y="4687747"/>
              <a:ext cx="4408528" cy="1438729"/>
            </a:xfrm>
            <a:prstGeom prst="left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3CC159-67F4-62AE-66A5-BCDAB49F3F59}"/>
                </a:ext>
              </a:extLst>
            </p:cNvPr>
            <p:cNvSpPr txBox="1"/>
            <p:nvPr/>
          </p:nvSpPr>
          <p:spPr>
            <a:xfrm>
              <a:off x="3234440" y="5083048"/>
              <a:ext cx="3727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Hospital Emergency Department – Skilled Nursing Facility Interface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4114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7F62BA-F0F5-51CB-D4B6-B2568A569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94" y="1635521"/>
            <a:ext cx="4430484" cy="48749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AB8C7A-8914-E450-5D9A-77954F03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094" y="667153"/>
            <a:ext cx="11288484" cy="993178"/>
          </a:xfrm>
        </p:spPr>
        <p:txBody>
          <a:bodyPr>
            <a:noAutofit/>
          </a:bodyPr>
          <a:lstStyle/>
          <a:p>
            <a:r>
              <a:rPr lang="en-US" sz="3600" dirty="0"/>
              <a:t>Local Health Jurisdictions Prioritized for AR/MDRO Prevention &amp; Response Capacity Building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4BFFB-C51B-D09C-C270-6968DD983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6810" y="1767014"/>
            <a:ext cx="5674833" cy="4611960"/>
          </a:xfr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Lower capacity for AR/MDRO prevention &amp; response, but increasing numbers of cases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Imperial County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Binational patient population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Northern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California counties (22)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Prioritizing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Butte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Humboldt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Shasta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(public health laboratories, largest numbers of hospitals and SNF)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Capacity building for LHDs, healthcare facilities and laboratories: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LHD peer-to-peer learning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Regional AR/MDRO prevention collaboratives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D3AD6-C310-1B5D-9363-1C6DC9D6D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F1CB39AA-E247-1CEA-C2B4-E73EEF72383E}"/>
              </a:ext>
            </a:extLst>
          </p:cNvPr>
          <p:cNvSpPr/>
          <p:nvPr/>
        </p:nvSpPr>
        <p:spPr>
          <a:xfrm>
            <a:off x="775877" y="2296559"/>
            <a:ext cx="231120" cy="205740"/>
          </a:xfrm>
          <a:prstGeom prst="star5">
            <a:avLst/>
          </a:prstGeom>
          <a:solidFill>
            <a:srgbClr val="EAAB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F87C405E-E94E-D87A-367E-9E38A263C872}"/>
              </a:ext>
            </a:extLst>
          </p:cNvPr>
          <p:cNvSpPr/>
          <p:nvPr/>
        </p:nvSpPr>
        <p:spPr>
          <a:xfrm>
            <a:off x="1673747" y="2575838"/>
            <a:ext cx="231120" cy="278714"/>
          </a:xfrm>
          <a:prstGeom prst="star5">
            <a:avLst/>
          </a:prstGeom>
          <a:solidFill>
            <a:srgbClr val="EAAB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E7DADF21-681F-F347-56B5-762A4EDFAB43}"/>
              </a:ext>
            </a:extLst>
          </p:cNvPr>
          <p:cNvSpPr/>
          <p:nvPr/>
        </p:nvSpPr>
        <p:spPr>
          <a:xfrm>
            <a:off x="4615055" y="6030095"/>
            <a:ext cx="246312" cy="348879"/>
          </a:xfrm>
          <a:prstGeom prst="star5">
            <a:avLst/>
          </a:prstGeom>
          <a:solidFill>
            <a:srgbClr val="EAAB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DC6E3645-47C8-8C1E-DEAF-138164FA975B}"/>
              </a:ext>
            </a:extLst>
          </p:cNvPr>
          <p:cNvSpPr/>
          <p:nvPr/>
        </p:nvSpPr>
        <p:spPr>
          <a:xfrm>
            <a:off x="1442627" y="2227979"/>
            <a:ext cx="231120" cy="205740"/>
          </a:xfrm>
          <a:prstGeom prst="star5">
            <a:avLst/>
          </a:prstGeom>
          <a:solidFill>
            <a:srgbClr val="EAAB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FCEE-AA5A-33D1-A198-642BCB54E705}"/>
              </a:ext>
            </a:extLst>
          </p:cNvPr>
          <p:cNvSpPr/>
          <p:nvPr/>
        </p:nvSpPr>
        <p:spPr>
          <a:xfrm>
            <a:off x="92597" y="5943600"/>
            <a:ext cx="1681774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92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F68C51-5CDE-6285-02ED-66026F12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99" y="2402681"/>
            <a:ext cx="3932237" cy="205263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rial"/>
                <a:cs typeface="Arial"/>
              </a:rPr>
              <a:t>Regional AR/MDRO Prevention Collaboratives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A34AA0-9E24-C122-ABF1-3F1166A01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3672084"/>
            <a:ext cx="6172200" cy="2713476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chemeClr val="accent2"/>
                </a:solidFill>
                <a:latin typeface="Arial"/>
                <a:cs typeface="Arial"/>
              </a:rPr>
              <a:t>Interfacility communication during </a:t>
            </a:r>
            <a:r>
              <a:rPr lang="en-US" sz="3200" b="1" dirty="0">
                <a:solidFill>
                  <a:schemeClr val="accent2"/>
                </a:solidFill>
                <a:latin typeface="Arial"/>
                <a:cs typeface="Arial"/>
              </a:rPr>
              <a:t>transition of care (TOC) between hospital EDs and SNFs </a:t>
            </a:r>
            <a:r>
              <a:rPr lang="en-US" sz="3200" dirty="0">
                <a:solidFill>
                  <a:schemeClr val="accent2"/>
                </a:solidFill>
                <a:latin typeface="Arial"/>
                <a:cs typeface="Arial"/>
              </a:rPr>
              <a:t>identified as a </a:t>
            </a:r>
            <a:r>
              <a:rPr lang="en-US" sz="3200" b="1" dirty="0">
                <a:solidFill>
                  <a:schemeClr val="accent2"/>
                </a:solidFill>
                <a:latin typeface="Arial"/>
                <a:cs typeface="Arial"/>
              </a:rPr>
              <a:t>major barrier </a:t>
            </a:r>
            <a:r>
              <a:rPr lang="en-US" sz="3200" dirty="0">
                <a:solidFill>
                  <a:schemeClr val="accent2"/>
                </a:solidFill>
                <a:latin typeface="Arial"/>
                <a:cs typeface="Arial"/>
              </a:rPr>
              <a:t>to </a:t>
            </a:r>
            <a:r>
              <a:rPr lang="en-US" sz="3200" b="1" dirty="0">
                <a:solidFill>
                  <a:schemeClr val="accent2"/>
                </a:solidFill>
                <a:latin typeface="Arial"/>
                <a:cs typeface="Arial"/>
              </a:rPr>
              <a:t>appropriate antimicrobial prescribing</a:t>
            </a:r>
            <a:r>
              <a:rPr lang="en-US" sz="3200" dirty="0">
                <a:solidFill>
                  <a:schemeClr val="accent2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8" name="Picture 7" descr="Doctor using phone">
            <a:extLst>
              <a:ext uri="{FF2B5EF4-FFF2-40B4-BE49-F238E27FC236}">
                <a16:creationId xmlns:a16="http://schemas.microsoft.com/office/drawing/2014/main" id="{CBF0E8CF-8B91-2C42-55DB-D18A8245C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181" y="715524"/>
            <a:ext cx="4070214" cy="27134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BDE8BE-59B3-09EB-705F-EE10E7D22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22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4B86-EF45-0383-97B0-0F07AF73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61" y="1782671"/>
            <a:ext cx="3243658" cy="3292658"/>
          </a:xfrm>
        </p:spPr>
        <p:txBody>
          <a:bodyPr anchor="ctr">
            <a:normAutofit/>
          </a:bodyPr>
          <a:lstStyle/>
          <a:p>
            <a:r>
              <a:rPr lang="en-US" dirty="0"/>
              <a:t>Objectives:</a:t>
            </a:r>
            <a:br>
              <a:rPr lang="en-US" dirty="0"/>
            </a:br>
            <a:endParaRPr lang="en-US" sz="2400" b="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617120E-74BC-7ED8-C08E-EA889860F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3981" y="976401"/>
            <a:ext cx="761074" cy="7610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5AC060E-E9C3-9DFD-BAF9-D10001834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3981" y="1946382"/>
            <a:ext cx="761074" cy="7610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60AEA10-E5DA-F511-8157-254995516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3981" y="3081585"/>
            <a:ext cx="761074" cy="7610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A7963-F54D-E34F-7A6E-1456802E7AAF}"/>
              </a:ext>
            </a:extLst>
          </p:cNvPr>
          <p:cNvSpPr txBox="1"/>
          <p:nvPr/>
        </p:nvSpPr>
        <p:spPr>
          <a:xfrm>
            <a:off x="4975203" y="976401"/>
            <a:ext cx="6515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Interim Guidance for Healthcare Personnel with Respiratory Viral Infections</a:t>
            </a:r>
          </a:p>
          <a:p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AE34FE-5561-BD5F-0B46-C7D1EF41E15C}"/>
              </a:ext>
            </a:extLst>
          </p:cNvPr>
          <p:cNvSpPr txBox="1"/>
          <p:nvPr/>
        </p:nvSpPr>
        <p:spPr>
          <a:xfrm>
            <a:off x="4885055" y="1980916"/>
            <a:ext cx="65159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Candida auris Health Advisory Update</a:t>
            </a:r>
          </a:p>
          <a:p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CEC7F3E8-F392-EC86-4A5A-415EECA15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76381" y="3231289"/>
            <a:ext cx="521650" cy="4616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407CFA5B-F7BE-F969-F6C9-A73557298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71990" y="4204200"/>
            <a:ext cx="761074" cy="7610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5A66-5D8C-F92E-09BD-26CE77D1E8E6}"/>
              </a:ext>
            </a:extLst>
          </p:cNvPr>
          <p:cNvSpPr txBox="1"/>
          <p:nvPr/>
        </p:nvSpPr>
        <p:spPr>
          <a:xfrm rot="10800000" flipV="1">
            <a:off x="4927809" y="3008614"/>
            <a:ext cx="45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importance of Interfacility Communication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5F1F23-4BA3-108E-0958-4575472C8EAA}"/>
              </a:ext>
            </a:extLst>
          </p:cNvPr>
          <p:cNvSpPr txBox="1"/>
          <p:nvPr/>
        </p:nvSpPr>
        <p:spPr>
          <a:xfrm rot="10800000" flipV="1">
            <a:off x="4975203" y="3897813"/>
            <a:ext cx="6518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 uncertainties in light of termination of the federal Healthcare Infection Control Practices Advisory Committee (HICPAC)</a:t>
            </a:r>
          </a:p>
          <a:p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179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0CA2AF28-16B1-3C87-ECE9-76EC59EE8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0080" y="1854597"/>
            <a:ext cx="10831287" cy="2122511"/>
          </a:xfrm>
          <a:prstGeom prst="roundRect">
            <a:avLst>
              <a:gd name="adj" fmla="val 12666"/>
            </a:avLst>
          </a:prstGeom>
          <a:solidFill>
            <a:schemeClr val="accent2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141F6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3C75ADC-60B5-5483-3418-385BB230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0080" y="4304005"/>
            <a:ext cx="10831287" cy="1613649"/>
          </a:xfrm>
          <a:prstGeom prst="roundRect">
            <a:avLst>
              <a:gd name="adj" fmla="val 12666"/>
            </a:avLst>
          </a:prstGeom>
          <a:solidFill>
            <a:srgbClr val="007888">
              <a:alpha val="20000"/>
            </a:srgbClr>
          </a:solidFill>
          <a:ln>
            <a:solidFill>
              <a:srgbClr val="0078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141F6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E564A1A6-675A-E1D0-16AD-99225862F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0080" y="4299867"/>
            <a:ext cx="1490972" cy="1617788"/>
          </a:xfrm>
          <a:prstGeom prst="roundRect">
            <a:avLst>
              <a:gd name="adj" fmla="val 12666"/>
            </a:avLst>
          </a:prstGeom>
          <a:solidFill>
            <a:srgbClr val="007888"/>
          </a:solidFill>
          <a:ln>
            <a:solidFill>
              <a:srgbClr val="0078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141F6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9BC7A903-5C31-2DC7-155B-586737B01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0080" y="1854596"/>
            <a:ext cx="1490972" cy="2122511"/>
          </a:xfrm>
          <a:prstGeom prst="roundRect">
            <a:avLst>
              <a:gd name="adj" fmla="val 12666"/>
            </a:avLst>
          </a:prstGeom>
          <a:solidFill>
            <a:srgbClr val="902A9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141F6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E002AD8-2070-A60F-C330-58A57942C049}"/>
              </a:ext>
            </a:extLst>
          </p:cNvPr>
          <p:cNvSpPr txBox="1">
            <a:spLocks/>
          </p:cNvSpPr>
          <p:nvPr/>
        </p:nvSpPr>
        <p:spPr>
          <a:xfrm>
            <a:off x="750188" y="2460232"/>
            <a:ext cx="1370755" cy="911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4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6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7C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80D791F-0C8F-DB57-6748-44DA9B873CA6}"/>
              </a:ext>
            </a:extLst>
          </p:cNvPr>
          <p:cNvSpPr txBox="1">
            <a:spLocks/>
          </p:cNvSpPr>
          <p:nvPr/>
        </p:nvSpPr>
        <p:spPr>
          <a:xfrm>
            <a:off x="2365760" y="4463422"/>
            <a:ext cx="8812731" cy="13166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4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6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SNFs receive incomplete trans</a:t>
            </a:r>
            <a:r>
              <a:rPr lang="en-US" b="0" dirty="0">
                <a:solidFill>
                  <a:srgbClr val="000000"/>
                </a:solidFill>
                <a:latin typeface="Arial"/>
                <a:ea typeface="Arial" panose="020B0604020202020204" pitchFamily="34" charset="0"/>
                <a:cs typeface="Arial"/>
              </a:rPr>
              <a:t>fer-of-care</a:t>
            </a:r>
            <a:r>
              <a:rPr lang="en-US" b="0" dirty="0">
                <a:solidFill>
                  <a:srgbClr val="000000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information from EDs </a:t>
            </a:r>
            <a:endParaRPr lang="en-US" b="0" dirty="0">
              <a:solidFill>
                <a:srgbClr val="000000"/>
              </a:solidFill>
              <a:latin typeface="Arial"/>
              <a:ea typeface="Arial" panose="020B0604020202020204" pitchFamily="34" charset="0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Lack of standardized communication protocols, competing ED priorities and time constraints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1A99771-6882-C7B2-D47C-3DCA4306FBBF}"/>
              </a:ext>
            </a:extLst>
          </p:cNvPr>
          <p:cNvSpPr txBox="1">
            <a:spLocks/>
          </p:cNvSpPr>
          <p:nvPr/>
        </p:nvSpPr>
        <p:spPr>
          <a:xfrm>
            <a:off x="738664" y="4644316"/>
            <a:ext cx="1370755" cy="911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4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6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7C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6E75678-8FB0-3D9E-323D-7F6F38CB8A92}"/>
              </a:ext>
            </a:extLst>
          </p:cNvPr>
          <p:cNvSpPr txBox="1">
            <a:spLocks/>
          </p:cNvSpPr>
          <p:nvPr/>
        </p:nvSpPr>
        <p:spPr>
          <a:xfrm>
            <a:off x="213360" y="232104"/>
            <a:ext cx="12192000" cy="12704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Barriers to Appropriate Antimicrobial Prescribing 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FD8767C-EEB5-C752-5B9E-DEE35C597B1B}"/>
              </a:ext>
            </a:extLst>
          </p:cNvPr>
          <p:cNvSpPr txBox="1">
            <a:spLocks/>
          </p:cNvSpPr>
          <p:nvPr/>
        </p:nvSpPr>
        <p:spPr>
          <a:xfrm>
            <a:off x="2352237" y="1948637"/>
            <a:ext cx="9076051" cy="18918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4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6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SNF residents </a:t>
            </a:r>
            <a:r>
              <a:rPr lang="en-US" b="0" dirty="0">
                <a:solidFill>
                  <a:srgbClr val="000000"/>
                </a:solidFill>
                <a:latin typeface="Arial"/>
                <a:ea typeface="Arial" panose="020B0604020202020204" pitchFamily="34" charset="0"/>
                <a:cs typeface="Arial"/>
              </a:rPr>
              <a:t>return</a:t>
            </a:r>
            <a:r>
              <a:rPr lang="en-US" b="0" dirty="0">
                <a:solidFill>
                  <a:srgbClr val="000000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from</a:t>
            </a:r>
            <a:r>
              <a:rPr lang="en-US" b="0" dirty="0">
                <a:solidFill>
                  <a:srgbClr val="000000"/>
                </a:solidFill>
                <a:latin typeface="Arial"/>
                <a:ea typeface="Arial" panose="020B0604020202020204" pitchFamily="34" charset="0"/>
                <a:cs typeface="Arial"/>
              </a:rPr>
              <a:t> emergency departments (EDs)</a:t>
            </a:r>
            <a:r>
              <a:rPr lang="en-US" b="0" dirty="0">
                <a:solidFill>
                  <a:srgbClr val="000000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on antimicrobials for asymptomatic bacteriuria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latin typeface="Arial"/>
                <a:ea typeface="Arial" panose="020B0604020202020204" pitchFamily="34" charset="0"/>
                <a:cs typeface="Arial"/>
              </a:rPr>
              <a:t>Limited time for ED review of SNF paperwork and lab results (easier to use routine order sets often leading to urine studies without indication)</a:t>
            </a:r>
            <a:endParaRPr lang="en-US" b="0" dirty="0">
              <a:solidFill>
                <a:srgbClr val="000000"/>
              </a:solidFill>
              <a:effectLst/>
              <a:ea typeface="Arial" panose="020B0604020202020204" pitchFamily="34" charset="0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801BE4-232F-E2AA-DFE7-1469D4CBB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51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0CA2AF28-16B1-3C87-ECE9-76EC59EE8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8936" y="2222152"/>
            <a:ext cx="10831287" cy="1767622"/>
          </a:xfrm>
          <a:prstGeom prst="roundRect">
            <a:avLst>
              <a:gd name="adj" fmla="val 12666"/>
            </a:avLst>
          </a:prstGeom>
          <a:solidFill>
            <a:srgbClr val="AE5018">
              <a:alpha val="20000"/>
            </a:srgbClr>
          </a:solidFill>
          <a:ln>
            <a:solidFill>
              <a:srgbClr val="AE50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AE50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3C75ADC-60B5-5483-3418-385BB230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8938" y="4154319"/>
            <a:ext cx="10831287" cy="1709439"/>
          </a:xfrm>
          <a:prstGeom prst="roundRect">
            <a:avLst>
              <a:gd name="adj" fmla="val 12666"/>
            </a:avLst>
          </a:prstGeom>
          <a:solidFill>
            <a:srgbClr val="0077CF">
              <a:alpha val="20000"/>
            </a:srgbClr>
          </a:solidFill>
          <a:ln>
            <a:solidFill>
              <a:srgbClr val="0077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141F6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E564A1A6-675A-E1D0-16AD-99225862F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8938" y="4154320"/>
            <a:ext cx="1490972" cy="1709439"/>
          </a:xfrm>
          <a:prstGeom prst="roundRect">
            <a:avLst>
              <a:gd name="adj" fmla="val 12666"/>
            </a:avLst>
          </a:prstGeom>
          <a:solidFill>
            <a:srgbClr val="0077CF"/>
          </a:solidFill>
          <a:ln>
            <a:solidFill>
              <a:srgbClr val="0077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141F6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9BC7A903-5C31-2DC7-155B-586737B01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8936" y="2222151"/>
            <a:ext cx="1490972" cy="1767621"/>
          </a:xfrm>
          <a:prstGeom prst="roundRect">
            <a:avLst>
              <a:gd name="adj" fmla="val 12666"/>
            </a:avLst>
          </a:prstGeom>
          <a:solidFill>
            <a:srgbClr val="AE5018"/>
          </a:solidFill>
          <a:ln>
            <a:solidFill>
              <a:srgbClr val="AE50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141F6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7818C54-F0DB-C82B-49EE-61A8E107CD00}"/>
              </a:ext>
            </a:extLst>
          </p:cNvPr>
          <p:cNvSpPr txBox="1">
            <a:spLocks/>
          </p:cNvSpPr>
          <p:nvPr/>
        </p:nvSpPr>
        <p:spPr>
          <a:xfrm>
            <a:off x="2394876" y="2378195"/>
            <a:ext cx="9107023" cy="12745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4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6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SNFs </a:t>
            </a:r>
            <a:r>
              <a:rPr lang="en-US" b="0" dirty="0">
                <a:solidFill>
                  <a:srgbClr val="000000"/>
                </a:solidFill>
                <a:latin typeface="Arial"/>
                <a:ea typeface="Arial" panose="020B0604020202020204" pitchFamily="34" charset="0"/>
                <a:cs typeface="Arial"/>
              </a:rPr>
              <a:t>struggle</a:t>
            </a:r>
            <a:r>
              <a:rPr lang="en-US" b="0" dirty="0">
                <a:solidFill>
                  <a:srgbClr val="000000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to obtain missing transfer-of-care information from E</a:t>
            </a:r>
            <a:r>
              <a:rPr lang="en-US" b="0" dirty="0">
                <a:solidFill>
                  <a:srgbClr val="000000"/>
                </a:solidFill>
                <a:latin typeface="Arial"/>
                <a:ea typeface="Arial" panose="020B0604020202020204" pitchFamily="34" charset="0"/>
                <a:cs typeface="Arial"/>
              </a:rPr>
              <a:t>Ds</a:t>
            </a:r>
            <a:endParaRPr lang="en-US" b="0" dirty="0">
              <a:solidFill>
                <a:srgbClr val="000000"/>
              </a:solidFill>
              <a:effectLst/>
              <a:latin typeface="Arial"/>
              <a:ea typeface="Arial" panose="020B0604020202020204" pitchFamily="34" charset="0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latin typeface="Arial"/>
                <a:ea typeface="Arial" panose="020B0604020202020204" pitchFamily="34" charset="0"/>
                <a:cs typeface="Arial"/>
              </a:rPr>
              <a:t>C</a:t>
            </a:r>
            <a:r>
              <a:rPr lang="en-US" b="0" dirty="0">
                <a:solidFill>
                  <a:srgbClr val="000000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ompeting ED </a:t>
            </a:r>
            <a:r>
              <a:rPr lang="en-US" b="0" dirty="0">
                <a:solidFill>
                  <a:srgbClr val="000000"/>
                </a:solidFill>
                <a:latin typeface="Arial"/>
                <a:ea typeface="Arial" panose="020B0604020202020204" pitchFamily="34" charset="0"/>
                <a:cs typeface="Arial"/>
              </a:rPr>
              <a:t>time pressures</a:t>
            </a:r>
            <a:r>
              <a:rPr lang="en-US" b="0" dirty="0">
                <a:solidFill>
                  <a:srgbClr val="000000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, ED shift changes</a:t>
            </a:r>
            <a:r>
              <a:rPr lang="en-US" b="0" dirty="0">
                <a:solidFill>
                  <a:srgbClr val="000000"/>
                </a:solidFill>
                <a:latin typeface="Arial"/>
                <a:ea typeface="Arial" panose="020B0604020202020204" pitchFamily="34" charset="0"/>
                <a:cs typeface="Arial"/>
              </a:rPr>
              <a:t>, ED reluctance to share information due to HIPAA concerns</a:t>
            </a:r>
            <a:endParaRPr lang="en-US" b="0" dirty="0">
              <a:solidFill>
                <a:srgbClr val="000000"/>
              </a:solidFill>
              <a:effectLst/>
              <a:latin typeface="Arial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E002AD8-2070-A60F-C330-58A57942C049}"/>
              </a:ext>
            </a:extLst>
          </p:cNvPr>
          <p:cNvSpPr txBox="1">
            <a:spLocks/>
          </p:cNvSpPr>
          <p:nvPr/>
        </p:nvSpPr>
        <p:spPr>
          <a:xfrm>
            <a:off x="789044" y="2626126"/>
            <a:ext cx="1370755" cy="911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4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6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7C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80D791F-0C8F-DB57-6748-44DA9B873CA6}"/>
              </a:ext>
            </a:extLst>
          </p:cNvPr>
          <p:cNvSpPr txBox="1">
            <a:spLocks/>
          </p:cNvSpPr>
          <p:nvPr/>
        </p:nvSpPr>
        <p:spPr>
          <a:xfrm>
            <a:off x="2385137" y="4308727"/>
            <a:ext cx="9126502" cy="1314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4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6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SNF providers </a:t>
            </a:r>
            <a:r>
              <a:rPr lang="en-US" b="0" dirty="0">
                <a:solidFill>
                  <a:srgbClr val="000000"/>
                </a:solidFill>
                <a:latin typeface="Arial"/>
                <a:ea typeface="Arial" panose="020B0604020202020204" pitchFamily="34" charset="0"/>
                <a:cs typeface="Arial"/>
              </a:rPr>
              <a:t>hesitant</a:t>
            </a:r>
            <a:r>
              <a:rPr lang="en-US" b="0" dirty="0">
                <a:solidFill>
                  <a:srgbClr val="000000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to discontinue or modify antimicrobials initiated in the 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Clinical uncertainty and reluctance to reverse hospital decisions</a:t>
            </a:r>
            <a:endParaRPr lang="en-US" b="0" dirty="0">
              <a:solidFill>
                <a:srgbClr val="000000"/>
              </a:solidFill>
              <a:effectLst/>
              <a:latin typeface="Arial"/>
              <a:ea typeface="Calibri"/>
              <a:cs typeface="Arial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1A99771-6882-C7B2-D47C-3DCA4306FBBF}"/>
              </a:ext>
            </a:extLst>
          </p:cNvPr>
          <p:cNvSpPr txBox="1">
            <a:spLocks/>
          </p:cNvSpPr>
          <p:nvPr/>
        </p:nvSpPr>
        <p:spPr>
          <a:xfrm>
            <a:off x="777522" y="4590420"/>
            <a:ext cx="1370755" cy="911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4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6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7C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06B6C5C-3591-C61B-356A-114DB3F26BAF}"/>
              </a:ext>
            </a:extLst>
          </p:cNvPr>
          <p:cNvSpPr txBox="1">
            <a:spLocks/>
          </p:cNvSpPr>
          <p:nvPr/>
        </p:nvSpPr>
        <p:spPr>
          <a:xfrm>
            <a:off x="680354" y="646929"/>
            <a:ext cx="10831285" cy="14576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Barriers to Appropriate Antimicrobial Prescribing (Continued)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BAF9A-C886-166D-CBF9-28F6F1E23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69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69D3D0-58DE-7860-0F45-3B3A2CD0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08" y="1758950"/>
            <a:ext cx="4232887" cy="2052637"/>
          </a:xfrm>
        </p:spPr>
        <p:txBody>
          <a:bodyPr>
            <a:normAutofit/>
          </a:bodyPr>
          <a:lstStyle/>
          <a:p>
            <a:r>
              <a:rPr lang="en-US" dirty="0"/>
              <a:t>Interfacility Transfer Form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C063CC-E0A3-3AA2-B914-43F1DF093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Pilot project to include additional information on the form to improve ED-SNF communication to support appropriate antimicrobial prescribing</a:t>
            </a:r>
          </a:p>
          <a:p>
            <a:endParaRPr lang="en-US" dirty="0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F8E92445-B0CE-117B-A39E-223D94D0C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3771" y="468631"/>
            <a:ext cx="6573382" cy="6080759"/>
          </a:xfrm>
          <a:prstGeom prst="roundRect">
            <a:avLst>
              <a:gd name="adj" fmla="val 3199"/>
            </a:avLst>
          </a:prstGeom>
          <a:solidFill>
            <a:schemeClr val="accent2">
              <a:alpha val="200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647F333-96F3-9246-A36E-F040F3E3571D}"/>
              </a:ext>
            </a:extLst>
          </p:cNvPr>
          <p:cNvSpPr txBox="1">
            <a:spLocks/>
          </p:cNvSpPr>
          <p:nvPr/>
        </p:nvSpPr>
        <p:spPr>
          <a:xfrm>
            <a:off x="5324362" y="728666"/>
            <a:ext cx="6172200" cy="56607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A70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Key Components</a:t>
            </a:r>
          </a:p>
          <a:p>
            <a:pPr>
              <a:defRPr/>
            </a:pP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</a:rPr>
              <a:t>MDRO status and isolation precautions</a:t>
            </a:r>
          </a:p>
          <a:p>
            <a:pPr>
              <a:defRPr/>
            </a:pP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</a:rPr>
              <a:t>Clinical status </a:t>
            </a:r>
          </a:p>
          <a:p>
            <a:pPr>
              <a:defRPr/>
            </a:pP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</a:rPr>
              <a:t>R</a:t>
            </a: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eason for transfer*</a:t>
            </a:r>
          </a:p>
          <a:p>
            <a:pPr>
              <a:defRPr/>
            </a:pP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</a:rPr>
              <a:t>B</a:t>
            </a: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aseline mental status*</a:t>
            </a:r>
          </a:p>
          <a:p>
            <a:pPr>
              <a:defRPr/>
            </a:pP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</a:rPr>
              <a:t>P</a:t>
            </a: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re-existing conditions*</a:t>
            </a:r>
          </a:p>
          <a:p>
            <a:pPr>
              <a:defRPr/>
            </a:pP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</a:rPr>
              <a:t>I</a:t>
            </a: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nstructions for receiving facility*</a:t>
            </a:r>
          </a:p>
          <a:p>
            <a:pPr lvl="1">
              <a:defRPr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e.g., watchful waiting for asymptomatic residents with positive urine tests</a:t>
            </a:r>
          </a:p>
          <a:p>
            <a:pPr>
              <a:defRPr/>
            </a:pP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</a:rPr>
              <a:t>A</a:t>
            </a: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ntimicrobial indication and planned duration</a:t>
            </a:r>
          </a:p>
          <a:p>
            <a:pPr>
              <a:defRPr/>
            </a:pP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Lab results and pending results</a:t>
            </a:r>
          </a:p>
          <a:p>
            <a:pPr marL="0" indent="0">
              <a:buNone/>
              <a:defRPr/>
            </a:pPr>
            <a:r>
              <a:rPr lang="en-US" sz="2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Proposed additional components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1C05E8-013E-AAFD-CE9E-74108AF62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38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61500A-2F50-2D8D-5732-EDA24CAF178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9334" y="1767014"/>
            <a:ext cx="11002307" cy="4865560"/>
          </a:xfrm>
        </p:spPr>
        <p:txBody>
          <a:bodyPr>
            <a:normAutofit/>
          </a:bodyPr>
          <a:lstStyle/>
          <a:p>
            <a:r>
              <a:rPr lang="en-US" dirty="0"/>
              <a:t>Longstanding issues: requires staff time to fill out; paper or electronic forms get buried or lost; information not seen or acted upon appropriately </a:t>
            </a:r>
          </a:p>
          <a:p>
            <a:r>
              <a:rPr lang="en-US" dirty="0"/>
              <a:t>Some state/local health departments have mandated form, </a:t>
            </a:r>
            <a:r>
              <a:rPr lang="en-US"/>
              <a:t>but limitations </a:t>
            </a:r>
            <a:r>
              <a:rPr lang="en-US" dirty="0"/>
              <a:t>with enforcement </a:t>
            </a:r>
          </a:p>
          <a:p>
            <a:r>
              <a:rPr lang="en-US" dirty="0"/>
              <a:t>Experience mandating the transfer form in Sacramento County</a:t>
            </a:r>
          </a:p>
          <a:p>
            <a:pPr lvl="1"/>
            <a:r>
              <a:rPr lang="en-US" dirty="0"/>
              <a:t>Mandate raised awareness, prompted discussion, creation of solutions between/among specific local healthcare facility referral networks</a:t>
            </a:r>
          </a:p>
          <a:p>
            <a:pPr lvl="1"/>
            <a:r>
              <a:rPr lang="en-US" dirty="0"/>
              <a:t>Paired with other efforts to strengthen IPC practices, screening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16B422-A3E4-C646-5BD0-7C2A97585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56" y="655159"/>
            <a:ext cx="11002307" cy="993178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Challenges with Interfacility Communication Forms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A4614-A9A9-B52B-CEDA-263BA2739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06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C0E9E5-FB79-F247-63D0-BFCF6ADCED5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Overcome many of the challenges and limitations of paper or electronic forms generated by individual facilities</a:t>
            </a:r>
          </a:p>
          <a:p>
            <a:r>
              <a:rPr lang="en-US" dirty="0"/>
              <a:t>Support </a:t>
            </a:r>
            <a:r>
              <a:rPr lang="en-US" b="1" dirty="0"/>
              <a:t>multidirectional</a:t>
            </a:r>
            <a:r>
              <a:rPr lang="en-US" dirty="0"/>
              <a:t> information flow between healthcare facilities and between healthcare facilities and health departments </a:t>
            </a:r>
          </a:p>
          <a:p>
            <a:pPr lvl="1"/>
            <a:r>
              <a:rPr lang="en-US" dirty="0"/>
              <a:t>Passive system - healthcare providers or public health staff search the registry for a specific patient/resident</a:t>
            </a:r>
          </a:p>
          <a:p>
            <a:pPr lvl="1"/>
            <a:r>
              <a:rPr lang="en-US" dirty="0"/>
              <a:t>Active system - healthcare provider notified via electronic health record or other alert(s) as soon as an MDRO-positive patient is admitted to a healthcare facility</a:t>
            </a:r>
          </a:p>
          <a:p>
            <a:r>
              <a:rPr lang="en-US" dirty="0"/>
              <a:t>Los Angeles County Department of Public Health (LACDPH) developed an electronic MDRO registry called Patient Safety Information Exchange (PSIE); CDPH evaluating feasibility of creating/expanding statewide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236573-7455-F8F0-E069-4B40D95B6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56" y="655159"/>
            <a:ext cx="10831285" cy="993178"/>
          </a:xfrm>
        </p:spPr>
        <p:txBody>
          <a:bodyPr>
            <a:normAutofit fontScale="90000"/>
          </a:bodyPr>
          <a:lstStyle/>
          <a:p>
            <a:r>
              <a:rPr lang="en-US" dirty="0"/>
              <a:t>AR Information Exchanges, a.k.a. MDRO Registries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2E442-E87C-6E60-EFF8-9FEF67933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18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182870-7DF6-294B-D9C8-C3E5F8416F0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0356" y="1852863"/>
            <a:ext cx="10831285" cy="4547937"/>
          </a:xfrm>
        </p:spPr>
        <p:txBody>
          <a:bodyPr>
            <a:normAutofit/>
          </a:bodyPr>
          <a:lstStyle/>
          <a:p>
            <a:r>
              <a:rPr lang="en-US" dirty="0"/>
              <a:t>As of March 1, 2025, per federal Executive Orders, HICPAC terminated as “unnecessary”</a:t>
            </a:r>
          </a:p>
          <a:p>
            <a:r>
              <a:rPr lang="en-US" dirty="0"/>
              <a:t>HICPAC had been in existence since 1991 and issued &gt; 500 recommendations, including foundational IPC guidelines</a:t>
            </a:r>
          </a:p>
          <a:p>
            <a:r>
              <a:rPr lang="en-US" dirty="0"/>
              <a:t>Works in progress included an update to the Isolation Guideline Part 1, specific sections of the Infection Control in Healthcare Personnel Guideline</a:t>
            </a:r>
          </a:p>
          <a:p>
            <a:pPr lvl="1"/>
            <a:r>
              <a:rPr lang="en-US" dirty="0"/>
              <a:t>Previously developed HICPAC guidelines still exist</a:t>
            </a:r>
          </a:p>
          <a:p>
            <a:r>
              <a:rPr lang="en-US" dirty="0"/>
              <a:t>Professional societies (SHEA and APIC) and local/state public health agencies/groups discussing ways forward </a:t>
            </a:r>
          </a:p>
          <a:p>
            <a:pPr lvl="1"/>
            <a:r>
              <a:rPr lang="en-US" dirty="0"/>
              <a:t>Potentially update/issue new guidance, if CDC guidance not forthcoming</a:t>
            </a:r>
          </a:p>
          <a:p>
            <a:pPr lvl="1"/>
            <a:r>
              <a:rPr lang="en-US" dirty="0"/>
              <a:t>Maintain as much consistency as possible across jurisdictions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98AEE-F653-9EF6-2FE7-F8651E164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82" y="716973"/>
            <a:ext cx="11899231" cy="993178"/>
          </a:xfrm>
        </p:spPr>
        <p:txBody>
          <a:bodyPr>
            <a:normAutofit fontScale="90000"/>
          </a:bodyPr>
          <a:lstStyle/>
          <a:p>
            <a:r>
              <a:rPr lang="en-US" dirty="0"/>
              <a:t>Termination of Federal Healthcare Infection Control Practices Advisory Committee (HICPAC)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51EE7-7A18-7D9C-9134-7EDE7D8AD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04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4B86-EF45-0383-97B0-0F07AF73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420" y="1782671"/>
            <a:ext cx="3252307" cy="3292658"/>
          </a:xfrm>
        </p:spPr>
        <p:txBody>
          <a:bodyPr anchor="ctr"/>
          <a:lstStyle/>
          <a:p>
            <a:r>
              <a:rPr lang="en-US" dirty="0"/>
              <a:t>Thank You!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8CDE36-EF0B-E7DD-9F8E-C589DF6F9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809" y="1649165"/>
            <a:ext cx="4518360" cy="1235437"/>
          </a:xfrm>
          <a:ln>
            <a:noFill/>
          </a:ln>
        </p:spPr>
        <p:txBody>
          <a:bodyPr anchor="t">
            <a:noAutofit/>
          </a:bodyPr>
          <a:lstStyle/>
          <a:p>
            <a:pPr marL="0" indent="0" algn="ctr">
              <a:lnSpc>
                <a:spcPct val="250000"/>
              </a:lnSpc>
              <a:buClr>
                <a:srgbClr val="002495"/>
              </a:buClr>
              <a:buNone/>
            </a:pPr>
            <a:r>
              <a:rPr lang="en-US" sz="2800" dirty="0"/>
              <a:t>Questions?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32B2AA-363A-35F9-5A01-4E8C047B4FC5}"/>
              </a:ext>
            </a:extLst>
          </p:cNvPr>
          <p:cNvSpPr txBox="1"/>
          <p:nvPr/>
        </p:nvSpPr>
        <p:spPr>
          <a:xfrm>
            <a:off x="5300750" y="2561436"/>
            <a:ext cx="3544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For more information, contact 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HAIProgram@cdph.ca.gov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3B657F-E50E-1500-7511-685EA8863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25641" y="6267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D71972-4D9B-4849-B57D-2F08B444211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3DCE9D97-786C-D5FE-57AA-3D846F4B1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859" y="2606908"/>
            <a:ext cx="3026260" cy="302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84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1AC35-32CE-8A24-E699-15565A8A52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0357" y="-993178"/>
            <a:ext cx="10831286" cy="9931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Visit the California Department of Public Health website.</a:t>
            </a:r>
          </a:p>
        </p:txBody>
      </p:sp>
    </p:spTree>
    <p:extLst>
      <p:ext uri="{BB962C8B-B14F-4D97-AF65-F5344CB8AC3E}">
        <p14:creationId xmlns:p14="http://schemas.microsoft.com/office/powerpoint/2010/main" val="3542346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AC76EB-1505-ADC2-E350-AD8ADE6BEF5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0356" y="1939364"/>
            <a:ext cx="10831285" cy="4798320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HCP with suspected or confirmed respiratory viral infection, regardless of whether testing is performed, should: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</a:rPr>
              <a:t>Not return to work until </a:t>
            </a: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at least 3 days 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have passed since symptom onset* and at least 24 hours have passed with no fever (without use of fever-reducing medicines), symptoms are improving, and they feel well enough to return to work.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asymptomatic throughout their infection, HCP should not return to work until at least 3 days have passed since their first positive test.</a:t>
            </a:r>
            <a:b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Wear a </a:t>
            </a: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facemask for source control 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all patient care and common areas of the facility (e.g., HCP breakrooms) for at least 10 days after symptom onset or positive test (if asymptomatic), if not already wearing a facemask as part of universal source control masking.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*Where the first day of symptoms is day 0, making first possible day of return to work on day 4</a:t>
            </a:r>
            <a:r>
              <a:rPr lang="en-US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2200" dirty="0">
                <a:hlinkClick r:id="rId3"/>
              </a:rPr>
              <a:t>AFL-25-01</a:t>
            </a:r>
            <a:r>
              <a:rPr lang="en-US" sz="2200" dirty="0"/>
              <a:t> https://www.cdph.ca.gov/Programs/CHCQ/LCP/Pages/AFL-25-01.aspx (supersedes AFL 21-08.9)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F05142-464F-39A6-AEFB-0B8A299AD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56" y="922121"/>
            <a:ext cx="10831285" cy="993178"/>
          </a:xfrm>
        </p:spPr>
        <p:txBody>
          <a:bodyPr>
            <a:noAutofit/>
          </a:bodyPr>
          <a:lstStyle/>
          <a:p>
            <a:r>
              <a:rPr lang="en-US" sz="3200" dirty="0"/>
              <a:t>CDPH Interim Work Exclusion Guidance for Healthcare Personnel with COVID-19, Influenza, and Other Acute Respiratory Viral Infections – January 10, 2025</a:t>
            </a:r>
          </a:p>
        </p:txBody>
      </p:sp>
    </p:spTree>
    <p:extLst>
      <p:ext uri="{BB962C8B-B14F-4D97-AF65-F5344CB8AC3E}">
        <p14:creationId xmlns:p14="http://schemas.microsoft.com/office/powerpoint/2010/main" val="27118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883DE0-0D1B-22D7-AB51-8B833EB188E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0356" y="1479884"/>
            <a:ext cx="10831285" cy="48884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CDC’s COVID-19 guidance </a:t>
            </a:r>
            <a:r>
              <a:rPr lang="en-US" b="1" dirty="0"/>
              <a:t>relies on diagnostic testing </a:t>
            </a:r>
            <a:r>
              <a:rPr lang="en-US" dirty="0"/>
              <a:t>and includes </a:t>
            </a:r>
            <a:r>
              <a:rPr lang="en-US" b="1" dirty="0"/>
              <a:t>up to 10 days </a:t>
            </a:r>
            <a:r>
              <a:rPr lang="en-US" dirty="0"/>
              <a:t>of work exclusion depending on whether a subsequent negative test is obtained</a:t>
            </a:r>
          </a:p>
          <a:p>
            <a:r>
              <a:rPr lang="en-US" dirty="0"/>
              <a:t>Updates to CDC’s guidance were deferred to the Healthcare Infection Control Practices Advisory Committee (HICPAC) update to the 1998 Guideline for Infection Control in Healthcare Personnel</a:t>
            </a:r>
          </a:p>
          <a:p>
            <a:pPr lvl="1"/>
            <a:r>
              <a:rPr lang="en-US" dirty="0"/>
              <a:t>Next steps for updating guidance uncertain given termination of HICPAC</a:t>
            </a:r>
          </a:p>
          <a:p>
            <a:r>
              <a:rPr lang="en-US" dirty="0">
                <a:solidFill>
                  <a:srgbClr val="000000"/>
                </a:solidFill>
              </a:rPr>
              <a:t>Health impacts of COVID-19 have decreased substantially, while </a:t>
            </a:r>
            <a:r>
              <a:rPr lang="en-US" b="1" dirty="0">
                <a:solidFill>
                  <a:srgbClr val="000000"/>
                </a:solidFill>
              </a:rPr>
              <a:t>other clinically significant respiratory viruses, e.g., influenza and RSV, are circulating </a:t>
            </a:r>
            <a:r>
              <a:rPr lang="en-US" dirty="0">
                <a:solidFill>
                  <a:srgbClr val="000000"/>
                </a:solidFill>
              </a:rPr>
              <a:t>in addition to SARS-CoV-2</a:t>
            </a:r>
          </a:p>
          <a:p>
            <a:r>
              <a:rPr lang="en-US" dirty="0">
                <a:solidFill>
                  <a:srgbClr val="000000"/>
                </a:solidFill>
              </a:rPr>
              <a:t>These respiratory viral infections are generally indistinguishable without testing; however, </a:t>
            </a:r>
            <a:r>
              <a:rPr lang="en-US" b="1" dirty="0">
                <a:solidFill>
                  <a:srgbClr val="000000"/>
                </a:solidFill>
              </a:rPr>
              <a:t>testing may not be available or routinely performed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Confusion regarding guidance for ill HCP without testing</a:t>
            </a:r>
          </a:p>
          <a:p>
            <a:r>
              <a:rPr lang="en-US" dirty="0">
                <a:solidFill>
                  <a:srgbClr val="000000"/>
                </a:solidFill>
              </a:rPr>
              <a:t>Prolonged exclusion can exacerbate staffing shortages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D46C4D-C76A-E9E3-3309-8DD3E2E7B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56" y="261034"/>
            <a:ext cx="10831285" cy="993178"/>
          </a:xfrm>
        </p:spPr>
        <p:txBody>
          <a:bodyPr>
            <a:normAutofit/>
          </a:bodyPr>
          <a:lstStyle/>
          <a:p>
            <a:r>
              <a:rPr lang="en-US" sz="3200" dirty="0"/>
              <a:t>Why did CDPH issue this interim guidance? </a:t>
            </a:r>
          </a:p>
        </p:txBody>
      </p:sp>
    </p:spTree>
    <p:extLst>
      <p:ext uri="{BB962C8B-B14F-4D97-AF65-F5344CB8AC3E}">
        <p14:creationId xmlns:p14="http://schemas.microsoft.com/office/powerpoint/2010/main" val="4175782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F024-5094-0F5C-81D4-3FD737B8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Candida auris </a:t>
            </a:r>
            <a:r>
              <a:rPr lang="en-US" sz="2400" dirty="0"/>
              <a:t>Health Advisory Update </a:t>
            </a:r>
            <a:br>
              <a:rPr lang="en-US" i="1" dirty="0"/>
            </a:b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B6995-695C-CFB8-EBAA-672C6E920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97E00-AA18-CC59-D717-380F8E97B4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413"/>
          <a:stretch/>
        </p:blipFill>
        <p:spPr>
          <a:xfrm>
            <a:off x="4776537" y="1344525"/>
            <a:ext cx="7283116" cy="22769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B6ADAD-C092-1007-39A9-7B07020D654A}"/>
              </a:ext>
            </a:extLst>
          </p:cNvPr>
          <p:cNvSpPr txBox="1"/>
          <p:nvPr/>
        </p:nvSpPr>
        <p:spPr>
          <a:xfrm>
            <a:off x="4913689" y="4984715"/>
            <a:ext cx="70088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Ongoing Transmission of Candida auris in Healthcare Facilities in Northern and Central California</a:t>
            </a:r>
            <a:r>
              <a:rPr lang="en-US" dirty="0"/>
              <a:t> https://www.cdph.ca.gov/Programs/OPA/Pages/CAHAN/Ongoing-Transmission-of-Candida-auris-in-Healthcare-Facilities-in-Northern-and-Central-California-.aspx</a:t>
            </a:r>
          </a:p>
        </p:txBody>
      </p:sp>
    </p:spTree>
    <p:extLst>
      <p:ext uri="{BB962C8B-B14F-4D97-AF65-F5344CB8AC3E}">
        <p14:creationId xmlns:p14="http://schemas.microsoft.com/office/powerpoint/2010/main" val="2913236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54FE8-BCE7-11BA-BC7D-BADC86E55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860220-CBA2-B5E8-2DEC-1C8C0C09C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43" y="655398"/>
            <a:ext cx="10831285" cy="99317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2495"/>
                </a:solidFill>
              </a:rPr>
              <a:t>Cumulative </a:t>
            </a:r>
            <a:r>
              <a:rPr lang="en-US" sz="4000" b="1" i="1" dirty="0">
                <a:solidFill>
                  <a:srgbClr val="002495"/>
                </a:solidFill>
              </a:rPr>
              <a:t>C. auris </a:t>
            </a:r>
            <a:r>
              <a:rPr lang="en-US" sz="4000" b="1" i="0" dirty="0">
                <a:solidFill>
                  <a:srgbClr val="002495"/>
                </a:solidFill>
              </a:rPr>
              <a:t>Cases Reported to CDPH </a:t>
            </a:r>
            <a:r>
              <a:rPr lang="en-US" sz="4000" b="1" dirty="0">
                <a:solidFill>
                  <a:srgbClr val="002495"/>
                </a:solidFill>
              </a:rPr>
              <a:t>by County, 2022–May 2025*</a:t>
            </a:r>
            <a:endParaRPr lang="en-US" sz="4000" dirty="0">
              <a:solidFill>
                <a:srgbClr val="00249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93F95-C470-1BBF-3DDA-7D6E5E798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71972-4D9B-4849-B57D-2F08B444211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A7AF49-8098-AE90-3256-C62FEC12E38C}"/>
              </a:ext>
            </a:extLst>
          </p:cNvPr>
          <p:cNvSpPr txBox="1"/>
          <p:nvPr/>
        </p:nvSpPr>
        <p:spPr>
          <a:xfrm>
            <a:off x="8691327" y="6545655"/>
            <a:ext cx="3500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*Data preliminary, current through 5/30/25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B31667-CA7D-58AC-DE7D-45EB1D065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972" y="2286904"/>
            <a:ext cx="2609267" cy="3017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848877-3498-42E2-BBD8-A3A0CA647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120" y="2286904"/>
            <a:ext cx="2606852" cy="3017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CE729A-0E3A-D02C-53BE-27FA17309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301" y="2286904"/>
            <a:ext cx="2626277" cy="3017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C148B2-8D53-6C1A-5794-AA5A7369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907" y="2286904"/>
            <a:ext cx="2608063" cy="30175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C32C255-EBC1-58FB-9FA6-427CC5110F86}"/>
              </a:ext>
            </a:extLst>
          </p:cNvPr>
          <p:cNvSpPr txBox="1"/>
          <p:nvPr/>
        </p:nvSpPr>
        <p:spPr>
          <a:xfrm>
            <a:off x="1091822" y="1911346"/>
            <a:ext cx="84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80F8AE-E811-A9D8-75B5-1BEA3E05F75E}"/>
              </a:ext>
            </a:extLst>
          </p:cNvPr>
          <p:cNvSpPr txBox="1"/>
          <p:nvPr/>
        </p:nvSpPr>
        <p:spPr>
          <a:xfrm>
            <a:off x="3699885" y="1914280"/>
            <a:ext cx="84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70FE0F-BBA2-C6C6-CEB9-678DEE8D815F}"/>
              </a:ext>
            </a:extLst>
          </p:cNvPr>
          <p:cNvSpPr txBox="1"/>
          <p:nvPr/>
        </p:nvSpPr>
        <p:spPr>
          <a:xfrm>
            <a:off x="6282964" y="1911346"/>
            <a:ext cx="84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693E02-8134-2E15-F1A8-176E7F047682}"/>
              </a:ext>
            </a:extLst>
          </p:cNvPr>
          <p:cNvSpPr txBox="1"/>
          <p:nvPr/>
        </p:nvSpPr>
        <p:spPr>
          <a:xfrm>
            <a:off x="8147796" y="1914749"/>
            <a:ext cx="2462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through May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474EC31-2EEA-F048-90AF-2D039241C6BE}"/>
              </a:ext>
            </a:extLst>
          </p:cNvPr>
          <p:cNvGrpSpPr/>
          <p:nvPr/>
        </p:nvGrpSpPr>
        <p:grpSpPr>
          <a:xfrm>
            <a:off x="344760" y="5498373"/>
            <a:ext cx="11847240" cy="426666"/>
            <a:chOff x="578512" y="5440569"/>
            <a:chExt cx="10385928" cy="426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5AC7518-6C32-B05E-89AE-58476B3954B5}"/>
                </a:ext>
              </a:extLst>
            </p:cNvPr>
            <p:cNvGrpSpPr/>
            <p:nvPr/>
          </p:nvGrpSpPr>
          <p:grpSpPr>
            <a:xfrm>
              <a:off x="4390985" y="5460320"/>
              <a:ext cx="1293354" cy="400110"/>
              <a:chOff x="136641" y="3815272"/>
              <a:chExt cx="1293354" cy="40011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7E69D90-20DB-473A-5E91-081615CB524D}"/>
                  </a:ext>
                </a:extLst>
              </p:cNvPr>
              <p:cNvSpPr/>
              <p:nvPr/>
            </p:nvSpPr>
            <p:spPr>
              <a:xfrm>
                <a:off x="136641" y="3877065"/>
                <a:ext cx="238954" cy="274320"/>
              </a:xfrm>
              <a:prstGeom prst="rect">
                <a:avLst/>
              </a:prstGeom>
              <a:solidFill>
                <a:srgbClr val="ACCAED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E1DAB3D-B8AC-1F0E-7976-902CBA39332B}"/>
                  </a:ext>
                </a:extLst>
              </p:cNvPr>
              <p:cNvSpPr txBox="1"/>
              <p:nvPr/>
            </p:nvSpPr>
            <p:spPr>
              <a:xfrm>
                <a:off x="332715" y="3815272"/>
                <a:ext cx="10972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1-10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093FE92-9B4D-1BDA-F0FC-9A9346FA99BA}"/>
                </a:ext>
              </a:extLst>
            </p:cNvPr>
            <p:cNvGrpSpPr/>
            <p:nvPr/>
          </p:nvGrpSpPr>
          <p:grpSpPr>
            <a:xfrm>
              <a:off x="5475359" y="5467125"/>
              <a:ext cx="1282655" cy="400110"/>
              <a:chOff x="136641" y="4105338"/>
              <a:chExt cx="1282655" cy="40011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19E1A5B-7AF5-C489-A0E0-42FFE197E4CD}"/>
                  </a:ext>
                </a:extLst>
              </p:cNvPr>
              <p:cNvSpPr/>
              <p:nvPr/>
            </p:nvSpPr>
            <p:spPr>
              <a:xfrm>
                <a:off x="136641" y="4164068"/>
                <a:ext cx="238954" cy="274320"/>
              </a:xfrm>
              <a:prstGeom prst="rect">
                <a:avLst/>
              </a:prstGeom>
              <a:solidFill>
                <a:srgbClr val="6DA1E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F35E65A-00DC-9322-C62D-54862DCC34DD}"/>
                  </a:ext>
                </a:extLst>
              </p:cNvPr>
              <p:cNvSpPr txBox="1"/>
              <p:nvPr/>
            </p:nvSpPr>
            <p:spPr>
              <a:xfrm>
                <a:off x="322016" y="4105338"/>
                <a:ext cx="10972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11-100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DC95EAC-908E-0DBD-CB12-B2EDB2AE4C93}"/>
                </a:ext>
              </a:extLst>
            </p:cNvPr>
            <p:cNvGrpSpPr/>
            <p:nvPr/>
          </p:nvGrpSpPr>
          <p:grpSpPr>
            <a:xfrm>
              <a:off x="6798367" y="5460320"/>
              <a:ext cx="1360633" cy="400110"/>
              <a:chOff x="136641" y="4402700"/>
              <a:chExt cx="1360633" cy="40011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C48C2E4-278F-9332-7C7F-A0B096A90451}"/>
                  </a:ext>
                </a:extLst>
              </p:cNvPr>
              <p:cNvSpPr/>
              <p:nvPr/>
            </p:nvSpPr>
            <p:spPr>
              <a:xfrm>
                <a:off x="136641" y="4465186"/>
                <a:ext cx="238954" cy="274320"/>
              </a:xfrm>
              <a:prstGeom prst="rect">
                <a:avLst/>
              </a:prstGeom>
              <a:solidFill>
                <a:srgbClr val="2E78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B6FB28-B05A-3158-674F-A88D3BD7A7BF}"/>
                  </a:ext>
                </a:extLst>
              </p:cNvPr>
              <p:cNvSpPr txBox="1"/>
              <p:nvPr/>
            </p:nvSpPr>
            <p:spPr>
              <a:xfrm>
                <a:off x="319190" y="4402700"/>
                <a:ext cx="11780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101-500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DE1297B-A300-84A1-0617-6750C56855F7}"/>
                </a:ext>
              </a:extLst>
            </p:cNvPr>
            <p:cNvGrpSpPr/>
            <p:nvPr/>
          </p:nvGrpSpPr>
          <p:grpSpPr>
            <a:xfrm>
              <a:off x="8247195" y="5453515"/>
              <a:ext cx="1479599" cy="400110"/>
              <a:chOff x="136641" y="4709574"/>
              <a:chExt cx="1479599" cy="40011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CD68945-0781-D75D-3436-CE74606D18B6}"/>
                  </a:ext>
                </a:extLst>
              </p:cNvPr>
              <p:cNvSpPr/>
              <p:nvPr/>
            </p:nvSpPr>
            <p:spPr>
              <a:xfrm>
                <a:off x="136641" y="4765449"/>
                <a:ext cx="238954" cy="274320"/>
              </a:xfrm>
              <a:prstGeom prst="rect">
                <a:avLst/>
              </a:prstGeom>
              <a:solidFill>
                <a:srgbClr val="20549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773DB9A-9647-FCF1-8073-42E53E026076}"/>
                  </a:ext>
                </a:extLst>
              </p:cNvPr>
              <p:cNvSpPr txBox="1"/>
              <p:nvPr/>
            </p:nvSpPr>
            <p:spPr>
              <a:xfrm>
                <a:off x="344824" y="4709574"/>
                <a:ext cx="12714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501-1000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3DE9895-6E55-BF3F-429D-4E7049D72039}"/>
                </a:ext>
              </a:extLst>
            </p:cNvPr>
            <p:cNvGrpSpPr/>
            <p:nvPr/>
          </p:nvGrpSpPr>
          <p:grpSpPr>
            <a:xfrm>
              <a:off x="9845760" y="5463821"/>
              <a:ext cx="1118680" cy="400110"/>
              <a:chOff x="136641" y="5008027"/>
              <a:chExt cx="1118680" cy="40011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F2C739B-1B62-5C54-F430-385952E3277C}"/>
                  </a:ext>
                </a:extLst>
              </p:cNvPr>
              <p:cNvSpPr/>
              <p:nvPr/>
            </p:nvSpPr>
            <p:spPr>
              <a:xfrm>
                <a:off x="136641" y="5066567"/>
                <a:ext cx="238954" cy="274320"/>
              </a:xfrm>
              <a:prstGeom prst="rect">
                <a:avLst/>
              </a:prstGeom>
              <a:solidFill>
                <a:srgbClr val="173C6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98AD03A-7212-6FB7-08AA-0871ECEA53B4}"/>
                  </a:ext>
                </a:extLst>
              </p:cNvPr>
              <p:cNvSpPr txBox="1"/>
              <p:nvPr/>
            </p:nvSpPr>
            <p:spPr>
              <a:xfrm>
                <a:off x="353674" y="5008027"/>
                <a:ext cx="9016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&gt;1000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3DCD61-38EF-92EF-6EC8-438D48284C8B}"/>
                </a:ext>
              </a:extLst>
            </p:cNvPr>
            <p:cNvSpPr txBox="1"/>
            <p:nvPr/>
          </p:nvSpPr>
          <p:spPr>
            <a:xfrm>
              <a:off x="578512" y="5440569"/>
              <a:ext cx="32228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Number of cases reported: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0C4C98-7D7D-0B02-11BF-78FC90609FD3}"/>
                </a:ext>
              </a:extLst>
            </p:cNvPr>
            <p:cNvGrpSpPr/>
            <p:nvPr/>
          </p:nvGrpSpPr>
          <p:grpSpPr>
            <a:xfrm>
              <a:off x="3618454" y="5453515"/>
              <a:ext cx="1294118" cy="400110"/>
              <a:chOff x="136641" y="3516869"/>
              <a:chExt cx="1294118" cy="40011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2623549-154A-EB3B-7324-0B14035DC61F}"/>
                  </a:ext>
                </a:extLst>
              </p:cNvPr>
              <p:cNvSpPr/>
              <p:nvPr/>
            </p:nvSpPr>
            <p:spPr>
              <a:xfrm>
                <a:off x="136641" y="3574334"/>
                <a:ext cx="238954" cy="274320"/>
              </a:xfrm>
              <a:prstGeom prst="rect">
                <a:avLst/>
              </a:prstGeom>
              <a:solidFill>
                <a:srgbClr val="E4E4E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7C2D21-08BB-4DA4-8A1B-F219A6680A18}"/>
                  </a:ext>
                </a:extLst>
              </p:cNvPr>
              <p:cNvSpPr txBox="1"/>
              <p:nvPr/>
            </p:nvSpPr>
            <p:spPr>
              <a:xfrm>
                <a:off x="333479" y="3516869"/>
                <a:ext cx="10972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0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5E14A05-6D81-A734-E981-64BBCBA14BD8}"/>
              </a:ext>
            </a:extLst>
          </p:cNvPr>
          <p:cNvSpPr txBox="1"/>
          <p:nvPr/>
        </p:nvSpPr>
        <p:spPr>
          <a:xfrm>
            <a:off x="1911947" y="1668601"/>
            <a:ext cx="1762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Last CAHAN: March 2023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9BE8F5-DFAB-4D21-6FF8-F9FB9869A885}"/>
              </a:ext>
            </a:extLst>
          </p:cNvPr>
          <p:cNvCxnSpPr/>
          <p:nvPr/>
        </p:nvCxnSpPr>
        <p:spPr>
          <a:xfrm>
            <a:off x="2800743" y="2672804"/>
            <a:ext cx="0" cy="912137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287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541411-2D9C-E096-F047-D9939BC3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56" y="721547"/>
            <a:ext cx="10831285" cy="99317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/>
              <a:t>Increase in </a:t>
            </a:r>
            <a:r>
              <a:rPr lang="en-US" sz="4000" i="1" dirty="0"/>
              <a:t>C. auris </a:t>
            </a:r>
            <a:r>
              <a:rPr lang="en-US" sz="4000" dirty="0"/>
              <a:t>Cases</a:t>
            </a:r>
            <a:r>
              <a:rPr lang="en-US" sz="4000" i="1" dirty="0"/>
              <a:t> </a:t>
            </a:r>
            <a:r>
              <a:rPr lang="en-US" sz="4000" dirty="0"/>
              <a:t>in Northern and Central California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73C45-6436-0967-B9CD-7FA424B1E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2A5198-B2DC-4DB0-0894-FB0D094FD2E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0356" y="2189747"/>
            <a:ext cx="10831285" cy="3840348"/>
          </a:xfrm>
        </p:spPr>
        <p:txBody>
          <a:bodyPr>
            <a:normAutofit/>
          </a:bodyPr>
          <a:lstStyle/>
          <a:p>
            <a:r>
              <a:rPr lang="en-US" dirty="0"/>
              <a:t>Increase in jurisdictions reporting </a:t>
            </a:r>
            <a:r>
              <a:rPr lang="en-US" i="1" dirty="0"/>
              <a:t>C. auris </a:t>
            </a:r>
            <a:r>
              <a:rPr lang="en-US" dirty="0"/>
              <a:t>cases</a:t>
            </a:r>
            <a:r>
              <a:rPr lang="en-US" i="1" dirty="0"/>
              <a:t>: </a:t>
            </a:r>
            <a:r>
              <a:rPr lang="en-US" dirty="0"/>
              <a:t>4 (2022)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15 (2025)</a:t>
            </a:r>
          </a:p>
          <a:p>
            <a:r>
              <a:rPr lang="en-US" dirty="0"/>
              <a:t>Ongoing transmission in hospitals (Alameda, Central Valley)</a:t>
            </a:r>
          </a:p>
          <a:p>
            <a:pPr lvl="1"/>
            <a:r>
              <a:rPr lang="en-US" dirty="0"/>
              <a:t>Communication to jurisdictions (Bay Area and beyond) to prioritize follow-up with facilities receiving transfer patients from Alameda hospital</a:t>
            </a:r>
          </a:p>
          <a:p>
            <a:r>
              <a:rPr lang="en-US" dirty="0"/>
              <a:t>Likely more, undetected regional transmission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/>
              <a:t>Update to March 2023 CAHAN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072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B7E731-023E-F667-589A-FEDE96C3DC6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0356" y="1767014"/>
            <a:ext cx="11195414" cy="42630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Focus on highest risk settings (high-acuity patients, prolonged lengths of stay)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C1D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-term acute care hospitals (LTACHs)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C1D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V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entilator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-equipped skilled nursing facilities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vSNFs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dirty="0"/>
              <a:t>Acute care hospital (ACH) high-acuity units (e.g., ICUs)</a:t>
            </a:r>
          </a:p>
          <a:p>
            <a:r>
              <a:rPr lang="en-US" dirty="0">
                <a:latin typeface="Arial"/>
                <a:cs typeface="Arial"/>
              </a:rPr>
              <a:t>Emphasize proactive screening</a:t>
            </a:r>
          </a:p>
          <a:p>
            <a:r>
              <a:rPr lang="en-US" dirty="0">
                <a:latin typeface="Arial"/>
                <a:cs typeface="Arial"/>
              </a:rPr>
              <a:t>Refer to </a:t>
            </a:r>
            <a:r>
              <a:rPr lang="en-US" i="1" dirty="0">
                <a:latin typeface="Arial"/>
                <a:cs typeface="Arial"/>
                <a:hlinkClick r:id="rId3"/>
              </a:rPr>
              <a:t>C. auris </a:t>
            </a:r>
            <a:r>
              <a:rPr lang="en-US" dirty="0" err="1">
                <a:latin typeface="Arial"/>
                <a:cs typeface="Arial"/>
                <a:hlinkClick r:id="rId3"/>
              </a:rPr>
              <a:t>Quicksheet</a:t>
            </a:r>
            <a:r>
              <a:rPr lang="en-US" dirty="0">
                <a:latin typeface="Arial"/>
                <a:cs typeface="Arial"/>
                <a:hlinkClick r:id="rId3"/>
              </a:rPr>
              <a:t> and Response Phases </a:t>
            </a:r>
            <a:r>
              <a:rPr lang="en-US" dirty="0">
                <a:latin typeface="Arial"/>
                <a:cs typeface="Arial"/>
              </a:rPr>
              <a:t>guidance for additional infection prevention and control strategies for facilities </a:t>
            </a:r>
            <a:r>
              <a:rPr lang="en-US" b="1" dirty="0">
                <a:latin typeface="Arial"/>
                <a:cs typeface="Arial"/>
              </a:rPr>
              <a:t>statewide</a:t>
            </a:r>
          </a:p>
          <a:p>
            <a:pPr lvl="1"/>
            <a:r>
              <a:rPr lang="en-US" dirty="0">
                <a:latin typeface="Arial"/>
                <a:cs typeface="Arial"/>
              </a:rPr>
              <a:t>Environmental cleaning and disinfection</a:t>
            </a:r>
          </a:p>
          <a:p>
            <a:pPr lvl="1"/>
            <a:r>
              <a:rPr lang="en-US" dirty="0">
                <a:latin typeface="Arial"/>
                <a:cs typeface="Arial"/>
              </a:rPr>
              <a:t>Laboratory surveillance</a:t>
            </a:r>
          </a:p>
          <a:p>
            <a:pPr lvl="1"/>
            <a:r>
              <a:rPr lang="en-US" dirty="0">
                <a:latin typeface="Arial"/>
                <a:cs typeface="Arial"/>
              </a:rPr>
              <a:t>Other prevention and response activities</a:t>
            </a:r>
          </a:p>
          <a:p>
            <a:pPr lvl="1"/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A90A86-7E3F-F195-1D93-F68DFE7AE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Arial"/>
              </a:rPr>
              <a:t>Recommendations for Northern/Central CA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D242A-B3B0-2372-0FA0-9E23D26A1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79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450B8-0BF7-7DD7-B9A9-B35F3019E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50F591-9F44-4078-7C9F-F55842D69550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marR="0" lv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ea typeface="Arial" panose="020B0604020202020204" pitchFamily="34" charset="0"/>
              </a:rPr>
              <a:t>LTACHs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Arial" panose="020B0604020202020204" pitchFamily="34" charset="0"/>
              </a:rPr>
              <a:t>Facility-wide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Arial" panose="020B0604020202020204" pitchFamily="34" charset="0"/>
              </a:rPr>
              <a:t>Regular (e.g., every 1-3 months) proactive point prevalence surveys (PPSs)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Arial" panose="020B0604020202020204" pitchFamily="34" charset="0"/>
              </a:rPr>
              <a:t>Admission screening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 err="1">
                <a:latin typeface="Arial"/>
                <a:cs typeface="Arial"/>
              </a:rPr>
              <a:t>vSNFs</a:t>
            </a:r>
            <a:endParaRPr lang="en-US" dirty="0">
              <a:latin typeface="Arial"/>
              <a:cs typeface="Arial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Arial" panose="020B0604020202020204" pitchFamily="34" charset="0"/>
              </a:rPr>
              <a:t>Focus on vent units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Conduct proactive PPS</a:t>
            </a:r>
            <a:r>
              <a:rPr lang="en-US" dirty="0">
                <a:ea typeface="Arial" panose="020B0604020202020204" pitchFamily="34" charset="0"/>
              </a:rPr>
              <a:t> </a:t>
            </a:r>
            <a:r>
              <a:rPr lang="en-US" b="1" dirty="0">
                <a:ea typeface="Arial" panose="020B0604020202020204" pitchFamily="34" charset="0"/>
              </a:rPr>
              <a:t>if not done within past 1 month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Continue regular (e.g., every 3-6 months) proactive PPSs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Arial" panose="020B0604020202020204" pitchFamily="34" charset="0"/>
              </a:rPr>
              <a:t>Consider admission screening as resources allow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80451C-C16C-2375-92A2-DFD66670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Arial"/>
              </a:rPr>
              <a:t>Recommendations for LTACHs &amp; </a:t>
            </a:r>
            <a:r>
              <a:rPr lang="en-US" sz="4000" dirty="0" err="1">
                <a:latin typeface="Arial"/>
                <a:cs typeface="Arial"/>
              </a:rPr>
              <a:t>vSNFs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3C740-7DA1-9B0C-DC24-6EC6CE882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D71972-4D9B-4849-B57D-2F08B444211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66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DPH Color Palette">
      <a:dk1>
        <a:srgbClr val="141F68"/>
      </a:dk1>
      <a:lt1>
        <a:srgbClr val="FFFFFF"/>
      </a:lt1>
      <a:dk2>
        <a:srgbClr val="411162"/>
      </a:dk2>
      <a:lt2>
        <a:srgbClr val="A8D3C9"/>
      </a:lt2>
      <a:accent1>
        <a:srgbClr val="002495"/>
      </a:accent1>
      <a:accent2>
        <a:srgbClr val="9C1D96"/>
      </a:accent2>
      <a:accent3>
        <a:srgbClr val="AE5018"/>
      </a:accent3>
      <a:accent4>
        <a:srgbClr val="007887"/>
      </a:accent4>
      <a:accent5>
        <a:srgbClr val="0077CF"/>
      </a:accent5>
      <a:accent6>
        <a:srgbClr val="141F68"/>
      </a:accent6>
      <a:hlink>
        <a:srgbClr val="0077CF"/>
      </a:hlink>
      <a:folHlink>
        <a:srgbClr val="9C1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DPH_PowerPointTemplate" id="{F792BC48-EDA7-4208-B37D-23197145A8E4}" vid="{5B70F584-CCEA-4408-AAE3-E6432EB521B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PH_ADA_slide_template.pptx [Read-Only]" id="{B17D5923-9C35-4DAC-A04A-B20B8098F64F}" vid="{42524F25-D456-497E-8F1A-3B8F105F266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60485b39-7d4b-42bf-8755-986da7d2412c">~</Notes>
    <_ip_UnifiedCompliancePolicyUIAction xmlns="http://schemas.microsoft.com/sharepoint/v3" xsi:nil="true"/>
    <lcf76f155ced4ddcb4097134ff3c332f xmlns="60485b39-7d4b-42bf-8755-986da7d2412c">
      <Terms xmlns="http://schemas.microsoft.com/office/infopath/2007/PartnerControls"/>
    </lcf76f155ced4ddcb4097134ff3c332f>
    <TaxCatchAll xmlns="c58507c6-accf-44a4-a32d-52625cd9b50b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3273D92543FB4C91F353EF28401724" ma:contentTypeVersion="24" ma:contentTypeDescription="Create a new document." ma:contentTypeScope="" ma:versionID="6facfd17dd1fa28f9d52ff14f53f7d24">
  <xsd:schema xmlns:xsd="http://www.w3.org/2001/XMLSchema" xmlns:xs="http://www.w3.org/2001/XMLSchema" xmlns:p="http://schemas.microsoft.com/office/2006/metadata/properties" xmlns:ns1="http://schemas.microsoft.com/sharepoint/v3" xmlns:ns2="60485b39-7d4b-42bf-8755-986da7d2412c" xmlns:ns3="c58507c6-accf-44a4-a32d-52625cd9b50b" targetNamespace="http://schemas.microsoft.com/office/2006/metadata/properties" ma:root="true" ma:fieldsID="2b4a2a98a509bf3b72a2d717e1a7ffc2" ns1:_="" ns2:_="" ns3:_="">
    <xsd:import namespace="http://schemas.microsoft.com/sharepoint/v3"/>
    <xsd:import namespace="60485b39-7d4b-42bf-8755-986da7d2412c"/>
    <xsd:import namespace="c58507c6-accf-44a4-a32d-52625cd9b50b"/>
    <xsd:element name="properties">
      <xsd:complexType>
        <xsd:sequence>
          <xsd:element name="documentManagement">
            <xsd:complexType>
              <xsd:all>
                <xsd:element ref="ns2:Notes" minOccurs="0"/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485b39-7d4b-42bf-8755-986da7d2412c" elementFormDefault="qualified">
    <xsd:import namespace="http://schemas.microsoft.com/office/2006/documentManagement/types"/>
    <xsd:import namespace="http://schemas.microsoft.com/office/infopath/2007/PartnerControls"/>
    <xsd:element name="Notes" ma:index="3" nillable="true" ma:displayName="Notes" ma:default="~" ma:description="Additional description of the items" ma:format="Dropdown" ma:internalName="Notes" ma:readOnly="false">
      <xsd:simpleType>
        <xsd:restriction base="dms:Note">
          <xsd:maxLength value="255"/>
        </xsd:restriction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hidden="true" ma:internalName="MediaServiceOCR" ma:readOnly="tru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27ca00c-1d18-4673-a194-b5f4391bf6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hidden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8507c6-accf-44a4-a32d-52625cd9b50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2" nillable="true" ma:displayName="Taxonomy Catch All Column" ma:hidden="true" ma:list="{98db3688-2ade-4f09-8fb4-205ef04fd244}" ma:internalName="TaxCatchAll" ma:readOnly="false" ma:showField="CatchAllData" ma:web="c58507c6-accf-44a4-a32d-52625cd9b5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ADA683-C94D-49F5-A094-9EF68F35D082}">
  <ds:schemaRefs>
    <ds:schemaRef ds:uri="http://schemas.microsoft.com/office/infopath/2007/PartnerControls"/>
    <ds:schemaRef ds:uri="http://schemas.microsoft.com/sharepoint/v3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60485b39-7d4b-42bf-8755-986da7d2412c"/>
    <ds:schemaRef ds:uri="http://purl.org/dc/terms/"/>
    <ds:schemaRef ds:uri="http://purl.org/dc/elements/1.1/"/>
    <ds:schemaRef ds:uri="http://schemas.openxmlformats.org/package/2006/metadata/core-properties"/>
    <ds:schemaRef ds:uri="c58507c6-accf-44a4-a32d-52625cd9b50b"/>
  </ds:schemaRefs>
</ds:datastoreItem>
</file>

<file path=customXml/itemProps2.xml><?xml version="1.0" encoding="utf-8"?>
<ds:datastoreItem xmlns:ds="http://schemas.openxmlformats.org/officeDocument/2006/customXml" ds:itemID="{7D20C666-19AC-43AB-87F2-6473B2AC76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4B34E5-7538-4175-81B2-5C4D71547545}">
  <ds:schemaRefs>
    <ds:schemaRef ds:uri="60485b39-7d4b-42bf-8755-986da7d2412c"/>
    <ds:schemaRef ds:uri="c58507c6-accf-44a4-a32d-52625cd9b5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CDPH_PowerPointTemplate-ADA</Template>
  <TotalTime>25354</TotalTime>
  <Words>2308</Words>
  <Application>Microsoft Office PowerPoint</Application>
  <PresentationFormat>Widescreen</PresentationFormat>
  <Paragraphs>235</Paragraphs>
  <Slides>27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Antique Olive Compact</vt:lpstr>
      <vt:lpstr>Aptos</vt:lpstr>
      <vt:lpstr>Arial</vt:lpstr>
      <vt:lpstr>Calibri</vt:lpstr>
      <vt:lpstr>Franklin Gothic Medium Cond</vt:lpstr>
      <vt:lpstr>Symbol</vt:lpstr>
      <vt:lpstr>Times New Roman</vt:lpstr>
      <vt:lpstr>Wingdings</vt:lpstr>
      <vt:lpstr>Office Theme</vt:lpstr>
      <vt:lpstr>1_Office Theme</vt:lpstr>
      <vt:lpstr>CDPH HAI Program Updates</vt:lpstr>
      <vt:lpstr>Objectives: </vt:lpstr>
      <vt:lpstr>CDPH Interim Work Exclusion Guidance for Healthcare Personnel with COVID-19, Influenza, and Other Acute Respiratory Viral Infections – January 10, 2025</vt:lpstr>
      <vt:lpstr>Why did CDPH issue this interim guidance? </vt:lpstr>
      <vt:lpstr>Candida auris Health Advisory Update  </vt:lpstr>
      <vt:lpstr>Cumulative C. auris Cases Reported to CDPH by County, 2022–May 2025*</vt:lpstr>
      <vt:lpstr>Increase in C. auris Cases in Northern and Central California</vt:lpstr>
      <vt:lpstr>Recommendations for Northern/Central CA</vt:lpstr>
      <vt:lpstr>Recommendations for LTACHs &amp; vSNFs</vt:lpstr>
      <vt:lpstr>Recommendations for ACHs</vt:lpstr>
      <vt:lpstr>Recommendations for SNFs</vt:lpstr>
      <vt:lpstr>Interfacility Communication</vt:lpstr>
      <vt:lpstr>CDC MDRO Prevention Strategies - Communication</vt:lpstr>
      <vt:lpstr>CDC MDRO Prevention Strategies - Communication</vt:lpstr>
      <vt:lpstr>PowerPoint Presentation</vt:lpstr>
      <vt:lpstr>CDPH Transfer Form</vt:lpstr>
      <vt:lpstr>Regional AR/MDRO Prevention Collaboratives – networks of hospitals and skilled nursing facilities with  shared patient population</vt:lpstr>
      <vt:lpstr>Local Health Jurisdictions Prioritized for AR/MDRO Prevention &amp; Response Capacity Building</vt:lpstr>
      <vt:lpstr>Regional AR/MDRO Prevention Collaboratives</vt:lpstr>
      <vt:lpstr>PowerPoint Presentation</vt:lpstr>
      <vt:lpstr>PowerPoint Presentation</vt:lpstr>
      <vt:lpstr>Interfacility Transfer Form</vt:lpstr>
      <vt:lpstr>Challenges with Interfacility Communication Forms</vt:lpstr>
      <vt:lpstr>AR Information Exchanges, a.k.a. MDRO Registries </vt:lpstr>
      <vt:lpstr>Termination of Federal Healthcare Infection Control Practices Advisory Committee (HICPAC)</vt:lpstr>
      <vt:lpstr>Thank You!</vt:lpstr>
      <vt:lpstr>Visit the California Department of Public Health website.</vt:lpstr>
    </vt:vector>
  </TitlesOfParts>
  <Company>Department of Public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Instructions: READ BEFORE USING</dc:title>
  <dc:creator>Newman, Nicole@CDPH</dc:creator>
  <cp:lastModifiedBy>Kennedy, Idamae@CDPH</cp:lastModifiedBy>
  <cp:revision>9</cp:revision>
  <dcterms:created xsi:type="dcterms:W3CDTF">2024-09-25T18:10:48Z</dcterms:created>
  <dcterms:modified xsi:type="dcterms:W3CDTF">2025-09-05T19:41:50Z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0x0101008E3273D92543FB4C91F353EF28401724</vt:lpwstr>
  </property>
  <property fmtid="{D5CDD505-2E9C-101B-9397-08002B2CF9AE}" pid="3" name="MSIP_Label_213b91bf-ff26-4203-8076-653b9b8a5c80_Enabled">
    <vt:lpwstr>true</vt:lpwstr>
  </property>
  <property fmtid="{D5CDD505-2E9C-101B-9397-08002B2CF9AE}" pid="4" name="MSIP_Label_213b91bf-ff26-4203-8076-653b9b8a5c80_SetDate">
    <vt:lpwstr>2025-03-09T21:46:21Z</vt:lpwstr>
  </property>
  <property fmtid="{D5CDD505-2E9C-101B-9397-08002B2CF9AE}" pid="5" name="MSIP_Label_213b91bf-ff26-4203-8076-653b9b8a5c80_Method">
    <vt:lpwstr>Standard</vt:lpwstr>
  </property>
  <property fmtid="{D5CDD505-2E9C-101B-9397-08002B2CF9AE}" pid="6" name="MSIP_Label_213b91bf-ff26-4203-8076-653b9b8a5c80_Name">
    <vt:lpwstr>Confidential - Low</vt:lpwstr>
  </property>
  <property fmtid="{D5CDD505-2E9C-101B-9397-08002B2CF9AE}" pid="7" name="MSIP_Label_213b91bf-ff26-4203-8076-653b9b8a5c80_SiteId">
    <vt:lpwstr>1f311b51-f6d9-4153-9bac-55e0ef9641b8</vt:lpwstr>
  </property>
  <property fmtid="{D5CDD505-2E9C-101B-9397-08002B2CF9AE}" pid="8" name="MSIP_Label_213b91bf-ff26-4203-8076-653b9b8a5c80_ActionId">
    <vt:lpwstr>0ce095f7-d94b-4077-9874-f9d4980c4455</vt:lpwstr>
  </property>
  <property fmtid="{D5CDD505-2E9C-101B-9397-08002B2CF9AE}" pid="9" name="MSIP_Label_213b91bf-ff26-4203-8076-653b9b8a5c80_ContentBits">
    <vt:lpwstr>2</vt:lpwstr>
  </property>
  <property fmtid="{D5CDD505-2E9C-101B-9397-08002B2CF9AE}" pid="10" name="ClassificationContentMarkingFooterLocations">
    <vt:lpwstr>Office Theme:5</vt:lpwstr>
  </property>
  <property fmtid="{D5CDD505-2E9C-101B-9397-08002B2CF9AE}" pid="11" name="ClassificationContentMarkingFooterText">
    <vt:lpwstr>Confidential - Low</vt:lpwstr>
  </property>
</Properties>
</file>