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7" r:id="rId3"/>
    <p:sldId id="261" r:id="rId4"/>
    <p:sldId id="257" r:id="rId5"/>
    <p:sldId id="258" r:id="rId6"/>
    <p:sldId id="259" r:id="rId7"/>
    <p:sldId id="260" r:id="rId8"/>
    <p:sldId id="262" r:id="rId9"/>
    <p:sldId id="263" r:id="rId10"/>
    <p:sldId id="266" r:id="rId11"/>
    <p:sldId id="264"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57" autoAdjust="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7703C7-4ABC-42D6-8766-8EEE364303EA}"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92912A9E-B695-421E-A198-ADAC413DBEAF}">
      <dgm:prSet phldrT="[Text]"/>
      <dgm:spPr/>
      <dgm:t>
        <a:bodyPr/>
        <a:lstStyle/>
        <a:p>
          <a:r>
            <a:rPr lang="en-US" dirty="0"/>
            <a:t>1</a:t>
          </a:r>
        </a:p>
      </dgm:t>
    </dgm:pt>
    <dgm:pt modelId="{1961D8E1-6806-41C6-AE79-4327149BB051}" type="parTrans" cxnId="{B85B1BE6-D2F0-4CA5-A5C3-5D94C81DE728}">
      <dgm:prSet/>
      <dgm:spPr/>
      <dgm:t>
        <a:bodyPr/>
        <a:lstStyle/>
        <a:p>
          <a:endParaRPr lang="en-US"/>
        </a:p>
      </dgm:t>
    </dgm:pt>
    <dgm:pt modelId="{C3963B4B-B30F-4ED4-A3B2-8CE108F1AD04}" type="sibTrans" cxnId="{B85B1BE6-D2F0-4CA5-A5C3-5D94C81DE728}">
      <dgm:prSet/>
      <dgm:spPr/>
      <dgm:t>
        <a:bodyPr/>
        <a:lstStyle/>
        <a:p>
          <a:endParaRPr lang="en-US"/>
        </a:p>
      </dgm:t>
    </dgm:pt>
    <dgm:pt modelId="{B4632C92-411A-49BF-AC50-D466B3D1BCB9}">
      <dgm:prSet phldrT="[Text]" custT="1"/>
      <dgm:spPr/>
      <dgm:t>
        <a:bodyPr/>
        <a:lstStyle/>
        <a:p>
          <a:pPr>
            <a:buNone/>
          </a:pPr>
          <a:r>
            <a:rPr lang="en-US" sz="1600" dirty="0"/>
            <a:t>At the end of the presentation, the participant will be able to</a:t>
          </a:r>
          <a:r>
            <a:rPr lang="en-US" sz="2500" dirty="0"/>
            <a:t>:</a:t>
          </a:r>
        </a:p>
      </dgm:t>
    </dgm:pt>
    <dgm:pt modelId="{AC01FE00-3D9B-4C39-A4A3-3A2C10E934A3}" type="parTrans" cxnId="{E553B6AC-3188-4687-93F4-6DC0B35883C5}">
      <dgm:prSet/>
      <dgm:spPr/>
      <dgm:t>
        <a:bodyPr/>
        <a:lstStyle/>
        <a:p>
          <a:endParaRPr lang="en-US"/>
        </a:p>
      </dgm:t>
    </dgm:pt>
    <dgm:pt modelId="{46A3FA45-52A5-4DBE-87C0-5E04231652A7}" type="sibTrans" cxnId="{E553B6AC-3188-4687-93F4-6DC0B35883C5}">
      <dgm:prSet/>
      <dgm:spPr/>
      <dgm:t>
        <a:bodyPr/>
        <a:lstStyle/>
        <a:p>
          <a:endParaRPr lang="en-US"/>
        </a:p>
      </dgm:t>
    </dgm:pt>
    <dgm:pt modelId="{F940AFC5-782F-48A3-A4D3-DA0F6455C58C}">
      <dgm:prSet phldrT="[Text]"/>
      <dgm:spPr/>
      <dgm:t>
        <a:bodyPr/>
        <a:lstStyle/>
        <a:p>
          <a:r>
            <a:rPr lang="en-US" dirty="0"/>
            <a:t>2</a:t>
          </a:r>
        </a:p>
      </dgm:t>
    </dgm:pt>
    <dgm:pt modelId="{438CDC7E-8C14-4C2D-8E49-00EA75D92BE7}" type="parTrans" cxnId="{DBB6E195-B900-4AEF-87F8-4D35DA546C00}">
      <dgm:prSet/>
      <dgm:spPr/>
      <dgm:t>
        <a:bodyPr/>
        <a:lstStyle/>
        <a:p>
          <a:endParaRPr lang="en-US"/>
        </a:p>
      </dgm:t>
    </dgm:pt>
    <dgm:pt modelId="{93032045-1E69-4B08-B08E-26C5B982FB42}" type="sibTrans" cxnId="{DBB6E195-B900-4AEF-87F8-4D35DA546C00}">
      <dgm:prSet/>
      <dgm:spPr/>
      <dgm:t>
        <a:bodyPr/>
        <a:lstStyle/>
        <a:p>
          <a:endParaRPr lang="en-US"/>
        </a:p>
      </dgm:t>
    </dgm:pt>
    <dgm:pt modelId="{FB22215C-F968-469D-9C3C-88C2AC1A7A7C}">
      <dgm:prSet phldrT="[Text]" custT="1"/>
      <dgm:spPr/>
      <dgm:t>
        <a:bodyPr/>
        <a:lstStyle/>
        <a:p>
          <a:pPr>
            <a:buNone/>
          </a:pPr>
          <a:r>
            <a:rPr lang="en-US" sz="1600" kern="1200" dirty="0">
              <a:latin typeface="Calibri" panose="020F0502020204030204"/>
              <a:ea typeface="+mn-ea"/>
              <a:cs typeface="+mn-cs"/>
            </a:rPr>
            <a:t>Describe imposter syndrome</a:t>
          </a:r>
          <a:r>
            <a:rPr lang="en-US" sz="2500" kern="1200" dirty="0">
              <a:latin typeface="Calibri" panose="020F0502020204030204"/>
              <a:ea typeface="+mn-ea"/>
              <a:cs typeface="+mn-cs"/>
            </a:rPr>
            <a:t>.</a:t>
          </a:r>
        </a:p>
      </dgm:t>
    </dgm:pt>
    <dgm:pt modelId="{47BDF3BC-3433-4F57-B918-9A7BD6E8D339}" type="parTrans" cxnId="{211F3673-09B4-45D6-A00D-FC6D190E72F6}">
      <dgm:prSet/>
      <dgm:spPr/>
      <dgm:t>
        <a:bodyPr/>
        <a:lstStyle/>
        <a:p>
          <a:endParaRPr lang="en-US"/>
        </a:p>
      </dgm:t>
    </dgm:pt>
    <dgm:pt modelId="{0AA2AAB6-3C9B-45FA-92A3-607119E02703}" type="sibTrans" cxnId="{211F3673-09B4-45D6-A00D-FC6D190E72F6}">
      <dgm:prSet/>
      <dgm:spPr/>
      <dgm:t>
        <a:bodyPr/>
        <a:lstStyle/>
        <a:p>
          <a:endParaRPr lang="en-US"/>
        </a:p>
      </dgm:t>
    </dgm:pt>
    <dgm:pt modelId="{5BA85CCD-288C-4E14-8516-C31A0B814C72}">
      <dgm:prSet phldrT="[Text]"/>
      <dgm:spPr/>
      <dgm:t>
        <a:bodyPr/>
        <a:lstStyle/>
        <a:p>
          <a:pPr>
            <a:buNone/>
          </a:pPr>
          <a:endParaRPr lang="en-US" sz="2500" kern="1200" dirty="0"/>
        </a:p>
      </dgm:t>
    </dgm:pt>
    <dgm:pt modelId="{3EDA2C79-D4E3-4159-9592-CAFE8C08AA93}" type="parTrans" cxnId="{2B94C4A3-89A7-4F04-BBE5-32A1B6C0303D}">
      <dgm:prSet/>
      <dgm:spPr/>
      <dgm:t>
        <a:bodyPr/>
        <a:lstStyle/>
        <a:p>
          <a:endParaRPr lang="en-US"/>
        </a:p>
      </dgm:t>
    </dgm:pt>
    <dgm:pt modelId="{B58ED0B5-2980-4192-978F-BB313E0B4173}" type="sibTrans" cxnId="{2B94C4A3-89A7-4F04-BBE5-32A1B6C0303D}">
      <dgm:prSet/>
      <dgm:spPr/>
      <dgm:t>
        <a:bodyPr/>
        <a:lstStyle/>
        <a:p>
          <a:endParaRPr lang="en-US"/>
        </a:p>
      </dgm:t>
    </dgm:pt>
    <dgm:pt modelId="{B45E2319-800A-4DC1-94D3-25CC7C33F89F}">
      <dgm:prSet phldrT="[Text]"/>
      <dgm:spPr/>
      <dgm:t>
        <a:bodyPr/>
        <a:lstStyle/>
        <a:p>
          <a:r>
            <a:rPr lang="en-US" dirty="0"/>
            <a:t>3</a:t>
          </a:r>
        </a:p>
      </dgm:t>
    </dgm:pt>
    <dgm:pt modelId="{7A29B9CF-5654-4AA4-BDB3-418D5BCE6181}" type="parTrans" cxnId="{5A8B2AC4-517C-4C9C-9652-4CFF6EEB23C3}">
      <dgm:prSet/>
      <dgm:spPr/>
      <dgm:t>
        <a:bodyPr/>
        <a:lstStyle/>
        <a:p>
          <a:endParaRPr lang="en-US"/>
        </a:p>
      </dgm:t>
    </dgm:pt>
    <dgm:pt modelId="{10E5F98B-B2AF-44C5-B62B-9213719E5D13}" type="sibTrans" cxnId="{5A8B2AC4-517C-4C9C-9652-4CFF6EEB23C3}">
      <dgm:prSet/>
      <dgm:spPr/>
      <dgm:t>
        <a:bodyPr/>
        <a:lstStyle/>
        <a:p>
          <a:endParaRPr lang="en-US"/>
        </a:p>
      </dgm:t>
    </dgm:pt>
    <dgm:pt modelId="{517AD077-474E-4120-911E-05CEAB59D3FF}">
      <dgm:prSet phldrT="[Text]" custT="1"/>
      <dgm:spPr/>
      <dgm:t>
        <a:bodyPr/>
        <a:lstStyle/>
        <a:p>
          <a:pPr>
            <a:buNone/>
          </a:pPr>
          <a:r>
            <a:rPr lang="en-US" sz="1600" dirty="0"/>
            <a:t>Describe the different types of human behaviors driving imposter syndrome.</a:t>
          </a:r>
        </a:p>
      </dgm:t>
    </dgm:pt>
    <dgm:pt modelId="{004059C3-CDA6-4150-89FC-0C4014F471C8}" type="parTrans" cxnId="{8D98ECA2-BFD1-40FF-8820-537816A8CB5A}">
      <dgm:prSet/>
      <dgm:spPr/>
      <dgm:t>
        <a:bodyPr/>
        <a:lstStyle/>
        <a:p>
          <a:endParaRPr lang="en-US"/>
        </a:p>
      </dgm:t>
    </dgm:pt>
    <dgm:pt modelId="{53C5A001-47C6-4DB0-A117-B0E762D19086}" type="sibTrans" cxnId="{8D98ECA2-BFD1-40FF-8820-537816A8CB5A}">
      <dgm:prSet/>
      <dgm:spPr/>
      <dgm:t>
        <a:bodyPr/>
        <a:lstStyle/>
        <a:p>
          <a:endParaRPr lang="en-US"/>
        </a:p>
      </dgm:t>
    </dgm:pt>
    <dgm:pt modelId="{EB5CBE54-591C-4132-A818-4EBD82D6D9C3}">
      <dgm:prSet phldrT="[Text]"/>
      <dgm:spPr/>
      <dgm:t>
        <a:bodyPr/>
        <a:lstStyle/>
        <a:p>
          <a:r>
            <a:rPr lang="en-US" dirty="0"/>
            <a:t>4</a:t>
          </a:r>
        </a:p>
      </dgm:t>
    </dgm:pt>
    <dgm:pt modelId="{F5D2140D-2950-4949-A41C-70584CA8BE4D}" type="parTrans" cxnId="{E816D721-CD91-47D7-A97B-8322B54EA9A4}">
      <dgm:prSet/>
      <dgm:spPr/>
      <dgm:t>
        <a:bodyPr/>
        <a:lstStyle/>
        <a:p>
          <a:endParaRPr lang="en-US"/>
        </a:p>
      </dgm:t>
    </dgm:pt>
    <dgm:pt modelId="{B3A261A0-5850-4EC0-B80A-98AFDB69F546}" type="sibTrans" cxnId="{E816D721-CD91-47D7-A97B-8322B54EA9A4}">
      <dgm:prSet/>
      <dgm:spPr/>
      <dgm:t>
        <a:bodyPr/>
        <a:lstStyle/>
        <a:p>
          <a:endParaRPr lang="en-US"/>
        </a:p>
      </dgm:t>
    </dgm:pt>
    <dgm:pt modelId="{B11EE7DE-3971-4E6C-B0FD-C59F7E8A1102}">
      <dgm:prSet phldrT="[Text]"/>
      <dgm:spPr/>
      <dgm:t>
        <a:bodyPr/>
        <a:lstStyle/>
        <a:p>
          <a:endParaRPr lang="en-US" sz="2500" dirty="0"/>
        </a:p>
      </dgm:t>
    </dgm:pt>
    <dgm:pt modelId="{387BDA36-EECF-4E50-8A55-07E8C15F3044}" type="parTrans" cxnId="{5E679584-68FD-4DE7-A0C8-F5B612C6D2A0}">
      <dgm:prSet/>
      <dgm:spPr/>
      <dgm:t>
        <a:bodyPr/>
        <a:lstStyle/>
        <a:p>
          <a:endParaRPr lang="en-US"/>
        </a:p>
      </dgm:t>
    </dgm:pt>
    <dgm:pt modelId="{C4E2D031-92F0-46F6-9D99-A87E0B742D95}" type="sibTrans" cxnId="{5E679584-68FD-4DE7-A0C8-F5B612C6D2A0}">
      <dgm:prSet/>
      <dgm:spPr/>
      <dgm:t>
        <a:bodyPr/>
        <a:lstStyle/>
        <a:p>
          <a:endParaRPr lang="en-US"/>
        </a:p>
      </dgm:t>
    </dgm:pt>
    <dgm:pt modelId="{60F07C7C-9C85-4E2E-8765-C2AF8BA3C5B5}">
      <dgm:prSet phldrT="[Text]" custT="1"/>
      <dgm:spPr/>
      <dgm:t>
        <a:bodyPr/>
        <a:lstStyle/>
        <a:p>
          <a:pPr>
            <a:buNone/>
          </a:pPr>
          <a:r>
            <a:rPr lang="en-US" sz="1600" dirty="0"/>
            <a:t>Identify six corrective steps to halt and reframe the mind to avoid the imposter syndrome trap. </a:t>
          </a:r>
        </a:p>
      </dgm:t>
    </dgm:pt>
    <dgm:pt modelId="{FD294B9A-D775-4200-AD01-6094BF463584}" type="parTrans" cxnId="{DE8FBED5-B4EF-49C1-922C-3EE65166C231}">
      <dgm:prSet/>
      <dgm:spPr/>
      <dgm:t>
        <a:bodyPr/>
        <a:lstStyle/>
        <a:p>
          <a:endParaRPr lang="en-US"/>
        </a:p>
      </dgm:t>
    </dgm:pt>
    <dgm:pt modelId="{BA40C9FD-ED8E-4B53-9049-CC99E8B7697D}" type="sibTrans" cxnId="{DE8FBED5-B4EF-49C1-922C-3EE65166C231}">
      <dgm:prSet/>
      <dgm:spPr/>
      <dgm:t>
        <a:bodyPr/>
        <a:lstStyle/>
        <a:p>
          <a:endParaRPr lang="en-US"/>
        </a:p>
      </dgm:t>
    </dgm:pt>
    <dgm:pt modelId="{FCB45BCF-32AE-43BC-A086-DF2BDC09D687}" type="pres">
      <dgm:prSet presAssocID="{307703C7-4ABC-42D6-8766-8EEE364303EA}" presName="Name0" presStyleCnt="0">
        <dgm:presLayoutVars>
          <dgm:dir/>
          <dgm:animLvl val="lvl"/>
          <dgm:resizeHandles val="exact"/>
        </dgm:presLayoutVars>
      </dgm:prSet>
      <dgm:spPr/>
    </dgm:pt>
    <dgm:pt modelId="{67D4CED1-D015-41FF-AE97-E1515C3F3EEF}" type="pres">
      <dgm:prSet presAssocID="{92912A9E-B695-421E-A198-ADAC413DBEAF}" presName="composite" presStyleCnt="0"/>
      <dgm:spPr/>
    </dgm:pt>
    <dgm:pt modelId="{1AF9DCD9-06AE-45EE-8C18-A515A9B2AC92}" type="pres">
      <dgm:prSet presAssocID="{92912A9E-B695-421E-A198-ADAC413DBEAF}" presName="parTx" presStyleLbl="alignNode1" presStyleIdx="0" presStyleCnt="4">
        <dgm:presLayoutVars>
          <dgm:chMax val="0"/>
          <dgm:chPref val="0"/>
          <dgm:bulletEnabled val="1"/>
        </dgm:presLayoutVars>
      </dgm:prSet>
      <dgm:spPr/>
    </dgm:pt>
    <dgm:pt modelId="{AEFBF0C7-45E8-463F-943F-433BEE79F124}" type="pres">
      <dgm:prSet presAssocID="{92912A9E-B695-421E-A198-ADAC413DBEAF}" presName="desTx" presStyleLbl="alignAccFollowNode1" presStyleIdx="0" presStyleCnt="4">
        <dgm:presLayoutVars>
          <dgm:bulletEnabled val="1"/>
        </dgm:presLayoutVars>
      </dgm:prSet>
      <dgm:spPr/>
    </dgm:pt>
    <dgm:pt modelId="{60867907-D383-471A-887D-07331F80298E}" type="pres">
      <dgm:prSet presAssocID="{C3963B4B-B30F-4ED4-A3B2-8CE108F1AD04}" presName="space" presStyleCnt="0"/>
      <dgm:spPr/>
    </dgm:pt>
    <dgm:pt modelId="{307515E8-3213-4D8D-9F19-7FB70EDF59E9}" type="pres">
      <dgm:prSet presAssocID="{F940AFC5-782F-48A3-A4D3-DA0F6455C58C}" presName="composite" presStyleCnt="0"/>
      <dgm:spPr/>
    </dgm:pt>
    <dgm:pt modelId="{CB204B45-1756-4AE3-A886-2C55F0D93369}" type="pres">
      <dgm:prSet presAssocID="{F940AFC5-782F-48A3-A4D3-DA0F6455C58C}" presName="parTx" presStyleLbl="alignNode1" presStyleIdx="1" presStyleCnt="4">
        <dgm:presLayoutVars>
          <dgm:chMax val="0"/>
          <dgm:chPref val="0"/>
          <dgm:bulletEnabled val="1"/>
        </dgm:presLayoutVars>
      </dgm:prSet>
      <dgm:spPr/>
    </dgm:pt>
    <dgm:pt modelId="{4BD7EE74-CA49-49EF-9161-2BAA2F6D7C34}" type="pres">
      <dgm:prSet presAssocID="{F940AFC5-782F-48A3-A4D3-DA0F6455C58C}" presName="desTx" presStyleLbl="alignAccFollowNode1" presStyleIdx="1" presStyleCnt="4">
        <dgm:presLayoutVars>
          <dgm:bulletEnabled val="1"/>
        </dgm:presLayoutVars>
      </dgm:prSet>
      <dgm:spPr/>
    </dgm:pt>
    <dgm:pt modelId="{E206BE9D-96FF-4D92-AE0D-268CAA4E7129}" type="pres">
      <dgm:prSet presAssocID="{93032045-1E69-4B08-B08E-26C5B982FB42}" presName="space" presStyleCnt="0"/>
      <dgm:spPr/>
    </dgm:pt>
    <dgm:pt modelId="{6722D793-6FF8-4E38-881A-672D655AFA0B}" type="pres">
      <dgm:prSet presAssocID="{B45E2319-800A-4DC1-94D3-25CC7C33F89F}" presName="composite" presStyleCnt="0"/>
      <dgm:spPr/>
    </dgm:pt>
    <dgm:pt modelId="{D24AC958-4D13-4DBA-99DE-5A13FAD29BFB}" type="pres">
      <dgm:prSet presAssocID="{B45E2319-800A-4DC1-94D3-25CC7C33F89F}" presName="parTx" presStyleLbl="alignNode1" presStyleIdx="2" presStyleCnt="4">
        <dgm:presLayoutVars>
          <dgm:chMax val="0"/>
          <dgm:chPref val="0"/>
          <dgm:bulletEnabled val="1"/>
        </dgm:presLayoutVars>
      </dgm:prSet>
      <dgm:spPr/>
    </dgm:pt>
    <dgm:pt modelId="{D8AAE70C-F0FB-4B71-BDDB-53AC4E096026}" type="pres">
      <dgm:prSet presAssocID="{B45E2319-800A-4DC1-94D3-25CC7C33F89F}" presName="desTx" presStyleLbl="alignAccFollowNode1" presStyleIdx="2" presStyleCnt="4">
        <dgm:presLayoutVars>
          <dgm:bulletEnabled val="1"/>
        </dgm:presLayoutVars>
      </dgm:prSet>
      <dgm:spPr/>
    </dgm:pt>
    <dgm:pt modelId="{F32D2BD8-F0AB-47D6-B224-071A46A896F0}" type="pres">
      <dgm:prSet presAssocID="{10E5F98B-B2AF-44C5-B62B-9213719E5D13}" presName="space" presStyleCnt="0"/>
      <dgm:spPr/>
    </dgm:pt>
    <dgm:pt modelId="{A0F15C67-7F95-49CE-BCE5-7FAF5CE56D81}" type="pres">
      <dgm:prSet presAssocID="{EB5CBE54-591C-4132-A818-4EBD82D6D9C3}" presName="composite" presStyleCnt="0"/>
      <dgm:spPr/>
    </dgm:pt>
    <dgm:pt modelId="{0B1376DD-93BE-4F62-AC26-C27D3C086C3B}" type="pres">
      <dgm:prSet presAssocID="{EB5CBE54-591C-4132-A818-4EBD82D6D9C3}" presName="parTx" presStyleLbl="alignNode1" presStyleIdx="3" presStyleCnt="4">
        <dgm:presLayoutVars>
          <dgm:chMax val="0"/>
          <dgm:chPref val="0"/>
          <dgm:bulletEnabled val="1"/>
        </dgm:presLayoutVars>
      </dgm:prSet>
      <dgm:spPr/>
    </dgm:pt>
    <dgm:pt modelId="{9A70BFC3-5603-44A3-857B-AE9F0A19884D}" type="pres">
      <dgm:prSet presAssocID="{EB5CBE54-591C-4132-A818-4EBD82D6D9C3}" presName="desTx" presStyleLbl="alignAccFollowNode1" presStyleIdx="3" presStyleCnt="4">
        <dgm:presLayoutVars>
          <dgm:bulletEnabled val="1"/>
        </dgm:presLayoutVars>
      </dgm:prSet>
      <dgm:spPr/>
    </dgm:pt>
  </dgm:ptLst>
  <dgm:cxnLst>
    <dgm:cxn modelId="{397F600A-B415-48EA-AD57-E89284525917}" type="presOf" srcId="{B11EE7DE-3971-4E6C-B0FD-C59F7E8A1102}" destId="{D8AAE70C-F0FB-4B71-BDDB-53AC4E096026}" srcOrd="0" destOrd="1" presId="urn:microsoft.com/office/officeart/2005/8/layout/hList1"/>
    <dgm:cxn modelId="{0CF5E115-3F1F-4821-8B0D-156DF0B93791}" type="presOf" srcId="{5BA85CCD-288C-4E14-8516-C31A0B814C72}" destId="{4BD7EE74-CA49-49EF-9161-2BAA2F6D7C34}" srcOrd="0" destOrd="1" presId="urn:microsoft.com/office/officeart/2005/8/layout/hList1"/>
    <dgm:cxn modelId="{5677DB1C-871C-40B3-909B-B3536DDEEA54}" type="presOf" srcId="{FB22215C-F968-469D-9C3C-88C2AC1A7A7C}" destId="{4BD7EE74-CA49-49EF-9161-2BAA2F6D7C34}" srcOrd="0" destOrd="0" presId="urn:microsoft.com/office/officeart/2005/8/layout/hList1"/>
    <dgm:cxn modelId="{E816D721-CD91-47D7-A97B-8322B54EA9A4}" srcId="{307703C7-4ABC-42D6-8766-8EEE364303EA}" destId="{EB5CBE54-591C-4132-A818-4EBD82D6D9C3}" srcOrd="3" destOrd="0" parTransId="{F5D2140D-2950-4949-A41C-70584CA8BE4D}" sibTransId="{B3A261A0-5850-4EC0-B80A-98AFDB69F546}"/>
    <dgm:cxn modelId="{0CF50A42-CF2C-42A1-A94C-CC1C0BAE278C}" type="presOf" srcId="{60F07C7C-9C85-4E2E-8765-C2AF8BA3C5B5}" destId="{9A70BFC3-5603-44A3-857B-AE9F0A19884D}" srcOrd="0" destOrd="0" presId="urn:microsoft.com/office/officeart/2005/8/layout/hList1"/>
    <dgm:cxn modelId="{12762C65-F1D4-4014-81A4-953F308B1FEA}" type="presOf" srcId="{EB5CBE54-591C-4132-A818-4EBD82D6D9C3}" destId="{0B1376DD-93BE-4F62-AC26-C27D3C086C3B}" srcOrd="0" destOrd="0" presId="urn:microsoft.com/office/officeart/2005/8/layout/hList1"/>
    <dgm:cxn modelId="{41A36D4F-3CE4-4166-BBA8-BB73955F254F}" type="presOf" srcId="{F940AFC5-782F-48A3-A4D3-DA0F6455C58C}" destId="{CB204B45-1756-4AE3-A886-2C55F0D93369}" srcOrd="0" destOrd="0" presId="urn:microsoft.com/office/officeart/2005/8/layout/hList1"/>
    <dgm:cxn modelId="{211F3673-09B4-45D6-A00D-FC6D190E72F6}" srcId="{F940AFC5-782F-48A3-A4D3-DA0F6455C58C}" destId="{FB22215C-F968-469D-9C3C-88C2AC1A7A7C}" srcOrd="0" destOrd="0" parTransId="{47BDF3BC-3433-4F57-B918-9A7BD6E8D339}" sibTransId="{0AA2AAB6-3C9B-45FA-92A3-607119E02703}"/>
    <dgm:cxn modelId="{19785B74-582C-4516-A680-CEBF45D549E1}" type="presOf" srcId="{B4632C92-411A-49BF-AC50-D466B3D1BCB9}" destId="{AEFBF0C7-45E8-463F-943F-433BEE79F124}" srcOrd="0" destOrd="0" presId="urn:microsoft.com/office/officeart/2005/8/layout/hList1"/>
    <dgm:cxn modelId="{717E8456-C30E-4527-B283-E8D54D376EDB}" type="presOf" srcId="{B45E2319-800A-4DC1-94D3-25CC7C33F89F}" destId="{D24AC958-4D13-4DBA-99DE-5A13FAD29BFB}" srcOrd="0" destOrd="0" presId="urn:microsoft.com/office/officeart/2005/8/layout/hList1"/>
    <dgm:cxn modelId="{5E679584-68FD-4DE7-A0C8-F5B612C6D2A0}" srcId="{B45E2319-800A-4DC1-94D3-25CC7C33F89F}" destId="{B11EE7DE-3971-4E6C-B0FD-C59F7E8A1102}" srcOrd="1" destOrd="0" parTransId="{387BDA36-EECF-4E50-8A55-07E8C15F3044}" sibTransId="{C4E2D031-92F0-46F6-9D99-A87E0B742D95}"/>
    <dgm:cxn modelId="{DBB6E195-B900-4AEF-87F8-4D35DA546C00}" srcId="{307703C7-4ABC-42D6-8766-8EEE364303EA}" destId="{F940AFC5-782F-48A3-A4D3-DA0F6455C58C}" srcOrd="1" destOrd="0" parTransId="{438CDC7E-8C14-4C2D-8E49-00EA75D92BE7}" sibTransId="{93032045-1E69-4B08-B08E-26C5B982FB42}"/>
    <dgm:cxn modelId="{C5D7249C-94EF-444A-BB6B-30106B9EB848}" type="presOf" srcId="{92912A9E-B695-421E-A198-ADAC413DBEAF}" destId="{1AF9DCD9-06AE-45EE-8C18-A515A9B2AC92}" srcOrd="0" destOrd="0" presId="urn:microsoft.com/office/officeart/2005/8/layout/hList1"/>
    <dgm:cxn modelId="{8D98ECA2-BFD1-40FF-8820-537816A8CB5A}" srcId="{B45E2319-800A-4DC1-94D3-25CC7C33F89F}" destId="{517AD077-474E-4120-911E-05CEAB59D3FF}" srcOrd="0" destOrd="0" parTransId="{004059C3-CDA6-4150-89FC-0C4014F471C8}" sibTransId="{53C5A001-47C6-4DB0-A117-B0E762D19086}"/>
    <dgm:cxn modelId="{2B94C4A3-89A7-4F04-BBE5-32A1B6C0303D}" srcId="{F940AFC5-782F-48A3-A4D3-DA0F6455C58C}" destId="{5BA85CCD-288C-4E14-8516-C31A0B814C72}" srcOrd="1" destOrd="0" parTransId="{3EDA2C79-D4E3-4159-9592-CAFE8C08AA93}" sibTransId="{B58ED0B5-2980-4192-978F-BB313E0B4173}"/>
    <dgm:cxn modelId="{E553B6AC-3188-4687-93F4-6DC0B35883C5}" srcId="{92912A9E-B695-421E-A198-ADAC413DBEAF}" destId="{B4632C92-411A-49BF-AC50-D466B3D1BCB9}" srcOrd="0" destOrd="0" parTransId="{AC01FE00-3D9B-4C39-A4A3-3A2C10E934A3}" sibTransId="{46A3FA45-52A5-4DBE-87C0-5E04231652A7}"/>
    <dgm:cxn modelId="{ABDA06AD-F6A4-4A65-BEFD-7E1E47098C17}" type="presOf" srcId="{307703C7-4ABC-42D6-8766-8EEE364303EA}" destId="{FCB45BCF-32AE-43BC-A086-DF2BDC09D687}" srcOrd="0" destOrd="0" presId="urn:microsoft.com/office/officeart/2005/8/layout/hList1"/>
    <dgm:cxn modelId="{B13DB2B8-D244-4460-8B62-B27A549A3F7B}" type="presOf" srcId="{517AD077-474E-4120-911E-05CEAB59D3FF}" destId="{D8AAE70C-F0FB-4B71-BDDB-53AC4E096026}" srcOrd="0" destOrd="0" presId="urn:microsoft.com/office/officeart/2005/8/layout/hList1"/>
    <dgm:cxn modelId="{5A8B2AC4-517C-4C9C-9652-4CFF6EEB23C3}" srcId="{307703C7-4ABC-42D6-8766-8EEE364303EA}" destId="{B45E2319-800A-4DC1-94D3-25CC7C33F89F}" srcOrd="2" destOrd="0" parTransId="{7A29B9CF-5654-4AA4-BDB3-418D5BCE6181}" sibTransId="{10E5F98B-B2AF-44C5-B62B-9213719E5D13}"/>
    <dgm:cxn modelId="{DE8FBED5-B4EF-49C1-922C-3EE65166C231}" srcId="{EB5CBE54-591C-4132-A818-4EBD82D6D9C3}" destId="{60F07C7C-9C85-4E2E-8765-C2AF8BA3C5B5}" srcOrd="0" destOrd="0" parTransId="{FD294B9A-D775-4200-AD01-6094BF463584}" sibTransId="{BA40C9FD-ED8E-4B53-9049-CC99E8B7697D}"/>
    <dgm:cxn modelId="{B85B1BE6-D2F0-4CA5-A5C3-5D94C81DE728}" srcId="{307703C7-4ABC-42D6-8766-8EEE364303EA}" destId="{92912A9E-B695-421E-A198-ADAC413DBEAF}" srcOrd="0" destOrd="0" parTransId="{1961D8E1-6806-41C6-AE79-4327149BB051}" sibTransId="{C3963B4B-B30F-4ED4-A3B2-8CE108F1AD04}"/>
    <dgm:cxn modelId="{EE7472F4-E4E9-4C89-A49D-62A52AB95458}" type="presParOf" srcId="{FCB45BCF-32AE-43BC-A086-DF2BDC09D687}" destId="{67D4CED1-D015-41FF-AE97-E1515C3F3EEF}" srcOrd="0" destOrd="0" presId="urn:microsoft.com/office/officeart/2005/8/layout/hList1"/>
    <dgm:cxn modelId="{4E27CDD2-058C-41E3-ADD1-8BDCFBBF4DD2}" type="presParOf" srcId="{67D4CED1-D015-41FF-AE97-E1515C3F3EEF}" destId="{1AF9DCD9-06AE-45EE-8C18-A515A9B2AC92}" srcOrd="0" destOrd="0" presId="urn:microsoft.com/office/officeart/2005/8/layout/hList1"/>
    <dgm:cxn modelId="{6375BDEC-9503-48E9-A0CA-811CD65B7420}" type="presParOf" srcId="{67D4CED1-D015-41FF-AE97-E1515C3F3EEF}" destId="{AEFBF0C7-45E8-463F-943F-433BEE79F124}" srcOrd="1" destOrd="0" presId="urn:microsoft.com/office/officeart/2005/8/layout/hList1"/>
    <dgm:cxn modelId="{20567DEF-3286-47DD-A9C4-1649475A71BA}" type="presParOf" srcId="{FCB45BCF-32AE-43BC-A086-DF2BDC09D687}" destId="{60867907-D383-471A-887D-07331F80298E}" srcOrd="1" destOrd="0" presId="urn:microsoft.com/office/officeart/2005/8/layout/hList1"/>
    <dgm:cxn modelId="{144AEA19-93BB-498C-9FDA-B9600D4E67FA}" type="presParOf" srcId="{FCB45BCF-32AE-43BC-A086-DF2BDC09D687}" destId="{307515E8-3213-4D8D-9F19-7FB70EDF59E9}" srcOrd="2" destOrd="0" presId="urn:microsoft.com/office/officeart/2005/8/layout/hList1"/>
    <dgm:cxn modelId="{462FC083-18C5-4F91-B5D2-544F7D01E656}" type="presParOf" srcId="{307515E8-3213-4D8D-9F19-7FB70EDF59E9}" destId="{CB204B45-1756-4AE3-A886-2C55F0D93369}" srcOrd="0" destOrd="0" presId="urn:microsoft.com/office/officeart/2005/8/layout/hList1"/>
    <dgm:cxn modelId="{51AA34E3-560D-4CDA-A27B-EB9EA9808CA0}" type="presParOf" srcId="{307515E8-3213-4D8D-9F19-7FB70EDF59E9}" destId="{4BD7EE74-CA49-49EF-9161-2BAA2F6D7C34}" srcOrd="1" destOrd="0" presId="urn:microsoft.com/office/officeart/2005/8/layout/hList1"/>
    <dgm:cxn modelId="{B1376DAC-0539-4D70-8609-7527D2A92A74}" type="presParOf" srcId="{FCB45BCF-32AE-43BC-A086-DF2BDC09D687}" destId="{E206BE9D-96FF-4D92-AE0D-268CAA4E7129}" srcOrd="3" destOrd="0" presId="urn:microsoft.com/office/officeart/2005/8/layout/hList1"/>
    <dgm:cxn modelId="{F1CB476E-3D8D-4288-B451-48B2AA7A5688}" type="presParOf" srcId="{FCB45BCF-32AE-43BC-A086-DF2BDC09D687}" destId="{6722D793-6FF8-4E38-881A-672D655AFA0B}" srcOrd="4" destOrd="0" presId="urn:microsoft.com/office/officeart/2005/8/layout/hList1"/>
    <dgm:cxn modelId="{8B5D69F5-CAD8-4B8D-806B-8CB407CA6FC2}" type="presParOf" srcId="{6722D793-6FF8-4E38-881A-672D655AFA0B}" destId="{D24AC958-4D13-4DBA-99DE-5A13FAD29BFB}" srcOrd="0" destOrd="0" presId="urn:microsoft.com/office/officeart/2005/8/layout/hList1"/>
    <dgm:cxn modelId="{4FDD7B88-2B50-4B20-985F-C7DB02481698}" type="presParOf" srcId="{6722D793-6FF8-4E38-881A-672D655AFA0B}" destId="{D8AAE70C-F0FB-4B71-BDDB-53AC4E096026}" srcOrd="1" destOrd="0" presId="urn:microsoft.com/office/officeart/2005/8/layout/hList1"/>
    <dgm:cxn modelId="{4E013167-104C-4791-A8A6-688FE4042991}" type="presParOf" srcId="{FCB45BCF-32AE-43BC-A086-DF2BDC09D687}" destId="{F32D2BD8-F0AB-47D6-B224-071A46A896F0}" srcOrd="5" destOrd="0" presId="urn:microsoft.com/office/officeart/2005/8/layout/hList1"/>
    <dgm:cxn modelId="{138F24B7-FC59-4D77-9639-B7B0F8C926B0}" type="presParOf" srcId="{FCB45BCF-32AE-43BC-A086-DF2BDC09D687}" destId="{A0F15C67-7F95-49CE-BCE5-7FAF5CE56D81}" srcOrd="6" destOrd="0" presId="urn:microsoft.com/office/officeart/2005/8/layout/hList1"/>
    <dgm:cxn modelId="{1CB67EEF-9A4A-4342-9607-F9E1C4CF4791}" type="presParOf" srcId="{A0F15C67-7F95-49CE-BCE5-7FAF5CE56D81}" destId="{0B1376DD-93BE-4F62-AC26-C27D3C086C3B}" srcOrd="0" destOrd="0" presId="urn:microsoft.com/office/officeart/2005/8/layout/hList1"/>
    <dgm:cxn modelId="{2E42C1C3-DC87-4FCA-9C78-B1E258D49199}" type="presParOf" srcId="{A0F15C67-7F95-49CE-BCE5-7FAF5CE56D81}" destId="{9A70BFC3-5603-44A3-857B-AE9F0A19884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9DCD9-06AE-45EE-8C18-A515A9B2AC92}">
      <dsp:nvSpPr>
        <dsp:cNvPr id="0" name=""/>
        <dsp:cNvSpPr/>
      </dsp:nvSpPr>
      <dsp:spPr>
        <a:xfrm>
          <a:off x="3953" y="755927"/>
          <a:ext cx="2377306" cy="95092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174752" rIns="305816" bIns="174752" numCol="1" spcCol="1270" anchor="ctr" anchorCtr="0">
          <a:noAutofit/>
        </a:bodyPr>
        <a:lstStyle/>
        <a:p>
          <a:pPr marL="0" lvl="0" indent="0" algn="ctr" defTabSz="1911350">
            <a:lnSpc>
              <a:spcPct val="90000"/>
            </a:lnSpc>
            <a:spcBef>
              <a:spcPct val="0"/>
            </a:spcBef>
            <a:spcAft>
              <a:spcPct val="35000"/>
            </a:spcAft>
            <a:buNone/>
          </a:pPr>
          <a:r>
            <a:rPr lang="en-US" sz="4300" kern="1200" dirty="0"/>
            <a:t>1</a:t>
          </a:r>
        </a:p>
      </dsp:txBody>
      <dsp:txXfrm>
        <a:off x="3953" y="755927"/>
        <a:ext cx="2377306" cy="950922"/>
      </dsp:txXfrm>
    </dsp:sp>
    <dsp:sp modelId="{AEFBF0C7-45E8-463F-943F-433BEE79F124}">
      <dsp:nvSpPr>
        <dsp:cNvPr id="0" name=""/>
        <dsp:cNvSpPr/>
      </dsp:nvSpPr>
      <dsp:spPr>
        <a:xfrm>
          <a:off x="3953" y="1706850"/>
          <a:ext cx="2377306" cy="188856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None/>
          </a:pPr>
          <a:r>
            <a:rPr lang="en-US" sz="1600" kern="1200" dirty="0"/>
            <a:t>At the end of the presentation, the participant will be able to</a:t>
          </a:r>
          <a:r>
            <a:rPr lang="en-US" sz="2500" kern="1200" dirty="0"/>
            <a:t>:</a:t>
          </a:r>
        </a:p>
      </dsp:txBody>
      <dsp:txXfrm>
        <a:off x="3953" y="1706850"/>
        <a:ext cx="2377306" cy="1888560"/>
      </dsp:txXfrm>
    </dsp:sp>
    <dsp:sp modelId="{CB204B45-1756-4AE3-A886-2C55F0D93369}">
      <dsp:nvSpPr>
        <dsp:cNvPr id="0" name=""/>
        <dsp:cNvSpPr/>
      </dsp:nvSpPr>
      <dsp:spPr>
        <a:xfrm>
          <a:off x="2714082" y="755927"/>
          <a:ext cx="2377306" cy="950922"/>
        </a:xfrm>
        <a:prstGeom prst="rect">
          <a:avLst/>
        </a:prstGeom>
        <a:solidFill>
          <a:schemeClr val="accent5">
            <a:hueOff val="-2252848"/>
            <a:satOff val="-5806"/>
            <a:lumOff val="-3922"/>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174752" rIns="305816" bIns="174752" numCol="1" spcCol="1270" anchor="ctr" anchorCtr="0">
          <a:noAutofit/>
        </a:bodyPr>
        <a:lstStyle/>
        <a:p>
          <a:pPr marL="0" lvl="0" indent="0" algn="ctr" defTabSz="1911350">
            <a:lnSpc>
              <a:spcPct val="90000"/>
            </a:lnSpc>
            <a:spcBef>
              <a:spcPct val="0"/>
            </a:spcBef>
            <a:spcAft>
              <a:spcPct val="35000"/>
            </a:spcAft>
            <a:buNone/>
          </a:pPr>
          <a:r>
            <a:rPr lang="en-US" sz="4300" kern="1200" dirty="0"/>
            <a:t>2</a:t>
          </a:r>
        </a:p>
      </dsp:txBody>
      <dsp:txXfrm>
        <a:off x="2714082" y="755927"/>
        <a:ext cx="2377306" cy="950922"/>
      </dsp:txXfrm>
    </dsp:sp>
    <dsp:sp modelId="{4BD7EE74-CA49-49EF-9161-2BAA2F6D7C34}">
      <dsp:nvSpPr>
        <dsp:cNvPr id="0" name=""/>
        <dsp:cNvSpPr/>
      </dsp:nvSpPr>
      <dsp:spPr>
        <a:xfrm>
          <a:off x="2714082" y="1706850"/>
          <a:ext cx="2377306" cy="1888560"/>
        </a:xfrm>
        <a:prstGeom prst="rect">
          <a:avLst/>
        </a:prstGeom>
        <a:solidFill>
          <a:schemeClr val="accent5">
            <a:tint val="40000"/>
            <a:alpha val="90000"/>
            <a:hueOff val="-2246587"/>
            <a:satOff val="-7611"/>
            <a:lumOff val="-976"/>
            <a:alphaOff val="0"/>
          </a:schemeClr>
        </a:solidFill>
        <a:ln w="12700" cap="flat" cmpd="sng" algn="ctr">
          <a:solidFill>
            <a:schemeClr val="accent5">
              <a:tint val="40000"/>
              <a:alpha val="90000"/>
              <a:hueOff val="-2246587"/>
              <a:satOff val="-7611"/>
              <a:lumOff val="-9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None/>
          </a:pPr>
          <a:r>
            <a:rPr lang="en-US" sz="1600" kern="1200" dirty="0">
              <a:latin typeface="Calibri" panose="020F0502020204030204"/>
              <a:ea typeface="+mn-ea"/>
              <a:cs typeface="+mn-cs"/>
            </a:rPr>
            <a:t>Describe imposter syndrome</a:t>
          </a:r>
          <a:r>
            <a:rPr lang="en-US" sz="2500" kern="1200" dirty="0">
              <a:latin typeface="Calibri" panose="020F0502020204030204"/>
              <a:ea typeface="+mn-ea"/>
              <a:cs typeface="+mn-cs"/>
            </a:rPr>
            <a:t>.</a:t>
          </a:r>
        </a:p>
        <a:p>
          <a:pPr marL="228600" lvl="1" indent="-228600" algn="l" defTabSz="1111250">
            <a:lnSpc>
              <a:spcPct val="90000"/>
            </a:lnSpc>
            <a:spcBef>
              <a:spcPct val="0"/>
            </a:spcBef>
            <a:spcAft>
              <a:spcPct val="15000"/>
            </a:spcAft>
            <a:buNone/>
          </a:pPr>
          <a:endParaRPr lang="en-US" sz="2500" kern="1200" dirty="0"/>
        </a:p>
      </dsp:txBody>
      <dsp:txXfrm>
        <a:off x="2714082" y="1706850"/>
        <a:ext cx="2377306" cy="1888560"/>
      </dsp:txXfrm>
    </dsp:sp>
    <dsp:sp modelId="{D24AC958-4D13-4DBA-99DE-5A13FAD29BFB}">
      <dsp:nvSpPr>
        <dsp:cNvPr id="0" name=""/>
        <dsp:cNvSpPr/>
      </dsp:nvSpPr>
      <dsp:spPr>
        <a:xfrm>
          <a:off x="5424211" y="755927"/>
          <a:ext cx="2377306" cy="950922"/>
        </a:xfrm>
        <a:prstGeom prst="rect">
          <a:avLst/>
        </a:prstGeom>
        <a:solidFill>
          <a:schemeClr val="accent5">
            <a:hueOff val="-4505695"/>
            <a:satOff val="-11613"/>
            <a:lumOff val="-7843"/>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174752" rIns="305816" bIns="174752" numCol="1" spcCol="1270" anchor="ctr" anchorCtr="0">
          <a:noAutofit/>
        </a:bodyPr>
        <a:lstStyle/>
        <a:p>
          <a:pPr marL="0" lvl="0" indent="0" algn="ctr" defTabSz="1911350">
            <a:lnSpc>
              <a:spcPct val="90000"/>
            </a:lnSpc>
            <a:spcBef>
              <a:spcPct val="0"/>
            </a:spcBef>
            <a:spcAft>
              <a:spcPct val="35000"/>
            </a:spcAft>
            <a:buNone/>
          </a:pPr>
          <a:r>
            <a:rPr lang="en-US" sz="4300" kern="1200" dirty="0"/>
            <a:t>3</a:t>
          </a:r>
        </a:p>
      </dsp:txBody>
      <dsp:txXfrm>
        <a:off x="5424211" y="755927"/>
        <a:ext cx="2377306" cy="950922"/>
      </dsp:txXfrm>
    </dsp:sp>
    <dsp:sp modelId="{D8AAE70C-F0FB-4B71-BDDB-53AC4E096026}">
      <dsp:nvSpPr>
        <dsp:cNvPr id="0" name=""/>
        <dsp:cNvSpPr/>
      </dsp:nvSpPr>
      <dsp:spPr>
        <a:xfrm>
          <a:off x="5424211" y="1706850"/>
          <a:ext cx="2377306" cy="1888560"/>
        </a:xfrm>
        <a:prstGeom prst="rect">
          <a:avLst/>
        </a:prstGeom>
        <a:solidFill>
          <a:schemeClr val="accent5">
            <a:tint val="40000"/>
            <a:alpha val="90000"/>
            <a:hueOff val="-4493175"/>
            <a:satOff val="-15221"/>
            <a:lumOff val="-1952"/>
            <a:alphaOff val="0"/>
          </a:schemeClr>
        </a:solidFill>
        <a:ln w="12700" cap="flat" cmpd="sng" algn="ctr">
          <a:solidFill>
            <a:schemeClr val="accent5">
              <a:tint val="40000"/>
              <a:alpha val="90000"/>
              <a:hueOff val="-4493175"/>
              <a:satOff val="-15221"/>
              <a:lumOff val="-19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None/>
          </a:pPr>
          <a:r>
            <a:rPr lang="en-US" sz="1600" kern="1200" dirty="0"/>
            <a:t>Describe the different types of human behaviors driving imposter syndrome.</a:t>
          </a:r>
        </a:p>
        <a:p>
          <a:pPr marL="228600" lvl="1" indent="-228600" algn="l" defTabSz="1111250">
            <a:lnSpc>
              <a:spcPct val="90000"/>
            </a:lnSpc>
            <a:spcBef>
              <a:spcPct val="0"/>
            </a:spcBef>
            <a:spcAft>
              <a:spcPct val="15000"/>
            </a:spcAft>
            <a:buChar char="•"/>
          </a:pPr>
          <a:endParaRPr lang="en-US" sz="2500" kern="1200" dirty="0"/>
        </a:p>
      </dsp:txBody>
      <dsp:txXfrm>
        <a:off x="5424211" y="1706850"/>
        <a:ext cx="2377306" cy="1888560"/>
      </dsp:txXfrm>
    </dsp:sp>
    <dsp:sp modelId="{0B1376DD-93BE-4F62-AC26-C27D3C086C3B}">
      <dsp:nvSpPr>
        <dsp:cNvPr id="0" name=""/>
        <dsp:cNvSpPr/>
      </dsp:nvSpPr>
      <dsp:spPr>
        <a:xfrm>
          <a:off x="8134340" y="755927"/>
          <a:ext cx="2377306" cy="950922"/>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5816" tIns="174752" rIns="305816" bIns="174752" numCol="1" spcCol="1270" anchor="ctr" anchorCtr="0">
          <a:noAutofit/>
        </a:bodyPr>
        <a:lstStyle/>
        <a:p>
          <a:pPr marL="0" lvl="0" indent="0" algn="ctr" defTabSz="1911350">
            <a:lnSpc>
              <a:spcPct val="90000"/>
            </a:lnSpc>
            <a:spcBef>
              <a:spcPct val="0"/>
            </a:spcBef>
            <a:spcAft>
              <a:spcPct val="35000"/>
            </a:spcAft>
            <a:buNone/>
          </a:pPr>
          <a:r>
            <a:rPr lang="en-US" sz="4300" kern="1200" dirty="0"/>
            <a:t>4</a:t>
          </a:r>
        </a:p>
      </dsp:txBody>
      <dsp:txXfrm>
        <a:off x="8134340" y="755927"/>
        <a:ext cx="2377306" cy="950922"/>
      </dsp:txXfrm>
    </dsp:sp>
    <dsp:sp modelId="{9A70BFC3-5603-44A3-857B-AE9F0A19884D}">
      <dsp:nvSpPr>
        <dsp:cNvPr id="0" name=""/>
        <dsp:cNvSpPr/>
      </dsp:nvSpPr>
      <dsp:spPr>
        <a:xfrm>
          <a:off x="8134340" y="1706850"/>
          <a:ext cx="2377306" cy="1888560"/>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None/>
          </a:pPr>
          <a:r>
            <a:rPr lang="en-US" sz="1600" kern="1200" dirty="0"/>
            <a:t>Identify six corrective steps to halt and reframe the mind to avoid the imposter syndrome trap. </a:t>
          </a:r>
        </a:p>
      </dsp:txBody>
      <dsp:txXfrm>
        <a:off x="8134340" y="1706850"/>
        <a:ext cx="2377306" cy="188856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884E1-3006-4B1F-8371-496E31B87357}" type="datetimeFigureOut">
              <a:rPr lang="en-US" smtClean="0"/>
              <a:t>7/12/2023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8AD2FF-8444-4A02-9B42-E158B8710F2F}" type="slidenum">
              <a:rPr lang="en-US" smtClean="0"/>
              <a:t>‹#›</a:t>
            </a:fld>
            <a:endParaRPr lang="en-US" dirty="0"/>
          </a:p>
        </p:txBody>
      </p:sp>
    </p:spTree>
    <p:extLst>
      <p:ext uri="{BB962C8B-B14F-4D97-AF65-F5344CB8AC3E}">
        <p14:creationId xmlns:p14="http://schemas.microsoft.com/office/powerpoint/2010/main" val="560934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Okay, Many of you may have already heard of this topic. However, I live under a rock and this was recently new information, which stuck me as I have had this feeling while working in infection control for several years. </a:t>
            </a:r>
          </a:p>
        </p:txBody>
      </p:sp>
      <p:sp>
        <p:nvSpPr>
          <p:cNvPr id="4" name="Slide Number Placeholder 3"/>
          <p:cNvSpPr>
            <a:spLocks noGrp="1"/>
          </p:cNvSpPr>
          <p:nvPr>
            <p:ph type="sldNum" sz="quarter" idx="5"/>
          </p:nvPr>
        </p:nvSpPr>
        <p:spPr/>
        <p:txBody>
          <a:bodyPr/>
          <a:lstStyle/>
          <a:p>
            <a:fld id="{F18AD2FF-8444-4A02-9B42-E158B8710F2F}" type="slidenum">
              <a:rPr lang="en-US" smtClean="0"/>
              <a:t>3</a:t>
            </a:fld>
            <a:endParaRPr lang="en-US" dirty="0"/>
          </a:p>
        </p:txBody>
      </p:sp>
    </p:spTree>
    <p:extLst>
      <p:ext uri="{BB962C8B-B14F-4D97-AF65-F5344CB8AC3E}">
        <p14:creationId xmlns:p14="http://schemas.microsoft.com/office/powerpoint/2010/main" val="1477082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you ever thought this yourself? </a:t>
            </a:r>
          </a:p>
        </p:txBody>
      </p:sp>
      <p:sp>
        <p:nvSpPr>
          <p:cNvPr id="4" name="Slide Number Placeholder 3"/>
          <p:cNvSpPr>
            <a:spLocks noGrp="1"/>
          </p:cNvSpPr>
          <p:nvPr>
            <p:ph type="sldNum" sz="quarter" idx="5"/>
          </p:nvPr>
        </p:nvSpPr>
        <p:spPr/>
        <p:txBody>
          <a:bodyPr/>
          <a:lstStyle/>
          <a:p>
            <a:fld id="{F18AD2FF-8444-4A02-9B42-E158B8710F2F}" type="slidenum">
              <a:rPr lang="en-US" smtClean="0"/>
              <a:t>4</a:t>
            </a:fld>
            <a:endParaRPr lang="en-US" dirty="0"/>
          </a:p>
        </p:txBody>
      </p:sp>
    </p:spTree>
    <p:extLst>
      <p:ext uri="{BB962C8B-B14F-4D97-AF65-F5344CB8AC3E}">
        <p14:creationId xmlns:p14="http://schemas.microsoft.com/office/powerpoint/2010/main" val="3305096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about feelings of “being found out” that you’ve just been lucky </a:t>
            </a:r>
          </a:p>
        </p:txBody>
      </p:sp>
      <p:sp>
        <p:nvSpPr>
          <p:cNvPr id="4" name="Slide Number Placeholder 3"/>
          <p:cNvSpPr>
            <a:spLocks noGrp="1"/>
          </p:cNvSpPr>
          <p:nvPr>
            <p:ph type="sldNum" sz="quarter" idx="5"/>
          </p:nvPr>
        </p:nvSpPr>
        <p:spPr/>
        <p:txBody>
          <a:bodyPr/>
          <a:lstStyle/>
          <a:p>
            <a:fld id="{F18AD2FF-8444-4A02-9B42-E158B8710F2F}" type="slidenum">
              <a:rPr lang="en-US" smtClean="0"/>
              <a:t>5</a:t>
            </a:fld>
            <a:endParaRPr lang="en-US" dirty="0"/>
          </a:p>
        </p:txBody>
      </p:sp>
    </p:spTree>
    <p:extLst>
      <p:ext uri="{BB962C8B-B14F-4D97-AF65-F5344CB8AC3E}">
        <p14:creationId xmlns:p14="http://schemas.microsoft.com/office/powerpoint/2010/main" val="502307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Has this thought ever creeped in? </a:t>
            </a:r>
          </a:p>
        </p:txBody>
      </p:sp>
      <p:sp>
        <p:nvSpPr>
          <p:cNvPr id="4" name="Slide Number Placeholder 3"/>
          <p:cNvSpPr>
            <a:spLocks noGrp="1"/>
          </p:cNvSpPr>
          <p:nvPr>
            <p:ph type="sldNum" sz="quarter" idx="5"/>
          </p:nvPr>
        </p:nvSpPr>
        <p:spPr/>
        <p:txBody>
          <a:bodyPr/>
          <a:lstStyle/>
          <a:p>
            <a:fld id="{F18AD2FF-8444-4A02-9B42-E158B8710F2F}" type="slidenum">
              <a:rPr lang="en-US" smtClean="0"/>
              <a:t>6</a:t>
            </a:fld>
            <a:endParaRPr lang="en-US" dirty="0"/>
          </a:p>
        </p:txBody>
      </p:sp>
    </p:spTree>
    <p:extLst>
      <p:ext uri="{BB962C8B-B14F-4D97-AF65-F5344CB8AC3E}">
        <p14:creationId xmlns:p14="http://schemas.microsoft.com/office/powerpoint/2010/main" val="1475979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Char char="Ø"/>
            </a:pPr>
            <a:r>
              <a:rPr lang="en-US" dirty="0"/>
              <a:t>Imposter syndrome is common. Up to 60% of medical students in one study, nursing executives and leaders (think IP’s as leaders during covid), nursing students, and other professionals suffer from imposter syndrome at some point during their career. </a:t>
            </a:r>
          </a:p>
          <a:p>
            <a:pPr>
              <a:buFont typeface="Wingdings" panose="05000000000000000000" pitchFamily="2" charset="2"/>
              <a:buChar char="Ø"/>
            </a:pPr>
            <a:endParaRPr lang="en-US" dirty="0"/>
          </a:p>
          <a:p>
            <a:pPr>
              <a:buFont typeface="Wingdings" panose="05000000000000000000" pitchFamily="2" charset="2"/>
              <a:buChar char="Ø"/>
            </a:pPr>
            <a:r>
              <a:rPr lang="en-US" dirty="0"/>
              <a:t>Additionally, imposter syndrome thrives in cultures where asking for help and identifying knowledge gaps are treated as a weakness. Therefore, we should normalize identifying knowledge gaps and encourage learners to focus on growth as opposed to the achievement of goals. </a:t>
            </a:r>
          </a:p>
          <a:p>
            <a:pPr>
              <a:buFont typeface="Wingdings" panose="05000000000000000000" pitchFamily="2" charset="2"/>
              <a:buChar char="Ø"/>
            </a:pPr>
            <a:endParaRPr lang="en-US" dirty="0"/>
          </a:p>
          <a:p>
            <a:pPr>
              <a:buFont typeface="Wingdings" panose="05000000000000000000" pitchFamily="2" charset="2"/>
              <a:buChar char="Ø"/>
            </a:pPr>
            <a:endParaRPr lang="en-US" dirty="0"/>
          </a:p>
          <a:p>
            <a:pPr>
              <a:buFont typeface="Wingdings" panose="05000000000000000000" pitchFamily="2" charset="2"/>
              <a:buChar char="Ø"/>
            </a:pPr>
            <a:r>
              <a:rPr lang="en-US" dirty="0"/>
              <a:t>Imposter syndrome: defined as a collection of feelings of inadequacy that persist despite evident success </a:t>
            </a:r>
          </a:p>
          <a:p>
            <a:pPr>
              <a:buFont typeface="Wingdings" panose="05000000000000000000" pitchFamily="2" charset="2"/>
              <a:buChar char="Ø"/>
            </a:pPr>
            <a:r>
              <a:rPr lang="en-US" dirty="0"/>
              <a:t>'Imposters' suffer from chronic self-doubt and a sense of intellectual fraudulence that override any feelings of success or external proof of their competence </a:t>
            </a:r>
          </a:p>
          <a:p>
            <a:endParaRPr lang="en-US" dirty="0"/>
          </a:p>
          <a:p>
            <a:r>
              <a:rPr lang="en-US" dirty="0"/>
              <a:t>People with imposter syndrome often feel like they are not as capable or adequate as others perceive or evaluate them to be. </a:t>
            </a:r>
          </a:p>
          <a:p>
            <a:endParaRPr lang="en-US" dirty="0"/>
          </a:p>
          <a:p>
            <a:pPr algn="l"/>
            <a:r>
              <a:rPr lang="en-US" b="0" i="0" dirty="0">
                <a:solidFill>
                  <a:srgbClr val="493082"/>
                </a:solidFill>
                <a:effectLst/>
                <a:latin typeface="kapraneue-regular"/>
              </a:rPr>
              <a:t>Imposter Syndrome: Do I have it?</a:t>
            </a:r>
          </a:p>
          <a:p>
            <a:pPr algn="l"/>
            <a:r>
              <a:rPr lang="en-US" b="0" i="0" dirty="0">
                <a:solidFill>
                  <a:srgbClr val="222222"/>
                </a:solidFill>
                <a:effectLst/>
                <a:latin typeface="Source Sans Pro" panose="020B0503030403020204" pitchFamily="34" charset="0"/>
              </a:rPr>
              <a:t>If you are wondering whether you suffer from IS, we invite you to consider the following questions:</a:t>
            </a:r>
          </a:p>
          <a:p>
            <a:pPr algn="l">
              <a:buFont typeface="Arial" panose="020B0604020202020204" pitchFamily="34" charset="0"/>
              <a:buChar char="•"/>
            </a:pPr>
            <a:r>
              <a:rPr lang="en-US" b="0" i="0" dirty="0">
                <a:solidFill>
                  <a:srgbClr val="222222"/>
                </a:solidFill>
                <a:effectLst/>
                <a:latin typeface="Source Sans Pro" panose="020B0503030403020204" pitchFamily="34" charset="0"/>
              </a:rPr>
              <a:t>Do I feel that the opportunities I’ve had so far are due to luck?</a:t>
            </a:r>
          </a:p>
          <a:p>
            <a:pPr algn="l">
              <a:buFont typeface="Arial" panose="020B0604020202020204" pitchFamily="34" charset="0"/>
              <a:buChar char="•"/>
            </a:pPr>
            <a:r>
              <a:rPr lang="en-US" b="0" i="0" dirty="0">
                <a:solidFill>
                  <a:srgbClr val="222222"/>
                </a:solidFill>
                <a:effectLst/>
                <a:latin typeface="Source Sans Pro" panose="020B0503030403020204" pitchFamily="34" charset="0"/>
              </a:rPr>
              <a:t>When I have new challenges, do I doubt my ability to meet them?</a:t>
            </a:r>
          </a:p>
          <a:p>
            <a:pPr algn="l">
              <a:buFont typeface="Arial" panose="020B0604020202020204" pitchFamily="34" charset="0"/>
              <a:buChar char="•"/>
            </a:pPr>
            <a:r>
              <a:rPr lang="en-US" b="0" i="0" dirty="0">
                <a:solidFill>
                  <a:srgbClr val="222222"/>
                </a:solidFill>
                <a:effectLst/>
                <a:latin typeface="Source Sans Pro" panose="020B0503030403020204" pitchFamily="34" charset="0"/>
              </a:rPr>
              <a:t>Am I unmotivated about new opportunities?</a:t>
            </a:r>
          </a:p>
          <a:p>
            <a:pPr algn="l">
              <a:buFont typeface="Arial" panose="020B0604020202020204" pitchFamily="34" charset="0"/>
              <a:buChar char="•"/>
            </a:pPr>
            <a:r>
              <a:rPr lang="en-US" b="0" i="0" dirty="0">
                <a:solidFill>
                  <a:srgbClr val="222222"/>
                </a:solidFill>
                <a:effectLst/>
                <a:latin typeface="Source Sans Pro" panose="020B0503030403020204" pitchFamily="34" charset="0"/>
              </a:rPr>
              <a:t>Do I think things that have gone well in the past are going to go wrong now?</a:t>
            </a:r>
          </a:p>
          <a:p>
            <a:pPr algn="l">
              <a:buFont typeface="Arial" panose="020B0604020202020204" pitchFamily="34" charset="0"/>
              <a:buChar char="•"/>
            </a:pPr>
            <a:r>
              <a:rPr lang="en-US" b="0" i="0" dirty="0">
                <a:solidFill>
                  <a:srgbClr val="222222"/>
                </a:solidFill>
                <a:effectLst/>
                <a:latin typeface="Source Sans Pro" panose="020B0503030403020204" pitchFamily="34" charset="0"/>
              </a:rPr>
              <a:t>Do I worry that people will find out that you’re a fraud?</a:t>
            </a:r>
          </a:p>
          <a:p>
            <a:pPr algn="l">
              <a:buFont typeface="Arial" panose="020B0604020202020204" pitchFamily="34" charset="0"/>
              <a:buChar char="•"/>
            </a:pPr>
            <a:r>
              <a:rPr lang="en-US" b="0" i="0" dirty="0">
                <a:solidFill>
                  <a:srgbClr val="222222"/>
                </a:solidFill>
                <a:effectLst/>
                <a:latin typeface="Source Sans Pro" panose="020B0503030403020204" pitchFamily="34" charset="0"/>
              </a:rPr>
              <a:t>Do I compare myself to other people?</a:t>
            </a:r>
          </a:p>
          <a:p>
            <a:pPr algn="l">
              <a:buFont typeface="Arial" panose="020B0604020202020204" pitchFamily="34" charset="0"/>
              <a:buChar char="•"/>
            </a:pPr>
            <a:r>
              <a:rPr lang="en-US" b="0" i="0" dirty="0">
                <a:solidFill>
                  <a:srgbClr val="222222"/>
                </a:solidFill>
                <a:effectLst/>
                <a:latin typeface="Source Sans Pro" panose="020B0503030403020204" pitchFamily="34" charset="0"/>
              </a:rPr>
              <a:t>Am I not satisfied with the things I do?</a:t>
            </a:r>
          </a:p>
          <a:p>
            <a:pPr algn="l">
              <a:buFont typeface="Arial" panose="020B0604020202020204" pitchFamily="34" charset="0"/>
              <a:buChar char="•"/>
            </a:pPr>
            <a:r>
              <a:rPr lang="en-US" b="0" i="0" dirty="0">
                <a:solidFill>
                  <a:srgbClr val="222222"/>
                </a:solidFill>
                <a:effectLst/>
                <a:latin typeface="Source Sans Pro" panose="020B0503030403020204" pitchFamily="34" charset="0"/>
              </a:rPr>
              <a:t>Do I think that I don’t deserve the success that I’ve had?</a:t>
            </a:r>
          </a:p>
          <a:p>
            <a:endParaRPr lang="en-US" dirty="0"/>
          </a:p>
        </p:txBody>
      </p:sp>
      <p:sp>
        <p:nvSpPr>
          <p:cNvPr id="4" name="Slide Number Placeholder 3"/>
          <p:cNvSpPr>
            <a:spLocks noGrp="1"/>
          </p:cNvSpPr>
          <p:nvPr>
            <p:ph type="sldNum" sz="quarter" idx="5"/>
          </p:nvPr>
        </p:nvSpPr>
        <p:spPr/>
        <p:txBody>
          <a:bodyPr/>
          <a:lstStyle/>
          <a:p>
            <a:fld id="{F18AD2FF-8444-4A02-9B42-E158B8710F2F}" type="slidenum">
              <a:rPr lang="en-US" smtClean="0"/>
              <a:t>7</a:t>
            </a:fld>
            <a:endParaRPr lang="en-US" dirty="0"/>
          </a:p>
        </p:txBody>
      </p:sp>
    </p:spTree>
    <p:extLst>
      <p:ext uri="{BB962C8B-B14F-4D97-AF65-F5344CB8AC3E}">
        <p14:creationId xmlns:p14="http://schemas.microsoft.com/office/powerpoint/2010/main" val="2446742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1" i="0" dirty="0">
                <a:solidFill>
                  <a:srgbClr val="222222"/>
                </a:solidFill>
                <a:effectLst/>
                <a:latin typeface="Source Sans Pro" panose="020B0503030403020204" pitchFamily="34" charset="0"/>
              </a:rPr>
              <a:t>The perfectionist</a:t>
            </a:r>
            <a:br>
              <a:rPr lang="en-US" b="0" i="0" dirty="0">
                <a:solidFill>
                  <a:srgbClr val="222222"/>
                </a:solidFill>
                <a:effectLst/>
                <a:latin typeface="Source Sans Pro" panose="020B0503030403020204" pitchFamily="34" charset="0"/>
              </a:rPr>
            </a:br>
            <a:r>
              <a:rPr lang="en-US" b="0" i="0" dirty="0">
                <a:solidFill>
                  <a:srgbClr val="222222"/>
                </a:solidFill>
                <a:effectLst/>
                <a:latin typeface="Source Sans Pro" panose="020B0503030403020204" pitchFamily="34" charset="0"/>
              </a:rPr>
              <a:t>They always look for things to go “perfectly”. Their main concern is “how” something is done. A  slight error or defect is enough to classify it as a failure and it leads to feelings of shame and guilt.</a:t>
            </a:r>
            <a:br>
              <a:rPr lang="en-US" b="0" i="0" dirty="0">
                <a:solidFill>
                  <a:srgbClr val="222222"/>
                </a:solidFill>
                <a:effectLst/>
                <a:latin typeface="Source Sans Pro" panose="020B0503030403020204" pitchFamily="34" charset="0"/>
              </a:rPr>
            </a:br>
            <a:endParaRPr lang="en-US" b="0" i="0" dirty="0">
              <a:solidFill>
                <a:srgbClr val="222222"/>
              </a:solidFill>
              <a:effectLst/>
              <a:latin typeface="Source Sans Pro" panose="020B0503030403020204" pitchFamily="34" charset="0"/>
            </a:endParaRPr>
          </a:p>
          <a:p>
            <a:pPr algn="l">
              <a:buFont typeface="+mj-lt"/>
              <a:buAutoNum type="arabicPeriod"/>
            </a:pPr>
            <a:r>
              <a:rPr lang="en-US" b="1" i="0" dirty="0">
                <a:solidFill>
                  <a:srgbClr val="222222"/>
                </a:solidFill>
                <a:effectLst/>
                <a:latin typeface="Source Sans Pro" panose="020B0503030403020204" pitchFamily="34" charset="0"/>
              </a:rPr>
              <a:t>The expert</a:t>
            </a:r>
            <a:br>
              <a:rPr lang="en-US" b="0" i="0" dirty="0">
                <a:solidFill>
                  <a:srgbClr val="222222"/>
                </a:solidFill>
                <a:effectLst/>
                <a:latin typeface="Source Sans Pro" panose="020B0503030403020204" pitchFamily="34" charset="0"/>
              </a:rPr>
            </a:br>
            <a:r>
              <a:rPr lang="en-US" b="0" i="0" dirty="0">
                <a:solidFill>
                  <a:srgbClr val="222222"/>
                </a:solidFill>
                <a:effectLst/>
                <a:latin typeface="Source Sans Pro" panose="020B0503030403020204" pitchFamily="34" charset="0"/>
              </a:rPr>
              <a:t>Experts seek to know everything. Their main concern is about “what” and “how much” they know or can do. In the face of even the slightest lack of knowledge about something they feel like a failure.</a:t>
            </a:r>
            <a:br>
              <a:rPr lang="en-US" b="0" i="0" dirty="0">
                <a:solidFill>
                  <a:srgbClr val="222222"/>
                </a:solidFill>
                <a:effectLst/>
                <a:latin typeface="Source Sans Pro" panose="020B0503030403020204" pitchFamily="34" charset="0"/>
              </a:rPr>
            </a:br>
            <a:endParaRPr lang="en-US" b="0" i="0" dirty="0">
              <a:solidFill>
                <a:srgbClr val="222222"/>
              </a:solidFill>
              <a:effectLst/>
              <a:latin typeface="Source Sans Pro" panose="020B0503030403020204" pitchFamily="34" charset="0"/>
            </a:endParaRPr>
          </a:p>
          <a:p>
            <a:pPr algn="l">
              <a:buFont typeface="+mj-lt"/>
              <a:buAutoNum type="arabicPeriod"/>
            </a:pPr>
            <a:r>
              <a:rPr lang="en-US" b="1" i="0" dirty="0">
                <a:solidFill>
                  <a:srgbClr val="222222"/>
                </a:solidFill>
                <a:effectLst/>
                <a:latin typeface="Source Sans Pro" panose="020B0503030403020204" pitchFamily="34" charset="0"/>
              </a:rPr>
              <a:t>The soloist</a:t>
            </a:r>
            <a:br>
              <a:rPr lang="en-US" b="1" i="0" dirty="0">
                <a:solidFill>
                  <a:srgbClr val="222222"/>
                </a:solidFill>
                <a:effectLst/>
                <a:latin typeface="Source Sans Pro" panose="020B0503030403020204" pitchFamily="34" charset="0"/>
              </a:rPr>
            </a:br>
            <a:r>
              <a:rPr lang="en-US" b="0" i="0" dirty="0">
                <a:solidFill>
                  <a:srgbClr val="222222"/>
                </a:solidFill>
                <a:effectLst/>
                <a:latin typeface="Source Sans Pro" panose="020B0503030403020204" pitchFamily="34" charset="0"/>
              </a:rPr>
              <a:t>They need to do things alone without help from anyone. Their main concern is “who” completes the work. If someone helps them, they interpret it as a sign of their weakness and failure.</a:t>
            </a:r>
            <a:br>
              <a:rPr lang="en-US" b="0" i="0" dirty="0">
                <a:solidFill>
                  <a:srgbClr val="222222"/>
                </a:solidFill>
                <a:effectLst/>
                <a:latin typeface="Source Sans Pro" panose="020B0503030403020204" pitchFamily="34" charset="0"/>
              </a:rPr>
            </a:br>
            <a:endParaRPr lang="en-US" b="0" i="0" dirty="0">
              <a:solidFill>
                <a:srgbClr val="222222"/>
              </a:solidFill>
              <a:effectLst/>
              <a:latin typeface="Source Sans Pro" panose="020B0503030403020204" pitchFamily="34" charset="0"/>
            </a:endParaRPr>
          </a:p>
          <a:p>
            <a:pPr algn="l">
              <a:buFont typeface="+mj-lt"/>
              <a:buAutoNum type="arabicPeriod"/>
            </a:pPr>
            <a:r>
              <a:rPr lang="en-US" b="1" i="0" dirty="0">
                <a:solidFill>
                  <a:srgbClr val="222222"/>
                </a:solidFill>
                <a:effectLst/>
                <a:latin typeface="Source Sans Pro" panose="020B0503030403020204" pitchFamily="34" charset="0"/>
              </a:rPr>
              <a:t>The natural genius</a:t>
            </a:r>
            <a:br>
              <a:rPr lang="en-US" b="1" i="0" dirty="0">
                <a:solidFill>
                  <a:srgbClr val="222222"/>
                </a:solidFill>
                <a:effectLst/>
                <a:latin typeface="Source Sans Pro" panose="020B0503030403020204" pitchFamily="34" charset="0"/>
              </a:rPr>
            </a:br>
            <a:r>
              <a:rPr lang="en-US" b="0" i="0" dirty="0">
                <a:solidFill>
                  <a:srgbClr val="222222"/>
                </a:solidFill>
                <a:effectLst/>
                <a:latin typeface="Source Sans Pro" panose="020B0503030403020204" pitchFamily="34" charset="0"/>
              </a:rPr>
              <a:t>They aim to achieve their goals quickly and effortlessly. They begin to doubt themselves and feel very ashamed when things start to get difficult, they can’t achieve it in their first try.</a:t>
            </a:r>
            <a:br>
              <a:rPr lang="en-US" b="0" i="0" dirty="0">
                <a:solidFill>
                  <a:srgbClr val="222222"/>
                </a:solidFill>
                <a:effectLst/>
                <a:latin typeface="Source Sans Pro" panose="020B0503030403020204" pitchFamily="34" charset="0"/>
              </a:rPr>
            </a:br>
            <a:endParaRPr lang="en-US" b="0" i="0" dirty="0">
              <a:solidFill>
                <a:srgbClr val="222222"/>
              </a:solidFill>
              <a:effectLst/>
              <a:latin typeface="Source Sans Pro" panose="020B0503030403020204" pitchFamily="34" charset="0"/>
            </a:endParaRPr>
          </a:p>
          <a:p>
            <a:pPr algn="l">
              <a:buFont typeface="+mj-lt"/>
              <a:buAutoNum type="arabicPeriod"/>
            </a:pPr>
            <a:r>
              <a:rPr lang="en-US" b="1" i="0" dirty="0">
                <a:solidFill>
                  <a:srgbClr val="222222"/>
                </a:solidFill>
                <a:effectLst/>
                <a:latin typeface="Source Sans Pro" panose="020B0503030403020204" pitchFamily="34" charset="0"/>
              </a:rPr>
              <a:t>The Super Man / The Super Woman</a:t>
            </a:r>
            <a:br>
              <a:rPr lang="en-US" b="1" i="0" dirty="0">
                <a:solidFill>
                  <a:srgbClr val="222222"/>
                </a:solidFill>
                <a:effectLst/>
                <a:latin typeface="Source Sans Pro" panose="020B0503030403020204" pitchFamily="34" charset="0"/>
              </a:rPr>
            </a:br>
            <a:r>
              <a:rPr lang="en-US" b="0" i="0" dirty="0">
                <a:solidFill>
                  <a:srgbClr val="222222"/>
                </a:solidFill>
                <a:effectLst/>
                <a:latin typeface="Source Sans Pro" panose="020B0503030403020204" pitchFamily="34" charset="0"/>
              </a:rPr>
              <a:t>Their success is based on how many different roles they can play. They need to be a good father/mother, son, partner, boss, brother, and/or friend, among others. They always work longer and do not take days off. If they can’t play any of the many roles perfectly, they feel like a complete fraud.</a:t>
            </a:r>
          </a:p>
          <a:p>
            <a:pPr algn="l">
              <a:buFont typeface="+mj-lt"/>
              <a:buAutoNum type="arabicPeriod"/>
            </a:pPr>
            <a:endParaRPr lang="en-US" b="0" i="0" dirty="0">
              <a:solidFill>
                <a:srgbClr val="222222"/>
              </a:solidFill>
              <a:effectLst/>
              <a:latin typeface="Source Sans Pro" panose="020B0503030403020204" pitchFamily="34" charset="0"/>
            </a:endParaRPr>
          </a:p>
          <a:p>
            <a:pPr algn="l"/>
            <a:r>
              <a:rPr lang="en-US" b="0" i="0" dirty="0">
                <a:solidFill>
                  <a:srgbClr val="493082"/>
                </a:solidFill>
                <a:effectLst/>
                <a:latin typeface="kapraneue-regular"/>
              </a:rPr>
              <a:t>Why does it happen? Where does the Imposter Syndrome come from?</a:t>
            </a:r>
          </a:p>
          <a:p>
            <a:pPr algn="l"/>
            <a:r>
              <a:rPr lang="en-US" b="0" i="0" dirty="0">
                <a:solidFill>
                  <a:srgbClr val="222222"/>
                </a:solidFill>
                <a:effectLst/>
                <a:latin typeface="Source Sans Pro" panose="020B0503030403020204" pitchFamily="34" charset="0"/>
              </a:rPr>
              <a:t>There are various reasons why we experience the syndrome. </a:t>
            </a:r>
          </a:p>
          <a:p>
            <a:pPr algn="l">
              <a:buFont typeface="Arial" panose="020B0604020202020204" pitchFamily="34" charset="0"/>
              <a:buChar char="•"/>
            </a:pPr>
            <a:r>
              <a:rPr lang="en-US" b="1" i="0" dirty="0">
                <a:solidFill>
                  <a:srgbClr val="222222"/>
                </a:solidFill>
                <a:effectLst/>
                <a:latin typeface="Source Sans Pro" panose="020B0503030403020204" pitchFamily="34" charset="0"/>
              </a:rPr>
              <a:t>Transition or change</a:t>
            </a:r>
            <a:br>
              <a:rPr lang="en-US" b="0" i="0" dirty="0">
                <a:solidFill>
                  <a:srgbClr val="222222"/>
                </a:solidFill>
                <a:effectLst/>
                <a:latin typeface="Source Sans Pro" panose="020B0503030403020204" pitchFamily="34" charset="0"/>
              </a:rPr>
            </a:br>
            <a:r>
              <a:rPr lang="en-US" b="0" i="0" dirty="0">
                <a:solidFill>
                  <a:srgbClr val="222222"/>
                </a:solidFill>
                <a:effectLst/>
                <a:latin typeface="Source Sans Pro" panose="020B0503030403020204" pitchFamily="34" charset="0"/>
              </a:rPr>
              <a:t>Imposter syndrome can be triggered or exacerbated during times of transition or change. A new job, a new role or a change in your non-work life such as becoming a parent can trigger or increase these feelings. All these events push you out of your comfort zone. </a:t>
            </a:r>
          </a:p>
          <a:p>
            <a:pPr algn="l">
              <a:buFont typeface="Arial" panose="020B0604020202020204" pitchFamily="34" charset="0"/>
              <a:buChar char="•"/>
            </a:pPr>
            <a:r>
              <a:rPr lang="en-US" b="1" i="0" dirty="0">
                <a:solidFill>
                  <a:srgbClr val="222222"/>
                </a:solidFill>
                <a:effectLst/>
                <a:latin typeface="Source Sans Pro" panose="020B0503030403020204" pitchFamily="34" charset="0"/>
              </a:rPr>
              <a:t>Traditional gender norms</a:t>
            </a:r>
            <a:br>
              <a:rPr lang="en-US" b="0" i="0" dirty="0">
                <a:solidFill>
                  <a:srgbClr val="222222"/>
                </a:solidFill>
                <a:effectLst/>
                <a:latin typeface="Source Sans Pro" panose="020B0503030403020204" pitchFamily="34" charset="0"/>
              </a:rPr>
            </a:br>
            <a:r>
              <a:rPr lang="en-US" b="0" i="0" dirty="0">
                <a:solidFill>
                  <a:srgbClr val="222222"/>
                </a:solidFill>
                <a:effectLst/>
                <a:latin typeface="Source Sans Pro" panose="020B0503030403020204" pitchFamily="34" charset="0"/>
              </a:rPr>
              <a:t>Gender norms affect men and women. There are fewer women than men holding senior positions. Despite the progress being made in representation, a woman’s success in career is compared with the impact on her family, which doesn’t happen to men. These types of conflicting messages hamper women from owning their success. The pressure society places on men to demonstrate high productivity and presence which places enormous pressure and expectations. </a:t>
            </a:r>
          </a:p>
          <a:p>
            <a:pPr algn="l">
              <a:buFont typeface="Arial" panose="020B0604020202020204" pitchFamily="34" charset="0"/>
              <a:buChar char="•"/>
            </a:pPr>
            <a:r>
              <a:rPr lang="en-US" b="1" i="0" dirty="0">
                <a:solidFill>
                  <a:srgbClr val="222222"/>
                </a:solidFill>
                <a:effectLst/>
                <a:latin typeface="Source Sans Pro" panose="020B0503030403020204" pitchFamily="34" charset="0"/>
              </a:rPr>
              <a:t>Intersectionality and systemic bias</a:t>
            </a:r>
            <a:br>
              <a:rPr lang="en-US" b="0" i="0" dirty="0">
                <a:solidFill>
                  <a:srgbClr val="222222"/>
                </a:solidFill>
                <a:effectLst/>
                <a:latin typeface="Source Sans Pro" panose="020B0503030403020204" pitchFamily="34" charset="0"/>
              </a:rPr>
            </a:br>
            <a:r>
              <a:rPr lang="en-US" b="0" i="0" dirty="0">
                <a:solidFill>
                  <a:srgbClr val="222222"/>
                </a:solidFill>
                <a:effectLst/>
                <a:latin typeface="Source Sans Pro" panose="020B0503030403020204" pitchFamily="34" charset="0"/>
              </a:rPr>
              <a:t>In recent years there has been increasing focus on the impact of intersectional factors on the experience of imposter syndrome.</a:t>
            </a:r>
          </a:p>
          <a:p>
            <a:pPr algn="l">
              <a:buFont typeface="+mj-lt"/>
              <a:buNone/>
            </a:pPr>
            <a:endParaRPr lang="en-US" b="0" i="0" dirty="0">
              <a:solidFill>
                <a:srgbClr val="222222"/>
              </a:solidFill>
              <a:effectLst/>
              <a:latin typeface="Source Sans Pro" panose="020B0503030403020204" pitchFamily="34" charset="0"/>
            </a:endParaRPr>
          </a:p>
          <a:p>
            <a:endParaRPr lang="en-US" dirty="0"/>
          </a:p>
        </p:txBody>
      </p:sp>
      <p:sp>
        <p:nvSpPr>
          <p:cNvPr id="4" name="Slide Number Placeholder 3"/>
          <p:cNvSpPr>
            <a:spLocks noGrp="1"/>
          </p:cNvSpPr>
          <p:nvPr>
            <p:ph type="sldNum" sz="quarter" idx="5"/>
          </p:nvPr>
        </p:nvSpPr>
        <p:spPr/>
        <p:txBody>
          <a:bodyPr/>
          <a:lstStyle/>
          <a:p>
            <a:fld id="{F18AD2FF-8444-4A02-9B42-E158B8710F2F}" type="slidenum">
              <a:rPr lang="en-US" smtClean="0"/>
              <a:t>8</a:t>
            </a:fld>
            <a:endParaRPr lang="en-US" dirty="0"/>
          </a:p>
        </p:txBody>
      </p:sp>
    </p:spTree>
    <p:extLst>
      <p:ext uri="{BB962C8B-B14F-4D97-AF65-F5344CB8AC3E}">
        <p14:creationId xmlns:p14="http://schemas.microsoft.com/office/powerpoint/2010/main" val="2887248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1ADA8"/>
                </a:solidFill>
                <a:effectLst/>
                <a:latin typeface="Roboto Condensed" panose="02000000000000000000" pitchFamily="2" charset="0"/>
              </a:rPr>
              <a:t>Step 1: Focus on the Facts</a:t>
            </a:r>
            <a:endParaRPr lang="en-US" b="1" i="0" dirty="0">
              <a:solidFill>
                <a:srgbClr val="3B3B3B"/>
              </a:solidFill>
              <a:effectLst/>
              <a:latin typeface="Roboto Condensed" panose="02000000000000000000" pitchFamily="2" charset="0"/>
            </a:endParaRPr>
          </a:p>
          <a:p>
            <a:pPr algn="l"/>
            <a:r>
              <a:rPr lang="en-US" b="0" i="0" dirty="0">
                <a:solidFill>
                  <a:srgbClr val="3B3B3B"/>
                </a:solidFill>
                <a:effectLst/>
                <a:latin typeface="Roboto Condensed" panose="02000000000000000000" pitchFamily="2" charset="0"/>
              </a:rPr>
              <a:t>Imposter syndrome makes you believe you aren’t qualified for your position.</a:t>
            </a:r>
          </a:p>
          <a:p>
            <a:pPr algn="l"/>
            <a:r>
              <a:rPr lang="en-US" b="0" i="0" dirty="0">
                <a:solidFill>
                  <a:srgbClr val="3B3B3B"/>
                </a:solidFill>
                <a:effectLst/>
                <a:latin typeface="Roboto Condensed" panose="02000000000000000000" pitchFamily="2" charset="0"/>
              </a:rPr>
              <a:t>However, these emotions are frequently founded on fear rather than facts, and separating your feelings from the facts is the most effective strategy to combat imposter syndrome.</a:t>
            </a:r>
          </a:p>
          <a:p>
            <a:pPr algn="l"/>
            <a:r>
              <a:rPr lang="en-US" b="0" i="0" dirty="0">
                <a:solidFill>
                  <a:srgbClr val="3B3B3B"/>
                </a:solidFill>
                <a:effectLst/>
                <a:latin typeface="Roboto Condensed" panose="02000000000000000000" pitchFamily="2" charset="0"/>
              </a:rPr>
              <a:t>That definitely sounds easier said than done, and you might be thinking,” how can I do that?” Well, you can start by building up your confidence by becoming more aware of your strengths.</a:t>
            </a:r>
          </a:p>
          <a:p>
            <a:pPr algn="l"/>
            <a:r>
              <a:rPr lang="en-US" b="0" i="0" dirty="0">
                <a:solidFill>
                  <a:srgbClr val="3B3B3B"/>
                </a:solidFill>
                <a:effectLst/>
                <a:latin typeface="Roboto Condensed" panose="02000000000000000000" pitchFamily="2" charset="0"/>
              </a:rPr>
              <a:t>You can conduct a personal SWOT analysis, where you analyze your strengths, weaknesses, opportunities, and threats</a:t>
            </a:r>
          </a:p>
          <a:p>
            <a:endParaRPr lang="en-US" dirty="0"/>
          </a:p>
          <a:p>
            <a:pPr algn="l"/>
            <a:r>
              <a:rPr lang="en-US" b="1" i="0" dirty="0">
                <a:solidFill>
                  <a:srgbClr val="31ADA8"/>
                </a:solidFill>
                <a:effectLst/>
                <a:latin typeface="Roboto Condensed" panose="02000000000000000000" pitchFamily="2" charset="0"/>
              </a:rPr>
              <a:t>Step 2: Acknowledge, Validate and Let Go</a:t>
            </a:r>
            <a:endParaRPr lang="en-US" b="1" i="0" dirty="0">
              <a:solidFill>
                <a:srgbClr val="3B3B3B"/>
              </a:solidFill>
              <a:effectLst/>
              <a:latin typeface="Roboto Condensed" panose="02000000000000000000" pitchFamily="2" charset="0"/>
            </a:endParaRPr>
          </a:p>
          <a:p>
            <a:pPr algn="l"/>
            <a:r>
              <a:rPr lang="en-US" b="0" i="0" dirty="0">
                <a:solidFill>
                  <a:srgbClr val="3B3B3B"/>
                </a:solidFill>
                <a:effectLst/>
                <a:latin typeface="Roboto Condensed" panose="02000000000000000000" pitchFamily="2" charset="0"/>
              </a:rPr>
              <a:t>We’ve talked about focusing on the facts, but that doesn’t mean your feelings aren’t valid. Combating imposter syndrome isn’t about ignoring your emotions, rather that while feelings aren’t important, they are just feelings and don’t necessarily reflect reality. </a:t>
            </a:r>
          </a:p>
          <a:p>
            <a:pPr algn="l"/>
            <a:r>
              <a:rPr lang="en-US" b="0" i="0" dirty="0">
                <a:solidFill>
                  <a:srgbClr val="3B3B3B"/>
                </a:solidFill>
                <a:effectLst/>
                <a:latin typeface="Roboto Condensed" panose="02000000000000000000" pitchFamily="2" charset="0"/>
              </a:rPr>
              <a:t>Feeling unqualified doesn’t mean you actually are.</a:t>
            </a:r>
          </a:p>
          <a:p>
            <a:pPr algn="l"/>
            <a:r>
              <a:rPr lang="en-US" b="0" i="0" dirty="0">
                <a:solidFill>
                  <a:srgbClr val="3B3B3B"/>
                </a:solidFill>
                <a:effectLst/>
                <a:latin typeface="Roboto Condensed" panose="02000000000000000000" pitchFamily="2" charset="0"/>
              </a:rPr>
              <a:t>The best method to combat this feeling is to acknowledge that you’re feeling inadequate and validate that it’s okay. And then let go of those feelings.</a:t>
            </a:r>
          </a:p>
          <a:p>
            <a:pPr algn="l"/>
            <a:br>
              <a:rPr lang="en-US" dirty="0"/>
            </a:br>
            <a:r>
              <a:rPr lang="en-US" b="1" i="0" dirty="0">
                <a:solidFill>
                  <a:srgbClr val="31ADA8"/>
                </a:solidFill>
                <a:effectLst/>
                <a:latin typeface="Roboto Condensed" panose="02000000000000000000" pitchFamily="2" charset="0"/>
              </a:rPr>
              <a:t>Step 3: Reframe Your Thoughts</a:t>
            </a:r>
            <a:endParaRPr lang="en-US" b="1" i="0" dirty="0">
              <a:solidFill>
                <a:srgbClr val="3B3B3B"/>
              </a:solidFill>
              <a:effectLst/>
              <a:latin typeface="Roboto Condensed" panose="02000000000000000000" pitchFamily="2" charset="0"/>
            </a:endParaRPr>
          </a:p>
          <a:p>
            <a:pPr algn="l"/>
            <a:r>
              <a:rPr lang="en-US" b="0" i="0" dirty="0">
                <a:solidFill>
                  <a:srgbClr val="3B3B3B"/>
                </a:solidFill>
                <a:effectLst/>
                <a:latin typeface="Roboto Condensed" panose="02000000000000000000" pitchFamily="2" charset="0"/>
              </a:rPr>
              <a:t>There’s a lot of power in thoughts.</a:t>
            </a:r>
          </a:p>
          <a:p>
            <a:pPr algn="l"/>
            <a:r>
              <a:rPr lang="en-US" b="0" i="0" dirty="0">
                <a:solidFill>
                  <a:srgbClr val="3B3B3B"/>
                </a:solidFill>
                <a:effectLst/>
                <a:latin typeface="Roboto Condensed" panose="02000000000000000000" pitchFamily="2" charset="0"/>
              </a:rPr>
              <a:t>Our perspective on the world and of ourselves can shape our reality, both positively and negatively. Remember, imposter syndrome is the internalized feeling that you were not good enough.</a:t>
            </a:r>
          </a:p>
          <a:p>
            <a:pPr algn="l"/>
            <a:r>
              <a:rPr lang="en-US" b="0" i="0" dirty="0">
                <a:solidFill>
                  <a:srgbClr val="3B3B3B"/>
                </a:solidFill>
                <a:effectLst/>
                <a:latin typeface="Roboto Condensed" panose="02000000000000000000" pitchFamily="2" charset="0"/>
              </a:rPr>
              <a:t>And if you reshape the way you think about yourself and set realistic goals, you’ll begin to see yourself as deserving of your place.</a:t>
            </a:r>
          </a:p>
          <a:p>
            <a:pPr algn="l"/>
            <a:r>
              <a:rPr lang="en-US" b="0" i="0" dirty="0">
                <a:solidFill>
                  <a:srgbClr val="3B3B3B"/>
                </a:solidFill>
                <a:effectLst/>
                <a:latin typeface="Roboto Condensed" panose="02000000000000000000" pitchFamily="2" charset="0"/>
              </a:rPr>
              <a:t>This can mean the deserving of your new role, your place on a team or praises for your accomplishments</a:t>
            </a:r>
          </a:p>
          <a:p>
            <a:endParaRPr lang="en-US" dirty="0"/>
          </a:p>
          <a:p>
            <a:pPr algn="l"/>
            <a:r>
              <a:rPr lang="en-US" b="1" i="0" dirty="0">
                <a:solidFill>
                  <a:srgbClr val="31ADA8"/>
                </a:solidFill>
                <a:effectLst/>
                <a:latin typeface="Roboto Condensed" panose="02000000000000000000" pitchFamily="2" charset="0"/>
              </a:rPr>
              <a:t>Step 4: Share How You’re Feeling</a:t>
            </a:r>
            <a:endParaRPr lang="en-US" b="1" i="0" dirty="0">
              <a:solidFill>
                <a:srgbClr val="3B3B3B"/>
              </a:solidFill>
              <a:effectLst/>
              <a:latin typeface="Roboto Condensed" panose="02000000000000000000" pitchFamily="2" charset="0"/>
            </a:endParaRPr>
          </a:p>
          <a:p>
            <a:pPr algn="l"/>
            <a:r>
              <a:rPr lang="en-US" b="0" i="0" dirty="0">
                <a:solidFill>
                  <a:srgbClr val="3B3B3B"/>
                </a:solidFill>
                <a:effectLst/>
                <a:latin typeface="Roboto Condensed" panose="02000000000000000000" pitchFamily="2" charset="0"/>
              </a:rPr>
              <a:t>This is easier said than done because imposter syndrome can feel very isolating.</a:t>
            </a:r>
          </a:p>
          <a:p>
            <a:pPr algn="l"/>
            <a:r>
              <a:rPr lang="en-US" b="0" i="0" dirty="0">
                <a:solidFill>
                  <a:srgbClr val="3B3B3B"/>
                </a:solidFill>
                <a:effectLst/>
                <a:latin typeface="Roboto Condensed" panose="02000000000000000000" pitchFamily="2" charset="0"/>
              </a:rPr>
              <a:t>Reach out and talk to someone you trust and share your concerns. This can be a friend or colleague, and you may be surprised to see how many people relate to how you feel.</a:t>
            </a:r>
          </a:p>
          <a:p>
            <a:pPr algn="l"/>
            <a:r>
              <a:rPr lang="en-US" b="0" i="0" dirty="0">
                <a:solidFill>
                  <a:srgbClr val="3B3B3B"/>
                </a:solidFill>
                <a:effectLst/>
                <a:latin typeface="Roboto Condensed" panose="02000000000000000000" pitchFamily="2" charset="0"/>
              </a:rPr>
              <a:t>We also recommend looking for a mentor. Find those in your field that you look up to and have an honest conversation with them about how they’ve improved their technical and soft skills and what challenges they have.</a:t>
            </a:r>
          </a:p>
          <a:p>
            <a:pPr algn="l"/>
            <a:r>
              <a:rPr lang="en-US" b="0" i="0" dirty="0">
                <a:solidFill>
                  <a:srgbClr val="3B3B3B"/>
                </a:solidFill>
                <a:effectLst/>
                <a:latin typeface="Roboto Condensed" panose="02000000000000000000" pitchFamily="2" charset="0"/>
              </a:rPr>
              <a:t>You’ll likely find that even those with lots of experience have been in your shoes and can provide you with the resources you need to improve.</a:t>
            </a:r>
          </a:p>
          <a:p>
            <a:endParaRPr lang="en-US" dirty="0"/>
          </a:p>
          <a:p>
            <a:pPr algn="l"/>
            <a:r>
              <a:rPr lang="en-US" b="1" i="0" dirty="0">
                <a:solidFill>
                  <a:srgbClr val="31ADA8"/>
                </a:solidFill>
                <a:effectLst/>
                <a:latin typeface="Roboto Condensed" panose="02000000000000000000" pitchFamily="2" charset="0"/>
              </a:rPr>
              <a:t>Step 5: Learn From Your Peers</a:t>
            </a:r>
            <a:endParaRPr lang="en-US" b="1" i="0" dirty="0">
              <a:solidFill>
                <a:srgbClr val="3B3B3B"/>
              </a:solidFill>
              <a:effectLst/>
              <a:latin typeface="Roboto Condensed" panose="02000000000000000000" pitchFamily="2" charset="0"/>
            </a:endParaRPr>
          </a:p>
          <a:p>
            <a:pPr algn="l"/>
            <a:r>
              <a:rPr lang="en-US" b="0" i="0" dirty="0">
                <a:solidFill>
                  <a:srgbClr val="3B3B3B"/>
                </a:solidFill>
                <a:effectLst/>
                <a:latin typeface="Roboto Condensed" panose="02000000000000000000" pitchFamily="2" charset="0"/>
              </a:rPr>
              <a:t>A common symptom of imposter syndrome is comparing yourself to your peers and thinking you’re worse at your job than they are.</a:t>
            </a:r>
          </a:p>
          <a:p>
            <a:pPr algn="l"/>
            <a:r>
              <a:rPr lang="en-US" b="0" i="0" dirty="0">
                <a:solidFill>
                  <a:srgbClr val="3B3B3B"/>
                </a:solidFill>
                <a:effectLst/>
                <a:latin typeface="Roboto Condensed" panose="02000000000000000000" pitchFamily="2" charset="0"/>
              </a:rPr>
              <a:t>The reality is no one is a master at everything, but everyone is a master of something.</a:t>
            </a:r>
          </a:p>
          <a:p>
            <a:pPr algn="l"/>
            <a:r>
              <a:rPr lang="en-US" b="0" i="0" dirty="0">
                <a:solidFill>
                  <a:srgbClr val="3B3B3B"/>
                </a:solidFill>
                <a:effectLst/>
                <a:latin typeface="Roboto Condensed" panose="02000000000000000000" pitchFamily="2" charset="0"/>
              </a:rPr>
              <a:t>So when working with your peers, you can exchange knowledge while mastering new skills. Don’t fall into the habit of comparing yourself to others. Recognize the value you add while learning new things from your peers.</a:t>
            </a:r>
          </a:p>
          <a:p>
            <a:pPr algn="l"/>
            <a:r>
              <a:rPr lang="en-US" b="0" i="0" dirty="0">
                <a:solidFill>
                  <a:srgbClr val="3B3B3B"/>
                </a:solidFill>
                <a:effectLst/>
                <a:latin typeface="Roboto Condensed" panose="02000000000000000000" pitchFamily="2" charset="0"/>
              </a:rPr>
              <a:t>Rather than view each other as competition, you can work together to expand your knowledge.</a:t>
            </a:r>
          </a:p>
          <a:p>
            <a:endParaRPr lang="en-US" dirty="0"/>
          </a:p>
          <a:p>
            <a:pPr algn="l"/>
            <a:r>
              <a:rPr lang="en-US" b="1" i="0" dirty="0">
                <a:solidFill>
                  <a:srgbClr val="31ADA8"/>
                </a:solidFill>
                <a:effectLst/>
                <a:latin typeface="Roboto Condensed" panose="02000000000000000000" pitchFamily="2" charset="0"/>
              </a:rPr>
              <a:t>Step 6: Pat Yourself on the Back Once in a While</a:t>
            </a:r>
            <a:endParaRPr lang="en-US" b="1" i="0" dirty="0">
              <a:solidFill>
                <a:srgbClr val="3B3B3B"/>
              </a:solidFill>
              <a:effectLst/>
              <a:latin typeface="Roboto Condensed" panose="02000000000000000000" pitchFamily="2" charset="0"/>
            </a:endParaRPr>
          </a:p>
          <a:p>
            <a:pPr algn="l"/>
            <a:r>
              <a:rPr lang="en-US" b="0" i="0" dirty="0">
                <a:solidFill>
                  <a:srgbClr val="3B3B3B"/>
                </a:solidFill>
                <a:effectLst/>
                <a:latin typeface="Roboto Condensed" panose="02000000000000000000" pitchFamily="2" charset="0"/>
              </a:rPr>
              <a:t>Sometimes the best way to overcome imposter syndrome is to face it, head-on.</a:t>
            </a:r>
          </a:p>
          <a:p>
            <a:pPr algn="l"/>
            <a:r>
              <a:rPr lang="en-US" b="0" i="0" dirty="0">
                <a:solidFill>
                  <a:srgbClr val="3B3B3B"/>
                </a:solidFill>
                <a:effectLst/>
                <a:latin typeface="Roboto Condensed" panose="02000000000000000000" pitchFamily="2" charset="0"/>
              </a:rPr>
              <a:t>Celebrate your accomplishments the next time you feel good about something you’ve done. Share your achievements with your coworkers or someone you trust outside of work, such as a friend or family member.</a:t>
            </a:r>
          </a:p>
          <a:p>
            <a:pPr algn="l"/>
            <a:r>
              <a:rPr lang="en-US" b="0" i="0" dirty="0">
                <a:solidFill>
                  <a:srgbClr val="3B3B3B"/>
                </a:solidFill>
                <a:effectLst/>
                <a:latin typeface="Roboto Condensed" panose="02000000000000000000" pitchFamily="2" charset="0"/>
              </a:rPr>
              <a:t>And if you believe that your life is shaped by your actions, choices, and decisions, you can take responsibility for your achievements as well as your shortcomings. Recognize that your expertise and talent empowered you to achieve your goal or complete an important project.</a:t>
            </a:r>
          </a:p>
          <a:p>
            <a:pPr algn="l"/>
            <a:r>
              <a:rPr lang="en-US" b="0" i="0" dirty="0">
                <a:solidFill>
                  <a:srgbClr val="3B3B3B"/>
                </a:solidFill>
                <a:effectLst/>
                <a:latin typeface="Roboto Condensed" panose="02000000000000000000" pitchFamily="2" charset="0"/>
              </a:rPr>
              <a:t>Keep a record of positive feedback and praise. The next time you hear that negative inner voice, this will help you take the sting out of any criticism.</a:t>
            </a:r>
          </a:p>
          <a:p>
            <a:endParaRPr lang="en-US" dirty="0"/>
          </a:p>
          <a:p>
            <a:br>
              <a:rPr lang="en-US" dirty="0"/>
            </a:br>
            <a:endParaRPr lang="en-US" b="0" i="0" dirty="0">
              <a:solidFill>
                <a:srgbClr val="3B3B3B"/>
              </a:solidFill>
              <a:effectLst/>
              <a:latin typeface="Roboto Condensed"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F18AD2FF-8444-4A02-9B42-E158B8710F2F}" type="slidenum">
              <a:rPr lang="en-US" smtClean="0"/>
              <a:t>9</a:t>
            </a:fld>
            <a:endParaRPr lang="en-US" dirty="0"/>
          </a:p>
        </p:txBody>
      </p:sp>
    </p:spTree>
    <p:extLst>
      <p:ext uri="{BB962C8B-B14F-4D97-AF65-F5344CB8AC3E}">
        <p14:creationId xmlns:p14="http://schemas.microsoft.com/office/powerpoint/2010/main" val="4141888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Seek a mentor. </a:t>
            </a:r>
          </a:p>
          <a:p>
            <a:r>
              <a:rPr lang="en-US" dirty="0"/>
              <a:t>Discuss your insecurities with someone you trust, and respect can help you sperate whets real from your perceptions of insecurity. A trusted mentor can help you gauge if your making good progress and where to focus. </a:t>
            </a:r>
          </a:p>
          <a:p>
            <a:endParaRPr lang="en-US" dirty="0"/>
          </a:p>
          <a:p>
            <a:r>
              <a:rPr lang="en-US" dirty="0"/>
              <a:t>No one knows everything – IPC is a growing field </a:t>
            </a:r>
          </a:p>
        </p:txBody>
      </p:sp>
      <p:sp>
        <p:nvSpPr>
          <p:cNvPr id="4" name="Slide Number Placeholder 3"/>
          <p:cNvSpPr>
            <a:spLocks noGrp="1"/>
          </p:cNvSpPr>
          <p:nvPr>
            <p:ph type="sldNum" sz="quarter" idx="5"/>
          </p:nvPr>
        </p:nvSpPr>
        <p:spPr/>
        <p:txBody>
          <a:bodyPr/>
          <a:lstStyle/>
          <a:p>
            <a:fld id="{F18AD2FF-8444-4A02-9B42-E158B8710F2F}" type="slidenum">
              <a:rPr lang="en-US" smtClean="0"/>
              <a:t>10</a:t>
            </a:fld>
            <a:endParaRPr lang="en-US" dirty="0"/>
          </a:p>
        </p:txBody>
      </p:sp>
    </p:spTree>
    <p:extLst>
      <p:ext uri="{BB962C8B-B14F-4D97-AF65-F5344CB8AC3E}">
        <p14:creationId xmlns:p14="http://schemas.microsoft.com/office/powerpoint/2010/main" val="1649294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47E92-F670-CE2F-1DFA-0293266973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EEE7FF-9F21-2D56-2BF3-6091664F30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201902-2CC9-D7E9-4BDB-EDEFB35DC101}"/>
              </a:ext>
            </a:extLst>
          </p:cNvPr>
          <p:cNvSpPr>
            <a:spLocks noGrp="1"/>
          </p:cNvSpPr>
          <p:nvPr>
            <p:ph type="dt" sz="half" idx="10"/>
          </p:nvPr>
        </p:nvSpPr>
        <p:spPr/>
        <p:txBody>
          <a:bodyPr/>
          <a:lstStyle/>
          <a:p>
            <a:fld id="{922DA09B-A5B1-407B-99F2-26B98FC82433}" type="datetimeFigureOut">
              <a:rPr lang="en-US" smtClean="0"/>
              <a:t>7/12/2023</a:t>
            </a:fld>
            <a:endParaRPr lang="en-US" dirty="0"/>
          </a:p>
        </p:txBody>
      </p:sp>
      <p:sp>
        <p:nvSpPr>
          <p:cNvPr id="5" name="Footer Placeholder 4">
            <a:extLst>
              <a:ext uri="{FF2B5EF4-FFF2-40B4-BE49-F238E27FC236}">
                <a16:creationId xmlns:a16="http://schemas.microsoft.com/office/drawing/2014/main" id="{E1F972BD-71C7-613E-B0D7-64B3A1535A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6B18375-9DF8-5107-82C1-0E1936FAB7E8}"/>
              </a:ext>
            </a:extLst>
          </p:cNvPr>
          <p:cNvSpPr>
            <a:spLocks noGrp="1"/>
          </p:cNvSpPr>
          <p:nvPr>
            <p:ph type="sldNum" sz="quarter" idx="12"/>
          </p:nvPr>
        </p:nvSpPr>
        <p:spPr/>
        <p:txBody>
          <a:bodyPr/>
          <a:lstStyle/>
          <a:p>
            <a:fld id="{8D657F7A-32B8-4DF8-ABAF-346FCA45C239}" type="slidenum">
              <a:rPr lang="en-US" smtClean="0"/>
              <a:t>‹#›</a:t>
            </a:fld>
            <a:endParaRPr lang="en-US" dirty="0"/>
          </a:p>
        </p:txBody>
      </p:sp>
    </p:spTree>
    <p:extLst>
      <p:ext uri="{BB962C8B-B14F-4D97-AF65-F5344CB8AC3E}">
        <p14:creationId xmlns:p14="http://schemas.microsoft.com/office/powerpoint/2010/main" val="3306039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EC375-534C-5503-D86C-09DCFA338E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1B9AF05-A10B-4D04-56CF-AD7F9CDE50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3FF670-813D-61BF-7229-67922DC429FD}"/>
              </a:ext>
            </a:extLst>
          </p:cNvPr>
          <p:cNvSpPr>
            <a:spLocks noGrp="1"/>
          </p:cNvSpPr>
          <p:nvPr>
            <p:ph type="dt" sz="half" idx="10"/>
          </p:nvPr>
        </p:nvSpPr>
        <p:spPr/>
        <p:txBody>
          <a:bodyPr/>
          <a:lstStyle/>
          <a:p>
            <a:fld id="{922DA09B-A5B1-407B-99F2-26B98FC82433}" type="datetimeFigureOut">
              <a:rPr lang="en-US" smtClean="0"/>
              <a:t>7/12/2023</a:t>
            </a:fld>
            <a:endParaRPr lang="en-US" dirty="0"/>
          </a:p>
        </p:txBody>
      </p:sp>
      <p:sp>
        <p:nvSpPr>
          <p:cNvPr id="5" name="Footer Placeholder 4">
            <a:extLst>
              <a:ext uri="{FF2B5EF4-FFF2-40B4-BE49-F238E27FC236}">
                <a16:creationId xmlns:a16="http://schemas.microsoft.com/office/drawing/2014/main" id="{0D7FBDFC-FF77-7A82-B6CD-F87A680E6B9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FCD0987-0339-C05B-99C4-7D26FBAC9D85}"/>
              </a:ext>
            </a:extLst>
          </p:cNvPr>
          <p:cNvSpPr>
            <a:spLocks noGrp="1"/>
          </p:cNvSpPr>
          <p:nvPr>
            <p:ph type="sldNum" sz="quarter" idx="12"/>
          </p:nvPr>
        </p:nvSpPr>
        <p:spPr/>
        <p:txBody>
          <a:bodyPr/>
          <a:lstStyle/>
          <a:p>
            <a:fld id="{8D657F7A-32B8-4DF8-ABAF-346FCA45C239}" type="slidenum">
              <a:rPr lang="en-US" smtClean="0"/>
              <a:t>‹#›</a:t>
            </a:fld>
            <a:endParaRPr lang="en-US" dirty="0"/>
          </a:p>
        </p:txBody>
      </p:sp>
    </p:spTree>
    <p:extLst>
      <p:ext uri="{BB962C8B-B14F-4D97-AF65-F5344CB8AC3E}">
        <p14:creationId xmlns:p14="http://schemas.microsoft.com/office/powerpoint/2010/main" val="287569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633702-4E20-F257-7DDB-5947DAB355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C8B6C1-6F04-C708-6398-0B1265DF80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79FE57-576A-B206-5DD4-CA25D5AA5569}"/>
              </a:ext>
            </a:extLst>
          </p:cNvPr>
          <p:cNvSpPr>
            <a:spLocks noGrp="1"/>
          </p:cNvSpPr>
          <p:nvPr>
            <p:ph type="dt" sz="half" idx="10"/>
          </p:nvPr>
        </p:nvSpPr>
        <p:spPr/>
        <p:txBody>
          <a:bodyPr/>
          <a:lstStyle/>
          <a:p>
            <a:fld id="{922DA09B-A5B1-407B-99F2-26B98FC82433}" type="datetimeFigureOut">
              <a:rPr lang="en-US" smtClean="0"/>
              <a:t>7/12/2023</a:t>
            </a:fld>
            <a:endParaRPr lang="en-US" dirty="0"/>
          </a:p>
        </p:txBody>
      </p:sp>
      <p:sp>
        <p:nvSpPr>
          <p:cNvPr id="5" name="Footer Placeholder 4">
            <a:extLst>
              <a:ext uri="{FF2B5EF4-FFF2-40B4-BE49-F238E27FC236}">
                <a16:creationId xmlns:a16="http://schemas.microsoft.com/office/drawing/2014/main" id="{A277825B-6F7A-F0FF-89B2-D1A945300B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1F5834A-F0CA-1EBD-8337-4898F6732BD4}"/>
              </a:ext>
            </a:extLst>
          </p:cNvPr>
          <p:cNvSpPr>
            <a:spLocks noGrp="1"/>
          </p:cNvSpPr>
          <p:nvPr>
            <p:ph type="sldNum" sz="quarter" idx="12"/>
          </p:nvPr>
        </p:nvSpPr>
        <p:spPr/>
        <p:txBody>
          <a:bodyPr/>
          <a:lstStyle/>
          <a:p>
            <a:fld id="{8D657F7A-32B8-4DF8-ABAF-346FCA45C239}" type="slidenum">
              <a:rPr lang="en-US" smtClean="0"/>
              <a:t>‹#›</a:t>
            </a:fld>
            <a:endParaRPr lang="en-US" dirty="0"/>
          </a:p>
        </p:txBody>
      </p:sp>
    </p:spTree>
    <p:extLst>
      <p:ext uri="{BB962C8B-B14F-4D97-AF65-F5344CB8AC3E}">
        <p14:creationId xmlns:p14="http://schemas.microsoft.com/office/powerpoint/2010/main" val="393347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74604-9C98-A1C9-2881-2DDDAFB001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5ADF32-145E-27EC-258B-3925BBF08F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06950C-7597-E3D3-13D8-6F113AD215A3}"/>
              </a:ext>
            </a:extLst>
          </p:cNvPr>
          <p:cNvSpPr>
            <a:spLocks noGrp="1"/>
          </p:cNvSpPr>
          <p:nvPr>
            <p:ph type="dt" sz="half" idx="10"/>
          </p:nvPr>
        </p:nvSpPr>
        <p:spPr/>
        <p:txBody>
          <a:bodyPr/>
          <a:lstStyle/>
          <a:p>
            <a:fld id="{922DA09B-A5B1-407B-99F2-26B98FC82433}" type="datetimeFigureOut">
              <a:rPr lang="en-US" smtClean="0"/>
              <a:t>7/12/2023</a:t>
            </a:fld>
            <a:endParaRPr lang="en-US" dirty="0"/>
          </a:p>
        </p:txBody>
      </p:sp>
      <p:sp>
        <p:nvSpPr>
          <p:cNvPr id="5" name="Footer Placeholder 4">
            <a:extLst>
              <a:ext uri="{FF2B5EF4-FFF2-40B4-BE49-F238E27FC236}">
                <a16:creationId xmlns:a16="http://schemas.microsoft.com/office/drawing/2014/main" id="{D746B112-02EE-4406-72DC-BC08DB76A04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986274D-AD14-DC86-711A-2A0E9A1228AE}"/>
              </a:ext>
            </a:extLst>
          </p:cNvPr>
          <p:cNvSpPr>
            <a:spLocks noGrp="1"/>
          </p:cNvSpPr>
          <p:nvPr>
            <p:ph type="sldNum" sz="quarter" idx="12"/>
          </p:nvPr>
        </p:nvSpPr>
        <p:spPr/>
        <p:txBody>
          <a:bodyPr/>
          <a:lstStyle/>
          <a:p>
            <a:fld id="{8D657F7A-32B8-4DF8-ABAF-346FCA45C239}" type="slidenum">
              <a:rPr lang="en-US" smtClean="0"/>
              <a:t>‹#›</a:t>
            </a:fld>
            <a:endParaRPr lang="en-US" dirty="0"/>
          </a:p>
        </p:txBody>
      </p:sp>
    </p:spTree>
    <p:extLst>
      <p:ext uri="{BB962C8B-B14F-4D97-AF65-F5344CB8AC3E}">
        <p14:creationId xmlns:p14="http://schemas.microsoft.com/office/powerpoint/2010/main" val="3874444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46D75-9C7D-0F88-4508-BE4DE84DC6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36AEBEE-7AEB-744D-A36E-0FE72FB1E7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B29C37-3D6E-5404-5F37-AAFBB5334436}"/>
              </a:ext>
            </a:extLst>
          </p:cNvPr>
          <p:cNvSpPr>
            <a:spLocks noGrp="1"/>
          </p:cNvSpPr>
          <p:nvPr>
            <p:ph type="dt" sz="half" idx="10"/>
          </p:nvPr>
        </p:nvSpPr>
        <p:spPr/>
        <p:txBody>
          <a:bodyPr/>
          <a:lstStyle/>
          <a:p>
            <a:fld id="{922DA09B-A5B1-407B-99F2-26B98FC82433}" type="datetimeFigureOut">
              <a:rPr lang="en-US" smtClean="0"/>
              <a:t>7/12/2023</a:t>
            </a:fld>
            <a:endParaRPr lang="en-US" dirty="0"/>
          </a:p>
        </p:txBody>
      </p:sp>
      <p:sp>
        <p:nvSpPr>
          <p:cNvPr id="5" name="Footer Placeholder 4">
            <a:extLst>
              <a:ext uri="{FF2B5EF4-FFF2-40B4-BE49-F238E27FC236}">
                <a16:creationId xmlns:a16="http://schemas.microsoft.com/office/drawing/2014/main" id="{168DD3E1-ABF6-49C2-FBFB-B078D6E07B8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5D3E076-D69A-614C-8AE8-64F421401B59}"/>
              </a:ext>
            </a:extLst>
          </p:cNvPr>
          <p:cNvSpPr>
            <a:spLocks noGrp="1"/>
          </p:cNvSpPr>
          <p:nvPr>
            <p:ph type="sldNum" sz="quarter" idx="12"/>
          </p:nvPr>
        </p:nvSpPr>
        <p:spPr/>
        <p:txBody>
          <a:bodyPr/>
          <a:lstStyle/>
          <a:p>
            <a:fld id="{8D657F7A-32B8-4DF8-ABAF-346FCA45C239}" type="slidenum">
              <a:rPr lang="en-US" smtClean="0"/>
              <a:t>‹#›</a:t>
            </a:fld>
            <a:endParaRPr lang="en-US" dirty="0"/>
          </a:p>
        </p:txBody>
      </p:sp>
    </p:spTree>
    <p:extLst>
      <p:ext uri="{BB962C8B-B14F-4D97-AF65-F5344CB8AC3E}">
        <p14:creationId xmlns:p14="http://schemas.microsoft.com/office/powerpoint/2010/main" val="4240617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855DA-D9D6-1369-2F7B-25B399FA7C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52747-C809-E6C7-C809-2071E51F6C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F3C0101-90D2-16F2-B510-9388235F9D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2F00DC-7777-444C-90D7-CD18EDD86767}"/>
              </a:ext>
            </a:extLst>
          </p:cNvPr>
          <p:cNvSpPr>
            <a:spLocks noGrp="1"/>
          </p:cNvSpPr>
          <p:nvPr>
            <p:ph type="dt" sz="half" idx="10"/>
          </p:nvPr>
        </p:nvSpPr>
        <p:spPr/>
        <p:txBody>
          <a:bodyPr/>
          <a:lstStyle/>
          <a:p>
            <a:fld id="{922DA09B-A5B1-407B-99F2-26B98FC82433}" type="datetimeFigureOut">
              <a:rPr lang="en-US" smtClean="0"/>
              <a:t>7/12/2023</a:t>
            </a:fld>
            <a:endParaRPr lang="en-US" dirty="0"/>
          </a:p>
        </p:txBody>
      </p:sp>
      <p:sp>
        <p:nvSpPr>
          <p:cNvPr id="6" name="Footer Placeholder 5">
            <a:extLst>
              <a:ext uri="{FF2B5EF4-FFF2-40B4-BE49-F238E27FC236}">
                <a16:creationId xmlns:a16="http://schemas.microsoft.com/office/drawing/2014/main" id="{1DF5C425-601D-DE06-D03C-E78959A8BA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3011A42-4D34-DF43-9A01-D3CD99F536D4}"/>
              </a:ext>
            </a:extLst>
          </p:cNvPr>
          <p:cNvSpPr>
            <a:spLocks noGrp="1"/>
          </p:cNvSpPr>
          <p:nvPr>
            <p:ph type="sldNum" sz="quarter" idx="12"/>
          </p:nvPr>
        </p:nvSpPr>
        <p:spPr/>
        <p:txBody>
          <a:bodyPr/>
          <a:lstStyle/>
          <a:p>
            <a:fld id="{8D657F7A-32B8-4DF8-ABAF-346FCA45C239}" type="slidenum">
              <a:rPr lang="en-US" smtClean="0"/>
              <a:t>‹#›</a:t>
            </a:fld>
            <a:endParaRPr lang="en-US" dirty="0"/>
          </a:p>
        </p:txBody>
      </p:sp>
    </p:spTree>
    <p:extLst>
      <p:ext uri="{BB962C8B-B14F-4D97-AF65-F5344CB8AC3E}">
        <p14:creationId xmlns:p14="http://schemas.microsoft.com/office/powerpoint/2010/main" val="1104726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DFBED-8672-3E2D-6436-17B086C969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0BC800B-6BB7-98FE-4E20-A264AA637E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FCE016-5F22-1844-573A-43C10602F8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3F7778-D19F-C434-8C6A-ECA3364D08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54632A-2223-28C5-4565-849F7F7F56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B8DC5A-A66E-0930-72E0-6A1A62ADF2C3}"/>
              </a:ext>
            </a:extLst>
          </p:cNvPr>
          <p:cNvSpPr>
            <a:spLocks noGrp="1"/>
          </p:cNvSpPr>
          <p:nvPr>
            <p:ph type="dt" sz="half" idx="10"/>
          </p:nvPr>
        </p:nvSpPr>
        <p:spPr/>
        <p:txBody>
          <a:bodyPr/>
          <a:lstStyle/>
          <a:p>
            <a:fld id="{922DA09B-A5B1-407B-99F2-26B98FC82433}" type="datetimeFigureOut">
              <a:rPr lang="en-US" smtClean="0"/>
              <a:t>7/12/2023</a:t>
            </a:fld>
            <a:endParaRPr lang="en-US" dirty="0"/>
          </a:p>
        </p:txBody>
      </p:sp>
      <p:sp>
        <p:nvSpPr>
          <p:cNvPr id="8" name="Footer Placeholder 7">
            <a:extLst>
              <a:ext uri="{FF2B5EF4-FFF2-40B4-BE49-F238E27FC236}">
                <a16:creationId xmlns:a16="http://schemas.microsoft.com/office/drawing/2014/main" id="{94999D88-B979-5270-0DCE-FB51DAE7D58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E9C8292-3C6D-505E-51AD-7BD13E4E96A8}"/>
              </a:ext>
            </a:extLst>
          </p:cNvPr>
          <p:cNvSpPr>
            <a:spLocks noGrp="1"/>
          </p:cNvSpPr>
          <p:nvPr>
            <p:ph type="sldNum" sz="quarter" idx="12"/>
          </p:nvPr>
        </p:nvSpPr>
        <p:spPr/>
        <p:txBody>
          <a:bodyPr/>
          <a:lstStyle/>
          <a:p>
            <a:fld id="{8D657F7A-32B8-4DF8-ABAF-346FCA45C239}" type="slidenum">
              <a:rPr lang="en-US" smtClean="0"/>
              <a:t>‹#›</a:t>
            </a:fld>
            <a:endParaRPr lang="en-US" dirty="0"/>
          </a:p>
        </p:txBody>
      </p:sp>
    </p:spTree>
    <p:extLst>
      <p:ext uri="{BB962C8B-B14F-4D97-AF65-F5344CB8AC3E}">
        <p14:creationId xmlns:p14="http://schemas.microsoft.com/office/powerpoint/2010/main" val="44299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BEAF2-58E0-AF93-A9C0-038328C620A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B6B989-00CB-0663-42CB-9332C5D37757}"/>
              </a:ext>
            </a:extLst>
          </p:cNvPr>
          <p:cNvSpPr>
            <a:spLocks noGrp="1"/>
          </p:cNvSpPr>
          <p:nvPr>
            <p:ph type="dt" sz="half" idx="10"/>
          </p:nvPr>
        </p:nvSpPr>
        <p:spPr/>
        <p:txBody>
          <a:bodyPr/>
          <a:lstStyle/>
          <a:p>
            <a:fld id="{922DA09B-A5B1-407B-99F2-26B98FC82433}" type="datetimeFigureOut">
              <a:rPr lang="en-US" smtClean="0"/>
              <a:t>7/12/2023</a:t>
            </a:fld>
            <a:endParaRPr lang="en-US" dirty="0"/>
          </a:p>
        </p:txBody>
      </p:sp>
      <p:sp>
        <p:nvSpPr>
          <p:cNvPr id="4" name="Footer Placeholder 3">
            <a:extLst>
              <a:ext uri="{FF2B5EF4-FFF2-40B4-BE49-F238E27FC236}">
                <a16:creationId xmlns:a16="http://schemas.microsoft.com/office/drawing/2014/main" id="{2257996C-7F0D-FCD6-90A2-92BE11E7A07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8E9A1FB-7F36-DFFC-6590-6D6567F4B33D}"/>
              </a:ext>
            </a:extLst>
          </p:cNvPr>
          <p:cNvSpPr>
            <a:spLocks noGrp="1"/>
          </p:cNvSpPr>
          <p:nvPr>
            <p:ph type="sldNum" sz="quarter" idx="12"/>
          </p:nvPr>
        </p:nvSpPr>
        <p:spPr/>
        <p:txBody>
          <a:bodyPr/>
          <a:lstStyle/>
          <a:p>
            <a:fld id="{8D657F7A-32B8-4DF8-ABAF-346FCA45C239}" type="slidenum">
              <a:rPr lang="en-US" smtClean="0"/>
              <a:t>‹#›</a:t>
            </a:fld>
            <a:endParaRPr lang="en-US" dirty="0"/>
          </a:p>
        </p:txBody>
      </p:sp>
    </p:spTree>
    <p:extLst>
      <p:ext uri="{BB962C8B-B14F-4D97-AF65-F5344CB8AC3E}">
        <p14:creationId xmlns:p14="http://schemas.microsoft.com/office/powerpoint/2010/main" val="3963634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12E156-175A-83B6-B57D-F64DE808058C}"/>
              </a:ext>
            </a:extLst>
          </p:cNvPr>
          <p:cNvSpPr>
            <a:spLocks noGrp="1"/>
          </p:cNvSpPr>
          <p:nvPr>
            <p:ph type="dt" sz="half" idx="10"/>
          </p:nvPr>
        </p:nvSpPr>
        <p:spPr/>
        <p:txBody>
          <a:bodyPr/>
          <a:lstStyle/>
          <a:p>
            <a:fld id="{922DA09B-A5B1-407B-99F2-26B98FC82433}" type="datetimeFigureOut">
              <a:rPr lang="en-US" smtClean="0"/>
              <a:t>7/12/2023</a:t>
            </a:fld>
            <a:endParaRPr lang="en-US" dirty="0"/>
          </a:p>
        </p:txBody>
      </p:sp>
      <p:sp>
        <p:nvSpPr>
          <p:cNvPr id="3" name="Footer Placeholder 2">
            <a:extLst>
              <a:ext uri="{FF2B5EF4-FFF2-40B4-BE49-F238E27FC236}">
                <a16:creationId xmlns:a16="http://schemas.microsoft.com/office/drawing/2014/main" id="{A7FB9F10-7B0C-E801-F088-26465051DBF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0E63050-FE32-7CD9-A654-54BE657E3CA8}"/>
              </a:ext>
            </a:extLst>
          </p:cNvPr>
          <p:cNvSpPr>
            <a:spLocks noGrp="1"/>
          </p:cNvSpPr>
          <p:nvPr>
            <p:ph type="sldNum" sz="quarter" idx="12"/>
          </p:nvPr>
        </p:nvSpPr>
        <p:spPr/>
        <p:txBody>
          <a:bodyPr/>
          <a:lstStyle/>
          <a:p>
            <a:fld id="{8D657F7A-32B8-4DF8-ABAF-346FCA45C239}" type="slidenum">
              <a:rPr lang="en-US" smtClean="0"/>
              <a:t>‹#›</a:t>
            </a:fld>
            <a:endParaRPr lang="en-US" dirty="0"/>
          </a:p>
        </p:txBody>
      </p:sp>
    </p:spTree>
    <p:extLst>
      <p:ext uri="{BB962C8B-B14F-4D97-AF65-F5344CB8AC3E}">
        <p14:creationId xmlns:p14="http://schemas.microsoft.com/office/powerpoint/2010/main" val="943396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64395-3F1D-6FE9-6954-07F1771426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C3A80E-484A-5316-F4C8-E8DC1C0782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A661DD-8AC5-EE12-1988-8B46370C5D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CB30AE-B51B-7F6A-DB72-D18E8B263212}"/>
              </a:ext>
            </a:extLst>
          </p:cNvPr>
          <p:cNvSpPr>
            <a:spLocks noGrp="1"/>
          </p:cNvSpPr>
          <p:nvPr>
            <p:ph type="dt" sz="half" idx="10"/>
          </p:nvPr>
        </p:nvSpPr>
        <p:spPr/>
        <p:txBody>
          <a:bodyPr/>
          <a:lstStyle/>
          <a:p>
            <a:fld id="{922DA09B-A5B1-407B-99F2-26B98FC82433}" type="datetimeFigureOut">
              <a:rPr lang="en-US" smtClean="0"/>
              <a:t>7/12/2023</a:t>
            </a:fld>
            <a:endParaRPr lang="en-US" dirty="0"/>
          </a:p>
        </p:txBody>
      </p:sp>
      <p:sp>
        <p:nvSpPr>
          <p:cNvPr id="6" name="Footer Placeholder 5">
            <a:extLst>
              <a:ext uri="{FF2B5EF4-FFF2-40B4-BE49-F238E27FC236}">
                <a16:creationId xmlns:a16="http://schemas.microsoft.com/office/drawing/2014/main" id="{1B1326B9-881A-A392-E893-1FCAB2AFD07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438F542-1985-E5BA-9932-73D1598EC79C}"/>
              </a:ext>
            </a:extLst>
          </p:cNvPr>
          <p:cNvSpPr>
            <a:spLocks noGrp="1"/>
          </p:cNvSpPr>
          <p:nvPr>
            <p:ph type="sldNum" sz="quarter" idx="12"/>
          </p:nvPr>
        </p:nvSpPr>
        <p:spPr/>
        <p:txBody>
          <a:bodyPr/>
          <a:lstStyle/>
          <a:p>
            <a:fld id="{8D657F7A-32B8-4DF8-ABAF-346FCA45C239}" type="slidenum">
              <a:rPr lang="en-US" smtClean="0"/>
              <a:t>‹#›</a:t>
            </a:fld>
            <a:endParaRPr lang="en-US" dirty="0"/>
          </a:p>
        </p:txBody>
      </p:sp>
    </p:spTree>
    <p:extLst>
      <p:ext uri="{BB962C8B-B14F-4D97-AF65-F5344CB8AC3E}">
        <p14:creationId xmlns:p14="http://schemas.microsoft.com/office/powerpoint/2010/main" val="2184063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A5666-5E3B-E1CD-54EE-AAE213DDD0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89A9D1D-AAE0-5D41-0B4C-62D0BF65EF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76E1901-AEEE-C586-DE71-CDA59DCD49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D63670-88DD-4FD8-1EF5-FB64C65A9D1D}"/>
              </a:ext>
            </a:extLst>
          </p:cNvPr>
          <p:cNvSpPr>
            <a:spLocks noGrp="1"/>
          </p:cNvSpPr>
          <p:nvPr>
            <p:ph type="dt" sz="half" idx="10"/>
          </p:nvPr>
        </p:nvSpPr>
        <p:spPr/>
        <p:txBody>
          <a:bodyPr/>
          <a:lstStyle/>
          <a:p>
            <a:fld id="{922DA09B-A5B1-407B-99F2-26B98FC82433}" type="datetimeFigureOut">
              <a:rPr lang="en-US" smtClean="0"/>
              <a:t>7/12/2023</a:t>
            </a:fld>
            <a:endParaRPr lang="en-US" dirty="0"/>
          </a:p>
        </p:txBody>
      </p:sp>
      <p:sp>
        <p:nvSpPr>
          <p:cNvPr id="6" name="Footer Placeholder 5">
            <a:extLst>
              <a:ext uri="{FF2B5EF4-FFF2-40B4-BE49-F238E27FC236}">
                <a16:creationId xmlns:a16="http://schemas.microsoft.com/office/drawing/2014/main" id="{191777F6-E95A-8C0B-66C8-C8D4C3A293F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C37E79-181A-9720-CB9D-EA50A662018B}"/>
              </a:ext>
            </a:extLst>
          </p:cNvPr>
          <p:cNvSpPr>
            <a:spLocks noGrp="1"/>
          </p:cNvSpPr>
          <p:nvPr>
            <p:ph type="sldNum" sz="quarter" idx="12"/>
          </p:nvPr>
        </p:nvSpPr>
        <p:spPr/>
        <p:txBody>
          <a:bodyPr/>
          <a:lstStyle/>
          <a:p>
            <a:fld id="{8D657F7A-32B8-4DF8-ABAF-346FCA45C239}" type="slidenum">
              <a:rPr lang="en-US" smtClean="0"/>
              <a:t>‹#›</a:t>
            </a:fld>
            <a:endParaRPr lang="en-US" dirty="0"/>
          </a:p>
        </p:txBody>
      </p:sp>
    </p:spTree>
    <p:extLst>
      <p:ext uri="{BB962C8B-B14F-4D97-AF65-F5344CB8AC3E}">
        <p14:creationId xmlns:p14="http://schemas.microsoft.com/office/powerpoint/2010/main" val="4507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7959ED-0D48-DA19-C775-142E98569C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C6DEFF5-5B55-3FCE-AA19-8200BAB489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19EC5D-7F06-F88F-A51E-9A538C5200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2DA09B-A5B1-407B-99F2-26B98FC82433}" type="datetimeFigureOut">
              <a:rPr lang="en-US" smtClean="0"/>
              <a:t>7/12/2023</a:t>
            </a:fld>
            <a:endParaRPr lang="en-US" dirty="0"/>
          </a:p>
        </p:txBody>
      </p:sp>
      <p:sp>
        <p:nvSpPr>
          <p:cNvPr id="5" name="Footer Placeholder 4">
            <a:extLst>
              <a:ext uri="{FF2B5EF4-FFF2-40B4-BE49-F238E27FC236}">
                <a16:creationId xmlns:a16="http://schemas.microsoft.com/office/drawing/2014/main" id="{1D27ED27-1089-6986-7C84-946C96E7E3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812014B-9D8F-13C2-0AF5-696E1E83E8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657F7A-32B8-4DF8-ABAF-346FCA45C239}" type="slidenum">
              <a:rPr lang="en-US" smtClean="0"/>
              <a:t>‹#›</a:t>
            </a:fld>
            <a:endParaRPr lang="en-US" dirty="0"/>
          </a:p>
        </p:txBody>
      </p:sp>
    </p:spTree>
    <p:extLst>
      <p:ext uri="{BB962C8B-B14F-4D97-AF65-F5344CB8AC3E}">
        <p14:creationId xmlns:p14="http://schemas.microsoft.com/office/powerpoint/2010/main" val="2592295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web.s.ebscohost.com/ehost/pdfviewer/pdfviewer?vid=6&amp;sid=ed1368c2-17e0-4227-be89-ad0d20a9dab0%40redis" TargetMode="External"/><Relationship Id="rId7" Type="http://schemas.openxmlformats.org/officeDocument/2006/relationships/hyperlink" Target="https://web.s.ebscohost.com/ehost/pdfviewer/pdfviewer?vid=16&amp;sid=ed1368c2-17e0-4227-be89-ad0d20a9dab0%40redis" TargetMode="External"/><Relationship Id="rId2" Type="http://schemas.openxmlformats.org/officeDocument/2006/relationships/hyperlink" Target="https://bgsf.com/wp-content/uploads/2022/03/StopTellingWomenTheyHaveImposterSyndrome.pdf" TargetMode="External"/><Relationship Id="rId1" Type="http://schemas.openxmlformats.org/officeDocument/2006/relationships/slideLayout" Target="../slideLayouts/slideLayout6.xml"/><Relationship Id="rId6" Type="http://schemas.openxmlformats.org/officeDocument/2006/relationships/hyperlink" Target="https://web.s.ebscohost.com/ehost/pdfviewer/pdfviewer?vid=15&amp;sid=ed1368c2-17e0-4227-be89-ad0d20a9dab0%40redis" TargetMode="External"/><Relationship Id="rId5" Type="http://schemas.openxmlformats.org/officeDocument/2006/relationships/hyperlink" Target="https://web.s.ebscohost.com/ehost/pdfviewer/pdfviewer?vid=14&amp;sid=ed1368c2-17e0-4227-be89-ad0d20a9dab0%40redis" TargetMode="External"/><Relationship Id="rId4" Type="http://schemas.openxmlformats.org/officeDocument/2006/relationships/hyperlink" Target="https://web.s.ebscohost.com/ehost/pdfviewer/pdfviewer?vid=7&amp;sid=ed1368c2-17e0-4227-be89-ad0d20a9dab0%40redis"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5.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microsoft.com/office/2007/relationships/hdphoto" Target="../media/hdphoto3.wdp"/><Relationship Id="rId5" Type="http://schemas.openxmlformats.org/officeDocument/2006/relationships/image" Target="../media/image7.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850AF-51B0-766A-477C-34BBDC377560}"/>
              </a:ext>
            </a:extLst>
          </p:cNvPr>
          <p:cNvSpPr>
            <a:spLocks noGrp="1"/>
          </p:cNvSpPr>
          <p:nvPr>
            <p:ph type="ctrTitle"/>
          </p:nvPr>
        </p:nvSpPr>
        <p:spPr>
          <a:xfrm>
            <a:off x="1524000" y="2915784"/>
            <a:ext cx="9144000" cy="1420812"/>
          </a:xfrm>
        </p:spPr>
        <p:txBody>
          <a:bodyPr>
            <a:normAutofit/>
          </a:bodyPr>
          <a:lstStyle/>
          <a:p>
            <a:r>
              <a:rPr lang="en-US" sz="2800" b="1" dirty="0">
                <a:solidFill>
                  <a:srgbClr val="00B0F0"/>
                </a:solidFill>
                <a:effectLst/>
                <a:latin typeface="Arial" panose="020B0604020202020204" pitchFamily="34" charset="0"/>
                <a:ea typeface="Times New Roman" panose="02020603050405020304" pitchFamily="18" charset="0"/>
              </a:rPr>
              <a:t>Imposter Syndrome and the Infection Preventionist</a:t>
            </a:r>
            <a:r>
              <a:rPr lang="en-US" sz="2800" b="1" dirty="0">
                <a:effectLst/>
                <a:latin typeface="Arial" panose="020B0604020202020204" pitchFamily="34" charset="0"/>
                <a:ea typeface="Times New Roman" panose="02020603050405020304" pitchFamily="18" charset="0"/>
              </a:rPr>
              <a:t> </a:t>
            </a:r>
            <a:br>
              <a:rPr lang="en-US" sz="2400" b="1" dirty="0">
                <a:effectLst/>
                <a:latin typeface="Arial" panose="020B0604020202020204" pitchFamily="34" charset="0"/>
                <a:ea typeface="Times New Roman" panose="02020603050405020304" pitchFamily="18" charset="0"/>
              </a:rPr>
            </a:br>
            <a:br>
              <a:rPr lang="en-US" sz="2400" b="1" dirty="0">
                <a:effectLst/>
                <a:latin typeface="Arial" panose="020B0604020202020204" pitchFamily="34" charset="0"/>
                <a:ea typeface="Times New Roman" panose="02020603050405020304" pitchFamily="18" charset="0"/>
              </a:rPr>
            </a:br>
            <a:endParaRPr lang="en-US" sz="2400" dirty="0"/>
          </a:p>
        </p:txBody>
      </p:sp>
      <p:sp>
        <p:nvSpPr>
          <p:cNvPr id="3" name="Subtitle 2">
            <a:extLst>
              <a:ext uri="{FF2B5EF4-FFF2-40B4-BE49-F238E27FC236}">
                <a16:creationId xmlns:a16="http://schemas.microsoft.com/office/drawing/2014/main" id="{77EFDC2A-259A-0449-488B-3DA5627D4214}"/>
              </a:ext>
            </a:extLst>
          </p:cNvPr>
          <p:cNvSpPr>
            <a:spLocks noGrp="1"/>
          </p:cNvSpPr>
          <p:nvPr>
            <p:ph type="subTitle" idx="1"/>
          </p:nvPr>
        </p:nvSpPr>
        <p:spPr>
          <a:xfrm>
            <a:off x="2708031" y="5700765"/>
            <a:ext cx="9144000" cy="820738"/>
          </a:xfrm>
        </p:spPr>
        <p:txBody>
          <a:bodyPr>
            <a:normAutofit fontScale="77500" lnSpcReduction="20000"/>
          </a:bodyPr>
          <a:lstStyle/>
          <a:p>
            <a:pPr algn="r"/>
            <a:r>
              <a:rPr lang="en-US" sz="2000" dirty="0"/>
              <a:t>Presenter:</a:t>
            </a:r>
          </a:p>
          <a:p>
            <a:pPr algn="r"/>
            <a:r>
              <a:rPr lang="en-US" sz="1800" dirty="0"/>
              <a:t>Keith Howard, DNP RN, CIC</a:t>
            </a:r>
          </a:p>
          <a:p>
            <a:pPr algn="r"/>
            <a:r>
              <a:rPr lang="en-US" sz="1800" dirty="0">
                <a:effectLst/>
                <a:latin typeface="Arial" panose="020B0604020202020204" pitchFamily="34" charset="0"/>
                <a:ea typeface="Times New Roman" panose="02020603050405020304" pitchFamily="18" charset="0"/>
              </a:rPr>
              <a:t>July 12</a:t>
            </a:r>
            <a:r>
              <a:rPr lang="en-US" sz="1800" baseline="30000" dirty="0">
                <a:effectLst/>
                <a:latin typeface="Arial" panose="020B0604020202020204" pitchFamily="34" charset="0"/>
                <a:ea typeface="Times New Roman" panose="02020603050405020304" pitchFamily="18" charset="0"/>
              </a:rPr>
              <a:t>th</a:t>
            </a:r>
            <a:r>
              <a:rPr lang="en-US" sz="1800" dirty="0">
                <a:effectLst/>
                <a:latin typeface="Arial" panose="020B0604020202020204" pitchFamily="34" charset="0"/>
                <a:ea typeface="Times New Roman" panose="02020603050405020304" pitchFamily="18" charset="0"/>
              </a:rPr>
              <a:t>, 2023</a:t>
            </a:r>
            <a:endParaRPr lang="en-US" sz="1800" dirty="0"/>
          </a:p>
          <a:p>
            <a:pPr algn="r"/>
            <a:endParaRPr lang="en-US" sz="1800" dirty="0"/>
          </a:p>
          <a:p>
            <a:pPr algn="r"/>
            <a:endParaRPr lang="en-US" sz="1800" dirty="0"/>
          </a:p>
          <a:p>
            <a:endParaRPr lang="en-US" sz="2000" dirty="0"/>
          </a:p>
        </p:txBody>
      </p:sp>
      <p:pic>
        <p:nvPicPr>
          <p:cNvPr id="1026" name="Picture 1" descr="SanFrancisco-BayArea_APIC-ChptrLogo-web">
            <a:extLst>
              <a:ext uri="{FF2B5EF4-FFF2-40B4-BE49-F238E27FC236}">
                <a16:creationId xmlns:a16="http://schemas.microsoft.com/office/drawing/2014/main" id="{8131B462-FF14-1971-BE8F-A2CC659026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4887" y="2525259"/>
            <a:ext cx="2562225"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6939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79DA873-211A-CCA0-248B-1FB3EA323F8B}"/>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dirty="0"/>
              <a:t>Ways for the IP to Cope: </a:t>
            </a:r>
          </a:p>
        </p:txBody>
      </p:sp>
      <p:sp>
        <p:nvSpPr>
          <p:cNvPr id="11"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cture containing person&#10;&#10;Description automatically generated">
            <a:extLst>
              <a:ext uri="{FF2B5EF4-FFF2-40B4-BE49-F238E27FC236}">
                <a16:creationId xmlns:a16="http://schemas.microsoft.com/office/drawing/2014/main" id="{E5F7FE58-A84F-ED85-C7E8-05D0CA0C20F0}"/>
              </a:ext>
            </a:extLst>
          </p:cNvPr>
          <p:cNvPicPr>
            <a:picLocks noChangeAspect="1"/>
          </p:cNvPicPr>
          <p:nvPr/>
        </p:nvPicPr>
        <p:blipFill rotWithShape="1">
          <a:blip r:embed="rId3">
            <a:extLst>
              <a:ext uri="{28A0092B-C50C-407E-A947-70E740481C1C}">
                <a14:useLocalDpi xmlns:a14="http://schemas.microsoft.com/office/drawing/2010/main" val="0"/>
              </a:ext>
            </a:extLst>
          </a:blip>
          <a:srcRect l="3199" r="2984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003058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EFCA566-43BE-CB33-3FA4-C560E04945EF}"/>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dirty="0">
                <a:solidFill>
                  <a:schemeClr val="tx1"/>
                </a:solidFill>
                <a:latin typeface="+mj-lt"/>
                <a:ea typeface="+mj-ea"/>
                <a:cs typeface="+mj-cs"/>
              </a:rPr>
              <a:t>Closing</a:t>
            </a:r>
          </a:p>
        </p:txBody>
      </p:sp>
      <p:sp>
        <p:nvSpPr>
          <p:cNvPr id="10"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Diagram&#10;&#10;Description automatically generated">
            <a:extLst>
              <a:ext uri="{FF2B5EF4-FFF2-40B4-BE49-F238E27FC236}">
                <a16:creationId xmlns:a16="http://schemas.microsoft.com/office/drawing/2014/main" id="{B2293346-F417-51A5-7910-FDBF4978C069}"/>
              </a:ext>
            </a:extLst>
          </p:cNvPr>
          <p:cNvPicPr>
            <a:picLocks noChangeAspect="1"/>
          </p:cNvPicPr>
          <p:nvPr/>
        </p:nvPicPr>
        <p:blipFill>
          <a:blip r:embed="rId2"/>
          <a:stretch>
            <a:fillRect/>
          </a:stretch>
        </p:blipFill>
        <p:spPr>
          <a:xfrm>
            <a:off x="1850272" y="2633472"/>
            <a:ext cx="8488408" cy="3586353"/>
          </a:xfrm>
          <a:prstGeom prst="rect">
            <a:avLst/>
          </a:prstGeom>
        </p:spPr>
      </p:pic>
      <p:sp>
        <p:nvSpPr>
          <p:cNvPr id="5" name="TextBox 4">
            <a:extLst>
              <a:ext uri="{FF2B5EF4-FFF2-40B4-BE49-F238E27FC236}">
                <a16:creationId xmlns:a16="http://schemas.microsoft.com/office/drawing/2014/main" id="{595419E3-8D6C-23F7-CD3A-38D9F69BDCF3}"/>
              </a:ext>
            </a:extLst>
          </p:cNvPr>
          <p:cNvSpPr txBox="1"/>
          <p:nvPr/>
        </p:nvSpPr>
        <p:spPr>
          <a:xfrm>
            <a:off x="8556171" y="6584209"/>
            <a:ext cx="5006207" cy="215444"/>
          </a:xfrm>
          <a:prstGeom prst="rect">
            <a:avLst/>
          </a:prstGeom>
          <a:noFill/>
        </p:spPr>
        <p:txBody>
          <a:bodyPr wrap="square">
            <a:spAutoFit/>
          </a:bodyPr>
          <a:lstStyle/>
          <a:p>
            <a:r>
              <a:rPr lang="en-US" sz="800" dirty="0"/>
              <a:t>https://www.visualcapitalist.com/are-you-suffering-from-impostor-syndrome/</a:t>
            </a:r>
          </a:p>
        </p:txBody>
      </p:sp>
    </p:spTree>
    <p:extLst>
      <p:ext uri="{BB962C8B-B14F-4D97-AF65-F5344CB8AC3E}">
        <p14:creationId xmlns:p14="http://schemas.microsoft.com/office/powerpoint/2010/main" val="2143106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CAE60-2B70-FF57-A356-242495B73B62}"/>
              </a:ext>
            </a:extLst>
          </p:cNvPr>
          <p:cNvSpPr>
            <a:spLocks noGrp="1"/>
          </p:cNvSpPr>
          <p:nvPr>
            <p:ph type="title"/>
          </p:nvPr>
        </p:nvSpPr>
        <p:spPr/>
        <p:txBody>
          <a:bodyPr>
            <a:normAutofit/>
          </a:bodyPr>
          <a:lstStyle/>
          <a:p>
            <a:r>
              <a:rPr lang="en-US" sz="3200" dirty="0"/>
              <a:t>References: </a:t>
            </a:r>
          </a:p>
        </p:txBody>
      </p:sp>
      <p:sp>
        <p:nvSpPr>
          <p:cNvPr id="4" name="TextBox 3">
            <a:extLst>
              <a:ext uri="{FF2B5EF4-FFF2-40B4-BE49-F238E27FC236}">
                <a16:creationId xmlns:a16="http://schemas.microsoft.com/office/drawing/2014/main" id="{8399105D-6911-1DE9-88E5-9C820D166A7D}"/>
              </a:ext>
            </a:extLst>
          </p:cNvPr>
          <p:cNvSpPr txBox="1"/>
          <p:nvPr/>
        </p:nvSpPr>
        <p:spPr>
          <a:xfrm>
            <a:off x="991998" y="1690688"/>
            <a:ext cx="6094602" cy="4131900"/>
          </a:xfrm>
          <a:prstGeom prst="rect">
            <a:avLst/>
          </a:prstGeom>
          <a:noFill/>
        </p:spPr>
        <p:txBody>
          <a:bodyPr wrap="square">
            <a:spAutoFit/>
          </a:bodyPr>
          <a:lstStyle/>
          <a:p>
            <a:pPr marL="0" indent="0">
              <a:buNone/>
            </a:pPr>
            <a:r>
              <a:rPr lang="en-US" sz="1050" dirty="0">
                <a:hlinkClick r:id="rId2"/>
              </a:rPr>
              <a:t>Stop Telling Women They Have Imposter Syndrome (bgsf.com)</a:t>
            </a:r>
            <a:endParaRPr lang="en-US" sz="1050" dirty="0"/>
          </a:p>
          <a:p>
            <a:pPr marL="0" indent="0">
              <a:buNone/>
            </a:pPr>
            <a:endParaRPr lang="en-US" sz="1050" b="1" dirty="0"/>
          </a:p>
          <a:p>
            <a:pPr marL="0" indent="0">
              <a:buNone/>
            </a:pPr>
            <a:r>
              <a:rPr lang="en-US" sz="1050" b="1" dirty="0"/>
              <a:t>Dealing with Doubt.</a:t>
            </a:r>
          </a:p>
          <a:p>
            <a:pPr marL="0" indent="0">
              <a:buNone/>
            </a:pPr>
            <a:r>
              <a:rPr lang="en-US" sz="1050" b="1" dirty="0">
                <a:hlinkClick r:id="rId3"/>
              </a:rPr>
              <a:t>https://web.s.ebscohost.com/ehost/pdfviewer/pdfviewer?vid=6&amp;sid=ed1368c2-17e0-4227-be89-ad0d20a9dab0%40redis</a:t>
            </a:r>
            <a:endParaRPr lang="en-US" sz="1050" b="1" dirty="0"/>
          </a:p>
          <a:p>
            <a:pPr marL="0" indent="0">
              <a:buNone/>
            </a:pPr>
            <a:endParaRPr lang="en-US" sz="1050" b="1" dirty="0"/>
          </a:p>
          <a:p>
            <a:pPr marL="0" indent="0">
              <a:buNone/>
            </a:pPr>
            <a:r>
              <a:rPr lang="en-US" sz="1050" b="1" dirty="0"/>
              <a:t>More than meets the eye </a:t>
            </a:r>
          </a:p>
          <a:p>
            <a:pPr marL="0" indent="0">
              <a:buNone/>
            </a:pPr>
            <a:r>
              <a:rPr lang="en-US" sz="1050" b="1" dirty="0">
                <a:hlinkClick r:id="rId4"/>
              </a:rPr>
              <a:t>https://web.s.ebscohost.com/ehost/pdfviewer/pdfviewer?vid=7&amp;sid=ed1368c2-17e0-4227-be89-ad0d20a9dab0%40redis</a:t>
            </a:r>
            <a:endParaRPr lang="en-US" sz="1050" b="1" dirty="0"/>
          </a:p>
          <a:p>
            <a:pPr marL="0" indent="0">
              <a:buNone/>
            </a:pPr>
            <a:endParaRPr lang="en-US" sz="1050" b="1" dirty="0"/>
          </a:p>
          <a:p>
            <a:pPr marL="0" indent="0">
              <a:buNone/>
            </a:pPr>
            <a:r>
              <a:rPr lang="en-US" sz="1050" b="1" dirty="0"/>
              <a:t>A reality Check</a:t>
            </a:r>
          </a:p>
          <a:p>
            <a:pPr marL="0" indent="0">
              <a:buNone/>
            </a:pPr>
            <a:r>
              <a:rPr lang="en-US" sz="1050" b="1" dirty="0">
                <a:hlinkClick r:id="rId5"/>
              </a:rPr>
              <a:t>https://web.s.ebscohost.com/ehost/pdfviewer/pdfviewer?vid=14&amp;sid=ed1368c2-17e0-4227-be89-ad0d20a9dab0%40redis</a:t>
            </a:r>
            <a:endParaRPr lang="en-US" sz="1050" b="1" dirty="0"/>
          </a:p>
          <a:p>
            <a:pPr marL="0" indent="0">
              <a:buNone/>
            </a:pPr>
            <a:endParaRPr lang="en-US" sz="1050" b="1" dirty="0"/>
          </a:p>
          <a:p>
            <a:pPr marL="0" indent="0">
              <a:buNone/>
            </a:pPr>
            <a:r>
              <a:rPr lang="en-US" sz="1050" b="1" dirty="0"/>
              <a:t>Treat the cause </a:t>
            </a:r>
          </a:p>
          <a:p>
            <a:pPr marL="0" indent="0">
              <a:buNone/>
            </a:pPr>
            <a:r>
              <a:rPr lang="en-US" sz="1050" b="1" dirty="0">
                <a:hlinkClick r:id="rId6"/>
              </a:rPr>
              <a:t>https://web.s.ebscohost.com/ehost/pdfviewer/pdfviewer?vid=15&amp;sid=ed1368c2-17e0-4227-be89-ad0d20a9dab0%40redis</a:t>
            </a:r>
            <a:endParaRPr lang="en-US" sz="1050" b="1" dirty="0"/>
          </a:p>
          <a:p>
            <a:pPr marL="0" indent="0">
              <a:buNone/>
            </a:pPr>
            <a:endParaRPr lang="en-US" sz="1050" b="1" dirty="0"/>
          </a:p>
          <a:p>
            <a:pPr marL="0" indent="0">
              <a:buNone/>
            </a:pPr>
            <a:r>
              <a:rPr lang="en-US" sz="1050" b="1" dirty="0"/>
              <a:t>Intellectual self doubt</a:t>
            </a:r>
          </a:p>
          <a:p>
            <a:pPr marL="0" indent="0">
              <a:buNone/>
            </a:pPr>
            <a:r>
              <a:rPr lang="en-US" sz="1050" b="1" dirty="0">
                <a:hlinkClick r:id="rId7"/>
              </a:rPr>
              <a:t>https://web.s.ebscohost.com/ehost/pdfviewer/pdfviewer?vid=16&amp;sid=ed1368c2-17e0-4227-be89-ad0d20a9dab0%40redis</a:t>
            </a:r>
            <a:endParaRPr lang="en-US" sz="1050" b="1" dirty="0"/>
          </a:p>
          <a:p>
            <a:pPr marL="0" indent="0">
              <a:buNone/>
            </a:pPr>
            <a:endParaRPr lang="en-US" sz="1050" b="1" dirty="0"/>
          </a:p>
          <a:p>
            <a:pPr marL="0" indent="0">
              <a:buNone/>
            </a:pPr>
            <a:r>
              <a:rPr lang="en-US" sz="1050" b="1" dirty="0"/>
              <a:t>When you feel like your faking it </a:t>
            </a:r>
          </a:p>
          <a:p>
            <a:pPr marL="0" indent="0">
              <a:buNone/>
            </a:pPr>
            <a:r>
              <a:rPr lang="en-US" sz="1050" b="1" dirty="0"/>
              <a:t>https://web.s.ebscohost.com/ehost/pdfviewer/pdfviewer?vid=17&amp;sid=ed1368c2-17e0-4227-be89-ad0d20a9dab0%40redis</a:t>
            </a:r>
          </a:p>
        </p:txBody>
      </p:sp>
    </p:spTree>
    <p:extLst>
      <p:ext uri="{BB962C8B-B14F-4D97-AF65-F5344CB8AC3E}">
        <p14:creationId xmlns:p14="http://schemas.microsoft.com/office/powerpoint/2010/main" val="4065450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75E36F17-C28E-FC1C-443F-6C12CFF25FC0}"/>
              </a:ext>
            </a:extLst>
          </p:cNvPr>
          <p:cNvGraphicFramePr/>
          <p:nvPr>
            <p:extLst>
              <p:ext uri="{D42A27DB-BD31-4B8C-83A1-F6EECF244321}">
                <p14:modId xmlns:p14="http://schemas.microsoft.com/office/powerpoint/2010/main" val="403109449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3D79A0C7-E2A4-ADD8-B40D-0E588C994D4C}"/>
              </a:ext>
            </a:extLst>
          </p:cNvPr>
          <p:cNvSpPr txBox="1">
            <a:spLocks/>
          </p:cNvSpPr>
          <p:nvPr/>
        </p:nvSpPr>
        <p:spPr>
          <a:xfrm>
            <a:off x="838200" y="365126"/>
            <a:ext cx="10515600" cy="66901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Objectives: </a:t>
            </a:r>
          </a:p>
        </p:txBody>
      </p:sp>
    </p:spTree>
    <p:extLst>
      <p:ext uri="{BB962C8B-B14F-4D97-AF65-F5344CB8AC3E}">
        <p14:creationId xmlns:p14="http://schemas.microsoft.com/office/powerpoint/2010/main" val="2824311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7EE980D-2DCC-E282-BED8-2B251B79D492}"/>
              </a:ext>
            </a:extLst>
          </p:cNvPr>
          <p:cNvSpPr>
            <a:spLocks noGrp="1"/>
          </p:cNvSpPr>
          <p:nvPr>
            <p:ph type="title"/>
          </p:nvPr>
        </p:nvSpPr>
        <p:spPr>
          <a:xfrm>
            <a:off x="1113810" y="2960716"/>
            <a:ext cx="4036334" cy="2387600"/>
          </a:xfrm>
        </p:spPr>
        <p:txBody>
          <a:bodyPr vert="horz" lIns="91440" tIns="45720" rIns="91440" bIns="45720" rtlCol="0" anchor="t">
            <a:normAutofit fontScale="90000"/>
          </a:bodyPr>
          <a:lstStyle/>
          <a:p>
            <a:r>
              <a:rPr lang="en-US" sz="5400" kern="1200" dirty="0">
                <a:solidFill>
                  <a:schemeClr val="tx1"/>
                </a:solidFill>
                <a:latin typeface="+mj-lt"/>
                <a:ea typeface="+mj-ea"/>
                <a:cs typeface="+mj-cs"/>
              </a:rPr>
              <a:t>APIC Keynote:</a:t>
            </a:r>
            <a:br>
              <a:rPr lang="en-US" sz="5400" kern="1200" dirty="0">
                <a:solidFill>
                  <a:schemeClr val="tx1"/>
                </a:solidFill>
                <a:latin typeface="+mj-lt"/>
                <a:ea typeface="+mj-ea"/>
                <a:cs typeface="+mj-cs"/>
              </a:rPr>
            </a:br>
            <a:r>
              <a:rPr lang="en-US" sz="1800" dirty="0">
                <a:solidFill>
                  <a:schemeClr val="accent4">
                    <a:lumMod val="50000"/>
                  </a:schemeClr>
                </a:solidFill>
              </a:rPr>
              <a:t>Bertice Berry, Ph.D.</a:t>
            </a:r>
            <a:br>
              <a:rPr lang="en-US" sz="1800" dirty="0">
                <a:solidFill>
                  <a:schemeClr val="accent4">
                    <a:lumMod val="50000"/>
                  </a:schemeClr>
                </a:solidFill>
              </a:rPr>
            </a:br>
            <a:r>
              <a:rPr lang="en-US" sz="1800" dirty="0">
                <a:solidFill>
                  <a:schemeClr val="accent4">
                    <a:lumMod val="50000"/>
                  </a:schemeClr>
                </a:solidFill>
              </a:rPr>
              <a:t>Award-winning Public Sociologist, Best-selling Author, and Lecturer</a:t>
            </a:r>
            <a:br>
              <a:rPr lang="en-US" b="1" dirty="0"/>
            </a:br>
            <a:br>
              <a:rPr lang="en-US" sz="5400" kern="1200" dirty="0">
                <a:solidFill>
                  <a:schemeClr val="tx1"/>
                </a:solidFill>
                <a:latin typeface="+mj-lt"/>
                <a:ea typeface="+mj-ea"/>
                <a:cs typeface="+mj-cs"/>
              </a:rPr>
            </a:br>
            <a:endParaRPr lang="en-US" sz="5400" kern="1200" dirty="0">
              <a:solidFill>
                <a:schemeClr val="tx1"/>
              </a:solidFill>
              <a:latin typeface="+mj-lt"/>
              <a:ea typeface="+mj-ea"/>
              <a:cs typeface="+mj-cs"/>
            </a:endParaRPr>
          </a:p>
        </p:txBody>
      </p:sp>
      <p:grpSp>
        <p:nvGrpSpPr>
          <p:cNvPr id="19" name="Group 10">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Rectangle 15">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Graphical user interface, website&#10;&#10;Description automatically generated">
            <a:extLst>
              <a:ext uri="{FF2B5EF4-FFF2-40B4-BE49-F238E27FC236}">
                <a16:creationId xmlns:a16="http://schemas.microsoft.com/office/drawing/2014/main" id="{83773220-0F7E-EC45-A32A-1001FE7120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3382" y="1095263"/>
            <a:ext cx="5715112" cy="4757830"/>
          </a:xfrm>
          <a:prstGeom prst="rect">
            <a:avLst/>
          </a:prstGeom>
        </p:spPr>
      </p:pic>
    </p:spTree>
    <p:extLst>
      <p:ext uri="{BB962C8B-B14F-4D97-AF65-F5344CB8AC3E}">
        <p14:creationId xmlns:p14="http://schemas.microsoft.com/office/powerpoint/2010/main" val="775241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F37EB-E883-63FD-2498-4E51D45618B4}"/>
              </a:ext>
            </a:extLst>
          </p:cNvPr>
          <p:cNvSpPr>
            <a:spLocks noGrp="1"/>
          </p:cNvSpPr>
          <p:nvPr>
            <p:ph type="title"/>
          </p:nvPr>
        </p:nvSpPr>
        <p:spPr>
          <a:xfrm>
            <a:off x="838200" y="365125"/>
            <a:ext cx="10515600" cy="777875"/>
          </a:xfrm>
        </p:spPr>
        <p:txBody>
          <a:bodyPr>
            <a:normAutofit/>
          </a:bodyPr>
          <a:lstStyle/>
          <a:p>
            <a:r>
              <a:rPr lang="en-GB" sz="2800" dirty="0"/>
              <a:t>“Everybody else knows more than me”</a:t>
            </a:r>
            <a:endParaRPr lang="en-US" sz="2800" dirty="0"/>
          </a:p>
        </p:txBody>
      </p:sp>
      <p:grpSp>
        <p:nvGrpSpPr>
          <p:cNvPr id="3" name="Group 2">
            <a:extLst>
              <a:ext uri="{FF2B5EF4-FFF2-40B4-BE49-F238E27FC236}">
                <a16:creationId xmlns:a16="http://schemas.microsoft.com/office/drawing/2014/main" id="{D4913F98-5819-C5D3-A1E6-6189A33ECF0F}"/>
              </a:ext>
            </a:extLst>
          </p:cNvPr>
          <p:cNvGrpSpPr/>
          <p:nvPr/>
        </p:nvGrpSpPr>
        <p:grpSpPr>
          <a:xfrm>
            <a:off x="688315" y="1981015"/>
            <a:ext cx="10665485" cy="3695885"/>
            <a:chOff x="670560" y="1528381"/>
            <a:chExt cx="11375666" cy="3829420"/>
          </a:xfrm>
        </p:grpSpPr>
        <p:sp>
          <p:nvSpPr>
            <p:cNvPr id="4" name="Thought Bubble: Cloud 3">
              <a:extLst>
                <a:ext uri="{FF2B5EF4-FFF2-40B4-BE49-F238E27FC236}">
                  <a16:creationId xmlns:a16="http://schemas.microsoft.com/office/drawing/2014/main" id="{2FE92CF1-43DA-77CC-CF27-8F8DE1B928D2}"/>
                </a:ext>
              </a:extLst>
            </p:cNvPr>
            <p:cNvSpPr/>
            <p:nvPr/>
          </p:nvSpPr>
          <p:spPr>
            <a:xfrm>
              <a:off x="5512904" y="1828800"/>
              <a:ext cx="6533322" cy="3379304"/>
            </a:xfrm>
            <a:prstGeom prst="cloudCallout">
              <a:avLst>
                <a:gd name="adj1" fmla="val -86894"/>
                <a:gd name="adj2" fmla="val -139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There are an awful lot of people out there who think I’m an expert. How do these people believe all this about me? I’m so much aware of all the things I don’t know.</a:t>
              </a:r>
            </a:p>
          </p:txBody>
        </p:sp>
        <p:pic>
          <p:nvPicPr>
            <p:cNvPr id="5" name="Picture 4">
              <a:extLst>
                <a:ext uri="{FF2B5EF4-FFF2-40B4-BE49-F238E27FC236}">
                  <a16:creationId xmlns:a16="http://schemas.microsoft.com/office/drawing/2014/main" id="{8CB2FA00-AB82-E106-86CD-FA88992943E9}"/>
                </a:ext>
              </a:extLst>
            </p:cNvPr>
            <p:cNvPicPr>
              <a:picLocks noChangeAspect="1"/>
            </p:cNvPicPr>
            <p:nvPr/>
          </p:nvPicPr>
          <p:blipFill>
            <a:blip r:embed="rId3"/>
            <a:stretch>
              <a:fillRect/>
            </a:stretch>
          </p:blipFill>
          <p:spPr>
            <a:xfrm>
              <a:off x="1781365" y="1528381"/>
              <a:ext cx="2143125" cy="2143125"/>
            </a:xfrm>
            <a:prstGeom prst="rect">
              <a:avLst/>
            </a:prstGeom>
          </p:spPr>
        </p:pic>
        <p:sp>
          <p:nvSpPr>
            <p:cNvPr id="6" name="TextBox 5">
              <a:extLst>
                <a:ext uri="{FF2B5EF4-FFF2-40B4-BE49-F238E27FC236}">
                  <a16:creationId xmlns:a16="http://schemas.microsoft.com/office/drawing/2014/main" id="{7B6CBCEA-BD4B-2DEF-0165-4FEA2FFF18CC}"/>
                </a:ext>
              </a:extLst>
            </p:cNvPr>
            <p:cNvSpPr txBox="1"/>
            <p:nvPr/>
          </p:nvSpPr>
          <p:spPr>
            <a:xfrm>
              <a:off x="670560" y="4157472"/>
              <a:ext cx="6240042" cy="1200329"/>
            </a:xfrm>
            <a:prstGeom prst="rect">
              <a:avLst/>
            </a:prstGeom>
            <a:noFill/>
          </p:spPr>
          <p:txBody>
            <a:bodyPr wrap="none" rtlCol="0">
              <a:spAutoFit/>
            </a:bodyPr>
            <a:lstStyle/>
            <a:p>
              <a:r>
                <a:rPr lang="en-GB" sz="2400" dirty="0"/>
                <a:t>Margaret Chan, </a:t>
              </a:r>
            </a:p>
            <a:p>
              <a:r>
                <a:rPr lang="en-GB" sz="2400" dirty="0"/>
                <a:t>Director-General, World Health Organisation</a:t>
              </a:r>
            </a:p>
            <a:p>
              <a:r>
                <a:rPr lang="en-GB" sz="2400" dirty="0"/>
                <a:t>2006-2017</a:t>
              </a:r>
            </a:p>
          </p:txBody>
        </p:sp>
      </p:grpSp>
    </p:spTree>
    <p:extLst>
      <p:ext uri="{BB962C8B-B14F-4D97-AF65-F5344CB8AC3E}">
        <p14:creationId xmlns:p14="http://schemas.microsoft.com/office/powerpoint/2010/main" val="1039536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F37EB-E883-63FD-2498-4E51D45618B4}"/>
              </a:ext>
            </a:extLst>
          </p:cNvPr>
          <p:cNvSpPr>
            <a:spLocks noGrp="1"/>
          </p:cNvSpPr>
          <p:nvPr>
            <p:ph type="title"/>
          </p:nvPr>
        </p:nvSpPr>
        <p:spPr>
          <a:xfrm>
            <a:off x="838200" y="365125"/>
            <a:ext cx="10515600" cy="777875"/>
          </a:xfrm>
        </p:spPr>
        <p:txBody>
          <a:bodyPr>
            <a:normAutofit/>
          </a:bodyPr>
          <a:lstStyle/>
          <a:p>
            <a:r>
              <a:rPr lang="en-GB" sz="2800" dirty="0"/>
              <a:t>“They’re going to find me out”</a:t>
            </a:r>
            <a:endParaRPr lang="en-US" sz="2800" dirty="0"/>
          </a:p>
        </p:txBody>
      </p:sp>
      <p:grpSp>
        <p:nvGrpSpPr>
          <p:cNvPr id="7" name="Group 6">
            <a:extLst>
              <a:ext uri="{FF2B5EF4-FFF2-40B4-BE49-F238E27FC236}">
                <a16:creationId xmlns:a16="http://schemas.microsoft.com/office/drawing/2014/main" id="{AE0B22C6-5C00-1E3C-3330-3AC13799768D}"/>
              </a:ext>
            </a:extLst>
          </p:cNvPr>
          <p:cNvGrpSpPr/>
          <p:nvPr/>
        </p:nvGrpSpPr>
        <p:grpSpPr>
          <a:xfrm>
            <a:off x="516280" y="1554430"/>
            <a:ext cx="10959151" cy="3749140"/>
            <a:chOff x="678205" y="1550504"/>
            <a:chExt cx="10959151" cy="3749140"/>
          </a:xfrm>
        </p:grpSpPr>
        <p:sp>
          <p:nvSpPr>
            <p:cNvPr id="8" name="Thought Bubble: Cloud 7">
              <a:extLst>
                <a:ext uri="{FF2B5EF4-FFF2-40B4-BE49-F238E27FC236}">
                  <a16:creationId xmlns:a16="http://schemas.microsoft.com/office/drawing/2014/main" id="{6284E4F4-4869-AA81-FD43-0A21BB49F1C9}"/>
                </a:ext>
              </a:extLst>
            </p:cNvPr>
            <p:cNvSpPr/>
            <p:nvPr/>
          </p:nvSpPr>
          <p:spPr>
            <a:xfrm>
              <a:off x="5088835" y="1550504"/>
              <a:ext cx="6548521" cy="2828562"/>
            </a:xfrm>
            <a:prstGeom prst="cloudCallout">
              <a:avLst>
                <a:gd name="adj1" fmla="val -70729"/>
                <a:gd name="adj2" fmla="val -176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 have written 11 books but each time I think ‘Uh-oh, they’re going to find out now. I’ve run a game on everybody, and they’re going to find me out.’  </a:t>
              </a:r>
            </a:p>
          </p:txBody>
        </p:sp>
        <p:sp>
          <p:nvSpPr>
            <p:cNvPr id="9" name="TextBox 8">
              <a:extLst>
                <a:ext uri="{FF2B5EF4-FFF2-40B4-BE49-F238E27FC236}">
                  <a16:creationId xmlns:a16="http://schemas.microsoft.com/office/drawing/2014/main" id="{EB0F3BB0-7D8F-F909-1282-519E0C49E0B2}"/>
                </a:ext>
              </a:extLst>
            </p:cNvPr>
            <p:cNvSpPr txBox="1"/>
            <p:nvPr/>
          </p:nvSpPr>
          <p:spPr>
            <a:xfrm>
              <a:off x="2709315" y="4521042"/>
              <a:ext cx="6096000" cy="369332"/>
            </a:xfrm>
            <a:prstGeom prst="rect">
              <a:avLst/>
            </a:prstGeom>
            <a:noFill/>
          </p:spPr>
          <p:txBody>
            <a:bodyPr wrap="square">
              <a:spAutoFit/>
            </a:bodyPr>
            <a:lstStyle/>
            <a:p>
              <a:r>
                <a:rPr lang="en-GB" dirty="0"/>
                <a:t>Maya Angelou</a:t>
              </a:r>
            </a:p>
          </p:txBody>
        </p:sp>
        <p:pic>
          <p:nvPicPr>
            <p:cNvPr id="10" name="Picture 9">
              <a:extLst>
                <a:ext uri="{FF2B5EF4-FFF2-40B4-BE49-F238E27FC236}">
                  <a16:creationId xmlns:a16="http://schemas.microsoft.com/office/drawing/2014/main" id="{0EC15360-9D4C-F80A-C46D-E00AF51D7597}"/>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0" b="89947" l="10000" r="90000">
                          <a14:foregroundMark x1="66706" y1="48325" x2="83176" y2="65961"/>
                          <a14:foregroundMark x1="83882" y1="66490" x2="86471" y2="89418"/>
                          <a14:foregroundMark x1="72941" y1="61376" x2="66471" y2="86596"/>
                          <a14:foregroundMark x1="39294" y1="51323" x2="31176" y2="58730"/>
                          <a14:backgroundMark x1="30471" y1="29806" x2="35647" y2="43210"/>
                          <a14:backgroundMark x1="31765" y1="21517" x2="32118" y2="31746"/>
                        </a14:backgroundRemoval>
                      </a14:imgEffect>
                    </a14:imgLayer>
                  </a14:imgProps>
                </a:ext>
                <a:ext uri="{28A0092B-C50C-407E-A947-70E740481C1C}">
                  <a14:useLocalDpi xmlns:a14="http://schemas.microsoft.com/office/drawing/2010/main"/>
                </a:ext>
              </a:extLst>
            </a:blip>
            <a:stretch>
              <a:fillRect/>
            </a:stretch>
          </p:blipFill>
          <p:spPr>
            <a:xfrm>
              <a:off x="678205" y="1670304"/>
              <a:ext cx="4089248" cy="2727769"/>
            </a:xfrm>
            <a:prstGeom prst="rect">
              <a:avLst/>
            </a:prstGeom>
          </p:spPr>
        </p:pic>
        <p:pic>
          <p:nvPicPr>
            <p:cNvPr id="11" name="Picture 10">
              <a:extLst>
                <a:ext uri="{FF2B5EF4-FFF2-40B4-BE49-F238E27FC236}">
                  <a16:creationId xmlns:a16="http://schemas.microsoft.com/office/drawing/2014/main" id="{86B47F23-9F85-9FD3-C15D-4EDAAFFD882B}"/>
                </a:ext>
              </a:extLst>
            </p:cNvPr>
            <p:cNvPicPr>
              <a:picLocks noChangeAspect="1"/>
            </p:cNvPicPr>
            <p:nvPr/>
          </p:nvPicPr>
          <p:blipFill>
            <a:blip r:embed="rId5"/>
            <a:stretch>
              <a:fillRect/>
            </a:stretch>
          </p:blipFill>
          <p:spPr>
            <a:xfrm>
              <a:off x="1196831" y="3251769"/>
              <a:ext cx="1381125" cy="2047875"/>
            </a:xfrm>
            <a:prstGeom prst="rect">
              <a:avLst/>
            </a:prstGeom>
          </p:spPr>
        </p:pic>
      </p:grpSp>
    </p:spTree>
    <p:extLst>
      <p:ext uri="{BB962C8B-B14F-4D97-AF65-F5344CB8AC3E}">
        <p14:creationId xmlns:p14="http://schemas.microsoft.com/office/powerpoint/2010/main" val="31472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F37EB-E883-63FD-2498-4E51D45618B4}"/>
              </a:ext>
            </a:extLst>
          </p:cNvPr>
          <p:cNvSpPr>
            <a:spLocks noGrp="1"/>
          </p:cNvSpPr>
          <p:nvPr>
            <p:ph type="title"/>
          </p:nvPr>
        </p:nvSpPr>
        <p:spPr>
          <a:xfrm>
            <a:off x="838200" y="365125"/>
            <a:ext cx="10515600" cy="777875"/>
          </a:xfrm>
        </p:spPr>
        <p:txBody>
          <a:bodyPr>
            <a:normAutofit/>
          </a:bodyPr>
          <a:lstStyle/>
          <a:p>
            <a:r>
              <a:rPr lang="en-GB" sz="2800" dirty="0"/>
              <a:t>“I’m a fraud”</a:t>
            </a:r>
            <a:endParaRPr lang="en-US" sz="2800" dirty="0"/>
          </a:p>
        </p:txBody>
      </p:sp>
      <p:grpSp>
        <p:nvGrpSpPr>
          <p:cNvPr id="3" name="Group 2">
            <a:extLst>
              <a:ext uri="{FF2B5EF4-FFF2-40B4-BE49-F238E27FC236}">
                <a16:creationId xmlns:a16="http://schemas.microsoft.com/office/drawing/2014/main" id="{31BC3D1A-FEC7-FB74-CC9C-DB65E2968027}"/>
              </a:ext>
            </a:extLst>
          </p:cNvPr>
          <p:cNvGrpSpPr/>
          <p:nvPr/>
        </p:nvGrpSpPr>
        <p:grpSpPr>
          <a:xfrm>
            <a:off x="647700" y="1609725"/>
            <a:ext cx="4886325" cy="3838575"/>
            <a:chOff x="0" y="1484244"/>
            <a:chExt cx="5720932" cy="4060592"/>
          </a:xfrm>
        </p:grpSpPr>
        <p:pic>
          <p:nvPicPr>
            <p:cNvPr id="4" name="Picture 3">
              <a:extLst>
                <a:ext uri="{FF2B5EF4-FFF2-40B4-BE49-F238E27FC236}">
                  <a16:creationId xmlns:a16="http://schemas.microsoft.com/office/drawing/2014/main" id="{31B05AFD-444D-F0E7-3268-E456A6FF39B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625" r="96875">
                          <a14:foregroundMark x1="50313" y1="68123" x2="50313" y2="68123"/>
                          <a14:foregroundMark x1="39375" y1="35476" x2="29375" y2="77378"/>
                          <a14:foregroundMark x1="59375" y1="23136" x2="68125" y2="38046"/>
                          <a14:foregroundMark x1="50938" y1="30591" x2="625" y2="78406"/>
                          <a14:backgroundMark x1="5938" y1="22622" x2="25625" y2="0"/>
                          <a14:backgroundMark x1="7187" y1="42416" x2="3438" y2="21594"/>
                          <a14:backgroundMark x1="17813" y1="53728" x2="8750" y2="39846"/>
                        </a14:backgroundRemoval>
                      </a14:imgEffect>
                    </a14:imgLayer>
                  </a14:imgProps>
                </a:ext>
              </a:extLst>
            </a:blip>
            <a:stretch>
              <a:fillRect/>
            </a:stretch>
          </p:blipFill>
          <p:spPr>
            <a:xfrm>
              <a:off x="3765198" y="3167396"/>
              <a:ext cx="1955734" cy="2377440"/>
            </a:xfrm>
            <a:prstGeom prst="rect">
              <a:avLst/>
            </a:prstGeom>
          </p:spPr>
        </p:pic>
        <p:sp>
          <p:nvSpPr>
            <p:cNvPr id="5" name="Speech Bubble: Oval 4">
              <a:extLst>
                <a:ext uri="{FF2B5EF4-FFF2-40B4-BE49-F238E27FC236}">
                  <a16:creationId xmlns:a16="http://schemas.microsoft.com/office/drawing/2014/main" id="{7695FBA8-51CD-71AF-9A4E-1C04D1DFE748}"/>
                </a:ext>
              </a:extLst>
            </p:cNvPr>
            <p:cNvSpPr/>
            <p:nvPr/>
          </p:nvSpPr>
          <p:spPr>
            <a:xfrm>
              <a:off x="0" y="1484244"/>
              <a:ext cx="4293704" cy="2743200"/>
            </a:xfrm>
            <a:prstGeom prst="wedgeEllipseCallout">
              <a:avLst>
                <a:gd name="adj1" fmla="val 61513"/>
                <a:gd name="adj2" fmla="val 536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The exaggerated esteem in which my lifework is held makes me very ill at ease. I feel compelled to think of myself as an involuntary swindler. </a:t>
              </a:r>
            </a:p>
          </p:txBody>
        </p:sp>
        <p:sp>
          <p:nvSpPr>
            <p:cNvPr id="6" name="TextBox 5">
              <a:extLst>
                <a:ext uri="{FF2B5EF4-FFF2-40B4-BE49-F238E27FC236}">
                  <a16:creationId xmlns:a16="http://schemas.microsoft.com/office/drawing/2014/main" id="{F924D62F-BABE-B2D3-714B-7C421D2243CC}"/>
                </a:ext>
              </a:extLst>
            </p:cNvPr>
            <p:cNvSpPr txBox="1"/>
            <p:nvPr/>
          </p:nvSpPr>
          <p:spPr>
            <a:xfrm>
              <a:off x="999744" y="5175504"/>
              <a:ext cx="1889760" cy="369332"/>
            </a:xfrm>
            <a:prstGeom prst="rect">
              <a:avLst/>
            </a:prstGeom>
            <a:noFill/>
          </p:spPr>
          <p:txBody>
            <a:bodyPr wrap="square" rtlCol="0">
              <a:spAutoFit/>
            </a:bodyPr>
            <a:lstStyle/>
            <a:p>
              <a:r>
                <a:rPr lang="en-GB" dirty="0"/>
                <a:t>Albert Einstein</a:t>
              </a:r>
            </a:p>
          </p:txBody>
        </p:sp>
      </p:grpSp>
      <p:grpSp>
        <p:nvGrpSpPr>
          <p:cNvPr id="12" name="Group 11">
            <a:extLst>
              <a:ext uri="{FF2B5EF4-FFF2-40B4-BE49-F238E27FC236}">
                <a16:creationId xmlns:a16="http://schemas.microsoft.com/office/drawing/2014/main" id="{9F4AB9C2-DA2F-7330-8610-6B3AD5AD4D3F}"/>
              </a:ext>
            </a:extLst>
          </p:cNvPr>
          <p:cNvGrpSpPr/>
          <p:nvPr/>
        </p:nvGrpSpPr>
        <p:grpSpPr>
          <a:xfrm>
            <a:off x="6540514" y="1466850"/>
            <a:ext cx="5127612" cy="4077986"/>
            <a:chOff x="6540513" y="1426168"/>
            <a:chExt cx="5535663" cy="4118668"/>
          </a:xfrm>
        </p:grpSpPr>
        <p:sp>
          <p:nvSpPr>
            <p:cNvPr id="13" name="Thought Bubble: Cloud 12">
              <a:extLst>
                <a:ext uri="{FF2B5EF4-FFF2-40B4-BE49-F238E27FC236}">
                  <a16:creationId xmlns:a16="http://schemas.microsoft.com/office/drawing/2014/main" id="{6CD30AB7-4614-C7EC-A45D-066C75EC11A1}"/>
                </a:ext>
              </a:extLst>
            </p:cNvPr>
            <p:cNvSpPr/>
            <p:nvPr/>
          </p:nvSpPr>
          <p:spPr>
            <a:xfrm>
              <a:off x="7381072" y="1426168"/>
              <a:ext cx="4643716" cy="249218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‘Sometimes I wake up in the morning before going off to a shoot, and I think, I can’t do this. I’m a fraud.’</a:t>
              </a:r>
            </a:p>
          </p:txBody>
        </p:sp>
        <p:pic>
          <p:nvPicPr>
            <p:cNvPr id="14" name="Picture 13">
              <a:extLst>
                <a:ext uri="{FF2B5EF4-FFF2-40B4-BE49-F238E27FC236}">
                  <a16:creationId xmlns:a16="http://schemas.microsoft.com/office/drawing/2014/main" id="{717EAADC-77F1-D7D7-BB45-8F240F9D2E47}"/>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17756" r="89760">
                          <a14:foregroundMark x1="34314" y1="83004" x2="20806" y2="83597"/>
                          <a14:foregroundMark x1="28105" y1="84190" x2="25599" y2="99407"/>
                          <a14:foregroundMark x1="78214" y1="90909" x2="82571" y2="99012"/>
                          <a14:backgroundMark x1="36819" y1="55731" x2="33660" y2="36957"/>
                          <a14:backgroundMark x1="24619" y1="79051" x2="38998" y2="71146"/>
                          <a14:backgroundMark x1="74401" y1="81225" x2="81917" y2="85771"/>
                        </a14:backgroundRemoval>
                      </a14:imgEffect>
                    </a14:imgLayer>
                  </a14:imgProps>
                </a:ext>
                <a:ext uri="{28A0092B-C50C-407E-A947-70E740481C1C}">
                  <a14:useLocalDpi xmlns:a14="http://schemas.microsoft.com/office/drawing/2010/main"/>
                </a:ext>
              </a:extLst>
            </a:blip>
            <a:stretch>
              <a:fillRect/>
            </a:stretch>
          </p:blipFill>
          <p:spPr>
            <a:xfrm>
              <a:off x="6540513" y="3400187"/>
              <a:ext cx="3890885" cy="2144649"/>
            </a:xfrm>
            <a:prstGeom prst="rect">
              <a:avLst/>
            </a:prstGeom>
          </p:spPr>
        </p:pic>
        <p:sp>
          <p:nvSpPr>
            <p:cNvPr id="15" name="TextBox 14">
              <a:extLst>
                <a:ext uri="{FF2B5EF4-FFF2-40B4-BE49-F238E27FC236}">
                  <a16:creationId xmlns:a16="http://schemas.microsoft.com/office/drawing/2014/main" id="{7F557531-B370-BBD0-0454-B49531180D26}"/>
                </a:ext>
              </a:extLst>
            </p:cNvPr>
            <p:cNvSpPr txBox="1"/>
            <p:nvPr/>
          </p:nvSpPr>
          <p:spPr>
            <a:xfrm>
              <a:off x="10186416" y="5175504"/>
              <a:ext cx="1889760" cy="369332"/>
            </a:xfrm>
            <a:prstGeom prst="rect">
              <a:avLst/>
            </a:prstGeom>
            <a:noFill/>
          </p:spPr>
          <p:txBody>
            <a:bodyPr wrap="square" rtlCol="0">
              <a:spAutoFit/>
            </a:bodyPr>
            <a:lstStyle/>
            <a:p>
              <a:r>
                <a:rPr lang="en-GB" dirty="0"/>
                <a:t>Kate Winslet</a:t>
              </a:r>
            </a:p>
          </p:txBody>
        </p:sp>
      </p:grpSp>
    </p:spTree>
    <p:extLst>
      <p:ext uri="{BB962C8B-B14F-4D97-AF65-F5344CB8AC3E}">
        <p14:creationId xmlns:p14="http://schemas.microsoft.com/office/powerpoint/2010/main" val="287553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103D4-55F1-BF61-4E81-4BDC28E7C0AA}"/>
              </a:ext>
            </a:extLst>
          </p:cNvPr>
          <p:cNvSpPr>
            <a:spLocks noGrp="1"/>
          </p:cNvSpPr>
          <p:nvPr>
            <p:ph type="title"/>
          </p:nvPr>
        </p:nvSpPr>
        <p:spPr>
          <a:xfrm>
            <a:off x="838200" y="365125"/>
            <a:ext cx="10515600" cy="701675"/>
          </a:xfrm>
        </p:spPr>
        <p:txBody>
          <a:bodyPr/>
          <a:lstStyle/>
          <a:p>
            <a:r>
              <a:rPr lang="en-US" dirty="0"/>
              <a:t>Imposter Syndrome</a:t>
            </a:r>
          </a:p>
        </p:txBody>
      </p:sp>
      <p:sp>
        <p:nvSpPr>
          <p:cNvPr id="5" name="Content Placeholder 4">
            <a:extLst>
              <a:ext uri="{FF2B5EF4-FFF2-40B4-BE49-F238E27FC236}">
                <a16:creationId xmlns:a16="http://schemas.microsoft.com/office/drawing/2014/main" id="{A4BCC5B1-A9FC-41AA-D63B-2D37CBF2E5DA}"/>
              </a:ext>
            </a:extLst>
          </p:cNvPr>
          <p:cNvSpPr>
            <a:spLocks noGrp="1"/>
          </p:cNvSpPr>
          <p:nvPr>
            <p:ph sz="half" idx="1"/>
          </p:nvPr>
        </p:nvSpPr>
        <p:spPr>
          <a:xfrm>
            <a:off x="656492" y="2576146"/>
            <a:ext cx="5363308" cy="1705708"/>
          </a:xfrm>
        </p:spPr>
        <p:txBody>
          <a:bodyPr>
            <a:normAutofit/>
          </a:bodyPr>
          <a:lstStyle/>
          <a:p>
            <a:pPr>
              <a:buFont typeface="Wingdings" panose="05000000000000000000" pitchFamily="2" charset="2"/>
              <a:buChar char="Ø"/>
            </a:pPr>
            <a:r>
              <a:rPr lang="en-US" sz="2000" dirty="0"/>
              <a:t>Coined by Clance and Imes in 1978 to designate an </a:t>
            </a:r>
            <a:r>
              <a:rPr lang="en-US" sz="2000" b="1" dirty="0"/>
              <a:t>“internal experience of intellectual phoniness” </a:t>
            </a:r>
          </a:p>
          <a:p>
            <a:pPr marL="0" indent="0">
              <a:buNone/>
            </a:pPr>
            <a:endParaRPr lang="en-US" dirty="0"/>
          </a:p>
        </p:txBody>
      </p:sp>
      <p:pic>
        <p:nvPicPr>
          <p:cNvPr id="8" name="Content Placeholder 7" descr="Diagram&#10;&#10;Description automatically generated">
            <a:extLst>
              <a:ext uri="{FF2B5EF4-FFF2-40B4-BE49-F238E27FC236}">
                <a16:creationId xmlns:a16="http://schemas.microsoft.com/office/drawing/2014/main" id="{9AB04DEF-C160-7555-50A0-A796A8F6F0C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340112" y="1160149"/>
            <a:ext cx="3280996" cy="5016814"/>
          </a:xfrm>
        </p:spPr>
      </p:pic>
    </p:spTree>
    <p:extLst>
      <p:ext uri="{BB962C8B-B14F-4D97-AF65-F5344CB8AC3E}">
        <p14:creationId xmlns:p14="http://schemas.microsoft.com/office/powerpoint/2010/main" val="3519326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D91696-4F6D-A628-BB28-C4C46DFE55BC}"/>
              </a:ext>
            </a:extLst>
          </p:cNvPr>
          <p:cNvSpPr>
            <a:spLocks noGrp="1"/>
          </p:cNvSpPr>
          <p:nvPr>
            <p:ph type="title"/>
          </p:nvPr>
        </p:nvSpPr>
        <p:spPr>
          <a:xfrm>
            <a:off x="1113810" y="2960716"/>
            <a:ext cx="4036334" cy="2387600"/>
          </a:xfrm>
        </p:spPr>
        <p:txBody>
          <a:bodyPr vert="horz" lIns="91440" tIns="45720" rIns="91440" bIns="45720" rtlCol="0" anchor="t">
            <a:normAutofit/>
          </a:bodyPr>
          <a:lstStyle/>
          <a:p>
            <a:r>
              <a:rPr lang="en-US" sz="3800" b="0" i="0" kern="1200" dirty="0">
                <a:solidFill>
                  <a:schemeClr val="tx1"/>
                </a:solidFill>
                <a:effectLst/>
                <a:latin typeface="+mj-lt"/>
                <a:ea typeface="+mj-ea"/>
                <a:cs typeface="+mj-cs"/>
              </a:rPr>
              <a:t>The different types of Imposter Syndrome</a:t>
            </a:r>
            <a:br>
              <a:rPr lang="en-US" sz="3800" b="0" i="0" kern="1200" dirty="0">
                <a:solidFill>
                  <a:schemeClr val="tx1"/>
                </a:solidFill>
                <a:effectLst/>
                <a:latin typeface="+mj-lt"/>
                <a:ea typeface="+mj-ea"/>
                <a:cs typeface="+mj-cs"/>
              </a:rPr>
            </a:br>
            <a:endParaRPr lang="en-US" sz="3800" kern="1200" dirty="0">
              <a:solidFill>
                <a:schemeClr val="tx1"/>
              </a:solidFill>
              <a:latin typeface="+mj-lt"/>
              <a:ea typeface="+mj-ea"/>
              <a:cs typeface="+mj-cs"/>
            </a:endParaRPr>
          </a:p>
        </p:txBody>
      </p:sp>
      <p:grpSp>
        <p:nvGrpSpPr>
          <p:cNvPr id="11" name="Group 10">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Rectangle 15">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cture containing text&#10;&#10;Description automatically generated">
            <a:extLst>
              <a:ext uri="{FF2B5EF4-FFF2-40B4-BE49-F238E27FC236}">
                <a16:creationId xmlns:a16="http://schemas.microsoft.com/office/drawing/2014/main" id="{240F3247-C200-8503-9824-C27B201375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5048" y="666728"/>
            <a:ext cx="4850889" cy="5465791"/>
          </a:xfrm>
          <a:prstGeom prst="rect">
            <a:avLst/>
          </a:prstGeom>
        </p:spPr>
      </p:pic>
    </p:spTree>
    <p:extLst>
      <p:ext uri="{BB962C8B-B14F-4D97-AF65-F5344CB8AC3E}">
        <p14:creationId xmlns:p14="http://schemas.microsoft.com/office/powerpoint/2010/main" val="1206497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AA040-4AA8-2F62-4E74-076A8953F84D}"/>
              </a:ext>
            </a:extLst>
          </p:cNvPr>
          <p:cNvSpPr>
            <a:spLocks noGrp="1"/>
          </p:cNvSpPr>
          <p:nvPr>
            <p:ph type="title"/>
          </p:nvPr>
        </p:nvSpPr>
        <p:spPr>
          <a:xfrm>
            <a:off x="838200" y="365125"/>
            <a:ext cx="10515600" cy="625475"/>
          </a:xfrm>
        </p:spPr>
        <p:txBody>
          <a:bodyPr>
            <a:normAutofit/>
          </a:bodyPr>
          <a:lstStyle/>
          <a:p>
            <a:r>
              <a:rPr lang="en-US" sz="3200" dirty="0">
                <a:solidFill>
                  <a:srgbClr val="3B3B3B"/>
                </a:solidFill>
                <a:latin typeface="Roboto Condensed" panose="02000000000000000000" pitchFamily="2" charset="0"/>
              </a:rPr>
              <a:t>S</a:t>
            </a:r>
            <a:r>
              <a:rPr lang="en-US" sz="3200" b="0" i="0" dirty="0">
                <a:solidFill>
                  <a:srgbClr val="3B3B3B"/>
                </a:solidFill>
                <a:effectLst/>
                <a:latin typeface="Roboto Condensed" panose="02000000000000000000" pitchFamily="2" charset="0"/>
              </a:rPr>
              <a:t>ix steps to reframe thinking and combat imposter syndrome</a:t>
            </a:r>
            <a:endParaRPr lang="en-US" sz="3200" dirty="0"/>
          </a:p>
        </p:txBody>
      </p:sp>
      <p:sp>
        <p:nvSpPr>
          <p:cNvPr id="4" name="TextBox 3">
            <a:extLst>
              <a:ext uri="{FF2B5EF4-FFF2-40B4-BE49-F238E27FC236}">
                <a16:creationId xmlns:a16="http://schemas.microsoft.com/office/drawing/2014/main" id="{D0B55044-FE56-6AC9-067D-F3393B63897D}"/>
              </a:ext>
            </a:extLst>
          </p:cNvPr>
          <p:cNvSpPr txBox="1"/>
          <p:nvPr/>
        </p:nvSpPr>
        <p:spPr>
          <a:xfrm>
            <a:off x="718457" y="1644134"/>
            <a:ext cx="6096000" cy="369332"/>
          </a:xfrm>
          <a:prstGeom prst="rect">
            <a:avLst/>
          </a:prstGeom>
          <a:noFill/>
        </p:spPr>
        <p:txBody>
          <a:bodyPr wrap="square">
            <a:spAutoFit/>
          </a:bodyPr>
          <a:lstStyle/>
          <a:p>
            <a:pPr algn="l"/>
            <a:r>
              <a:rPr lang="en-US" b="1" i="0" dirty="0">
                <a:solidFill>
                  <a:srgbClr val="31ADA8"/>
                </a:solidFill>
                <a:effectLst/>
                <a:latin typeface="Roboto Condensed" panose="02000000000000000000" pitchFamily="2" charset="0"/>
              </a:rPr>
              <a:t>Step 1: Focus on the Facts</a:t>
            </a:r>
            <a:endParaRPr lang="en-US" b="1" i="0" dirty="0">
              <a:solidFill>
                <a:srgbClr val="3B3B3B"/>
              </a:solidFill>
              <a:effectLst/>
              <a:latin typeface="Roboto Condensed" panose="02000000000000000000" pitchFamily="2" charset="0"/>
            </a:endParaRPr>
          </a:p>
        </p:txBody>
      </p:sp>
      <p:sp>
        <p:nvSpPr>
          <p:cNvPr id="6" name="TextBox 5">
            <a:extLst>
              <a:ext uri="{FF2B5EF4-FFF2-40B4-BE49-F238E27FC236}">
                <a16:creationId xmlns:a16="http://schemas.microsoft.com/office/drawing/2014/main" id="{FEE0F5A5-2D7E-AFAC-45FD-8B71EBE6F106}"/>
              </a:ext>
            </a:extLst>
          </p:cNvPr>
          <p:cNvSpPr txBox="1"/>
          <p:nvPr/>
        </p:nvSpPr>
        <p:spPr>
          <a:xfrm>
            <a:off x="718457" y="2013466"/>
            <a:ext cx="6096000" cy="369332"/>
          </a:xfrm>
          <a:prstGeom prst="rect">
            <a:avLst/>
          </a:prstGeom>
          <a:noFill/>
        </p:spPr>
        <p:txBody>
          <a:bodyPr wrap="square">
            <a:spAutoFit/>
          </a:bodyPr>
          <a:lstStyle/>
          <a:p>
            <a:pPr algn="l"/>
            <a:r>
              <a:rPr lang="en-US" b="1" i="0" dirty="0">
                <a:solidFill>
                  <a:srgbClr val="31ADA8"/>
                </a:solidFill>
                <a:effectLst/>
                <a:latin typeface="Roboto Condensed" panose="02000000000000000000" pitchFamily="2" charset="0"/>
              </a:rPr>
              <a:t>Step 2: Acknowledge, Validate and Let Go</a:t>
            </a:r>
            <a:endParaRPr lang="en-US" b="1" i="0" dirty="0">
              <a:solidFill>
                <a:srgbClr val="3B3B3B"/>
              </a:solidFill>
              <a:effectLst/>
              <a:latin typeface="Roboto Condensed" panose="02000000000000000000" pitchFamily="2" charset="0"/>
            </a:endParaRPr>
          </a:p>
        </p:txBody>
      </p:sp>
      <p:sp>
        <p:nvSpPr>
          <p:cNvPr id="8" name="TextBox 7">
            <a:extLst>
              <a:ext uri="{FF2B5EF4-FFF2-40B4-BE49-F238E27FC236}">
                <a16:creationId xmlns:a16="http://schemas.microsoft.com/office/drawing/2014/main" id="{6C9B187F-5F86-E162-E59D-F3C65DBE7999}"/>
              </a:ext>
            </a:extLst>
          </p:cNvPr>
          <p:cNvSpPr txBox="1"/>
          <p:nvPr/>
        </p:nvSpPr>
        <p:spPr>
          <a:xfrm>
            <a:off x="718457" y="2382798"/>
            <a:ext cx="6096000" cy="369332"/>
          </a:xfrm>
          <a:prstGeom prst="rect">
            <a:avLst/>
          </a:prstGeom>
          <a:noFill/>
        </p:spPr>
        <p:txBody>
          <a:bodyPr wrap="square">
            <a:spAutoFit/>
          </a:bodyPr>
          <a:lstStyle/>
          <a:p>
            <a:pPr algn="l"/>
            <a:r>
              <a:rPr lang="en-US" b="1" i="0" dirty="0">
                <a:solidFill>
                  <a:srgbClr val="31ADA8"/>
                </a:solidFill>
                <a:effectLst/>
                <a:latin typeface="Roboto Condensed" panose="02000000000000000000" pitchFamily="2" charset="0"/>
              </a:rPr>
              <a:t>Step 3: Reframe Your Thoughts</a:t>
            </a:r>
            <a:endParaRPr lang="en-US" b="1" i="0" dirty="0">
              <a:solidFill>
                <a:srgbClr val="3B3B3B"/>
              </a:solidFill>
              <a:effectLst/>
              <a:latin typeface="Roboto Condensed" panose="02000000000000000000" pitchFamily="2" charset="0"/>
            </a:endParaRPr>
          </a:p>
        </p:txBody>
      </p:sp>
      <p:sp>
        <p:nvSpPr>
          <p:cNvPr id="10" name="TextBox 9">
            <a:extLst>
              <a:ext uri="{FF2B5EF4-FFF2-40B4-BE49-F238E27FC236}">
                <a16:creationId xmlns:a16="http://schemas.microsoft.com/office/drawing/2014/main" id="{DA231ADB-48FB-2DEB-29A1-292948314CE2}"/>
              </a:ext>
            </a:extLst>
          </p:cNvPr>
          <p:cNvSpPr txBox="1"/>
          <p:nvPr/>
        </p:nvSpPr>
        <p:spPr>
          <a:xfrm>
            <a:off x="718457" y="2752130"/>
            <a:ext cx="6096000" cy="369332"/>
          </a:xfrm>
          <a:prstGeom prst="rect">
            <a:avLst/>
          </a:prstGeom>
          <a:noFill/>
        </p:spPr>
        <p:txBody>
          <a:bodyPr wrap="square">
            <a:spAutoFit/>
          </a:bodyPr>
          <a:lstStyle/>
          <a:p>
            <a:pPr algn="l"/>
            <a:r>
              <a:rPr lang="en-US" b="1" i="0" dirty="0">
                <a:solidFill>
                  <a:srgbClr val="31ADA8"/>
                </a:solidFill>
                <a:effectLst/>
                <a:latin typeface="Roboto Condensed" panose="02000000000000000000" pitchFamily="2" charset="0"/>
              </a:rPr>
              <a:t>Step 4: Share How You’re Feeling</a:t>
            </a:r>
            <a:endParaRPr lang="en-US" b="1" i="0" dirty="0">
              <a:solidFill>
                <a:srgbClr val="3B3B3B"/>
              </a:solidFill>
              <a:effectLst/>
              <a:latin typeface="Roboto Condensed" panose="02000000000000000000" pitchFamily="2" charset="0"/>
            </a:endParaRPr>
          </a:p>
        </p:txBody>
      </p:sp>
      <p:sp>
        <p:nvSpPr>
          <p:cNvPr id="12" name="TextBox 11">
            <a:extLst>
              <a:ext uri="{FF2B5EF4-FFF2-40B4-BE49-F238E27FC236}">
                <a16:creationId xmlns:a16="http://schemas.microsoft.com/office/drawing/2014/main" id="{94746E5F-91A4-2FD6-E26F-757E4E736746}"/>
              </a:ext>
            </a:extLst>
          </p:cNvPr>
          <p:cNvSpPr txBox="1"/>
          <p:nvPr/>
        </p:nvSpPr>
        <p:spPr>
          <a:xfrm>
            <a:off x="718457" y="3121462"/>
            <a:ext cx="6096000" cy="369332"/>
          </a:xfrm>
          <a:prstGeom prst="rect">
            <a:avLst/>
          </a:prstGeom>
          <a:noFill/>
        </p:spPr>
        <p:txBody>
          <a:bodyPr wrap="square">
            <a:spAutoFit/>
          </a:bodyPr>
          <a:lstStyle/>
          <a:p>
            <a:pPr algn="l"/>
            <a:r>
              <a:rPr lang="en-US" b="1" i="0" dirty="0">
                <a:solidFill>
                  <a:srgbClr val="31ADA8"/>
                </a:solidFill>
                <a:effectLst/>
                <a:latin typeface="Roboto Condensed" panose="02000000000000000000" pitchFamily="2" charset="0"/>
              </a:rPr>
              <a:t>Step 5: Learn From Your Peers</a:t>
            </a:r>
            <a:endParaRPr lang="en-US" b="1" i="0" dirty="0">
              <a:solidFill>
                <a:srgbClr val="3B3B3B"/>
              </a:solidFill>
              <a:effectLst/>
              <a:latin typeface="Roboto Condensed" panose="02000000000000000000" pitchFamily="2" charset="0"/>
            </a:endParaRPr>
          </a:p>
        </p:txBody>
      </p:sp>
      <p:sp>
        <p:nvSpPr>
          <p:cNvPr id="14" name="TextBox 13">
            <a:extLst>
              <a:ext uri="{FF2B5EF4-FFF2-40B4-BE49-F238E27FC236}">
                <a16:creationId xmlns:a16="http://schemas.microsoft.com/office/drawing/2014/main" id="{FED5EB38-E613-111B-3761-337F6AC09229}"/>
              </a:ext>
            </a:extLst>
          </p:cNvPr>
          <p:cNvSpPr txBox="1"/>
          <p:nvPr/>
        </p:nvSpPr>
        <p:spPr>
          <a:xfrm>
            <a:off x="718457" y="3490794"/>
            <a:ext cx="6096000" cy="369332"/>
          </a:xfrm>
          <a:prstGeom prst="rect">
            <a:avLst/>
          </a:prstGeom>
          <a:noFill/>
        </p:spPr>
        <p:txBody>
          <a:bodyPr wrap="square">
            <a:spAutoFit/>
          </a:bodyPr>
          <a:lstStyle/>
          <a:p>
            <a:pPr algn="l"/>
            <a:r>
              <a:rPr lang="en-US" b="1" i="0" dirty="0">
                <a:solidFill>
                  <a:srgbClr val="31ADA8"/>
                </a:solidFill>
                <a:effectLst/>
                <a:latin typeface="Roboto Condensed" panose="02000000000000000000" pitchFamily="2" charset="0"/>
              </a:rPr>
              <a:t>Step 6: Pat Yourself on the Back Once in a While</a:t>
            </a:r>
            <a:endParaRPr lang="en-US" b="1" i="0" dirty="0">
              <a:solidFill>
                <a:srgbClr val="3B3B3B"/>
              </a:solidFill>
              <a:effectLst/>
              <a:latin typeface="Roboto Condensed" panose="02000000000000000000" pitchFamily="2" charset="0"/>
            </a:endParaRPr>
          </a:p>
        </p:txBody>
      </p:sp>
      <p:pic>
        <p:nvPicPr>
          <p:cNvPr id="16" name="Picture 15" descr="Text, whiteboard&#10;&#10;Description automatically generated">
            <a:extLst>
              <a:ext uri="{FF2B5EF4-FFF2-40B4-BE49-F238E27FC236}">
                <a16:creationId xmlns:a16="http://schemas.microsoft.com/office/drawing/2014/main" id="{7CF95F0C-FB95-4087-6E87-E494CB6398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1171" y="1439848"/>
            <a:ext cx="5148943" cy="4960951"/>
          </a:xfrm>
          <a:prstGeom prst="rect">
            <a:avLst/>
          </a:prstGeom>
        </p:spPr>
      </p:pic>
    </p:spTree>
    <p:extLst>
      <p:ext uri="{BB962C8B-B14F-4D97-AF65-F5344CB8AC3E}">
        <p14:creationId xmlns:p14="http://schemas.microsoft.com/office/powerpoint/2010/main" val="24263181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2052</Words>
  <Application>Microsoft Office PowerPoint</Application>
  <PresentationFormat>Widescreen</PresentationFormat>
  <Paragraphs>143</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Calibri Light</vt:lpstr>
      <vt:lpstr>kapraneue-regular</vt:lpstr>
      <vt:lpstr>Roboto Condensed</vt:lpstr>
      <vt:lpstr>Source Sans Pro</vt:lpstr>
      <vt:lpstr>Wingdings</vt:lpstr>
      <vt:lpstr>Office Theme</vt:lpstr>
      <vt:lpstr>Imposter Syndrome and the Infection Preventionist   </vt:lpstr>
      <vt:lpstr>PowerPoint Presentation</vt:lpstr>
      <vt:lpstr>APIC Keynote: Bertice Berry, Ph.D. Award-winning Public Sociologist, Best-selling Author, and Lecturer  </vt:lpstr>
      <vt:lpstr>“Everybody else knows more than me”</vt:lpstr>
      <vt:lpstr>“They’re going to find me out”</vt:lpstr>
      <vt:lpstr>“I’m a fraud”</vt:lpstr>
      <vt:lpstr>Imposter Syndrome</vt:lpstr>
      <vt:lpstr>The different types of Imposter Syndrome </vt:lpstr>
      <vt:lpstr>Six steps to reframe thinking and combat imposter syndrome</vt:lpstr>
      <vt:lpstr>Ways for the IP to Cope: </vt:lpstr>
      <vt:lpstr>Closing</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Imposter Syndrome and the Infection Preventionist   July 12th, 2023</dc:title>
  <dc:creator>Howard, Keith (DPH)</dc:creator>
  <cp:lastModifiedBy>Telmo, Maricar S.</cp:lastModifiedBy>
  <cp:revision>3</cp:revision>
  <dcterms:created xsi:type="dcterms:W3CDTF">2023-07-10T21:58:11Z</dcterms:created>
  <dcterms:modified xsi:type="dcterms:W3CDTF">2023-07-12T19:16:05Z</dcterms:modified>
</cp:coreProperties>
</file>