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Lst>
  <p:sldSz cx="18288000" cy="10287000"/>
  <p:notesSz cx="6858000" cy="9144000"/>
  <p:embeddedFontLst>
    <p:embeddedFont>
      <p:font typeface="Aileron" pitchFamily="2" charset="77"/>
      <p:regular r:id="rId14"/>
    </p:embeddedFont>
    <p:embeddedFont>
      <p:font typeface="Aileron Bold" pitchFamily="2" charset="77"/>
      <p:regular r:id="rId15"/>
      <p:bold r:id="rId16"/>
    </p:embeddedFont>
    <p:embeddedFont>
      <p:font typeface="Aileron Italics" pitchFamily="2" charset="77"/>
      <p:regular r:id="rId17"/>
      <p:italic r:id="rId18"/>
    </p:embeddedFont>
    <p:embeddedFont>
      <p:font typeface="Heading Now 71-78"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589" autoAdjust="0"/>
  </p:normalViewPr>
  <p:slideViewPr>
    <p:cSldViewPr>
      <p:cViewPr varScale="1">
        <p:scale>
          <a:sx n="80" d="100"/>
          <a:sy n="80" d="100"/>
        </p:scale>
        <p:origin x="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29.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0.jpe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31.jpe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7.svg"/><Relationship Id="rId4" Type="http://schemas.openxmlformats.org/officeDocument/2006/relationships/image" Target="../media/image23.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8.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flipH="1">
            <a:off x="10056530" y="1028700"/>
            <a:ext cx="8231470" cy="9258300"/>
          </a:xfrm>
          <a:custGeom>
            <a:avLst/>
            <a:gdLst/>
            <a:ahLst/>
            <a:cxnLst/>
            <a:rect l="l" t="t" r="r" b="b"/>
            <a:pathLst>
              <a:path w="8231470" h="9258300">
                <a:moveTo>
                  <a:pt x="8231470" y="0"/>
                </a:moveTo>
                <a:lnTo>
                  <a:pt x="0" y="0"/>
                </a:lnTo>
                <a:lnTo>
                  <a:pt x="0" y="9258300"/>
                </a:lnTo>
                <a:lnTo>
                  <a:pt x="8231470" y="9258300"/>
                </a:lnTo>
                <a:lnTo>
                  <a:pt x="82314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55830" y="470700"/>
            <a:ext cx="8097096" cy="1115999"/>
          </a:xfrm>
          <a:custGeom>
            <a:avLst/>
            <a:gdLst/>
            <a:ahLst/>
            <a:cxnLst/>
            <a:rect l="l" t="t" r="r" b="b"/>
            <a:pathLst>
              <a:path w="8097096" h="1115999">
                <a:moveTo>
                  <a:pt x="0" y="0"/>
                </a:moveTo>
                <a:lnTo>
                  <a:pt x="8097096" y="0"/>
                </a:lnTo>
                <a:lnTo>
                  <a:pt x="8097096" y="1116000"/>
                </a:lnTo>
                <a:lnTo>
                  <a:pt x="0" y="1116000"/>
                </a:lnTo>
                <a:lnTo>
                  <a:pt x="0" y="0"/>
                </a:lnTo>
                <a:close/>
              </a:path>
            </a:pathLst>
          </a:custGeom>
          <a:blipFill>
            <a:blip r:embed="rId4"/>
            <a:stretch>
              <a:fillRect r="-39571"/>
            </a:stretch>
          </a:blipFill>
        </p:spPr>
        <p:txBody>
          <a:bodyPr/>
          <a:lstStyle/>
          <a:p>
            <a:endParaRPr lang="en-US"/>
          </a:p>
        </p:txBody>
      </p:sp>
      <p:sp>
        <p:nvSpPr>
          <p:cNvPr id="10" name="Freeform 10"/>
          <p:cNvSpPr/>
          <p:nvPr/>
        </p:nvSpPr>
        <p:spPr>
          <a:xfrm>
            <a:off x="593948" y="8797179"/>
            <a:ext cx="869504" cy="922243"/>
          </a:xfrm>
          <a:custGeom>
            <a:avLst/>
            <a:gdLst/>
            <a:ahLst/>
            <a:cxnLst/>
            <a:rect l="l" t="t" r="r" b="b"/>
            <a:pathLst>
              <a:path w="869504" h="922243">
                <a:moveTo>
                  <a:pt x="0" y="0"/>
                </a:moveTo>
                <a:lnTo>
                  <a:pt x="869504" y="0"/>
                </a:lnTo>
                <a:lnTo>
                  <a:pt x="869504" y="922242"/>
                </a:lnTo>
                <a:lnTo>
                  <a:pt x="0" y="922242"/>
                </a:lnTo>
                <a:lnTo>
                  <a:pt x="0" y="0"/>
                </a:lnTo>
                <a:close/>
              </a:path>
            </a:pathLst>
          </a:custGeom>
          <a:blipFill>
            <a:blip r:embed="rId4"/>
            <a:stretch>
              <a:fillRect l="-974079"/>
            </a:stretch>
          </a:blipFill>
        </p:spPr>
        <p:txBody>
          <a:bodyPr/>
          <a:lstStyle/>
          <a:p>
            <a:endParaRPr lang="en-US"/>
          </a:p>
        </p:txBody>
      </p:sp>
      <p:sp>
        <p:nvSpPr>
          <p:cNvPr id="11" name="TextBox 3">
            <a:extLst>
              <a:ext uri="{FF2B5EF4-FFF2-40B4-BE49-F238E27FC236}">
                <a16:creationId xmlns:a16="http://schemas.microsoft.com/office/drawing/2014/main" id="{7C04CF90-2CB4-B733-43D4-9E8664042395}"/>
              </a:ext>
            </a:extLst>
          </p:cNvPr>
          <p:cNvSpPr txBox="1"/>
          <p:nvPr/>
        </p:nvSpPr>
        <p:spPr>
          <a:xfrm>
            <a:off x="447809" y="3640246"/>
            <a:ext cx="8412687" cy="4035207"/>
          </a:xfrm>
          <a:prstGeom prst="rect">
            <a:avLst/>
          </a:prstGeom>
        </p:spPr>
        <p:txBody>
          <a:bodyPr lIns="0" tIns="0" rIns="0" bIns="0" rtlCol="0" anchor="t">
            <a:spAutoFit/>
          </a:bodyPr>
          <a:lstStyle/>
          <a:p>
            <a:pPr algn="l">
              <a:lnSpc>
                <a:spcPts val="10428"/>
              </a:lnSpc>
            </a:pPr>
            <a:r>
              <a:rPr lang="en-US" sz="11850" spc="-793" dirty="0">
                <a:solidFill>
                  <a:srgbClr val="10102A"/>
                </a:solidFill>
                <a:latin typeface="Heading Now 71-78"/>
                <a:ea typeface="Heading Now 71-78"/>
                <a:cs typeface="Heading Now 71-78"/>
                <a:sym typeface="Heading Now 71-78"/>
              </a:rPr>
              <a:t>SIM</a:t>
            </a:r>
          </a:p>
          <a:p>
            <a:pPr algn="l">
              <a:lnSpc>
                <a:spcPts val="10428"/>
              </a:lnSpc>
            </a:pPr>
            <a:r>
              <a:rPr lang="en-US" sz="11850" spc="-793" dirty="0">
                <a:solidFill>
                  <a:srgbClr val="10102A"/>
                </a:solidFill>
                <a:latin typeface="Heading Now 71-78"/>
                <a:ea typeface="Heading Now 71-78"/>
                <a:cs typeface="Heading Now 71-78"/>
                <a:sym typeface="Heading Now 71-78"/>
              </a:rPr>
              <a:t>Research Committee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flipH="1" flipV="1">
            <a:off x="13100551" y="6911527"/>
            <a:ext cx="5847869" cy="3918072"/>
          </a:xfrm>
          <a:custGeom>
            <a:avLst/>
            <a:gdLst/>
            <a:ahLst/>
            <a:cxnLst/>
            <a:rect l="l" t="t" r="r" b="b"/>
            <a:pathLst>
              <a:path w="5847869" h="3918072">
                <a:moveTo>
                  <a:pt x="5847869" y="3918072"/>
                </a:moveTo>
                <a:lnTo>
                  <a:pt x="0" y="3918072"/>
                </a:lnTo>
                <a:lnTo>
                  <a:pt x="0" y="0"/>
                </a:lnTo>
                <a:lnTo>
                  <a:pt x="5847869" y="0"/>
                </a:lnTo>
                <a:lnTo>
                  <a:pt x="5847869" y="3918072"/>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91918" y="1685744"/>
            <a:ext cx="7667833" cy="7775830"/>
            <a:chOff x="0" y="0"/>
            <a:chExt cx="6350000" cy="6439437"/>
          </a:xfrm>
        </p:grpSpPr>
        <p:sp>
          <p:nvSpPr>
            <p:cNvPr id="4" name="Freeform 4"/>
            <p:cNvSpPr/>
            <p:nvPr/>
          </p:nvSpPr>
          <p:spPr>
            <a:xfrm>
              <a:off x="0" y="0"/>
              <a:ext cx="6350000" cy="6439437"/>
            </a:xfrm>
            <a:custGeom>
              <a:avLst/>
              <a:gdLst/>
              <a:ahLst/>
              <a:cxnLst/>
              <a:rect l="l" t="t" r="r" b="b"/>
              <a:pathLst>
                <a:path w="6350000" h="6439437">
                  <a:moveTo>
                    <a:pt x="4474210" y="0"/>
                  </a:moveTo>
                  <a:lnTo>
                    <a:pt x="1875790" y="0"/>
                  </a:lnTo>
                  <a:cubicBezTo>
                    <a:pt x="839470" y="0"/>
                    <a:pt x="0" y="851293"/>
                    <a:pt x="0" y="1902209"/>
                  </a:cubicBezTo>
                  <a:lnTo>
                    <a:pt x="0" y="4537227"/>
                  </a:lnTo>
                  <a:cubicBezTo>
                    <a:pt x="0" y="5588143"/>
                    <a:pt x="839470" y="6439437"/>
                    <a:pt x="1875790" y="6439437"/>
                  </a:cubicBezTo>
                  <a:lnTo>
                    <a:pt x="4474210" y="6439437"/>
                  </a:lnTo>
                  <a:cubicBezTo>
                    <a:pt x="5510530" y="6439437"/>
                    <a:pt x="6350000" y="5588143"/>
                    <a:pt x="6350000" y="4537227"/>
                  </a:cubicBezTo>
                  <a:lnTo>
                    <a:pt x="6350000" y="1902209"/>
                  </a:lnTo>
                  <a:cubicBezTo>
                    <a:pt x="6350000" y="851293"/>
                    <a:pt x="5510530" y="0"/>
                    <a:pt x="4474210" y="0"/>
                  </a:cubicBezTo>
                  <a:close/>
                </a:path>
              </a:pathLst>
            </a:custGeom>
            <a:blipFill>
              <a:blip r:embed="rId4"/>
              <a:stretch>
                <a:fillRect t="-6908" b="-41007"/>
              </a:stretch>
            </a:blipFill>
          </p:spPr>
          <p:txBody>
            <a:bodyPr/>
            <a:lstStyle/>
            <a:p>
              <a:endParaRPr lang="en-US"/>
            </a:p>
          </p:txBody>
        </p:sp>
      </p:grpSp>
      <p:sp>
        <p:nvSpPr>
          <p:cNvPr id="5" name="Freeform 5"/>
          <p:cNvSpPr/>
          <p:nvPr/>
        </p:nvSpPr>
        <p:spPr>
          <a:xfrm rot="-2980059" flipV="1">
            <a:off x="16829241" y="9048459"/>
            <a:ext cx="1368291" cy="870575"/>
          </a:xfrm>
          <a:custGeom>
            <a:avLst/>
            <a:gdLst/>
            <a:ahLst/>
            <a:cxnLst/>
            <a:rect l="l" t="t" r="r" b="b"/>
            <a:pathLst>
              <a:path w="1368291" h="870575">
                <a:moveTo>
                  <a:pt x="0" y="870575"/>
                </a:moveTo>
                <a:lnTo>
                  <a:pt x="1368291" y="870575"/>
                </a:lnTo>
                <a:lnTo>
                  <a:pt x="1368291" y="0"/>
                </a:lnTo>
                <a:lnTo>
                  <a:pt x="0" y="0"/>
                </a:lnTo>
                <a:lnTo>
                  <a:pt x="0" y="87057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771152">
            <a:off x="16663694" y="703961"/>
            <a:ext cx="986049" cy="950305"/>
          </a:xfrm>
          <a:custGeom>
            <a:avLst/>
            <a:gdLst/>
            <a:ahLst/>
            <a:cxnLst/>
            <a:rect l="l" t="t" r="r" b="b"/>
            <a:pathLst>
              <a:path w="986049" h="950305">
                <a:moveTo>
                  <a:pt x="0" y="0"/>
                </a:moveTo>
                <a:lnTo>
                  <a:pt x="986048" y="0"/>
                </a:lnTo>
                <a:lnTo>
                  <a:pt x="986048" y="950304"/>
                </a:lnTo>
                <a:lnTo>
                  <a:pt x="0" y="950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201400" y="437217"/>
            <a:ext cx="932453" cy="846201"/>
          </a:xfrm>
          <a:custGeom>
            <a:avLst/>
            <a:gdLst/>
            <a:ahLst/>
            <a:cxnLst/>
            <a:rect l="l" t="t" r="r" b="b"/>
            <a:pathLst>
              <a:path w="932453" h="846201">
                <a:moveTo>
                  <a:pt x="0" y="0"/>
                </a:moveTo>
                <a:lnTo>
                  <a:pt x="932453" y="0"/>
                </a:lnTo>
                <a:lnTo>
                  <a:pt x="932453" y="846201"/>
                </a:lnTo>
                <a:lnTo>
                  <a:pt x="0" y="8462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896274" y="1896745"/>
            <a:ext cx="8895645" cy="8390255"/>
          </a:xfrm>
          <a:prstGeom prst="rect">
            <a:avLst/>
          </a:prstGeom>
        </p:spPr>
        <p:txBody>
          <a:bodyPr lIns="0" tIns="0" rIns="0" bIns="0" rtlCol="0" anchor="t">
            <a:spAutoFit/>
          </a:bodyPr>
          <a:lstStyle/>
          <a:p>
            <a:pPr algn="l">
              <a:lnSpc>
                <a:spcPts val="3219"/>
              </a:lnSpc>
            </a:pPr>
            <a:r>
              <a:rPr lang="en-US" sz="2299" spc="-45" dirty="0">
                <a:solidFill>
                  <a:srgbClr val="000000"/>
                </a:solidFill>
                <a:latin typeface="Aileron"/>
                <a:ea typeface="Aileron"/>
                <a:cs typeface="Aileron"/>
                <a:sym typeface="Aileron"/>
              </a:rPr>
              <a:t>Where ideas still simmer — and sometimes boil over. </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spc="-45" dirty="0">
                <a:solidFill>
                  <a:srgbClr val="000000"/>
                </a:solidFill>
                <a:latin typeface="Aileron"/>
                <a:ea typeface="Aileron"/>
                <a:cs typeface="Aileron"/>
                <a:sym typeface="Aileron"/>
              </a:rPr>
              <a:t>A new series of encounters focused on mid-career and senior scholars’ struggles when conducting research on social issues in management.</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Why?</a:t>
            </a:r>
            <a:r>
              <a:rPr lang="en-US" sz="2299" spc="-45" dirty="0">
                <a:solidFill>
                  <a:srgbClr val="000000"/>
                </a:solidFill>
                <a:latin typeface="Aileron"/>
                <a:ea typeface="Aileron"/>
                <a:cs typeface="Aileron"/>
                <a:sym typeface="Aileron"/>
              </a:rPr>
              <a:t> Because these SIM members are currently not covered by the committee activities. </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When?</a:t>
            </a:r>
            <a:r>
              <a:rPr lang="en-US" sz="2299" spc="-45" dirty="0">
                <a:solidFill>
                  <a:srgbClr val="000000"/>
                </a:solidFill>
                <a:latin typeface="Aileron"/>
                <a:ea typeface="Aileron"/>
                <a:cs typeface="Aileron"/>
                <a:sym typeface="Aileron"/>
              </a:rPr>
              <a:t> During AOM Annual Meeting - 1,5 hours.</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Format: </a:t>
            </a:r>
            <a:r>
              <a:rPr lang="en-US" sz="2299" spc="-45" dirty="0">
                <a:solidFill>
                  <a:srgbClr val="000000"/>
                </a:solidFill>
                <a:latin typeface="Aileron"/>
                <a:ea typeface="Aileron"/>
                <a:cs typeface="Aileron"/>
                <a:sym typeface="Aileron"/>
              </a:rPr>
              <a:t>No pre-inscription.  Discussion-intensive, with three rotating stations where participants will have the opportunity to share their struggles in specific parts of the research process (e.g. partnerships, changing environments, keeping updated with new social issues).</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SMART KPIs: </a:t>
            </a:r>
          </a:p>
          <a:p>
            <a:pPr algn="l">
              <a:lnSpc>
                <a:spcPts val="3219"/>
              </a:lnSpc>
            </a:pPr>
            <a:r>
              <a:rPr lang="en-US" sz="2299" spc="-45" dirty="0">
                <a:solidFill>
                  <a:srgbClr val="000000"/>
                </a:solidFill>
                <a:latin typeface="Aileron"/>
                <a:ea typeface="Aileron"/>
                <a:cs typeface="Aileron"/>
                <a:sym typeface="Aileron"/>
              </a:rPr>
              <a:t>2 events in the first year.</a:t>
            </a:r>
          </a:p>
          <a:p>
            <a:pPr algn="l">
              <a:lnSpc>
                <a:spcPts val="3219"/>
              </a:lnSpc>
            </a:pPr>
            <a:r>
              <a:rPr lang="en-US" sz="2299" spc="-45" dirty="0">
                <a:solidFill>
                  <a:srgbClr val="000000"/>
                </a:solidFill>
                <a:latin typeface="Aileron"/>
                <a:ea typeface="Aileron"/>
                <a:cs typeface="Aileron"/>
                <a:sym typeface="Aileron"/>
              </a:rPr>
              <a:t>≥30 mid-career or senior scholars attend the workshop</a:t>
            </a:r>
          </a:p>
          <a:p>
            <a:pPr algn="l">
              <a:lnSpc>
                <a:spcPts val="3219"/>
              </a:lnSpc>
            </a:pPr>
            <a:r>
              <a:rPr lang="en-US" sz="2299" spc="-45" dirty="0">
                <a:solidFill>
                  <a:srgbClr val="000000"/>
                </a:solidFill>
                <a:latin typeface="Aileron"/>
                <a:ea typeface="Aileron"/>
                <a:cs typeface="Aileron"/>
                <a:sym typeface="Aileron"/>
              </a:rPr>
              <a:t>≥80% of feedback survey respondents rate the session “useful” or “very useful.”</a:t>
            </a:r>
          </a:p>
          <a:p>
            <a:pPr algn="l">
              <a:lnSpc>
                <a:spcPts val="3219"/>
              </a:lnSpc>
              <a:spcBef>
                <a:spcPct val="0"/>
              </a:spcBef>
            </a:pPr>
            <a:endParaRPr lang="en-US" sz="2299" spc="-45" dirty="0">
              <a:solidFill>
                <a:srgbClr val="000000"/>
              </a:solidFill>
              <a:latin typeface="Aileron"/>
              <a:ea typeface="Aileron"/>
              <a:cs typeface="Aileron"/>
              <a:sym typeface="Aileron"/>
            </a:endParaRPr>
          </a:p>
        </p:txBody>
      </p:sp>
      <p:sp>
        <p:nvSpPr>
          <p:cNvPr id="9" name="TextBox 9"/>
          <p:cNvSpPr txBox="1"/>
          <p:nvPr/>
        </p:nvSpPr>
        <p:spPr>
          <a:xfrm>
            <a:off x="896274" y="422421"/>
            <a:ext cx="8895643" cy="1375377"/>
          </a:xfrm>
          <a:prstGeom prst="rect">
            <a:avLst/>
          </a:prstGeom>
        </p:spPr>
        <p:txBody>
          <a:bodyPr wrap="square" lIns="0" tIns="0" rIns="0" bIns="0" rtlCol="0" anchor="t">
            <a:spAutoFit/>
          </a:bodyPr>
          <a:lstStyle/>
          <a:p>
            <a:pPr algn="l">
              <a:lnSpc>
                <a:spcPts val="5278"/>
              </a:lnSpc>
            </a:pPr>
            <a:r>
              <a:rPr lang="en-US" sz="5997" spc="-401" dirty="0">
                <a:solidFill>
                  <a:srgbClr val="10102A"/>
                </a:solidFill>
                <a:latin typeface="Heading Now 71-78"/>
                <a:ea typeface="Heading Now 71-78"/>
                <a:cs typeface="Heading Now 71-78"/>
                <a:sym typeface="Heading Now 71-78"/>
              </a:rPr>
              <a:t>Seasoned Researcher’s Circle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a:off x="1206726" y="1212924"/>
            <a:ext cx="450754" cy="438358"/>
          </a:xfrm>
          <a:custGeom>
            <a:avLst/>
            <a:gdLst/>
            <a:ahLst/>
            <a:cxnLst/>
            <a:rect l="l" t="t" r="r" b="b"/>
            <a:pathLst>
              <a:path w="450754" h="438358">
                <a:moveTo>
                  <a:pt x="0" y="0"/>
                </a:moveTo>
                <a:lnTo>
                  <a:pt x="450754" y="0"/>
                </a:lnTo>
                <a:lnTo>
                  <a:pt x="450754" y="438359"/>
                </a:lnTo>
                <a:lnTo>
                  <a:pt x="0" y="43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6221131"/>
            <a:ext cx="18288000" cy="4065869"/>
            <a:chOff x="0" y="0"/>
            <a:chExt cx="2833290" cy="629910"/>
          </a:xfrm>
        </p:grpSpPr>
        <p:sp>
          <p:nvSpPr>
            <p:cNvPr id="4" name="Freeform 4"/>
            <p:cNvSpPr/>
            <p:nvPr/>
          </p:nvSpPr>
          <p:spPr>
            <a:xfrm>
              <a:off x="0" y="0"/>
              <a:ext cx="2833290" cy="629910"/>
            </a:xfrm>
            <a:custGeom>
              <a:avLst/>
              <a:gdLst/>
              <a:ahLst/>
              <a:cxnLst/>
              <a:rect l="l" t="t" r="r" b="b"/>
              <a:pathLst>
                <a:path w="2833290" h="629910">
                  <a:moveTo>
                    <a:pt x="0" y="0"/>
                  </a:moveTo>
                  <a:lnTo>
                    <a:pt x="2833290" y="0"/>
                  </a:lnTo>
                  <a:lnTo>
                    <a:pt x="2833290" y="629910"/>
                  </a:lnTo>
                  <a:lnTo>
                    <a:pt x="0" y="629910"/>
                  </a:lnTo>
                  <a:close/>
                </a:path>
              </a:pathLst>
            </a:custGeom>
            <a:blipFill>
              <a:blip r:embed="rId4"/>
              <a:stretch>
                <a:fillRect t="-49797" b="-49797"/>
              </a:stretch>
            </a:blipFill>
          </p:spPr>
          <p:txBody>
            <a:bodyPr/>
            <a:lstStyle/>
            <a:p>
              <a:endParaRPr lang="en-US"/>
            </a:p>
          </p:txBody>
        </p:sp>
      </p:grpSp>
      <p:sp>
        <p:nvSpPr>
          <p:cNvPr id="5" name="TextBox 5"/>
          <p:cNvSpPr txBox="1"/>
          <p:nvPr/>
        </p:nvSpPr>
        <p:spPr>
          <a:xfrm>
            <a:off x="1028700" y="2124930"/>
            <a:ext cx="12420919" cy="2308324"/>
          </a:xfrm>
          <a:prstGeom prst="rect">
            <a:avLst/>
          </a:prstGeom>
        </p:spPr>
        <p:txBody>
          <a:bodyPr lIns="0" tIns="0" rIns="0" bIns="0" rtlCol="0" anchor="t">
            <a:spAutoFit/>
          </a:bodyPr>
          <a:lstStyle/>
          <a:p>
            <a:pPr algn="l">
              <a:lnSpc>
                <a:spcPts val="9000"/>
              </a:lnSpc>
            </a:pPr>
            <a:r>
              <a:rPr lang="en-US" sz="9000" spc="-603" dirty="0">
                <a:solidFill>
                  <a:srgbClr val="10102A"/>
                </a:solidFill>
                <a:latin typeface="Heading Now 71-78"/>
                <a:ea typeface="Heading Now 71-78"/>
                <a:cs typeface="Heading Now 71-78"/>
                <a:sym typeface="Heading Now 71-78"/>
              </a:rPr>
              <a:t>SIM Research Podcast Task Force</a:t>
            </a:r>
          </a:p>
        </p:txBody>
      </p:sp>
      <p:sp>
        <p:nvSpPr>
          <p:cNvPr id="6" name="Freeform 6"/>
          <p:cNvSpPr/>
          <p:nvPr/>
        </p:nvSpPr>
        <p:spPr>
          <a:xfrm rot="1226788">
            <a:off x="11381655" y="4386460"/>
            <a:ext cx="955619" cy="768078"/>
          </a:xfrm>
          <a:custGeom>
            <a:avLst/>
            <a:gdLst/>
            <a:ahLst/>
            <a:cxnLst/>
            <a:rect l="l" t="t" r="r" b="b"/>
            <a:pathLst>
              <a:path w="955619" h="768078">
                <a:moveTo>
                  <a:pt x="0" y="0"/>
                </a:moveTo>
                <a:lnTo>
                  <a:pt x="955619" y="0"/>
                </a:lnTo>
                <a:lnTo>
                  <a:pt x="955619" y="768078"/>
                </a:lnTo>
                <a:lnTo>
                  <a:pt x="0" y="7680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461259">
            <a:off x="15341648" y="3557770"/>
            <a:ext cx="1368291" cy="870575"/>
          </a:xfrm>
          <a:custGeom>
            <a:avLst/>
            <a:gdLst/>
            <a:ahLst/>
            <a:cxnLst/>
            <a:rect l="l" t="t" r="r" b="b"/>
            <a:pathLst>
              <a:path w="1368291" h="870575">
                <a:moveTo>
                  <a:pt x="0" y="0"/>
                </a:moveTo>
                <a:lnTo>
                  <a:pt x="1368291" y="0"/>
                </a:lnTo>
                <a:lnTo>
                  <a:pt x="1368291" y="870576"/>
                </a:lnTo>
                <a:lnTo>
                  <a:pt x="0" y="870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32402" y="323371"/>
            <a:ext cx="5917952" cy="794304"/>
          </a:xfrm>
          <a:custGeom>
            <a:avLst/>
            <a:gdLst/>
            <a:ahLst/>
            <a:cxnLst/>
            <a:rect l="l" t="t" r="r" b="b"/>
            <a:pathLst>
              <a:path w="5917952" h="794304">
                <a:moveTo>
                  <a:pt x="0" y="0"/>
                </a:moveTo>
                <a:lnTo>
                  <a:pt x="5917952" y="0"/>
                </a:lnTo>
                <a:lnTo>
                  <a:pt x="5917952" y="794303"/>
                </a:lnTo>
                <a:lnTo>
                  <a:pt x="0" y="794303"/>
                </a:lnTo>
                <a:lnTo>
                  <a:pt x="0" y="0"/>
                </a:lnTo>
                <a:close/>
              </a:path>
            </a:pathLst>
          </a:custGeom>
          <a:blipFill>
            <a:blip r:embed="rId9"/>
            <a:stretch>
              <a:fillRect r="-35918"/>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flipH="1" flipV="1">
            <a:off x="13100551" y="6911527"/>
            <a:ext cx="5847869" cy="3918072"/>
          </a:xfrm>
          <a:custGeom>
            <a:avLst/>
            <a:gdLst/>
            <a:ahLst/>
            <a:cxnLst/>
            <a:rect l="l" t="t" r="r" b="b"/>
            <a:pathLst>
              <a:path w="5847869" h="3918072">
                <a:moveTo>
                  <a:pt x="5847869" y="3918072"/>
                </a:moveTo>
                <a:lnTo>
                  <a:pt x="0" y="3918072"/>
                </a:lnTo>
                <a:lnTo>
                  <a:pt x="0" y="0"/>
                </a:lnTo>
                <a:lnTo>
                  <a:pt x="5847869" y="0"/>
                </a:lnTo>
                <a:lnTo>
                  <a:pt x="5847869" y="3918072"/>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91918" y="1685744"/>
            <a:ext cx="7667833" cy="7775830"/>
            <a:chOff x="0" y="0"/>
            <a:chExt cx="6350000" cy="6439437"/>
          </a:xfrm>
        </p:grpSpPr>
        <p:sp>
          <p:nvSpPr>
            <p:cNvPr id="4" name="Freeform 4"/>
            <p:cNvSpPr/>
            <p:nvPr/>
          </p:nvSpPr>
          <p:spPr>
            <a:xfrm>
              <a:off x="0" y="0"/>
              <a:ext cx="6350000" cy="6439437"/>
            </a:xfrm>
            <a:custGeom>
              <a:avLst/>
              <a:gdLst/>
              <a:ahLst/>
              <a:cxnLst/>
              <a:rect l="l" t="t" r="r" b="b"/>
              <a:pathLst>
                <a:path w="6350000" h="6439437">
                  <a:moveTo>
                    <a:pt x="4474210" y="0"/>
                  </a:moveTo>
                  <a:lnTo>
                    <a:pt x="1875790" y="0"/>
                  </a:lnTo>
                  <a:cubicBezTo>
                    <a:pt x="839470" y="0"/>
                    <a:pt x="0" y="851293"/>
                    <a:pt x="0" y="1902209"/>
                  </a:cubicBezTo>
                  <a:lnTo>
                    <a:pt x="0" y="4537227"/>
                  </a:lnTo>
                  <a:cubicBezTo>
                    <a:pt x="0" y="5588143"/>
                    <a:pt x="839470" y="6439437"/>
                    <a:pt x="1875790" y="6439437"/>
                  </a:cubicBezTo>
                  <a:lnTo>
                    <a:pt x="4474210" y="6439437"/>
                  </a:lnTo>
                  <a:cubicBezTo>
                    <a:pt x="5510530" y="6439437"/>
                    <a:pt x="6350000" y="5588143"/>
                    <a:pt x="6350000" y="4537227"/>
                  </a:cubicBezTo>
                  <a:lnTo>
                    <a:pt x="6350000" y="1902209"/>
                  </a:lnTo>
                  <a:cubicBezTo>
                    <a:pt x="6350000" y="851293"/>
                    <a:pt x="5510530" y="0"/>
                    <a:pt x="4474210" y="0"/>
                  </a:cubicBezTo>
                  <a:close/>
                </a:path>
              </a:pathLst>
            </a:custGeom>
            <a:blipFill>
              <a:blip r:embed="rId4"/>
              <a:stretch>
                <a:fillRect l="-26103" r="-26103"/>
              </a:stretch>
            </a:blipFill>
          </p:spPr>
          <p:txBody>
            <a:bodyPr/>
            <a:lstStyle/>
            <a:p>
              <a:endParaRPr lang="en-US"/>
            </a:p>
          </p:txBody>
        </p:sp>
      </p:grpSp>
      <p:sp>
        <p:nvSpPr>
          <p:cNvPr id="5" name="Freeform 5"/>
          <p:cNvSpPr/>
          <p:nvPr/>
        </p:nvSpPr>
        <p:spPr>
          <a:xfrm rot="-2980059" flipV="1">
            <a:off x="16829241" y="9048459"/>
            <a:ext cx="1368291" cy="870575"/>
          </a:xfrm>
          <a:custGeom>
            <a:avLst/>
            <a:gdLst/>
            <a:ahLst/>
            <a:cxnLst/>
            <a:rect l="l" t="t" r="r" b="b"/>
            <a:pathLst>
              <a:path w="1368291" h="870575">
                <a:moveTo>
                  <a:pt x="0" y="870575"/>
                </a:moveTo>
                <a:lnTo>
                  <a:pt x="1368291" y="870575"/>
                </a:lnTo>
                <a:lnTo>
                  <a:pt x="1368291" y="0"/>
                </a:lnTo>
                <a:lnTo>
                  <a:pt x="0" y="0"/>
                </a:lnTo>
                <a:lnTo>
                  <a:pt x="0" y="87057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771152">
            <a:off x="16663694" y="703961"/>
            <a:ext cx="986049" cy="950305"/>
          </a:xfrm>
          <a:custGeom>
            <a:avLst/>
            <a:gdLst/>
            <a:ahLst/>
            <a:cxnLst/>
            <a:rect l="l" t="t" r="r" b="b"/>
            <a:pathLst>
              <a:path w="986049" h="950305">
                <a:moveTo>
                  <a:pt x="0" y="0"/>
                </a:moveTo>
                <a:lnTo>
                  <a:pt x="986048" y="0"/>
                </a:lnTo>
                <a:lnTo>
                  <a:pt x="986048" y="950304"/>
                </a:lnTo>
                <a:lnTo>
                  <a:pt x="0" y="950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0744200" y="332912"/>
            <a:ext cx="932453" cy="846201"/>
          </a:xfrm>
          <a:custGeom>
            <a:avLst/>
            <a:gdLst/>
            <a:ahLst/>
            <a:cxnLst/>
            <a:rect l="l" t="t" r="r" b="b"/>
            <a:pathLst>
              <a:path w="932453" h="846201">
                <a:moveTo>
                  <a:pt x="0" y="0"/>
                </a:moveTo>
                <a:lnTo>
                  <a:pt x="932453" y="0"/>
                </a:lnTo>
                <a:lnTo>
                  <a:pt x="932453" y="846201"/>
                </a:lnTo>
                <a:lnTo>
                  <a:pt x="0" y="8462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896274" y="2628900"/>
            <a:ext cx="8247726" cy="6531147"/>
          </a:xfrm>
          <a:prstGeom prst="rect">
            <a:avLst/>
          </a:prstGeom>
        </p:spPr>
        <p:txBody>
          <a:bodyPr wrap="square" lIns="0" tIns="0" rIns="0" bIns="0" rtlCol="0" anchor="t">
            <a:spAutoFit/>
          </a:bodyPr>
          <a:lstStyle/>
          <a:p>
            <a:pPr algn="l">
              <a:lnSpc>
                <a:spcPts val="3219"/>
              </a:lnSpc>
            </a:pPr>
            <a:r>
              <a:rPr lang="en-US" sz="2299" spc="-45" dirty="0">
                <a:solidFill>
                  <a:srgbClr val="000000"/>
                </a:solidFill>
                <a:latin typeface="Aileron"/>
                <a:ea typeface="Aileron"/>
                <a:cs typeface="Aileron"/>
                <a:sym typeface="Aileron"/>
              </a:rPr>
              <a:t>Creating Podcast episodes about the different research angles of SIM research.</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Why?</a:t>
            </a:r>
            <a:r>
              <a:rPr lang="en-US" sz="2299" spc="-45" dirty="0">
                <a:solidFill>
                  <a:srgbClr val="000000"/>
                </a:solidFill>
                <a:latin typeface="Aileron"/>
                <a:ea typeface="Aileron"/>
                <a:cs typeface="Aileron"/>
                <a:sym typeface="Aileron"/>
              </a:rPr>
              <a:t> Our members are working with complex social issues across. Translating this research into high-level outputs is important to broadcast and increase the value of our insights.</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When?</a:t>
            </a:r>
            <a:r>
              <a:rPr lang="en-US" sz="2299" spc="-45" dirty="0">
                <a:solidFill>
                  <a:srgbClr val="000000"/>
                </a:solidFill>
                <a:latin typeface="Aileron"/>
                <a:ea typeface="Aileron"/>
                <a:cs typeface="Aileron"/>
                <a:sym typeface="Aileron"/>
              </a:rPr>
              <a:t> 1 episode every three months (rotating with other SIM Committees.</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Format: </a:t>
            </a:r>
            <a:r>
              <a:rPr lang="en-US" sz="2299" spc="-45" dirty="0">
                <a:solidFill>
                  <a:srgbClr val="000000"/>
                </a:solidFill>
                <a:latin typeface="Aileron"/>
                <a:ea typeface="Aileron"/>
                <a:cs typeface="Aileron"/>
                <a:sym typeface="Aileron"/>
              </a:rPr>
              <a:t>Online podcast episodes available to all. </a:t>
            </a:r>
          </a:p>
          <a:p>
            <a:pPr algn="l">
              <a:lnSpc>
                <a:spcPts val="3219"/>
              </a:lnSpc>
            </a:pPr>
            <a:endParaRPr lang="en-US" sz="2299" spc="-45" dirty="0">
              <a:solidFill>
                <a:srgbClr val="000000"/>
              </a:solidFill>
              <a:latin typeface="Aileron"/>
              <a:ea typeface="Aileron"/>
              <a:cs typeface="Aileron"/>
              <a:sym typeface="Aileron"/>
            </a:endParaRPr>
          </a:p>
          <a:p>
            <a:pPr algn="l">
              <a:lnSpc>
                <a:spcPts val="3219"/>
              </a:lnSpc>
            </a:pPr>
            <a:r>
              <a:rPr lang="en-US" sz="2299" b="1" spc="-45" dirty="0">
                <a:solidFill>
                  <a:srgbClr val="000000"/>
                </a:solidFill>
                <a:latin typeface="Aileron Bold"/>
                <a:ea typeface="Aileron Bold"/>
                <a:cs typeface="Aileron Bold"/>
                <a:sym typeface="Aileron Bold"/>
              </a:rPr>
              <a:t>SMART KPIs: </a:t>
            </a:r>
          </a:p>
          <a:p>
            <a:pPr algn="l">
              <a:lnSpc>
                <a:spcPts val="3219"/>
              </a:lnSpc>
            </a:pPr>
            <a:r>
              <a:rPr lang="en-US" sz="2299" spc="-45" dirty="0">
                <a:solidFill>
                  <a:srgbClr val="000000"/>
                </a:solidFill>
                <a:latin typeface="Aileron"/>
                <a:ea typeface="Aileron"/>
                <a:cs typeface="Aileron"/>
                <a:sym typeface="Aileron"/>
              </a:rPr>
              <a:t>≥2 episodes in the first year.</a:t>
            </a:r>
          </a:p>
          <a:p>
            <a:pPr algn="l">
              <a:lnSpc>
                <a:spcPts val="3219"/>
              </a:lnSpc>
            </a:pPr>
            <a:r>
              <a:rPr lang="en-US" sz="2299" spc="-45" dirty="0">
                <a:solidFill>
                  <a:srgbClr val="000000"/>
                </a:solidFill>
                <a:latin typeface="Aileron"/>
                <a:ea typeface="Aileron"/>
                <a:cs typeface="Aileron"/>
                <a:sym typeface="Aileron"/>
              </a:rPr>
              <a:t>≥100 listeners per episode.</a:t>
            </a:r>
          </a:p>
          <a:p>
            <a:pPr algn="l">
              <a:lnSpc>
                <a:spcPts val="3219"/>
              </a:lnSpc>
              <a:spcBef>
                <a:spcPct val="0"/>
              </a:spcBef>
            </a:pPr>
            <a:endParaRPr lang="en-US" sz="2299" spc="-45" dirty="0">
              <a:solidFill>
                <a:srgbClr val="000000"/>
              </a:solidFill>
              <a:latin typeface="Aileron"/>
              <a:ea typeface="Aileron"/>
              <a:cs typeface="Aileron"/>
              <a:sym typeface="Aileron"/>
            </a:endParaRPr>
          </a:p>
        </p:txBody>
      </p:sp>
      <p:sp>
        <p:nvSpPr>
          <p:cNvPr id="9" name="TextBox 9"/>
          <p:cNvSpPr txBox="1"/>
          <p:nvPr/>
        </p:nvSpPr>
        <p:spPr>
          <a:xfrm>
            <a:off x="889774" y="671829"/>
            <a:ext cx="7606309" cy="1375377"/>
          </a:xfrm>
          <a:prstGeom prst="rect">
            <a:avLst/>
          </a:prstGeom>
        </p:spPr>
        <p:txBody>
          <a:bodyPr lIns="0" tIns="0" rIns="0" bIns="0" rtlCol="0" anchor="t">
            <a:spAutoFit/>
          </a:bodyPr>
          <a:lstStyle/>
          <a:p>
            <a:pPr algn="l">
              <a:lnSpc>
                <a:spcPts val="5278"/>
              </a:lnSpc>
            </a:pPr>
            <a:r>
              <a:rPr lang="en-US" sz="5997" spc="-401" dirty="0">
                <a:solidFill>
                  <a:srgbClr val="10102A"/>
                </a:solidFill>
                <a:latin typeface="Heading Now 71-78"/>
                <a:ea typeface="Heading Now 71-78"/>
                <a:cs typeface="Heading Now 71-78"/>
                <a:sym typeface="Heading Now 71-78"/>
              </a:rPr>
              <a:t>SIM Research Podcast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grpSp>
        <p:nvGrpSpPr>
          <p:cNvPr id="2" name="Group 2"/>
          <p:cNvGrpSpPr/>
          <p:nvPr/>
        </p:nvGrpSpPr>
        <p:grpSpPr>
          <a:xfrm>
            <a:off x="10440558" y="2844767"/>
            <a:ext cx="7084230" cy="6413533"/>
            <a:chOff x="0" y="0"/>
            <a:chExt cx="5580380" cy="5052060"/>
          </a:xfrm>
        </p:grpSpPr>
        <p:sp>
          <p:nvSpPr>
            <p:cNvPr id="3" name="Freeform 3"/>
            <p:cNvSpPr/>
            <p:nvPr/>
          </p:nvSpPr>
          <p:spPr>
            <a:xfrm>
              <a:off x="-705" y="-225"/>
              <a:ext cx="5580557" cy="5052325"/>
            </a:xfrm>
            <a:custGeom>
              <a:avLst/>
              <a:gdLst/>
              <a:ahLst/>
              <a:cxnLst/>
              <a:rect l="l" t="t" r="r" b="b"/>
              <a:pathLst>
                <a:path w="5580557" h="5052325">
                  <a:moveTo>
                    <a:pt x="4709865" y="382495"/>
                  </a:moveTo>
                  <a:cubicBezTo>
                    <a:pt x="3938975" y="-21365"/>
                    <a:pt x="3222695" y="439645"/>
                    <a:pt x="2649925" y="439645"/>
                  </a:cubicBezTo>
                  <a:cubicBezTo>
                    <a:pt x="2205425" y="439645"/>
                    <a:pt x="1367225" y="-672875"/>
                    <a:pt x="366465" y="641575"/>
                  </a:cubicBezTo>
                  <a:cubicBezTo>
                    <a:pt x="-634295" y="1956025"/>
                    <a:pt x="612845" y="3193005"/>
                    <a:pt x="1734255" y="4273775"/>
                  </a:cubicBezTo>
                  <a:cubicBezTo>
                    <a:pt x="2855665" y="5354545"/>
                    <a:pt x="4379665" y="5336765"/>
                    <a:pt x="5259775" y="4052795"/>
                  </a:cubicBezTo>
                  <a:cubicBezTo>
                    <a:pt x="5854135" y="3186655"/>
                    <a:pt x="5595055" y="847315"/>
                    <a:pt x="4709865" y="382495"/>
                  </a:cubicBezTo>
                  <a:close/>
                </a:path>
              </a:pathLst>
            </a:custGeom>
            <a:blipFill>
              <a:blip r:embed="rId2"/>
              <a:stretch>
                <a:fillRect l="-33059" r="-33059"/>
              </a:stretch>
            </a:blipFill>
          </p:spPr>
          <p:txBody>
            <a:bodyPr/>
            <a:lstStyle/>
            <a:p>
              <a:endParaRPr lang="en-US"/>
            </a:p>
          </p:txBody>
        </p:sp>
      </p:grpSp>
      <p:sp>
        <p:nvSpPr>
          <p:cNvPr id="4" name="TextBox 4"/>
          <p:cNvSpPr txBox="1"/>
          <p:nvPr/>
        </p:nvSpPr>
        <p:spPr>
          <a:xfrm>
            <a:off x="1445397" y="1057275"/>
            <a:ext cx="15397206" cy="1375377"/>
          </a:xfrm>
          <a:prstGeom prst="rect">
            <a:avLst/>
          </a:prstGeom>
        </p:spPr>
        <p:txBody>
          <a:bodyPr lIns="0" tIns="0" rIns="0" bIns="0" rtlCol="0" anchor="t">
            <a:spAutoFit/>
          </a:bodyPr>
          <a:lstStyle/>
          <a:p>
            <a:pPr algn="ctr">
              <a:lnSpc>
                <a:spcPts val="5278"/>
              </a:lnSpc>
            </a:pPr>
            <a:r>
              <a:rPr lang="en-US" sz="5997" spc="-401" dirty="0">
                <a:solidFill>
                  <a:srgbClr val="10102A"/>
                </a:solidFill>
                <a:latin typeface="Heading Now 71-78"/>
                <a:ea typeface="Heading Now 71-78"/>
                <a:cs typeface="Heading Now 71-78"/>
                <a:sym typeface="Heading Now 71-78"/>
              </a:rPr>
              <a:t>What is unique about SIM’s approach to research</a:t>
            </a:r>
          </a:p>
        </p:txBody>
      </p:sp>
      <p:sp>
        <p:nvSpPr>
          <p:cNvPr id="5" name="TextBox 5"/>
          <p:cNvSpPr txBox="1"/>
          <p:nvPr/>
        </p:nvSpPr>
        <p:spPr>
          <a:xfrm>
            <a:off x="502635" y="4247211"/>
            <a:ext cx="9675497" cy="2779396"/>
          </a:xfrm>
          <a:prstGeom prst="rect">
            <a:avLst/>
          </a:prstGeom>
        </p:spPr>
        <p:txBody>
          <a:bodyPr lIns="0" tIns="0" rIns="0" bIns="0" rtlCol="0" anchor="t">
            <a:spAutoFit/>
          </a:bodyPr>
          <a:lstStyle/>
          <a:p>
            <a:pPr algn="ctr">
              <a:lnSpc>
                <a:spcPts val="5459"/>
              </a:lnSpc>
            </a:pPr>
            <a:r>
              <a:rPr lang="en-US" sz="3899" b="1" spc="-77">
                <a:solidFill>
                  <a:srgbClr val="000000"/>
                </a:solidFill>
                <a:latin typeface="Aileron Bold"/>
                <a:ea typeface="Aileron Bold"/>
                <a:cs typeface="Aileron Bold"/>
                <a:sym typeface="Aileron Bold"/>
              </a:rPr>
              <a:t>Our research has a strong SOCIAL angle. </a:t>
            </a:r>
          </a:p>
          <a:p>
            <a:pPr marL="647694" lvl="1" indent="-323847" algn="l">
              <a:lnSpc>
                <a:spcPts val="4199"/>
              </a:lnSpc>
              <a:buFont typeface="Arial"/>
              <a:buChar char="•"/>
            </a:pPr>
            <a:r>
              <a:rPr lang="en-US" sz="2999" spc="-59">
                <a:solidFill>
                  <a:srgbClr val="000000"/>
                </a:solidFill>
                <a:latin typeface="Aileron"/>
                <a:ea typeface="Aileron"/>
                <a:cs typeface="Aileron"/>
                <a:sym typeface="Aileron"/>
              </a:rPr>
              <a:t>We prioritize the connections between business and society (at all levels, all methodologies, all theories). </a:t>
            </a:r>
          </a:p>
          <a:p>
            <a:pPr marL="647694" lvl="1" indent="-323847" algn="l">
              <a:lnSpc>
                <a:spcPts val="4199"/>
              </a:lnSpc>
              <a:buFont typeface="Arial"/>
              <a:buChar char="•"/>
            </a:pPr>
            <a:r>
              <a:rPr lang="en-US" sz="2999" spc="-59">
                <a:solidFill>
                  <a:srgbClr val="000000"/>
                </a:solidFill>
                <a:latin typeface="Aileron"/>
                <a:ea typeface="Aileron"/>
                <a:cs typeface="Aileron"/>
                <a:sym typeface="Aileron"/>
              </a:rPr>
              <a:t>Yet, our research typically has links with other divisions as well (ONE, OT, ENT, OB, HRM, DEI)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72895"/>
            <a:ext cx="7291049" cy="7309256"/>
            <a:chOff x="0" y="0"/>
            <a:chExt cx="5594350" cy="5608320"/>
          </a:xfrm>
        </p:grpSpPr>
        <p:sp>
          <p:nvSpPr>
            <p:cNvPr id="3" name="Freeform 3"/>
            <p:cNvSpPr/>
            <p:nvPr/>
          </p:nvSpPr>
          <p:spPr>
            <a:xfrm>
              <a:off x="491" y="474"/>
              <a:ext cx="5594679" cy="5608083"/>
            </a:xfrm>
            <a:custGeom>
              <a:avLst/>
              <a:gdLst/>
              <a:ahLst/>
              <a:cxnLst/>
              <a:rect l="l" t="t" r="r" b="b"/>
              <a:pathLst>
                <a:path w="5594679" h="5608083">
                  <a:moveTo>
                    <a:pt x="3495819" y="150656"/>
                  </a:moveTo>
                  <a:cubicBezTo>
                    <a:pt x="4688349" y="317026"/>
                    <a:pt x="6184409" y="779306"/>
                    <a:pt x="5355099" y="2868456"/>
                  </a:cubicBezTo>
                  <a:cubicBezTo>
                    <a:pt x="4525789" y="4957606"/>
                    <a:pt x="2808749" y="5328446"/>
                    <a:pt x="1979439" y="5557046"/>
                  </a:cubicBezTo>
                  <a:cubicBezTo>
                    <a:pt x="1150129" y="5785646"/>
                    <a:pt x="176039" y="5242086"/>
                    <a:pt x="520209" y="4011456"/>
                  </a:cubicBezTo>
                  <a:cubicBezTo>
                    <a:pt x="821199" y="2934496"/>
                    <a:pt x="-80501" y="1580676"/>
                    <a:pt x="5859" y="694216"/>
                  </a:cubicBezTo>
                  <a:cubicBezTo>
                    <a:pt x="92219" y="-192244"/>
                    <a:pt x="2064529" y="-50004"/>
                    <a:pt x="3495819" y="150656"/>
                  </a:cubicBezTo>
                  <a:close/>
                </a:path>
              </a:pathLst>
            </a:custGeom>
            <a:blipFill>
              <a:blip r:embed="rId2"/>
              <a:stretch>
                <a:fillRect l="-25085" r="-25085"/>
              </a:stretch>
            </a:blipFill>
          </p:spPr>
          <p:txBody>
            <a:bodyPr/>
            <a:lstStyle/>
            <a:p>
              <a:endParaRPr lang="en-US"/>
            </a:p>
          </p:txBody>
        </p:sp>
      </p:grpSp>
      <p:sp>
        <p:nvSpPr>
          <p:cNvPr id="4" name="TextBox 4"/>
          <p:cNvSpPr txBox="1"/>
          <p:nvPr/>
        </p:nvSpPr>
        <p:spPr>
          <a:xfrm>
            <a:off x="1445397" y="602021"/>
            <a:ext cx="15397206" cy="695703"/>
          </a:xfrm>
          <a:prstGeom prst="rect">
            <a:avLst/>
          </a:prstGeom>
        </p:spPr>
        <p:txBody>
          <a:bodyPr lIns="0" tIns="0" rIns="0" bIns="0" rtlCol="0" anchor="t">
            <a:spAutoFit/>
          </a:bodyPr>
          <a:lstStyle/>
          <a:p>
            <a:pPr algn="ctr">
              <a:lnSpc>
                <a:spcPts val="5278"/>
              </a:lnSpc>
            </a:pPr>
            <a:r>
              <a:rPr lang="en-US" sz="5997" spc="-401" dirty="0">
                <a:solidFill>
                  <a:srgbClr val="10102A"/>
                </a:solidFill>
                <a:latin typeface="Heading Now 71-78"/>
                <a:ea typeface="Heading Now 71-78"/>
                <a:cs typeface="Heading Now 71-78"/>
                <a:sym typeface="Heading Now 71-78"/>
              </a:rPr>
              <a:t>What SIMians research </a:t>
            </a:r>
          </a:p>
        </p:txBody>
      </p:sp>
      <p:sp>
        <p:nvSpPr>
          <p:cNvPr id="5" name="TextBox 5"/>
          <p:cNvSpPr txBox="1"/>
          <p:nvPr/>
        </p:nvSpPr>
        <p:spPr>
          <a:xfrm>
            <a:off x="8612503" y="3170048"/>
            <a:ext cx="9150646" cy="5802631"/>
          </a:xfrm>
          <a:prstGeom prst="rect">
            <a:avLst/>
          </a:prstGeom>
        </p:spPr>
        <p:txBody>
          <a:bodyPr lIns="0" tIns="0" rIns="0" bIns="0" rtlCol="0" anchor="t">
            <a:spAutoFit/>
          </a:bodyPr>
          <a:lstStyle/>
          <a:p>
            <a:pPr algn="l">
              <a:lnSpc>
                <a:spcPts val="4619"/>
              </a:lnSpc>
            </a:pPr>
            <a:r>
              <a:rPr lang="en-US" sz="3299" b="1" spc="-65" dirty="0">
                <a:solidFill>
                  <a:srgbClr val="000000"/>
                </a:solidFill>
                <a:latin typeface="Aileron Bold"/>
                <a:ea typeface="Aileron Bold"/>
                <a:cs typeface="Aileron Bold"/>
                <a:sym typeface="Aileron Bold"/>
              </a:rPr>
              <a:t>Common approaches/topics:</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Business ethics</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Stakeholders </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Sustainability, CSR and ESG</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Social entrepreneurship</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Social movements</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Human relations at work (e.g., modern slavery, marginalization, stigma, base-of-the-pyramid)</a:t>
            </a:r>
          </a:p>
          <a:p>
            <a:pPr marL="712462" lvl="1" indent="-356231" algn="l">
              <a:lnSpc>
                <a:spcPts val="4619"/>
              </a:lnSpc>
              <a:buFont typeface="Arial"/>
              <a:buChar char="•"/>
            </a:pPr>
            <a:r>
              <a:rPr lang="en-US" sz="3299" spc="-65" dirty="0">
                <a:solidFill>
                  <a:srgbClr val="000000"/>
                </a:solidFill>
                <a:latin typeface="Aileron"/>
                <a:ea typeface="Aileron"/>
                <a:cs typeface="Aileron"/>
                <a:sym typeface="Aileron"/>
              </a:rPr>
              <a:t>Relationships beyond work (e.g., politics, public policy, corruption, legitimacy)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61368" y="0"/>
            <a:ext cx="7726632" cy="10287000"/>
            <a:chOff x="0" y="0"/>
            <a:chExt cx="3663950" cy="4878070"/>
          </a:xfrm>
        </p:grpSpPr>
        <p:sp>
          <p:nvSpPr>
            <p:cNvPr id="3" name="Freeform 3"/>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l="-16860" r="-16860"/>
              </a:stretch>
            </a:blipFill>
          </p:spPr>
          <p:txBody>
            <a:bodyPr/>
            <a:lstStyle/>
            <a:p>
              <a:endParaRPr lang="en-US"/>
            </a:p>
          </p:txBody>
        </p:sp>
        <p:sp>
          <p:nvSpPr>
            <p:cNvPr id="4" name="Freeform 4"/>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166FB0"/>
            </a:solidFill>
          </p:spPr>
          <p:txBody>
            <a:bodyPr/>
            <a:lstStyle/>
            <a:p>
              <a:endParaRPr lang="en-US"/>
            </a:p>
          </p:txBody>
        </p:sp>
      </p:grpSp>
      <p:sp>
        <p:nvSpPr>
          <p:cNvPr id="5" name="TextBox 5"/>
          <p:cNvSpPr txBox="1"/>
          <p:nvPr/>
        </p:nvSpPr>
        <p:spPr>
          <a:xfrm>
            <a:off x="-2278580" y="602021"/>
            <a:ext cx="15397206" cy="881933"/>
          </a:xfrm>
          <a:prstGeom prst="rect">
            <a:avLst/>
          </a:prstGeom>
        </p:spPr>
        <p:txBody>
          <a:bodyPr lIns="0" tIns="0" rIns="0" bIns="0" rtlCol="0" anchor="t">
            <a:spAutoFit/>
          </a:bodyPr>
          <a:lstStyle/>
          <a:p>
            <a:pPr algn="ctr">
              <a:lnSpc>
                <a:spcPts val="5278"/>
              </a:lnSpc>
            </a:pPr>
            <a:r>
              <a:rPr lang="en-US" sz="5997" spc="-401">
                <a:solidFill>
                  <a:srgbClr val="10102A"/>
                </a:solidFill>
                <a:latin typeface="Heading Now 71-78"/>
                <a:ea typeface="Heading Now 71-78"/>
                <a:cs typeface="Heading Now 71-78"/>
                <a:sym typeface="Heading Now 71-78"/>
              </a:rPr>
              <a:t>Trends</a:t>
            </a:r>
          </a:p>
        </p:txBody>
      </p:sp>
      <p:sp>
        <p:nvSpPr>
          <p:cNvPr id="6" name="TextBox 6"/>
          <p:cNvSpPr txBox="1"/>
          <p:nvPr/>
        </p:nvSpPr>
        <p:spPr>
          <a:xfrm>
            <a:off x="844700" y="3841889"/>
            <a:ext cx="9150646" cy="679451"/>
          </a:xfrm>
          <a:prstGeom prst="rect">
            <a:avLst/>
          </a:prstGeom>
        </p:spPr>
        <p:txBody>
          <a:bodyPr lIns="0" tIns="0" rIns="0" bIns="0" rtlCol="0" anchor="t">
            <a:spAutoFit/>
          </a:bodyPr>
          <a:lstStyle/>
          <a:p>
            <a:pPr algn="ctr">
              <a:lnSpc>
                <a:spcPts val="5599"/>
              </a:lnSpc>
            </a:pPr>
            <a:r>
              <a:rPr lang="en-US" sz="3999" b="1" spc="-79">
                <a:solidFill>
                  <a:srgbClr val="000000"/>
                </a:solidFill>
                <a:latin typeface="Aileron Bold"/>
                <a:ea typeface="Aileron Bold"/>
                <a:cs typeface="Aileron Bold"/>
                <a:sym typeface="Aileron Bold"/>
              </a:rPr>
              <a:t>Grand challenges</a:t>
            </a:r>
          </a:p>
        </p:txBody>
      </p:sp>
      <p:sp>
        <p:nvSpPr>
          <p:cNvPr id="7" name="TextBox 7"/>
          <p:cNvSpPr txBox="1"/>
          <p:nvPr/>
        </p:nvSpPr>
        <p:spPr>
          <a:xfrm>
            <a:off x="844700" y="5067300"/>
            <a:ext cx="9150646" cy="679451"/>
          </a:xfrm>
          <a:prstGeom prst="rect">
            <a:avLst/>
          </a:prstGeom>
        </p:spPr>
        <p:txBody>
          <a:bodyPr lIns="0" tIns="0" rIns="0" bIns="0" rtlCol="0" anchor="t">
            <a:spAutoFit/>
          </a:bodyPr>
          <a:lstStyle/>
          <a:p>
            <a:pPr algn="ctr">
              <a:lnSpc>
                <a:spcPts val="5599"/>
              </a:lnSpc>
            </a:pPr>
            <a:r>
              <a:rPr lang="en-US" sz="3999" b="1" spc="-79">
                <a:solidFill>
                  <a:srgbClr val="000000"/>
                </a:solidFill>
                <a:latin typeface="Aileron Bold"/>
                <a:ea typeface="Aileron Bold"/>
                <a:cs typeface="Aileron Bold"/>
                <a:sym typeface="Aileron Bold"/>
              </a:rPr>
              <a:t>Global problems, local contexts</a:t>
            </a:r>
          </a:p>
        </p:txBody>
      </p:sp>
      <p:sp>
        <p:nvSpPr>
          <p:cNvPr id="8" name="TextBox 8"/>
          <p:cNvSpPr txBox="1"/>
          <p:nvPr/>
        </p:nvSpPr>
        <p:spPr>
          <a:xfrm>
            <a:off x="1270373" y="6289676"/>
            <a:ext cx="8299300" cy="1384301"/>
          </a:xfrm>
          <a:prstGeom prst="rect">
            <a:avLst/>
          </a:prstGeom>
        </p:spPr>
        <p:txBody>
          <a:bodyPr lIns="0" tIns="0" rIns="0" bIns="0" rtlCol="0" anchor="t">
            <a:spAutoFit/>
          </a:bodyPr>
          <a:lstStyle/>
          <a:p>
            <a:pPr algn="ctr">
              <a:lnSpc>
                <a:spcPts val="5599"/>
              </a:lnSpc>
            </a:pPr>
            <a:r>
              <a:rPr lang="en-US" sz="3999" b="1" spc="-79">
                <a:solidFill>
                  <a:srgbClr val="000000"/>
                </a:solidFill>
                <a:latin typeface="Aileron Bold"/>
                <a:ea typeface="Aileron Bold"/>
                <a:cs typeface="Aileron Bold"/>
                <a:sym typeface="Aileron Bold"/>
              </a:rPr>
              <a:t>Relationships between actors across levels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a:off x="1206726" y="1212924"/>
            <a:ext cx="450754" cy="438358"/>
          </a:xfrm>
          <a:custGeom>
            <a:avLst/>
            <a:gdLst/>
            <a:ahLst/>
            <a:cxnLst/>
            <a:rect l="l" t="t" r="r" b="b"/>
            <a:pathLst>
              <a:path w="450754" h="438358">
                <a:moveTo>
                  <a:pt x="0" y="0"/>
                </a:moveTo>
                <a:lnTo>
                  <a:pt x="450754" y="0"/>
                </a:lnTo>
                <a:lnTo>
                  <a:pt x="450754" y="438359"/>
                </a:lnTo>
                <a:lnTo>
                  <a:pt x="0" y="43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514131" y="0"/>
            <a:ext cx="8773869" cy="10287000"/>
            <a:chOff x="0" y="0"/>
            <a:chExt cx="8773653" cy="10286746"/>
          </a:xfrm>
        </p:grpSpPr>
        <p:sp>
          <p:nvSpPr>
            <p:cNvPr id="4" name="Freeform 4"/>
            <p:cNvSpPr/>
            <p:nvPr/>
          </p:nvSpPr>
          <p:spPr>
            <a:xfrm>
              <a:off x="-28" y="-127"/>
              <a:ext cx="8773681" cy="10286873"/>
            </a:xfrm>
            <a:custGeom>
              <a:avLst/>
              <a:gdLst/>
              <a:ahLst/>
              <a:cxnLst/>
              <a:rect l="l" t="t" r="r" b="b"/>
              <a:pathLst>
                <a:path w="8773681" h="10286873">
                  <a:moveTo>
                    <a:pt x="8773681" y="10251440"/>
                  </a:moveTo>
                  <a:cubicBezTo>
                    <a:pt x="8773681" y="10284587"/>
                    <a:pt x="8762801" y="10286873"/>
                    <a:pt x="8734437" y="10286873"/>
                  </a:cubicBezTo>
                  <a:cubicBezTo>
                    <a:pt x="5823356" y="10286238"/>
                    <a:pt x="2912404" y="10286238"/>
                    <a:pt x="1323" y="10286238"/>
                  </a:cubicBezTo>
                  <a:cubicBezTo>
                    <a:pt x="-2766" y="10272395"/>
                    <a:pt x="3654" y="10259822"/>
                    <a:pt x="6633" y="10246995"/>
                  </a:cubicBezTo>
                  <a:cubicBezTo>
                    <a:pt x="134593" y="9685401"/>
                    <a:pt x="262682" y="9123934"/>
                    <a:pt x="391030" y="8562467"/>
                  </a:cubicBezTo>
                  <a:cubicBezTo>
                    <a:pt x="574033" y="7761986"/>
                    <a:pt x="757425" y="6961632"/>
                    <a:pt x="940298" y="6161151"/>
                  </a:cubicBezTo>
                  <a:cubicBezTo>
                    <a:pt x="1166170" y="5172583"/>
                    <a:pt x="1391524" y="4184015"/>
                    <a:pt x="1617267" y="3195574"/>
                  </a:cubicBezTo>
                  <a:cubicBezTo>
                    <a:pt x="1846636" y="2191385"/>
                    <a:pt x="2076134" y="1187323"/>
                    <a:pt x="2306150" y="183261"/>
                  </a:cubicBezTo>
                  <a:cubicBezTo>
                    <a:pt x="2320138" y="122174"/>
                    <a:pt x="2329074" y="59690"/>
                    <a:pt x="2351739" y="635"/>
                  </a:cubicBezTo>
                  <a:cubicBezTo>
                    <a:pt x="4479392" y="635"/>
                    <a:pt x="6607045" y="635"/>
                    <a:pt x="8734696" y="0"/>
                  </a:cubicBezTo>
                  <a:cubicBezTo>
                    <a:pt x="8763579" y="0"/>
                    <a:pt x="8773421" y="3429"/>
                    <a:pt x="8773421" y="35814"/>
                  </a:cubicBezTo>
                  <a:cubicBezTo>
                    <a:pt x="8772644" y="3441065"/>
                    <a:pt x="8772644" y="6846316"/>
                    <a:pt x="8773681" y="10251440"/>
                  </a:cubicBezTo>
                  <a:close/>
                </a:path>
              </a:pathLst>
            </a:custGeom>
            <a:blipFill>
              <a:blip r:embed="rId4"/>
              <a:stretch>
                <a:fillRect l="-39501" r="-39501"/>
              </a:stretch>
            </a:blipFill>
          </p:spPr>
          <p:txBody>
            <a:bodyPr/>
            <a:lstStyle/>
            <a:p>
              <a:endParaRPr lang="en-US"/>
            </a:p>
          </p:txBody>
        </p:sp>
      </p:grpSp>
      <p:sp>
        <p:nvSpPr>
          <p:cNvPr id="5" name="Freeform 5"/>
          <p:cNvSpPr/>
          <p:nvPr/>
        </p:nvSpPr>
        <p:spPr>
          <a:xfrm>
            <a:off x="8385382" y="5177525"/>
            <a:ext cx="1517236" cy="1359823"/>
          </a:xfrm>
          <a:custGeom>
            <a:avLst/>
            <a:gdLst/>
            <a:ahLst/>
            <a:cxnLst/>
            <a:rect l="l" t="t" r="r" b="b"/>
            <a:pathLst>
              <a:path w="1517236" h="1359823">
                <a:moveTo>
                  <a:pt x="0" y="0"/>
                </a:moveTo>
                <a:lnTo>
                  <a:pt x="1517236" y="0"/>
                </a:lnTo>
                <a:lnTo>
                  <a:pt x="1517236" y="1359822"/>
                </a:lnTo>
                <a:lnTo>
                  <a:pt x="0" y="13598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370891" y="2614740"/>
            <a:ext cx="566575" cy="1005012"/>
          </a:xfrm>
          <a:custGeom>
            <a:avLst/>
            <a:gdLst/>
            <a:ahLst/>
            <a:cxnLst/>
            <a:rect l="l" t="t" r="r" b="b"/>
            <a:pathLst>
              <a:path w="566575" h="1005012">
                <a:moveTo>
                  <a:pt x="0" y="0"/>
                </a:moveTo>
                <a:lnTo>
                  <a:pt x="566575" y="0"/>
                </a:lnTo>
                <a:lnTo>
                  <a:pt x="566575" y="1005012"/>
                </a:lnTo>
                <a:lnTo>
                  <a:pt x="0" y="1005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279248">
            <a:off x="9374386" y="1530180"/>
            <a:ext cx="1051413" cy="625591"/>
          </a:xfrm>
          <a:custGeom>
            <a:avLst/>
            <a:gdLst/>
            <a:ahLst/>
            <a:cxnLst/>
            <a:rect l="l" t="t" r="r" b="b"/>
            <a:pathLst>
              <a:path w="1051413" h="625591">
                <a:moveTo>
                  <a:pt x="0" y="0"/>
                </a:moveTo>
                <a:lnTo>
                  <a:pt x="1051413" y="0"/>
                </a:lnTo>
                <a:lnTo>
                  <a:pt x="1051413" y="625591"/>
                </a:lnTo>
                <a:lnTo>
                  <a:pt x="0" y="6255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32402" y="323371"/>
            <a:ext cx="5917952" cy="794304"/>
          </a:xfrm>
          <a:custGeom>
            <a:avLst/>
            <a:gdLst/>
            <a:ahLst/>
            <a:cxnLst/>
            <a:rect l="l" t="t" r="r" b="b"/>
            <a:pathLst>
              <a:path w="5917952" h="794304">
                <a:moveTo>
                  <a:pt x="0" y="0"/>
                </a:moveTo>
                <a:lnTo>
                  <a:pt x="5917952" y="0"/>
                </a:lnTo>
                <a:lnTo>
                  <a:pt x="5917952" y="794303"/>
                </a:lnTo>
                <a:lnTo>
                  <a:pt x="0" y="794303"/>
                </a:lnTo>
                <a:lnTo>
                  <a:pt x="0" y="0"/>
                </a:lnTo>
                <a:close/>
              </a:path>
            </a:pathLst>
          </a:custGeom>
          <a:blipFill>
            <a:blip r:embed="rId11"/>
            <a:stretch>
              <a:fillRect r="-35918"/>
            </a:stretch>
          </a:blipFill>
        </p:spPr>
        <p:txBody>
          <a:bodyPr/>
          <a:lstStyle/>
          <a:p>
            <a:endParaRPr lang="en-US"/>
          </a:p>
        </p:txBody>
      </p:sp>
      <p:sp>
        <p:nvSpPr>
          <p:cNvPr id="9" name="TextBox 9"/>
          <p:cNvSpPr txBox="1"/>
          <p:nvPr/>
        </p:nvSpPr>
        <p:spPr>
          <a:xfrm>
            <a:off x="740132" y="1790700"/>
            <a:ext cx="7080890" cy="2394373"/>
          </a:xfrm>
          <a:prstGeom prst="rect">
            <a:avLst/>
          </a:prstGeom>
        </p:spPr>
        <p:txBody>
          <a:bodyPr lIns="0" tIns="0" rIns="0" bIns="0" rtlCol="0" anchor="t">
            <a:spAutoFit/>
          </a:bodyPr>
          <a:lstStyle/>
          <a:p>
            <a:pPr algn="l">
              <a:lnSpc>
                <a:spcPts val="3779"/>
              </a:lnSpc>
            </a:pPr>
            <a:r>
              <a:rPr lang="en-US" sz="2699" spc="-53" dirty="0">
                <a:solidFill>
                  <a:srgbClr val="000000"/>
                </a:solidFill>
                <a:latin typeface="Aileron"/>
                <a:ea typeface="Aileron"/>
                <a:cs typeface="Aileron"/>
                <a:sym typeface="Aileron"/>
              </a:rPr>
              <a:t>We’re expanding our research committee activities! </a:t>
            </a:r>
          </a:p>
          <a:p>
            <a:pPr algn="l">
              <a:lnSpc>
                <a:spcPts val="3779"/>
              </a:lnSpc>
            </a:pPr>
            <a:endParaRPr lang="en-US" sz="2699" spc="-53" dirty="0">
              <a:solidFill>
                <a:srgbClr val="000000"/>
              </a:solidFill>
              <a:latin typeface="Aileron"/>
              <a:ea typeface="Aileron"/>
              <a:cs typeface="Aileron"/>
              <a:sym typeface="Aileron"/>
            </a:endParaRPr>
          </a:p>
          <a:p>
            <a:pPr algn="l">
              <a:lnSpc>
                <a:spcPts val="3779"/>
              </a:lnSpc>
              <a:spcBef>
                <a:spcPct val="0"/>
              </a:spcBef>
            </a:pPr>
            <a:r>
              <a:rPr lang="en-US" sz="2699" spc="-53" dirty="0">
                <a:solidFill>
                  <a:srgbClr val="000000"/>
                </a:solidFill>
                <a:latin typeface="Aileron"/>
                <a:ea typeface="Aileron"/>
                <a:cs typeface="Aileron"/>
                <a:sym typeface="Aileron"/>
              </a:rPr>
              <a:t>This means more people involved, both organizers and participants. </a:t>
            </a:r>
          </a:p>
        </p:txBody>
      </p:sp>
      <p:sp>
        <p:nvSpPr>
          <p:cNvPr id="10" name="TextBox 10"/>
          <p:cNvSpPr txBox="1"/>
          <p:nvPr/>
        </p:nvSpPr>
        <p:spPr>
          <a:xfrm>
            <a:off x="740132" y="4625849"/>
            <a:ext cx="7080890" cy="5318251"/>
          </a:xfrm>
          <a:prstGeom prst="rect">
            <a:avLst/>
          </a:prstGeom>
        </p:spPr>
        <p:txBody>
          <a:bodyPr lIns="0" tIns="0" rIns="0" bIns="0" rtlCol="0" anchor="t">
            <a:spAutoFit/>
          </a:bodyPr>
          <a:lstStyle/>
          <a:p>
            <a:pPr algn="l">
              <a:lnSpc>
                <a:spcPts val="3779"/>
              </a:lnSpc>
            </a:pPr>
            <a:r>
              <a:rPr lang="en-US" sz="2699" spc="-53" dirty="0">
                <a:solidFill>
                  <a:srgbClr val="000000"/>
                </a:solidFill>
                <a:latin typeface="Aileron"/>
                <a:ea typeface="Aileron"/>
                <a:cs typeface="Aileron"/>
                <a:sym typeface="Aileron"/>
              </a:rPr>
              <a:t>Specifically, we will expand our activities thinking of two main aspects:</a:t>
            </a:r>
          </a:p>
          <a:p>
            <a:pPr algn="l">
              <a:lnSpc>
                <a:spcPts val="3779"/>
              </a:lnSpc>
            </a:pPr>
            <a:endParaRPr lang="en-US" sz="2699" spc="-53" dirty="0">
              <a:solidFill>
                <a:srgbClr val="000000"/>
              </a:solidFill>
              <a:latin typeface="Aileron"/>
              <a:ea typeface="Aileron"/>
              <a:cs typeface="Aileron"/>
              <a:sym typeface="Aileron"/>
            </a:endParaRPr>
          </a:p>
          <a:p>
            <a:pPr marL="582925" lvl="1" indent="-291463" algn="l">
              <a:lnSpc>
                <a:spcPts val="3779"/>
              </a:lnSpc>
              <a:buFont typeface="Arial"/>
              <a:buChar char="•"/>
            </a:pPr>
            <a:r>
              <a:rPr lang="en-US" sz="2699" b="1" spc="-53" dirty="0">
                <a:solidFill>
                  <a:srgbClr val="000000"/>
                </a:solidFill>
                <a:latin typeface="Aileron Bold"/>
                <a:ea typeface="Aileron Bold"/>
                <a:cs typeface="Aileron Bold"/>
                <a:sym typeface="Aileron Bold"/>
              </a:rPr>
              <a:t>Career stages</a:t>
            </a:r>
            <a:r>
              <a:rPr lang="en-US" sz="2699" spc="-53" dirty="0">
                <a:solidFill>
                  <a:srgbClr val="000000"/>
                </a:solidFill>
                <a:latin typeface="Aileron"/>
                <a:ea typeface="Aileron"/>
                <a:cs typeface="Aileron"/>
                <a:sym typeface="Aileron"/>
              </a:rPr>
              <a:t> - mid-career and senior colleagues also face struggles in a scenario of ongoing and new social issues.</a:t>
            </a:r>
          </a:p>
          <a:p>
            <a:pPr marL="582925" lvl="1" indent="-291463" algn="l">
              <a:lnSpc>
                <a:spcPts val="3779"/>
              </a:lnSpc>
              <a:buFont typeface="Arial"/>
              <a:buChar char="•"/>
            </a:pPr>
            <a:r>
              <a:rPr lang="en-US" sz="2699" b="1" spc="-53" dirty="0">
                <a:solidFill>
                  <a:srgbClr val="000000"/>
                </a:solidFill>
                <a:latin typeface="Aileron Bold"/>
                <a:ea typeface="Aileron Bold"/>
                <a:cs typeface="Aileron Bold"/>
                <a:sym typeface="Aileron Bold"/>
              </a:rPr>
              <a:t>The research process</a:t>
            </a:r>
            <a:r>
              <a:rPr lang="en-US" sz="2699" spc="-53" dirty="0">
                <a:solidFill>
                  <a:srgbClr val="000000"/>
                </a:solidFill>
                <a:latin typeface="Aileron"/>
                <a:ea typeface="Aileron"/>
                <a:cs typeface="Aileron"/>
                <a:sym typeface="Aileron"/>
              </a:rPr>
              <a:t> - exploring in depth the specifics involved in data collection, analysis, and crafting of papers focused on SIM. </a:t>
            </a:r>
          </a:p>
          <a:p>
            <a:pPr algn="l">
              <a:lnSpc>
                <a:spcPts val="3779"/>
              </a:lnSpc>
            </a:pPr>
            <a:endParaRPr lang="en-US" sz="2699" spc="-53" dirty="0">
              <a:solidFill>
                <a:srgbClr val="000000"/>
              </a:solidFill>
              <a:latin typeface="Aileron"/>
              <a:ea typeface="Aileron"/>
              <a:cs typeface="Aileron"/>
              <a:sym typeface="Ailero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a:off x="1206726" y="1212924"/>
            <a:ext cx="450754" cy="438358"/>
          </a:xfrm>
          <a:custGeom>
            <a:avLst/>
            <a:gdLst/>
            <a:ahLst/>
            <a:cxnLst/>
            <a:rect l="l" t="t" r="r" b="b"/>
            <a:pathLst>
              <a:path w="450754" h="438358">
                <a:moveTo>
                  <a:pt x="0" y="0"/>
                </a:moveTo>
                <a:lnTo>
                  <a:pt x="450754" y="0"/>
                </a:lnTo>
                <a:lnTo>
                  <a:pt x="450754" y="438359"/>
                </a:lnTo>
                <a:lnTo>
                  <a:pt x="0" y="43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514131" y="0"/>
            <a:ext cx="8773869" cy="10287000"/>
            <a:chOff x="0" y="0"/>
            <a:chExt cx="8773653" cy="10286746"/>
          </a:xfrm>
        </p:grpSpPr>
        <p:sp>
          <p:nvSpPr>
            <p:cNvPr id="4" name="Freeform 4"/>
            <p:cNvSpPr/>
            <p:nvPr/>
          </p:nvSpPr>
          <p:spPr>
            <a:xfrm>
              <a:off x="-28" y="-127"/>
              <a:ext cx="8773681" cy="10286873"/>
            </a:xfrm>
            <a:custGeom>
              <a:avLst/>
              <a:gdLst/>
              <a:ahLst/>
              <a:cxnLst/>
              <a:rect l="l" t="t" r="r" b="b"/>
              <a:pathLst>
                <a:path w="8773681" h="10286873">
                  <a:moveTo>
                    <a:pt x="8773681" y="10251440"/>
                  </a:moveTo>
                  <a:cubicBezTo>
                    <a:pt x="8773681" y="10284587"/>
                    <a:pt x="8762801" y="10286873"/>
                    <a:pt x="8734437" y="10286873"/>
                  </a:cubicBezTo>
                  <a:cubicBezTo>
                    <a:pt x="5823356" y="10286238"/>
                    <a:pt x="2912404" y="10286238"/>
                    <a:pt x="1323" y="10286238"/>
                  </a:cubicBezTo>
                  <a:cubicBezTo>
                    <a:pt x="-2766" y="10272395"/>
                    <a:pt x="3654" y="10259822"/>
                    <a:pt x="6633" y="10246995"/>
                  </a:cubicBezTo>
                  <a:cubicBezTo>
                    <a:pt x="134593" y="9685401"/>
                    <a:pt x="262682" y="9123934"/>
                    <a:pt x="391030" y="8562467"/>
                  </a:cubicBezTo>
                  <a:cubicBezTo>
                    <a:pt x="574033" y="7761986"/>
                    <a:pt x="757425" y="6961632"/>
                    <a:pt x="940298" y="6161151"/>
                  </a:cubicBezTo>
                  <a:cubicBezTo>
                    <a:pt x="1166170" y="5172583"/>
                    <a:pt x="1391524" y="4184015"/>
                    <a:pt x="1617267" y="3195574"/>
                  </a:cubicBezTo>
                  <a:cubicBezTo>
                    <a:pt x="1846636" y="2191385"/>
                    <a:pt x="2076134" y="1187323"/>
                    <a:pt x="2306150" y="183261"/>
                  </a:cubicBezTo>
                  <a:cubicBezTo>
                    <a:pt x="2320138" y="122174"/>
                    <a:pt x="2329074" y="59690"/>
                    <a:pt x="2351739" y="635"/>
                  </a:cubicBezTo>
                  <a:cubicBezTo>
                    <a:pt x="4479392" y="635"/>
                    <a:pt x="6607045" y="635"/>
                    <a:pt x="8734696" y="0"/>
                  </a:cubicBezTo>
                  <a:cubicBezTo>
                    <a:pt x="8763579" y="0"/>
                    <a:pt x="8773421" y="3429"/>
                    <a:pt x="8773421" y="35814"/>
                  </a:cubicBezTo>
                  <a:cubicBezTo>
                    <a:pt x="8772644" y="3441065"/>
                    <a:pt x="8772644" y="6846316"/>
                    <a:pt x="8773681" y="10251440"/>
                  </a:cubicBezTo>
                  <a:close/>
                </a:path>
              </a:pathLst>
            </a:custGeom>
            <a:blipFill>
              <a:blip r:embed="rId4"/>
              <a:stretch>
                <a:fillRect l="-39501" r="-39501"/>
              </a:stretch>
            </a:blipFill>
          </p:spPr>
          <p:txBody>
            <a:bodyPr/>
            <a:lstStyle/>
            <a:p>
              <a:endParaRPr lang="en-US"/>
            </a:p>
          </p:txBody>
        </p:sp>
      </p:grpSp>
      <p:sp>
        <p:nvSpPr>
          <p:cNvPr id="5" name="Freeform 5"/>
          <p:cNvSpPr/>
          <p:nvPr/>
        </p:nvSpPr>
        <p:spPr>
          <a:xfrm>
            <a:off x="7965531" y="8287158"/>
            <a:ext cx="1517236" cy="1359823"/>
          </a:xfrm>
          <a:custGeom>
            <a:avLst/>
            <a:gdLst/>
            <a:ahLst/>
            <a:cxnLst/>
            <a:rect l="l" t="t" r="r" b="b"/>
            <a:pathLst>
              <a:path w="1517236" h="1359823">
                <a:moveTo>
                  <a:pt x="0" y="0"/>
                </a:moveTo>
                <a:lnTo>
                  <a:pt x="1517236" y="0"/>
                </a:lnTo>
                <a:lnTo>
                  <a:pt x="1517236" y="1359822"/>
                </a:lnTo>
                <a:lnTo>
                  <a:pt x="0" y="13598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860712" y="3722784"/>
            <a:ext cx="566575" cy="1005012"/>
          </a:xfrm>
          <a:custGeom>
            <a:avLst/>
            <a:gdLst/>
            <a:ahLst/>
            <a:cxnLst/>
            <a:rect l="l" t="t" r="r" b="b"/>
            <a:pathLst>
              <a:path w="566575" h="1005012">
                <a:moveTo>
                  <a:pt x="0" y="0"/>
                </a:moveTo>
                <a:lnTo>
                  <a:pt x="566576" y="0"/>
                </a:lnTo>
                <a:lnTo>
                  <a:pt x="566576" y="1005012"/>
                </a:lnTo>
                <a:lnTo>
                  <a:pt x="0" y="1005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279248">
            <a:off x="9374386" y="1530180"/>
            <a:ext cx="1051413" cy="625591"/>
          </a:xfrm>
          <a:custGeom>
            <a:avLst/>
            <a:gdLst/>
            <a:ahLst/>
            <a:cxnLst/>
            <a:rect l="l" t="t" r="r" b="b"/>
            <a:pathLst>
              <a:path w="1051413" h="625591">
                <a:moveTo>
                  <a:pt x="0" y="0"/>
                </a:moveTo>
                <a:lnTo>
                  <a:pt x="1051413" y="0"/>
                </a:lnTo>
                <a:lnTo>
                  <a:pt x="1051413" y="625591"/>
                </a:lnTo>
                <a:lnTo>
                  <a:pt x="0" y="6255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32402" y="323371"/>
            <a:ext cx="5917952" cy="794304"/>
          </a:xfrm>
          <a:custGeom>
            <a:avLst/>
            <a:gdLst/>
            <a:ahLst/>
            <a:cxnLst/>
            <a:rect l="l" t="t" r="r" b="b"/>
            <a:pathLst>
              <a:path w="5917952" h="794304">
                <a:moveTo>
                  <a:pt x="0" y="0"/>
                </a:moveTo>
                <a:lnTo>
                  <a:pt x="5917952" y="0"/>
                </a:lnTo>
                <a:lnTo>
                  <a:pt x="5917952" y="794303"/>
                </a:lnTo>
                <a:lnTo>
                  <a:pt x="0" y="794303"/>
                </a:lnTo>
                <a:lnTo>
                  <a:pt x="0" y="0"/>
                </a:lnTo>
                <a:close/>
              </a:path>
            </a:pathLst>
          </a:custGeom>
          <a:blipFill>
            <a:blip r:embed="rId11"/>
            <a:stretch>
              <a:fillRect r="-35918"/>
            </a:stretch>
          </a:blipFill>
        </p:spPr>
        <p:txBody>
          <a:bodyPr/>
          <a:lstStyle/>
          <a:p>
            <a:endParaRPr lang="en-US"/>
          </a:p>
        </p:txBody>
      </p:sp>
      <p:sp>
        <p:nvSpPr>
          <p:cNvPr id="9" name="TextBox 9"/>
          <p:cNvSpPr txBox="1"/>
          <p:nvPr/>
        </p:nvSpPr>
        <p:spPr>
          <a:xfrm>
            <a:off x="864588" y="5676900"/>
            <a:ext cx="7839508" cy="3898503"/>
          </a:xfrm>
          <a:prstGeom prst="rect">
            <a:avLst/>
          </a:prstGeom>
        </p:spPr>
        <p:txBody>
          <a:bodyPr lIns="0" tIns="0" rIns="0" bIns="0" rtlCol="0" anchor="t">
            <a:spAutoFit/>
          </a:bodyPr>
          <a:lstStyle/>
          <a:p>
            <a:pPr algn="l">
              <a:lnSpc>
                <a:spcPts val="3779"/>
              </a:lnSpc>
            </a:pPr>
            <a:r>
              <a:rPr lang="en-US" sz="3600" i="1" spc="-53" dirty="0">
                <a:solidFill>
                  <a:srgbClr val="000000"/>
                </a:solidFill>
                <a:latin typeface="Aileron Italics"/>
                <a:ea typeface="Aileron Italics"/>
                <a:cs typeface="Aileron Italics"/>
                <a:sym typeface="Aileron Italics"/>
              </a:rPr>
              <a:t>… to support all SIM members at all career stages in producing impactful and insightful research.</a:t>
            </a:r>
          </a:p>
          <a:p>
            <a:pPr algn="l">
              <a:lnSpc>
                <a:spcPts val="3779"/>
              </a:lnSpc>
            </a:pPr>
            <a:endParaRPr lang="en-US" sz="3600" i="1" spc="-53" dirty="0">
              <a:solidFill>
                <a:srgbClr val="000000"/>
              </a:solidFill>
              <a:latin typeface="Aileron Italics"/>
              <a:ea typeface="Aileron Italics"/>
              <a:cs typeface="Aileron Italics"/>
              <a:sym typeface="Aileron Italics"/>
            </a:endParaRPr>
          </a:p>
          <a:p>
            <a:pPr algn="l">
              <a:lnSpc>
                <a:spcPts val="3779"/>
              </a:lnSpc>
            </a:pPr>
            <a:endParaRPr lang="en-US" sz="3600" i="1" spc="-53" dirty="0">
              <a:solidFill>
                <a:srgbClr val="000000"/>
              </a:solidFill>
              <a:latin typeface="Aileron Italics"/>
              <a:ea typeface="Aileron Italics"/>
              <a:cs typeface="Aileron Italics"/>
              <a:sym typeface="Aileron Italics"/>
            </a:endParaRPr>
          </a:p>
          <a:p>
            <a:pPr algn="l">
              <a:lnSpc>
                <a:spcPts val="3779"/>
              </a:lnSpc>
            </a:pPr>
            <a:endParaRPr lang="en-US" sz="3600" i="1" spc="-53" dirty="0">
              <a:solidFill>
                <a:srgbClr val="000000"/>
              </a:solidFill>
              <a:latin typeface="Aileron Italics"/>
              <a:ea typeface="Aileron Italics"/>
              <a:cs typeface="Aileron Italics"/>
              <a:sym typeface="Aileron Italics"/>
            </a:endParaRPr>
          </a:p>
          <a:p>
            <a:pPr algn="l">
              <a:lnSpc>
                <a:spcPts val="3779"/>
              </a:lnSpc>
            </a:pPr>
            <a:endParaRPr lang="en-US" sz="3600" i="1" spc="-53" dirty="0">
              <a:solidFill>
                <a:srgbClr val="000000"/>
              </a:solidFill>
              <a:latin typeface="Aileron Italics"/>
              <a:ea typeface="Aileron Italics"/>
              <a:cs typeface="Aileron Italics"/>
              <a:sym typeface="Aileron Italics"/>
            </a:endParaRPr>
          </a:p>
          <a:p>
            <a:pPr algn="l">
              <a:lnSpc>
                <a:spcPts val="3779"/>
              </a:lnSpc>
            </a:pPr>
            <a:endParaRPr lang="en-US" sz="3600" i="1" spc="-53" dirty="0">
              <a:solidFill>
                <a:srgbClr val="000000"/>
              </a:solidFill>
              <a:latin typeface="Aileron Italics"/>
              <a:ea typeface="Aileron Italics"/>
              <a:cs typeface="Aileron Italics"/>
              <a:sym typeface="Aileron Italics"/>
            </a:endParaRPr>
          </a:p>
        </p:txBody>
      </p:sp>
      <p:sp>
        <p:nvSpPr>
          <p:cNvPr id="10" name="TextBox 10"/>
          <p:cNvSpPr txBox="1"/>
          <p:nvPr/>
        </p:nvSpPr>
        <p:spPr>
          <a:xfrm>
            <a:off x="884641" y="1645958"/>
            <a:ext cx="7839508" cy="3385542"/>
          </a:xfrm>
          <a:prstGeom prst="rect">
            <a:avLst/>
          </a:prstGeom>
        </p:spPr>
        <p:txBody>
          <a:bodyPr lIns="0" tIns="0" rIns="0" bIns="0" rtlCol="0" anchor="t">
            <a:spAutoFit/>
          </a:bodyPr>
          <a:lstStyle/>
          <a:p>
            <a:pPr algn="l">
              <a:lnSpc>
                <a:spcPts val="8829"/>
              </a:lnSpc>
            </a:pPr>
            <a:r>
              <a:rPr lang="en-US" sz="8000" spc="-672" dirty="0">
                <a:solidFill>
                  <a:srgbClr val="10102A"/>
                </a:solidFill>
                <a:latin typeface="Heading Now 71-78"/>
                <a:ea typeface="Heading Now 71-78"/>
                <a:cs typeface="Heading Now 71-78"/>
                <a:sym typeface="Heading Now 71-78"/>
              </a:rPr>
              <a:t>The Research Committee’s mission is…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a:off x="1206726" y="1212924"/>
            <a:ext cx="450754" cy="438358"/>
          </a:xfrm>
          <a:custGeom>
            <a:avLst/>
            <a:gdLst/>
            <a:ahLst/>
            <a:cxnLst/>
            <a:rect l="l" t="t" r="r" b="b"/>
            <a:pathLst>
              <a:path w="450754" h="438358">
                <a:moveTo>
                  <a:pt x="0" y="0"/>
                </a:moveTo>
                <a:lnTo>
                  <a:pt x="450754" y="0"/>
                </a:lnTo>
                <a:lnTo>
                  <a:pt x="450754" y="438359"/>
                </a:lnTo>
                <a:lnTo>
                  <a:pt x="0" y="43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6221131"/>
            <a:ext cx="18288000" cy="4065869"/>
            <a:chOff x="0" y="0"/>
            <a:chExt cx="2833290" cy="629910"/>
          </a:xfrm>
        </p:grpSpPr>
        <p:sp>
          <p:nvSpPr>
            <p:cNvPr id="4" name="Freeform 4"/>
            <p:cNvSpPr/>
            <p:nvPr/>
          </p:nvSpPr>
          <p:spPr>
            <a:xfrm>
              <a:off x="0" y="0"/>
              <a:ext cx="2833290" cy="629910"/>
            </a:xfrm>
            <a:custGeom>
              <a:avLst/>
              <a:gdLst/>
              <a:ahLst/>
              <a:cxnLst/>
              <a:rect l="l" t="t" r="r" b="b"/>
              <a:pathLst>
                <a:path w="2833290" h="629910">
                  <a:moveTo>
                    <a:pt x="0" y="0"/>
                  </a:moveTo>
                  <a:lnTo>
                    <a:pt x="2833290" y="0"/>
                  </a:lnTo>
                  <a:lnTo>
                    <a:pt x="2833290" y="629910"/>
                  </a:lnTo>
                  <a:lnTo>
                    <a:pt x="0" y="629910"/>
                  </a:lnTo>
                  <a:close/>
                </a:path>
              </a:pathLst>
            </a:custGeom>
            <a:blipFill>
              <a:blip r:embed="rId4"/>
              <a:stretch>
                <a:fillRect t="-100067" b="-100067"/>
              </a:stretch>
            </a:blipFill>
          </p:spPr>
          <p:txBody>
            <a:bodyPr/>
            <a:lstStyle/>
            <a:p>
              <a:endParaRPr lang="en-US"/>
            </a:p>
          </p:txBody>
        </p:sp>
      </p:grpSp>
      <p:sp>
        <p:nvSpPr>
          <p:cNvPr id="5" name="TextBox 5"/>
          <p:cNvSpPr txBox="1"/>
          <p:nvPr/>
        </p:nvSpPr>
        <p:spPr>
          <a:xfrm>
            <a:off x="1028700" y="2354950"/>
            <a:ext cx="13488730" cy="2571756"/>
          </a:xfrm>
          <a:prstGeom prst="rect">
            <a:avLst/>
          </a:prstGeom>
        </p:spPr>
        <p:txBody>
          <a:bodyPr lIns="0" tIns="0" rIns="0" bIns="0" rtlCol="0" anchor="t">
            <a:spAutoFit/>
          </a:bodyPr>
          <a:lstStyle/>
          <a:p>
            <a:pPr algn="l">
              <a:lnSpc>
                <a:spcPts val="9000"/>
              </a:lnSpc>
            </a:pPr>
            <a:r>
              <a:rPr lang="en-US" sz="9000" spc="-603">
                <a:solidFill>
                  <a:srgbClr val="10102A"/>
                </a:solidFill>
                <a:latin typeface="Heading Now 71-78"/>
                <a:ea typeface="Heading Now 71-78"/>
                <a:cs typeface="Heading Now 71-78"/>
                <a:sym typeface="Heading Now 71-78"/>
              </a:rPr>
              <a:t>Research Development Workshop </a:t>
            </a:r>
          </a:p>
        </p:txBody>
      </p:sp>
      <p:sp>
        <p:nvSpPr>
          <p:cNvPr id="6" name="Freeform 6"/>
          <p:cNvSpPr/>
          <p:nvPr/>
        </p:nvSpPr>
        <p:spPr>
          <a:xfrm rot="1226788">
            <a:off x="12202204" y="1355643"/>
            <a:ext cx="955619" cy="768078"/>
          </a:xfrm>
          <a:custGeom>
            <a:avLst/>
            <a:gdLst/>
            <a:ahLst/>
            <a:cxnLst/>
            <a:rect l="l" t="t" r="r" b="b"/>
            <a:pathLst>
              <a:path w="955619" h="768078">
                <a:moveTo>
                  <a:pt x="0" y="0"/>
                </a:moveTo>
                <a:lnTo>
                  <a:pt x="955618" y="0"/>
                </a:lnTo>
                <a:lnTo>
                  <a:pt x="955618" y="768079"/>
                </a:lnTo>
                <a:lnTo>
                  <a:pt x="0" y="7680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461259">
            <a:off x="15341648" y="3557770"/>
            <a:ext cx="1368291" cy="870575"/>
          </a:xfrm>
          <a:custGeom>
            <a:avLst/>
            <a:gdLst/>
            <a:ahLst/>
            <a:cxnLst/>
            <a:rect l="l" t="t" r="r" b="b"/>
            <a:pathLst>
              <a:path w="1368291" h="870575">
                <a:moveTo>
                  <a:pt x="0" y="0"/>
                </a:moveTo>
                <a:lnTo>
                  <a:pt x="1368291" y="0"/>
                </a:lnTo>
                <a:lnTo>
                  <a:pt x="1368291" y="870576"/>
                </a:lnTo>
                <a:lnTo>
                  <a:pt x="0" y="870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32402" y="323371"/>
            <a:ext cx="5917952" cy="794304"/>
          </a:xfrm>
          <a:custGeom>
            <a:avLst/>
            <a:gdLst/>
            <a:ahLst/>
            <a:cxnLst/>
            <a:rect l="l" t="t" r="r" b="b"/>
            <a:pathLst>
              <a:path w="5917952" h="794304">
                <a:moveTo>
                  <a:pt x="0" y="0"/>
                </a:moveTo>
                <a:lnTo>
                  <a:pt x="5917952" y="0"/>
                </a:lnTo>
                <a:lnTo>
                  <a:pt x="5917952" y="794303"/>
                </a:lnTo>
                <a:lnTo>
                  <a:pt x="0" y="794303"/>
                </a:lnTo>
                <a:lnTo>
                  <a:pt x="0" y="0"/>
                </a:lnTo>
                <a:close/>
              </a:path>
            </a:pathLst>
          </a:custGeom>
          <a:blipFill>
            <a:blip r:embed="rId9"/>
            <a:stretch>
              <a:fillRect r="-35918"/>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flipH="1" flipV="1">
            <a:off x="13100551" y="6911527"/>
            <a:ext cx="5847869" cy="3918072"/>
          </a:xfrm>
          <a:custGeom>
            <a:avLst/>
            <a:gdLst/>
            <a:ahLst/>
            <a:cxnLst/>
            <a:rect l="l" t="t" r="r" b="b"/>
            <a:pathLst>
              <a:path w="5847869" h="3918072">
                <a:moveTo>
                  <a:pt x="5847869" y="3918072"/>
                </a:moveTo>
                <a:lnTo>
                  <a:pt x="0" y="3918072"/>
                </a:lnTo>
                <a:lnTo>
                  <a:pt x="0" y="0"/>
                </a:lnTo>
                <a:lnTo>
                  <a:pt x="5847869" y="0"/>
                </a:lnTo>
                <a:lnTo>
                  <a:pt x="5847869" y="3918072"/>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344235" y="1707917"/>
            <a:ext cx="7667833" cy="7775830"/>
            <a:chOff x="0" y="0"/>
            <a:chExt cx="6350000" cy="6439437"/>
          </a:xfrm>
        </p:grpSpPr>
        <p:sp>
          <p:nvSpPr>
            <p:cNvPr id="4" name="Freeform 4"/>
            <p:cNvSpPr/>
            <p:nvPr/>
          </p:nvSpPr>
          <p:spPr>
            <a:xfrm>
              <a:off x="0" y="0"/>
              <a:ext cx="6350000" cy="6439437"/>
            </a:xfrm>
            <a:custGeom>
              <a:avLst/>
              <a:gdLst/>
              <a:ahLst/>
              <a:cxnLst/>
              <a:rect l="l" t="t" r="r" b="b"/>
              <a:pathLst>
                <a:path w="6350000" h="6439437">
                  <a:moveTo>
                    <a:pt x="4474210" y="0"/>
                  </a:moveTo>
                  <a:lnTo>
                    <a:pt x="1875790" y="0"/>
                  </a:lnTo>
                  <a:cubicBezTo>
                    <a:pt x="839470" y="0"/>
                    <a:pt x="0" y="851293"/>
                    <a:pt x="0" y="1902209"/>
                  </a:cubicBezTo>
                  <a:lnTo>
                    <a:pt x="0" y="4537227"/>
                  </a:lnTo>
                  <a:cubicBezTo>
                    <a:pt x="0" y="5588143"/>
                    <a:pt x="839470" y="6439437"/>
                    <a:pt x="1875790" y="6439437"/>
                  </a:cubicBezTo>
                  <a:lnTo>
                    <a:pt x="4474210" y="6439437"/>
                  </a:lnTo>
                  <a:cubicBezTo>
                    <a:pt x="5510530" y="6439437"/>
                    <a:pt x="6350000" y="5588143"/>
                    <a:pt x="6350000" y="4537227"/>
                  </a:cubicBezTo>
                  <a:lnTo>
                    <a:pt x="6350000" y="1902209"/>
                  </a:lnTo>
                  <a:cubicBezTo>
                    <a:pt x="6350000" y="851293"/>
                    <a:pt x="5510530" y="0"/>
                    <a:pt x="4474210" y="0"/>
                  </a:cubicBezTo>
                  <a:close/>
                </a:path>
              </a:pathLst>
            </a:custGeom>
            <a:blipFill>
              <a:blip r:embed="rId4"/>
              <a:stretch>
                <a:fillRect l="-22824" r="-22824"/>
              </a:stretch>
            </a:blipFill>
          </p:spPr>
          <p:txBody>
            <a:bodyPr/>
            <a:lstStyle/>
            <a:p>
              <a:endParaRPr lang="en-US"/>
            </a:p>
          </p:txBody>
        </p:sp>
      </p:grpSp>
      <p:sp>
        <p:nvSpPr>
          <p:cNvPr id="5" name="Freeform 5"/>
          <p:cNvSpPr/>
          <p:nvPr/>
        </p:nvSpPr>
        <p:spPr>
          <a:xfrm rot="-2980059" flipV="1">
            <a:off x="16829241" y="9048459"/>
            <a:ext cx="1368291" cy="870575"/>
          </a:xfrm>
          <a:custGeom>
            <a:avLst/>
            <a:gdLst/>
            <a:ahLst/>
            <a:cxnLst/>
            <a:rect l="l" t="t" r="r" b="b"/>
            <a:pathLst>
              <a:path w="1368291" h="870575">
                <a:moveTo>
                  <a:pt x="0" y="870575"/>
                </a:moveTo>
                <a:lnTo>
                  <a:pt x="1368291" y="870575"/>
                </a:lnTo>
                <a:lnTo>
                  <a:pt x="1368291" y="0"/>
                </a:lnTo>
                <a:lnTo>
                  <a:pt x="0" y="0"/>
                </a:lnTo>
                <a:lnTo>
                  <a:pt x="0" y="87057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771152">
            <a:off x="16663694" y="703961"/>
            <a:ext cx="986049" cy="950305"/>
          </a:xfrm>
          <a:custGeom>
            <a:avLst/>
            <a:gdLst/>
            <a:ahLst/>
            <a:cxnLst/>
            <a:rect l="l" t="t" r="r" b="b"/>
            <a:pathLst>
              <a:path w="986049" h="950305">
                <a:moveTo>
                  <a:pt x="0" y="0"/>
                </a:moveTo>
                <a:lnTo>
                  <a:pt x="986048" y="0"/>
                </a:lnTo>
                <a:lnTo>
                  <a:pt x="986048" y="950304"/>
                </a:lnTo>
                <a:lnTo>
                  <a:pt x="0" y="950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658600" y="481563"/>
            <a:ext cx="932453" cy="846201"/>
          </a:xfrm>
          <a:custGeom>
            <a:avLst/>
            <a:gdLst/>
            <a:ahLst/>
            <a:cxnLst/>
            <a:rect l="l" t="t" r="r" b="b"/>
            <a:pathLst>
              <a:path w="932453" h="846201">
                <a:moveTo>
                  <a:pt x="0" y="0"/>
                </a:moveTo>
                <a:lnTo>
                  <a:pt x="932454" y="0"/>
                </a:lnTo>
                <a:lnTo>
                  <a:pt x="932454" y="846201"/>
                </a:lnTo>
                <a:lnTo>
                  <a:pt x="0" y="8462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896274" y="2597398"/>
            <a:ext cx="9098161" cy="6273165"/>
          </a:xfrm>
          <a:prstGeom prst="rect">
            <a:avLst/>
          </a:prstGeom>
        </p:spPr>
        <p:txBody>
          <a:bodyPr lIns="0" tIns="0" rIns="0" bIns="0" rtlCol="0" anchor="t">
            <a:spAutoFit/>
          </a:bodyPr>
          <a:lstStyle/>
          <a:p>
            <a:pPr algn="l">
              <a:lnSpc>
                <a:spcPts val="3359"/>
              </a:lnSpc>
            </a:pPr>
            <a:r>
              <a:rPr lang="en-US" sz="2399" spc="-47">
                <a:solidFill>
                  <a:srgbClr val="000000"/>
                </a:solidFill>
                <a:latin typeface="Aileron"/>
                <a:ea typeface="Aileron"/>
                <a:cs typeface="Aileron"/>
                <a:sym typeface="Aileron"/>
              </a:rPr>
              <a:t>The flagship SIM Division workshop will continue to support early-career members in improving their research pipeline.  </a:t>
            </a:r>
          </a:p>
          <a:p>
            <a:pPr algn="l">
              <a:lnSpc>
                <a:spcPts val="3359"/>
              </a:lnSpc>
            </a:pPr>
            <a:endParaRPr lang="en-US" sz="2399" spc="-47">
              <a:solidFill>
                <a:srgbClr val="000000"/>
              </a:solidFill>
              <a:latin typeface="Aileron"/>
              <a:ea typeface="Aileron"/>
              <a:cs typeface="Aileron"/>
              <a:sym typeface="Aileron"/>
            </a:endParaRPr>
          </a:p>
          <a:p>
            <a:pPr algn="l">
              <a:lnSpc>
                <a:spcPts val="3359"/>
              </a:lnSpc>
            </a:pPr>
            <a:r>
              <a:rPr lang="en-US" sz="2399" b="1" spc="-47">
                <a:solidFill>
                  <a:srgbClr val="000000"/>
                </a:solidFill>
                <a:latin typeface="Aileron Bold"/>
                <a:ea typeface="Aileron Bold"/>
                <a:cs typeface="Aileron Bold"/>
                <a:sym typeface="Aileron Bold"/>
              </a:rPr>
              <a:t>Why?</a:t>
            </a:r>
            <a:r>
              <a:rPr lang="en-US" sz="2399" spc="-47">
                <a:solidFill>
                  <a:srgbClr val="000000"/>
                </a:solidFill>
                <a:latin typeface="Aileron"/>
                <a:ea typeface="Aileron"/>
                <a:cs typeface="Aileron"/>
                <a:sym typeface="Aileron"/>
              </a:rPr>
              <a:t> Because it is a huge success and central in our mission to support early career scholars.</a:t>
            </a:r>
          </a:p>
          <a:p>
            <a:pPr algn="l">
              <a:lnSpc>
                <a:spcPts val="3359"/>
              </a:lnSpc>
            </a:pPr>
            <a:endParaRPr lang="en-US" sz="2399" spc="-47">
              <a:solidFill>
                <a:srgbClr val="000000"/>
              </a:solidFill>
              <a:latin typeface="Aileron"/>
              <a:ea typeface="Aileron"/>
              <a:cs typeface="Aileron"/>
              <a:sym typeface="Aileron"/>
            </a:endParaRPr>
          </a:p>
          <a:p>
            <a:pPr algn="l">
              <a:lnSpc>
                <a:spcPts val="3359"/>
              </a:lnSpc>
            </a:pPr>
            <a:r>
              <a:rPr lang="en-US" sz="2399" b="1" spc="-47">
                <a:solidFill>
                  <a:srgbClr val="000000"/>
                </a:solidFill>
                <a:latin typeface="Aileron Bold"/>
                <a:ea typeface="Aileron Bold"/>
                <a:cs typeface="Aileron Bold"/>
                <a:sym typeface="Aileron Bold"/>
              </a:rPr>
              <a:t>When?</a:t>
            </a:r>
            <a:r>
              <a:rPr lang="en-US" sz="2399" spc="-47">
                <a:solidFill>
                  <a:srgbClr val="000000"/>
                </a:solidFill>
                <a:latin typeface="Aileron"/>
                <a:ea typeface="Aileron"/>
                <a:cs typeface="Aileron"/>
                <a:sym typeface="Aileron"/>
              </a:rPr>
              <a:t> During AOM Annual Meeting - 1,5 hours.</a:t>
            </a:r>
          </a:p>
          <a:p>
            <a:pPr algn="l">
              <a:lnSpc>
                <a:spcPts val="3359"/>
              </a:lnSpc>
            </a:pPr>
            <a:endParaRPr lang="en-US" sz="2399" spc="-47">
              <a:solidFill>
                <a:srgbClr val="000000"/>
              </a:solidFill>
              <a:latin typeface="Aileron"/>
              <a:ea typeface="Aileron"/>
              <a:cs typeface="Aileron"/>
              <a:sym typeface="Aileron"/>
            </a:endParaRPr>
          </a:p>
          <a:p>
            <a:pPr algn="l">
              <a:lnSpc>
                <a:spcPts val="3359"/>
              </a:lnSpc>
            </a:pPr>
            <a:r>
              <a:rPr lang="en-US" sz="2399" b="1" spc="-47">
                <a:solidFill>
                  <a:srgbClr val="000000"/>
                </a:solidFill>
                <a:latin typeface="Aileron Bold"/>
                <a:ea typeface="Aileron Bold"/>
                <a:cs typeface="Aileron Bold"/>
                <a:sym typeface="Aileron Bold"/>
              </a:rPr>
              <a:t>Format: </a:t>
            </a:r>
            <a:r>
              <a:rPr lang="en-US" sz="2399" spc="-47">
                <a:solidFill>
                  <a:srgbClr val="000000"/>
                </a:solidFill>
                <a:latin typeface="Aileron"/>
                <a:ea typeface="Aileron"/>
                <a:cs typeface="Aileron"/>
                <a:sym typeface="Aileron"/>
              </a:rPr>
              <a:t>Pre-inscription is required through a paper submission form. Discussion-intensive, with groups of 2 mentors and 2 mentees. </a:t>
            </a:r>
          </a:p>
          <a:p>
            <a:pPr algn="l">
              <a:lnSpc>
                <a:spcPts val="3359"/>
              </a:lnSpc>
            </a:pPr>
            <a:endParaRPr lang="en-US" sz="2399" spc="-47">
              <a:solidFill>
                <a:srgbClr val="000000"/>
              </a:solidFill>
              <a:latin typeface="Aileron"/>
              <a:ea typeface="Aileron"/>
              <a:cs typeface="Aileron"/>
              <a:sym typeface="Aileron"/>
            </a:endParaRPr>
          </a:p>
          <a:p>
            <a:pPr algn="l">
              <a:lnSpc>
                <a:spcPts val="3359"/>
              </a:lnSpc>
            </a:pPr>
            <a:r>
              <a:rPr lang="en-US" sz="2399" b="1" spc="-47">
                <a:solidFill>
                  <a:srgbClr val="000000"/>
                </a:solidFill>
                <a:latin typeface="Aileron Bold"/>
                <a:ea typeface="Aileron Bold"/>
                <a:cs typeface="Aileron Bold"/>
                <a:sym typeface="Aileron Bold"/>
              </a:rPr>
              <a:t>SMART KPIs: </a:t>
            </a:r>
          </a:p>
          <a:p>
            <a:pPr algn="l">
              <a:lnSpc>
                <a:spcPts val="3359"/>
              </a:lnSpc>
            </a:pPr>
            <a:r>
              <a:rPr lang="en-US" sz="2399" spc="-47">
                <a:solidFill>
                  <a:srgbClr val="000000"/>
                </a:solidFill>
                <a:latin typeface="Aileron"/>
                <a:ea typeface="Aileron"/>
                <a:cs typeface="Aileron"/>
                <a:sym typeface="Aileron"/>
              </a:rPr>
              <a:t>≥25 early carreer scholars submit their work.</a:t>
            </a:r>
          </a:p>
          <a:p>
            <a:pPr algn="l">
              <a:lnSpc>
                <a:spcPts val="3359"/>
              </a:lnSpc>
            </a:pPr>
            <a:r>
              <a:rPr lang="en-US" sz="2399" spc="-47">
                <a:solidFill>
                  <a:srgbClr val="000000"/>
                </a:solidFill>
                <a:latin typeface="Aileron"/>
                <a:ea typeface="Aileron"/>
                <a:cs typeface="Aileron"/>
                <a:sym typeface="Aileron"/>
              </a:rPr>
              <a:t>100% of submissions from unpriviledged institutions are accepted.</a:t>
            </a:r>
          </a:p>
          <a:p>
            <a:pPr algn="l">
              <a:lnSpc>
                <a:spcPts val="3359"/>
              </a:lnSpc>
              <a:spcBef>
                <a:spcPct val="0"/>
              </a:spcBef>
            </a:pPr>
            <a:r>
              <a:rPr lang="en-US" sz="2399" spc="-47">
                <a:solidFill>
                  <a:srgbClr val="000000"/>
                </a:solidFill>
                <a:latin typeface="Aileron"/>
                <a:ea typeface="Aileron"/>
                <a:cs typeface="Aileron"/>
                <a:sym typeface="Aileron"/>
              </a:rPr>
              <a:t>≥50% of mentors are female colleagues.</a:t>
            </a:r>
          </a:p>
        </p:txBody>
      </p:sp>
      <p:sp>
        <p:nvSpPr>
          <p:cNvPr id="9" name="TextBox 9"/>
          <p:cNvSpPr txBox="1"/>
          <p:nvPr/>
        </p:nvSpPr>
        <p:spPr>
          <a:xfrm>
            <a:off x="896274" y="422421"/>
            <a:ext cx="9886265" cy="1375377"/>
          </a:xfrm>
          <a:prstGeom prst="rect">
            <a:avLst/>
          </a:prstGeom>
        </p:spPr>
        <p:txBody>
          <a:bodyPr lIns="0" tIns="0" rIns="0" bIns="0" rtlCol="0" anchor="t">
            <a:spAutoFit/>
          </a:bodyPr>
          <a:lstStyle/>
          <a:p>
            <a:pPr algn="l">
              <a:lnSpc>
                <a:spcPts val="5278"/>
              </a:lnSpc>
            </a:pPr>
            <a:r>
              <a:rPr lang="en-US" sz="5997" spc="-401" dirty="0">
                <a:solidFill>
                  <a:srgbClr val="10102A"/>
                </a:solidFill>
                <a:latin typeface="Heading Now 71-78"/>
                <a:ea typeface="Heading Now 71-78"/>
                <a:cs typeface="Heading Now 71-78"/>
                <a:sym typeface="Heading Now 71-78"/>
              </a:rPr>
              <a:t>Research Development  Workshop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8F8"/>
        </a:solidFill>
        <a:effectLst/>
      </p:bgPr>
    </p:bg>
    <p:spTree>
      <p:nvGrpSpPr>
        <p:cNvPr id="1" name=""/>
        <p:cNvGrpSpPr/>
        <p:nvPr/>
      </p:nvGrpSpPr>
      <p:grpSpPr>
        <a:xfrm>
          <a:off x="0" y="0"/>
          <a:ext cx="0" cy="0"/>
          <a:chOff x="0" y="0"/>
          <a:chExt cx="0" cy="0"/>
        </a:xfrm>
      </p:grpSpPr>
      <p:sp>
        <p:nvSpPr>
          <p:cNvPr id="2" name="Freeform 2"/>
          <p:cNvSpPr/>
          <p:nvPr/>
        </p:nvSpPr>
        <p:spPr>
          <a:xfrm>
            <a:off x="1206726" y="1212924"/>
            <a:ext cx="450754" cy="438358"/>
          </a:xfrm>
          <a:custGeom>
            <a:avLst/>
            <a:gdLst/>
            <a:ahLst/>
            <a:cxnLst/>
            <a:rect l="l" t="t" r="r" b="b"/>
            <a:pathLst>
              <a:path w="450754" h="438358">
                <a:moveTo>
                  <a:pt x="0" y="0"/>
                </a:moveTo>
                <a:lnTo>
                  <a:pt x="450754" y="0"/>
                </a:lnTo>
                <a:lnTo>
                  <a:pt x="450754" y="438359"/>
                </a:lnTo>
                <a:lnTo>
                  <a:pt x="0" y="43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6221131"/>
            <a:ext cx="18288000" cy="4065869"/>
            <a:chOff x="0" y="0"/>
            <a:chExt cx="2833290" cy="629910"/>
          </a:xfrm>
        </p:grpSpPr>
        <p:sp>
          <p:nvSpPr>
            <p:cNvPr id="4" name="Freeform 4"/>
            <p:cNvSpPr/>
            <p:nvPr/>
          </p:nvSpPr>
          <p:spPr>
            <a:xfrm>
              <a:off x="0" y="0"/>
              <a:ext cx="2833290" cy="629910"/>
            </a:xfrm>
            <a:custGeom>
              <a:avLst/>
              <a:gdLst/>
              <a:ahLst/>
              <a:cxnLst/>
              <a:rect l="l" t="t" r="r" b="b"/>
              <a:pathLst>
                <a:path w="2833290" h="629910">
                  <a:moveTo>
                    <a:pt x="0" y="0"/>
                  </a:moveTo>
                  <a:lnTo>
                    <a:pt x="2833290" y="0"/>
                  </a:lnTo>
                  <a:lnTo>
                    <a:pt x="2833290" y="629910"/>
                  </a:lnTo>
                  <a:lnTo>
                    <a:pt x="0" y="629910"/>
                  </a:lnTo>
                  <a:close/>
                </a:path>
              </a:pathLst>
            </a:custGeom>
            <a:blipFill>
              <a:blip r:embed="rId4"/>
              <a:stretch>
                <a:fillRect t="-53190" b="-146483"/>
              </a:stretch>
            </a:blipFill>
          </p:spPr>
          <p:txBody>
            <a:bodyPr/>
            <a:lstStyle/>
            <a:p>
              <a:endParaRPr lang="en-US"/>
            </a:p>
          </p:txBody>
        </p:sp>
      </p:grpSp>
      <p:sp>
        <p:nvSpPr>
          <p:cNvPr id="5" name="TextBox 5"/>
          <p:cNvSpPr txBox="1"/>
          <p:nvPr/>
        </p:nvSpPr>
        <p:spPr>
          <a:xfrm>
            <a:off x="1028700" y="2124930"/>
            <a:ext cx="12420919" cy="2308324"/>
          </a:xfrm>
          <a:prstGeom prst="rect">
            <a:avLst/>
          </a:prstGeom>
        </p:spPr>
        <p:txBody>
          <a:bodyPr lIns="0" tIns="0" rIns="0" bIns="0" rtlCol="0" anchor="t">
            <a:spAutoFit/>
          </a:bodyPr>
          <a:lstStyle/>
          <a:p>
            <a:pPr algn="l">
              <a:lnSpc>
                <a:spcPts val="9000"/>
              </a:lnSpc>
            </a:pPr>
            <a:r>
              <a:rPr lang="en-US" sz="9000" spc="-603" dirty="0">
                <a:solidFill>
                  <a:srgbClr val="10102A"/>
                </a:solidFill>
                <a:latin typeface="Heading Now 71-78"/>
                <a:ea typeface="Heading Now 71-78"/>
                <a:cs typeface="Heading Now 71-78"/>
                <a:sym typeface="Heading Now 71-78"/>
              </a:rPr>
              <a:t>Seasoned Researcher’s Circle</a:t>
            </a:r>
          </a:p>
        </p:txBody>
      </p:sp>
      <p:sp>
        <p:nvSpPr>
          <p:cNvPr id="6" name="Freeform 6"/>
          <p:cNvSpPr/>
          <p:nvPr/>
        </p:nvSpPr>
        <p:spPr>
          <a:xfrm rot="1226788">
            <a:off x="12146972" y="1794002"/>
            <a:ext cx="955619" cy="768078"/>
          </a:xfrm>
          <a:custGeom>
            <a:avLst/>
            <a:gdLst/>
            <a:ahLst/>
            <a:cxnLst/>
            <a:rect l="l" t="t" r="r" b="b"/>
            <a:pathLst>
              <a:path w="955619" h="768078">
                <a:moveTo>
                  <a:pt x="0" y="0"/>
                </a:moveTo>
                <a:lnTo>
                  <a:pt x="955619" y="0"/>
                </a:lnTo>
                <a:lnTo>
                  <a:pt x="955619" y="768078"/>
                </a:lnTo>
                <a:lnTo>
                  <a:pt x="0" y="7680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461259">
            <a:off x="15341648" y="3557770"/>
            <a:ext cx="1368291" cy="870575"/>
          </a:xfrm>
          <a:custGeom>
            <a:avLst/>
            <a:gdLst/>
            <a:ahLst/>
            <a:cxnLst/>
            <a:rect l="l" t="t" r="r" b="b"/>
            <a:pathLst>
              <a:path w="1368291" h="870575">
                <a:moveTo>
                  <a:pt x="0" y="0"/>
                </a:moveTo>
                <a:lnTo>
                  <a:pt x="1368291" y="0"/>
                </a:lnTo>
                <a:lnTo>
                  <a:pt x="1368291" y="870576"/>
                </a:lnTo>
                <a:lnTo>
                  <a:pt x="0" y="8705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432402" y="323371"/>
            <a:ext cx="5917952" cy="794304"/>
          </a:xfrm>
          <a:custGeom>
            <a:avLst/>
            <a:gdLst/>
            <a:ahLst/>
            <a:cxnLst/>
            <a:rect l="l" t="t" r="r" b="b"/>
            <a:pathLst>
              <a:path w="5917952" h="794304">
                <a:moveTo>
                  <a:pt x="0" y="0"/>
                </a:moveTo>
                <a:lnTo>
                  <a:pt x="5917952" y="0"/>
                </a:lnTo>
                <a:lnTo>
                  <a:pt x="5917952" y="794303"/>
                </a:lnTo>
                <a:lnTo>
                  <a:pt x="0" y="794303"/>
                </a:lnTo>
                <a:lnTo>
                  <a:pt x="0" y="0"/>
                </a:lnTo>
                <a:close/>
              </a:path>
            </a:pathLst>
          </a:custGeom>
          <a:blipFill>
            <a:blip r:embed="rId9"/>
            <a:stretch>
              <a:fillRect r="-35918"/>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569</Words>
  <Application>Microsoft Macintosh PowerPoint</Application>
  <PresentationFormat>Custom</PresentationFormat>
  <Paragraphs>74</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Aileron Italics</vt:lpstr>
      <vt:lpstr>Heading Now 71-78</vt:lpstr>
      <vt:lpstr>Aileron Bold</vt:lpstr>
      <vt:lpstr>Arial</vt:lpstr>
      <vt:lpstr>Aileron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 - Research Committee </dc:title>
  <cp:lastModifiedBy>David Skandera</cp:lastModifiedBy>
  <cp:revision>11</cp:revision>
  <dcterms:created xsi:type="dcterms:W3CDTF">2006-08-16T00:00:00Z</dcterms:created>
  <dcterms:modified xsi:type="dcterms:W3CDTF">2026-02-17T16:01:39Z</dcterms:modified>
  <dc:identifier>DAGyf5Tb9bY</dc:identifier>
</cp:coreProperties>
</file>