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Lst>
  <p:sldSz cy="6858000" cx="9144000"/>
  <p:notesSz cx="7053250" cy="9309100"/>
  <p:embeddedFontLst>
    <p:embeddedFont>
      <p:font typeface="Corbel"/>
      <p:regular r:id="rId57"/>
      <p:bold r:id="rId58"/>
      <p:italic r:id="rId59"/>
      <p:boldItalic r:id="rId60"/>
    </p:embeddedFont>
    <p:embeddedFont>
      <p:font typeface="Helvetica Neue"/>
      <p:regular r:id="rId61"/>
      <p:bold r:id="rId62"/>
      <p:italic r:id="rId63"/>
      <p:boldItalic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65" roundtripDataSignature="AMtx7mgYhmlctmGwieySiJ93jqLmvZGxL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117576E-D6B6-411C-A613-9B273AD1362C}">
  <a:tblStyle styleId="{2117576E-D6B6-411C-A613-9B273AD1362C}"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HelveticaNeue-bold.fntdata"/><Relationship Id="rId61" Type="http://schemas.openxmlformats.org/officeDocument/2006/relationships/font" Target="fonts/HelveticaNeue-regular.fntdata"/><Relationship Id="rId20" Type="http://schemas.openxmlformats.org/officeDocument/2006/relationships/slide" Target="slides/slide13.xml"/><Relationship Id="rId64" Type="http://schemas.openxmlformats.org/officeDocument/2006/relationships/font" Target="fonts/HelveticaNeue-boldItalic.fntdata"/><Relationship Id="rId63" Type="http://schemas.openxmlformats.org/officeDocument/2006/relationships/font" Target="fonts/HelveticaNeue-italic.fntdata"/><Relationship Id="rId22" Type="http://schemas.openxmlformats.org/officeDocument/2006/relationships/slide" Target="slides/slide15.xml"/><Relationship Id="rId21" Type="http://schemas.openxmlformats.org/officeDocument/2006/relationships/slide" Target="slides/slide14.xml"/><Relationship Id="rId65" Type="http://customschemas.google.com/relationships/presentationmetadata" Target="metadata"/><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font" Target="fonts/Corbel-boldItalic.fnt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font" Target="fonts/Corbel-regular.fntdata"/><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font" Target="fonts/Corbel-italic.fntdata"/><Relationship Id="rId14" Type="http://schemas.openxmlformats.org/officeDocument/2006/relationships/slide" Target="slides/slide7.xml"/><Relationship Id="rId58" Type="http://schemas.openxmlformats.org/officeDocument/2006/relationships/font" Target="fonts/Corbel-bold.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56414" cy="467072"/>
          </a:xfrm>
          <a:prstGeom prst="rect">
            <a:avLst/>
          </a:prstGeom>
          <a:noFill/>
          <a:ln>
            <a:noFill/>
          </a:ln>
        </p:spPr>
        <p:txBody>
          <a:bodyPr anchorCtr="0" anchor="t" bIns="46725" lIns="93475" spcFirstLastPara="1" rIns="93475" wrap="square" tIns="467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95217" y="0"/>
            <a:ext cx="3056414" cy="467072"/>
          </a:xfrm>
          <a:prstGeom prst="rect">
            <a:avLst/>
          </a:prstGeom>
          <a:noFill/>
          <a:ln>
            <a:noFill/>
          </a:ln>
        </p:spPr>
        <p:txBody>
          <a:bodyPr anchorCtr="0" anchor="t" bIns="46725" lIns="93475" spcFirstLastPara="1" rIns="93475" wrap="square" tIns="4672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431925" y="1163638"/>
            <a:ext cx="4189413"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5327" y="4480004"/>
            <a:ext cx="5642610" cy="3665458"/>
          </a:xfrm>
          <a:prstGeom prst="rect">
            <a:avLst/>
          </a:prstGeom>
          <a:noFill/>
          <a:ln>
            <a:noFill/>
          </a:ln>
        </p:spPr>
        <p:txBody>
          <a:bodyPr anchorCtr="0" anchor="t" bIns="46725" lIns="93475" spcFirstLastPara="1" rIns="93475" wrap="square" tIns="4672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42030"/>
            <a:ext cx="3056414" cy="467071"/>
          </a:xfrm>
          <a:prstGeom prst="rect">
            <a:avLst/>
          </a:prstGeom>
          <a:noFill/>
          <a:ln>
            <a:noFill/>
          </a:ln>
        </p:spPr>
        <p:txBody>
          <a:bodyPr anchorCtr="0" anchor="b" bIns="46725" lIns="93475" spcFirstLastPara="1" rIns="93475" wrap="square" tIns="467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95217" y="8842030"/>
            <a:ext cx="3056414" cy="467071"/>
          </a:xfrm>
          <a:prstGeom prst="rect">
            <a:avLst/>
          </a:prstGeom>
          <a:noFill/>
          <a:ln>
            <a:noFill/>
          </a:ln>
        </p:spPr>
        <p:txBody>
          <a:bodyPr anchorCtr="0" anchor="b" bIns="46725" lIns="93475" spcFirstLastPara="1" rIns="93475" wrap="square" tIns="467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p:nvPr>
            <p:ph idx="2" type="sldImg"/>
          </p:nvPr>
        </p:nvSpPr>
        <p:spPr>
          <a:xfrm>
            <a:off x="1431925" y="1163638"/>
            <a:ext cx="4189413"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1:notes"/>
          <p:cNvSpPr txBox="1"/>
          <p:nvPr>
            <p:ph idx="1" type="body"/>
          </p:nvPr>
        </p:nvSpPr>
        <p:spPr>
          <a:xfrm>
            <a:off x="705327" y="4480004"/>
            <a:ext cx="5642610" cy="3665458"/>
          </a:xfrm>
          <a:prstGeom prst="rect">
            <a:avLst/>
          </a:prstGeom>
          <a:noFill/>
          <a:ln>
            <a:noFill/>
          </a:ln>
        </p:spPr>
        <p:txBody>
          <a:bodyPr anchorCtr="0" anchor="t" bIns="46725" lIns="93475" spcFirstLastPara="1" rIns="93475" wrap="square" tIns="46725">
            <a:noAutofit/>
          </a:bodyPr>
          <a:lstStyle/>
          <a:p>
            <a:pPr indent="0" lvl="0" marL="0" rtl="0" algn="l">
              <a:lnSpc>
                <a:spcPct val="100000"/>
              </a:lnSpc>
              <a:spcBef>
                <a:spcPts val="0"/>
              </a:spcBef>
              <a:spcAft>
                <a:spcPts val="0"/>
              </a:spcAft>
              <a:buSzPts val="1400"/>
              <a:buNone/>
            </a:pPr>
            <a:r>
              <a:rPr lang="en-US"/>
              <a:t>Please save questions until after the business meeting</a:t>
            </a:r>
            <a:endParaRPr/>
          </a:p>
        </p:txBody>
      </p:sp>
      <p:sp>
        <p:nvSpPr>
          <p:cNvPr id="104" name="Google Shape;104;p1:notes"/>
          <p:cNvSpPr txBox="1"/>
          <p:nvPr>
            <p:ph idx="12" type="sldNum"/>
          </p:nvPr>
        </p:nvSpPr>
        <p:spPr>
          <a:xfrm>
            <a:off x="3995217" y="8842030"/>
            <a:ext cx="3056414" cy="467071"/>
          </a:xfrm>
          <a:prstGeom prst="rect">
            <a:avLst/>
          </a:prstGeom>
          <a:noFill/>
          <a:ln>
            <a:noFill/>
          </a:ln>
        </p:spPr>
        <p:txBody>
          <a:bodyPr anchorCtr="0" anchor="b" bIns="46725" lIns="93475" spcFirstLastPara="1" rIns="93475" wrap="square" tIns="46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ee75a923d1_0_0:notes"/>
          <p:cNvSpPr/>
          <p:nvPr>
            <p:ph idx="2" type="sldImg"/>
          </p:nvPr>
        </p:nvSpPr>
        <p:spPr>
          <a:xfrm>
            <a:off x="1431925" y="1163638"/>
            <a:ext cx="4189413"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g2ee75a923d1_0_0:notes"/>
          <p:cNvSpPr txBox="1"/>
          <p:nvPr>
            <p:ph idx="1" type="body"/>
          </p:nvPr>
        </p:nvSpPr>
        <p:spPr>
          <a:xfrm>
            <a:off x="705327" y="4480004"/>
            <a:ext cx="5642700" cy="3665400"/>
          </a:xfrm>
          <a:prstGeom prst="rect">
            <a:avLst/>
          </a:prstGeom>
          <a:noFill/>
          <a:ln>
            <a:noFill/>
          </a:ln>
        </p:spPr>
        <p:txBody>
          <a:bodyPr anchorCtr="0" anchor="t" bIns="46725" lIns="93475" spcFirstLastPara="1" rIns="93475" wrap="square" tIns="46725">
            <a:noAutofit/>
          </a:bodyPr>
          <a:lstStyle/>
          <a:p>
            <a:pPr indent="0" lvl="0" marL="0" rtl="0" algn="l">
              <a:lnSpc>
                <a:spcPct val="115000"/>
              </a:lnSpc>
              <a:spcBef>
                <a:spcPts val="0"/>
              </a:spcBef>
              <a:spcAft>
                <a:spcPts val="0"/>
              </a:spcAft>
              <a:buClr>
                <a:schemeClr val="dk1"/>
              </a:buClr>
              <a:buSzPts val="1100"/>
              <a:buFont typeface="Arial"/>
              <a:buNone/>
            </a:pPr>
            <a:r>
              <a:rPr lang="en-US">
                <a:latin typeface="Arial"/>
                <a:ea typeface="Arial"/>
                <a:cs typeface="Arial"/>
                <a:sym typeface="Arial"/>
              </a:rPr>
              <a:t>Context:  Part of the DEI committee’s charge was to assess the need for an HCM member advocate position .  We discovered that many relevant policies and resources already exist at the AOM level, but that many members are not aware of them.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79" name="Google Shape;179;g2ee75a923d1_0_0:notes"/>
          <p:cNvSpPr txBox="1"/>
          <p:nvPr>
            <p:ph idx="12" type="sldNum"/>
          </p:nvPr>
        </p:nvSpPr>
        <p:spPr>
          <a:xfrm>
            <a:off x="3995217" y="8842030"/>
            <a:ext cx="3056400" cy="467100"/>
          </a:xfrm>
          <a:prstGeom prst="rect">
            <a:avLst/>
          </a:prstGeom>
          <a:noFill/>
          <a:ln>
            <a:noFill/>
          </a:ln>
        </p:spPr>
        <p:txBody>
          <a:bodyPr anchorCtr="0" anchor="b" bIns="46725" lIns="93475" spcFirstLastPara="1" rIns="93475" wrap="square" tIns="467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7:notes"/>
          <p:cNvSpPr/>
          <p:nvPr>
            <p:ph idx="2" type="sldImg"/>
          </p:nvPr>
        </p:nvSpPr>
        <p:spPr>
          <a:xfrm>
            <a:off x="1431925" y="1163638"/>
            <a:ext cx="4189413"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7:notes"/>
          <p:cNvSpPr txBox="1"/>
          <p:nvPr>
            <p:ph idx="1" type="body"/>
          </p:nvPr>
        </p:nvSpPr>
        <p:spPr>
          <a:xfrm>
            <a:off x="705327" y="4480004"/>
            <a:ext cx="5642610" cy="3665458"/>
          </a:xfrm>
          <a:prstGeom prst="rect">
            <a:avLst/>
          </a:prstGeom>
          <a:noFill/>
          <a:ln>
            <a:noFill/>
          </a:ln>
        </p:spPr>
        <p:txBody>
          <a:bodyPr anchorCtr="0" anchor="t" bIns="46725" lIns="93475" spcFirstLastPara="1" rIns="93475" wrap="square" tIns="46725">
            <a:noAutofit/>
          </a:bodyPr>
          <a:lstStyle/>
          <a:p>
            <a:pPr indent="0" lvl="0" marL="0" rtl="0" algn="l">
              <a:lnSpc>
                <a:spcPct val="100000"/>
              </a:lnSpc>
              <a:spcBef>
                <a:spcPts val="0"/>
              </a:spcBef>
              <a:spcAft>
                <a:spcPts val="0"/>
              </a:spcAft>
              <a:buSzPts val="1400"/>
              <a:buNone/>
            </a:pPr>
            <a:r>
              <a:t/>
            </a:r>
            <a:endParaRPr/>
          </a:p>
        </p:txBody>
      </p:sp>
      <p:sp>
        <p:nvSpPr>
          <p:cNvPr id="187" name="Google Shape;187;p7:notes"/>
          <p:cNvSpPr txBox="1"/>
          <p:nvPr>
            <p:ph idx="12" type="sldNum"/>
          </p:nvPr>
        </p:nvSpPr>
        <p:spPr>
          <a:xfrm>
            <a:off x="3995217" y="8842030"/>
            <a:ext cx="3056414" cy="467071"/>
          </a:xfrm>
          <a:prstGeom prst="rect">
            <a:avLst/>
          </a:prstGeom>
          <a:noFill/>
          <a:ln>
            <a:noFill/>
          </a:ln>
        </p:spPr>
        <p:txBody>
          <a:bodyPr anchorCtr="0" anchor="b" bIns="46725" lIns="93475" spcFirstLastPara="1" rIns="93475" wrap="square" tIns="46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9:notes"/>
          <p:cNvSpPr/>
          <p:nvPr>
            <p:ph idx="2" type="sldImg"/>
          </p:nvPr>
        </p:nvSpPr>
        <p:spPr>
          <a:xfrm>
            <a:off x="1431925" y="1163638"/>
            <a:ext cx="4189413"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9:notes"/>
          <p:cNvSpPr txBox="1"/>
          <p:nvPr>
            <p:ph idx="1" type="body"/>
          </p:nvPr>
        </p:nvSpPr>
        <p:spPr>
          <a:xfrm>
            <a:off x="705327" y="4480004"/>
            <a:ext cx="5642610" cy="3665458"/>
          </a:xfrm>
          <a:prstGeom prst="rect">
            <a:avLst/>
          </a:prstGeom>
          <a:noFill/>
          <a:ln>
            <a:noFill/>
          </a:ln>
        </p:spPr>
        <p:txBody>
          <a:bodyPr anchorCtr="0" anchor="t" bIns="46725" lIns="93475" spcFirstLastPara="1" rIns="93475" wrap="square" tIns="46725">
            <a:noAutofit/>
          </a:bodyPr>
          <a:lstStyle/>
          <a:p>
            <a:pPr indent="0" lvl="0" marL="0" rtl="0" algn="l">
              <a:lnSpc>
                <a:spcPct val="100000"/>
              </a:lnSpc>
              <a:spcBef>
                <a:spcPts val="0"/>
              </a:spcBef>
              <a:spcAft>
                <a:spcPts val="0"/>
              </a:spcAft>
              <a:buSzPts val="1400"/>
              <a:buNone/>
            </a:pPr>
            <a:r>
              <a:t/>
            </a:r>
            <a:endParaRPr/>
          </a:p>
        </p:txBody>
      </p:sp>
      <p:sp>
        <p:nvSpPr>
          <p:cNvPr id="199" name="Google Shape;199;p9:notes"/>
          <p:cNvSpPr txBox="1"/>
          <p:nvPr>
            <p:ph idx="12" type="sldNum"/>
          </p:nvPr>
        </p:nvSpPr>
        <p:spPr>
          <a:xfrm>
            <a:off x="3995217" y="8842030"/>
            <a:ext cx="3056414" cy="467071"/>
          </a:xfrm>
          <a:prstGeom prst="rect">
            <a:avLst/>
          </a:prstGeom>
          <a:noFill/>
          <a:ln>
            <a:noFill/>
          </a:ln>
        </p:spPr>
        <p:txBody>
          <a:bodyPr anchorCtr="0" anchor="b" bIns="46725" lIns="93475" spcFirstLastPara="1" rIns="93475" wrap="square" tIns="467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1:notes"/>
          <p:cNvSpPr/>
          <p:nvPr>
            <p:ph idx="2" type="sldImg"/>
          </p:nvPr>
        </p:nvSpPr>
        <p:spPr>
          <a:xfrm>
            <a:off x="1431925" y="1163638"/>
            <a:ext cx="4189413"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11:notes"/>
          <p:cNvSpPr txBox="1"/>
          <p:nvPr>
            <p:ph idx="1" type="body"/>
          </p:nvPr>
        </p:nvSpPr>
        <p:spPr>
          <a:xfrm>
            <a:off x="705327" y="4480004"/>
            <a:ext cx="5642610" cy="3665458"/>
          </a:xfrm>
          <a:prstGeom prst="rect">
            <a:avLst/>
          </a:prstGeom>
          <a:noFill/>
          <a:ln>
            <a:noFill/>
          </a:ln>
        </p:spPr>
        <p:txBody>
          <a:bodyPr anchorCtr="0" anchor="t" bIns="46725" lIns="93475" spcFirstLastPara="1" rIns="93475" wrap="square" tIns="46725">
            <a:noAutofit/>
          </a:bodyPr>
          <a:lstStyle/>
          <a:p>
            <a:pPr indent="0" lvl="0" marL="0" rtl="0" algn="l">
              <a:lnSpc>
                <a:spcPct val="100000"/>
              </a:lnSpc>
              <a:spcBef>
                <a:spcPts val="0"/>
              </a:spcBef>
              <a:spcAft>
                <a:spcPts val="0"/>
              </a:spcAft>
              <a:buSzPts val="1400"/>
              <a:buNone/>
            </a:pPr>
            <a:r>
              <a:t/>
            </a:r>
            <a:endParaRPr/>
          </a:p>
        </p:txBody>
      </p:sp>
      <p:sp>
        <p:nvSpPr>
          <p:cNvPr id="205" name="Google Shape;205;p11:notes"/>
          <p:cNvSpPr txBox="1"/>
          <p:nvPr>
            <p:ph idx="12" type="sldNum"/>
          </p:nvPr>
        </p:nvSpPr>
        <p:spPr>
          <a:xfrm>
            <a:off x="3995217" y="8842030"/>
            <a:ext cx="3056414" cy="467071"/>
          </a:xfrm>
          <a:prstGeom prst="rect">
            <a:avLst/>
          </a:prstGeom>
          <a:noFill/>
          <a:ln>
            <a:noFill/>
          </a:ln>
        </p:spPr>
        <p:txBody>
          <a:bodyPr anchorCtr="0" anchor="b" bIns="46725" lIns="93475" spcFirstLastPara="1" rIns="93475" wrap="square" tIns="46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e80677d76a_0_3:notes"/>
          <p:cNvSpPr/>
          <p:nvPr>
            <p:ph idx="2" type="sldImg"/>
          </p:nvPr>
        </p:nvSpPr>
        <p:spPr>
          <a:xfrm>
            <a:off x="1431925" y="1163638"/>
            <a:ext cx="4189413"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g2e80677d76a_0_3:notes"/>
          <p:cNvSpPr txBox="1"/>
          <p:nvPr>
            <p:ph idx="1" type="body"/>
          </p:nvPr>
        </p:nvSpPr>
        <p:spPr>
          <a:xfrm>
            <a:off x="705327" y="4480004"/>
            <a:ext cx="5642700" cy="3665400"/>
          </a:xfrm>
          <a:prstGeom prst="rect">
            <a:avLst/>
          </a:prstGeom>
          <a:noFill/>
          <a:ln>
            <a:noFill/>
          </a:ln>
        </p:spPr>
        <p:txBody>
          <a:bodyPr anchorCtr="0" anchor="t" bIns="46725" lIns="93475" spcFirstLastPara="1" rIns="93475" wrap="square" tIns="46725">
            <a:noAutofit/>
          </a:bodyPr>
          <a:lstStyle/>
          <a:p>
            <a:pPr indent="0" lvl="0" marL="0" rtl="0" algn="l">
              <a:lnSpc>
                <a:spcPct val="100000"/>
              </a:lnSpc>
              <a:spcBef>
                <a:spcPts val="0"/>
              </a:spcBef>
              <a:spcAft>
                <a:spcPts val="0"/>
              </a:spcAft>
              <a:buSzPts val="1400"/>
              <a:buNone/>
            </a:pPr>
            <a:r>
              <a:t/>
            </a:r>
            <a:endParaRPr/>
          </a:p>
        </p:txBody>
      </p:sp>
      <p:sp>
        <p:nvSpPr>
          <p:cNvPr id="214" name="Google Shape;214;g2e80677d76a_0_3:notes"/>
          <p:cNvSpPr txBox="1"/>
          <p:nvPr>
            <p:ph idx="12" type="sldNum"/>
          </p:nvPr>
        </p:nvSpPr>
        <p:spPr>
          <a:xfrm>
            <a:off x="3995217" y="8842030"/>
            <a:ext cx="3056400" cy="467100"/>
          </a:xfrm>
          <a:prstGeom prst="rect">
            <a:avLst/>
          </a:prstGeom>
          <a:noFill/>
          <a:ln>
            <a:noFill/>
          </a:ln>
        </p:spPr>
        <p:txBody>
          <a:bodyPr anchorCtr="0" anchor="b" bIns="46725" lIns="93475" spcFirstLastPara="1" rIns="93475" wrap="square" tIns="46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3:notes"/>
          <p:cNvSpPr/>
          <p:nvPr>
            <p:ph idx="2" type="sldImg"/>
          </p:nvPr>
        </p:nvSpPr>
        <p:spPr>
          <a:xfrm>
            <a:off x="1431925" y="1163638"/>
            <a:ext cx="4189413"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13:notes"/>
          <p:cNvSpPr txBox="1"/>
          <p:nvPr>
            <p:ph idx="1" type="body"/>
          </p:nvPr>
        </p:nvSpPr>
        <p:spPr>
          <a:xfrm>
            <a:off x="705327" y="4480004"/>
            <a:ext cx="5642610" cy="3665458"/>
          </a:xfrm>
          <a:prstGeom prst="rect">
            <a:avLst/>
          </a:prstGeom>
          <a:noFill/>
          <a:ln>
            <a:noFill/>
          </a:ln>
        </p:spPr>
        <p:txBody>
          <a:bodyPr anchorCtr="0" anchor="t" bIns="46725" lIns="93475" spcFirstLastPara="1" rIns="93475" wrap="square" tIns="46725">
            <a:noAutofit/>
          </a:bodyPr>
          <a:lstStyle/>
          <a:p>
            <a:pPr indent="0" lvl="0" marL="0" rtl="0" algn="l">
              <a:lnSpc>
                <a:spcPct val="100000"/>
              </a:lnSpc>
              <a:spcBef>
                <a:spcPts val="0"/>
              </a:spcBef>
              <a:spcAft>
                <a:spcPts val="0"/>
              </a:spcAft>
              <a:buSzPts val="1400"/>
              <a:buNone/>
            </a:pPr>
            <a:r>
              <a:t/>
            </a:r>
            <a:endParaRPr/>
          </a:p>
        </p:txBody>
      </p:sp>
      <p:sp>
        <p:nvSpPr>
          <p:cNvPr id="227" name="Google Shape;227;p13:notes"/>
          <p:cNvSpPr txBox="1"/>
          <p:nvPr>
            <p:ph idx="12" type="sldNum"/>
          </p:nvPr>
        </p:nvSpPr>
        <p:spPr>
          <a:xfrm>
            <a:off x="3995217" y="8842030"/>
            <a:ext cx="3056414" cy="467071"/>
          </a:xfrm>
          <a:prstGeom prst="rect">
            <a:avLst/>
          </a:prstGeom>
          <a:noFill/>
          <a:ln>
            <a:noFill/>
          </a:ln>
        </p:spPr>
        <p:txBody>
          <a:bodyPr anchorCtr="0" anchor="b" bIns="46725" lIns="93475" spcFirstLastPara="1" rIns="93475" wrap="square" tIns="46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4:notes"/>
          <p:cNvSpPr/>
          <p:nvPr>
            <p:ph idx="2" type="sldImg"/>
          </p:nvPr>
        </p:nvSpPr>
        <p:spPr>
          <a:xfrm>
            <a:off x="1431925" y="1163638"/>
            <a:ext cx="4189413"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14:notes"/>
          <p:cNvSpPr txBox="1"/>
          <p:nvPr>
            <p:ph idx="1" type="body"/>
          </p:nvPr>
        </p:nvSpPr>
        <p:spPr>
          <a:xfrm>
            <a:off x="705327" y="4480004"/>
            <a:ext cx="5642610" cy="3665458"/>
          </a:xfrm>
          <a:prstGeom prst="rect">
            <a:avLst/>
          </a:prstGeom>
          <a:noFill/>
          <a:ln>
            <a:noFill/>
          </a:ln>
        </p:spPr>
        <p:txBody>
          <a:bodyPr anchorCtr="0" anchor="t" bIns="46725" lIns="93475" spcFirstLastPara="1" rIns="93475" wrap="square" tIns="46725">
            <a:noAutofit/>
          </a:bodyPr>
          <a:lstStyle/>
          <a:p>
            <a:pPr indent="0" lvl="0" marL="0" rtl="0" algn="l">
              <a:lnSpc>
                <a:spcPct val="100000"/>
              </a:lnSpc>
              <a:spcBef>
                <a:spcPts val="0"/>
              </a:spcBef>
              <a:spcAft>
                <a:spcPts val="0"/>
              </a:spcAft>
              <a:buSzPts val="1400"/>
              <a:buNone/>
            </a:pPr>
            <a:r>
              <a:t/>
            </a:r>
            <a:endParaRPr/>
          </a:p>
        </p:txBody>
      </p:sp>
      <p:sp>
        <p:nvSpPr>
          <p:cNvPr id="235" name="Google Shape;235;p14:notes"/>
          <p:cNvSpPr txBox="1"/>
          <p:nvPr>
            <p:ph idx="12" type="sldNum"/>
          </p:nvPr>
        </p:nvSpPr>
        <p:spPr>
          <a:xfrm>
            <a:off x="3995217" y="8842030"/>
            <a:ext cx="3056414" cy="467071"/>
          </a:xfrm>
          <a:prstGeom prst="rect">
            <a:avLst/>
          </a:prstGeom>
          <a:noFill/>
          <a:ln>
            <a:noFill/>
          </a:ln>
        </p:spPr>
        <p:txBody>
          <a:bodyPr anchorCtr="0" anchor="b" bIns="46725" lIns="93475" spcFirstLastPara="1" rIns="93475" wrap="square" tIns="467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5:notes"/>
          <p:cNvSpPr/>
          <p:nvPr>
            <p:ph idx="2" type="sldImg"/>
          </p:nvPr>
        </p:nvSpPr>
        <p:spPr>
          <a:xfrm>
            <a:off x="1431925" y="1163638"/>
            <a:ext cx="4189413"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15:notes"/>
          <p:cNvSpPr txBox="1"/>
          <p:nvPr>
            <p:ph idx="1" type="body"/>
          </p:nvPr>
        </p:nvSpPr>
        <p:spPr>
          <a:xfrm>
            <a:off x="705327" y="4480004"/>
            <a:ext cx="5642610" cy="3665458"/>
          </a:xfrm>
          <a:prstGeom prst="rect">
            <a:avLst/>
          </a:prstGeom>
          <a:noFill/>
          <a:ln>
            <a:noFill/>
          </a:ln>
        </p:spPr>
        <p:txBody>
          <a:bodyPr anchorCtr="0" anchor="t" bIns="46725" lIns="93475" spcFirstLastPara="1" rIns="93475" wrap="square" tIns="46725">
            <a:noAutofit/>
          </a:bodyPr>
          <a:lstStyle/>
          <a:p>
            <a:pPr indent="0" lvl="0" marL="0" rtl="0" algn="l">
              <a:lnSpc>
                <a:spcPct val="100000"/>
              </a:lnSpc>
              <a:spcBef>
                <a:spcPts val="0"/>
              </a:spcBef>
              <a:spcAft>
                <a:spcPts val="0"/>
              </a:spcAft>
              <a:buSzPts val="1400"/>
              <a:buNone/>
            </a:pPr>
            <a:r>
              <a:t/>
            </a:r>
            <a:endParaRPr/>
          </a:p>
        </p:txBody>
      </p:sp>
      <p:sp>
        <p:nvSpPr>
          <p:cNvPr id="242" name="Google Shape;242;p15:notes"/>
          <p:cNvSpPr txBox="1"/>
          <p:nvPr>
            <p:ph idx="12" type="sldNum"/>
          </p:nvPr>
        </p:nvSpPr>
        <p:spPr>
          <a:xfrm>
            <a:off x="3995217" y="8842030"/>
            <a:ext cx="3056414" cy="467071"/>
          </a:xfrm>
          <a:prstGeom prst="rect">
            <a:avLst/>
          </a:prstGeom>
          <a:noFill/>
          <a:ln>
            <a:noFill/>
          </a:ln>
        </p:spPr>
        <p:txBody>
          <a:bodyPr anchorCtr="0" anchor="b" bIns="46725" lIns="93475" spcFirstLastPara="1" rIns="93475" wrap="square" tIns="467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7:notes"/>
          <p:cNvSpPr/>
          <p:nvPr>
            <p:ph idx="2" type="sldImg"/>
          </p:nvPr>
        </p:nvSpPr>
        <p:spPr>
          <a:xfrm>
            <a:off x="1431925" y="1163638"/>
            <a:ext cx="4189413"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17:notes"/>
          <p:cNvSpPr txBox="1"/>
          <p:nvPr>
            <p:ph idx="1" type="body"/>
          </p:nvPr>
        </p:nvSpPr>
        <p:spPr>
          <a:xfrm>
            <a:off x="705327" y="4480004"/>
            <a:ext cx="5642610" cy="3665458"/>
          </a:xfrm>
          <a:prstGeom prst="rect">
            <a:avLst/>
          </a:prstGeom>
          <a:noFill/>
          <a:ln>
            <a:noFill/>
          </a:ln>
        </p:spPr>
        <p:txBody>
          <a:bodyPr anchorCtr="0" anchor="t" bIns="46725" lIns="93475" spcFirstLastPara="1" rIns="93475" wrap="square" tIns="46725">
            <a:noAutofit/>
          </a:bodyPr>
          <a:lstStyle/>
          <a:p>
            <a:pPr indent="0" lvl="0" marL="0" rtl="0" algn="l">
              <a:lnSpc>
                <a:spcPct val="100000"/>
              </a:lnSpc>
              <a:spcBef>
                <a:spcPts val="0"/>
              </a:spcBef>
              <a:spcAft>
                <a:spcPts val="0"/>
              </a:spcAft>
              <a:buSzPts val="1400"/>
              <a:buNone/>
            </a:pPr>
            <a:r>
              <a:t/>
            </a:r>
            <a:endParaRPr/>
          </a:p>
        </p:txBody>
      </p:sp>
      <p:sp>
        <p:nvSpPr>
          <p:cNvPr id="249" name="Google Shape;249;p17:notes"/>
          <p:cNvSpPr txBox="1"/>
          <p:nvPr>
            <p:ph idx="12" type="sldNum"/>
          </p:nvPr>
        </p:nvSpPr>
        <p:spPr>
          <a:xfrm>
            <a:off x="3995217" y="8842030"/>
            <a:ext cx="3056414" cy="467071"/>
          </a:xfrm>
          <a:prstGeom prst="rect">
            <a:avLst/>
          </a:prstGeom>
          <a:noFill/>
          <a:ln>
            <a:noFill/>
          </a:ln>
        </p:spPr>
        <p:txBody>
          <a:bodyPr anchorCtr="0" anchor="b" bIns="46725" lIns="93475" spcFirstLastPara="1" rIns="93475" wrap="square" tIns="467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8:notes"/>
          <p:cNvSpPr txBox="1"/>
          <p:nvPr>
            <p:ph idx="1" type="body"/>
          </p:nvPr>
        </p:nvSpPr>
        <p:spPr>
          <a:xfrm>
            <a:off x="705327" y="4480004"/>
            <a:ext cx="5642610" cy="3665458"/>
          </a:xfrm>
          <a:prstGeom prst="rect">
            <a:avLst/>
          </a:prstGeom>
          <a:noFill/>
          <a:ln>
            <a:noFill/>
          </a:ln>
        </p:spPr>
        <p:txBody>
          <a:bodyPr anchorCtr="0" anchor="t" bIns="46725" lIns="93475" spcFirstLastPara="1" rIns="93475" wrap="square" tIns="46725">
            <a:noAutofit/>
          </a:bodyPr>
          <a:lstStyle/>
          <a:p>
            <a:pPr indent="0" lvl="0" marL="0" rtl="0" algn="l">
              <a:lnSpc>
                <a:spcPct val="100000"/>
              </a:lnSpc>
              <a:spcBef>
                <a:spcPts val="0"/>
              </a:spcBef>
              <a:spcAft>
                <a:spcPts val="0"/>
              </a:spcAft>
              <a:buSzPts val="1400"/>
              <a:buNone/>
            </a:pPr>
            <a:r>
              <a:t/>
            </a:r>
            <a:endParaRPr/>
          </a:p>
        </p:txBody>
      </p:sp>
      <p:sp>
        <p:nvSpPr>
          <p:cNvPr id="256" name="Google Shape;256;p18:notes"/>
          <p:cNvSpPr/>
          <p:nvPr>
            <p:ph idx="2" type="sldImg"/>
          </p:nvPr>
        </p:nvSpPr>
        <p:spPr>
          <a:xfrm>
            <a:off x="1431925" y="1163638"/>
            <a:ext cx="4189413"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1431925" y="1163638"/>
            <a:ext cx="4189413"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705327" y="4480004"/>
            <a:ext cx="5642610" cy="3665458"/>
          </a:xfrm>
          <a:prstGeom prst="rect">
            <a:avLst/>
          </a:prstGeom>
          <a:noFill/>
          <a:ln>
            <a:noFill/>
          </a:ln>
        </p:spPr>
        <p:txBody>
          <a:bodyPr anchorCtr="0" anchor="t" bIns="46725" lIns="93475" spcFirstLastPara="1" rIns="93475" wrap="square" tIns="46725">
            <a:noAutofit/>
          </a:bodyPr>
          <a:lstStyle/>
          <a:p>
            <a:pPr indent="-228600" lvl="0" marL="457200" marR="0" rtl="0" algn="l">
              <a:lnSpc>
                <a:spcPct val="100000"/>
              </a:lnSpc>
              <a:spcBef>
                <a:spcPts val="0"/>
              </a:spcBef>
              <a:spcAft>
                <a:spcPts val="0"/>
              </a:spcAft>
              <a:buSzPts val="1400"/>
              <a:buNone/>
            </a:pPr>
            <a:r>
              <a:t/>
            </a:r>
            <a:endParaRPr/>
          </a:p>
        </p:txBody>
      </p:sp>
      <p:sp>
        <p:nvSpPr>
          <p:cNvPr id="114" name="Google Shape;114;p3:notes"/>
          <p:cNvSpPr txBox="1"/>
          <p:nvPr>
            <p:ph idx="12" type="sldNum"/>
          </p:nvPr>
        </p:nvSpPr>
        <p:spPr>
          <a:xfrm>
            <a:off x="3995217" y="8842030"/>
            <a:ext cx="3056414" cy="467071"/>
          </a:xfrm>
          <a:prstGeom prst="rect">
            <a:avLst/>
          </a:prstGeom>
          <a:noFill/>
          <a:ln>
            <a:noFill/>
          </a:ln>
        </p:spPr>
        <p:txBody>
          <a:bodyPr anchorCtr="0" anchor="b" bIns="46725" lIns="93475" spcFirstLastPara="1" rIns="93475" wrap="square" tIns="46725">
            <a:noAutofit/>
          </a:bodyPr>
          <a:lstStyle/>
          <a:p>
            <a:pPr indent="0" lvl="0" marL="0" rtl="0" algn="l">
              <a:lnSpc>
                <a:spcPct val="100000"/>
              </a:lnSpc>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9:notes"/>
          <p:cNvSpPr txBox="1"/>
          <p:nvPr>
            <p:ph idx="1" type="body"/>
          </p:nvPr>
        </p:nvSpPr>
        <p:spPr>
          <a:xfrm>
            <a:off x="705327" y="4480004"/>
            <a:ext cx="5642610" cy="3665458"/>
          </a:xfrm>
          <a:prstGeom prst="rect">
            <a:avLst/>
          </a:prstGeom>
          <a:noFill/>
          <a:ln>
            <a:noFill/>
          </a:ln>
        </p:spPr>
        <p:txBody>
          <a:bodyPr anchorCtr="0" anchor="t" bIns="46725" lIns="93475" spcFirstLastPara="1" rIns="93475" wrap="square" tIns="46725">
            <a:noAutofit/>
          </a:bodyPr>
          <a:lstStyle/>
          <a:p>
            <a:pPr indent="0" lvl="0" marL="0" rtl="0" algn="l">
              <a:lnSpc>
                <a:spcPct val="100000"/>
              </a:lnSpc>
              <a:spcBef>
                <a:spcPts val="0"/>
              </a:spcBef>
              <a:spcAft>
                <a:spcPts val="0"/>
              </a:spcAft>
              <a:buSzPts val="1400"/>
              <a:buNone/>
            </a:pPr>
            <a:r>
              <a:t/>
            </a:r>
            <a:endParaRPr/>
          </a:p>
        </p:txBody>
      </p:sp>
      <p:sp>
        <p:nvSpPr>
          <p:cNvPr id="264" name="Google Shape;264;p19:notes"/>
          <p:cNvSpPr/>
          <p:nvPr>
            <p:ph idx="2" type="sldImg"/>
          </p:nvPr>
        </p:nvSpPr>
        <p:spPr>
          <a:xfrm>
            <a:off x="1431925" y="1163638"/>
            <a:ext cx="4189413"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1:notes"/>
          <p:cNvSpPr/>
          <p:nvPr>
            <p:ph idx="2" type="sldImg"/>
          </p:nvPr>
        </p:nvSpPr>
        <p:spPr>
          <a:xfrm>
            <a:off x="1431925" y="1163638"/>
            <a:ext cx="4189413"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21:notes"/>
          <p:cNvSpPr txBox="1"/>
          <p:nvPr>
            <p:ph idx="1" type="body"/>
          </p:nvPr>
        </p:nvSpPr>
        <p:spPr>
          <a:xfrm>
            <a:off x="705327" y="4480004"/>
            <a:ext cx="5642610" cy="3665458"/>
          </a:xfrm>
          <a:prstGeom prst="rect">
            <a:avLst/>
          </a:prstGeom>
          <a:noFill/>
          <a:ln>
            <a:noFill/>
          </a:ln>
        </p:spPr>
        <p:txBody>
          <a:bodyPr anchorCtr="0" anchor="t" bIns="46725" lIns="93475" spcFirstLastPara="1" rIns="93475" wrap="square" tIns="46725">
            <a:noAutofit/>
          </a:bodyPr>
          <a:lstStyle/>
          <a:p>
            <a:pPr indent="0" lvl="0" marL="0" rtl="0" algn="l">
              <a:lnSpc>
                <a:spcPct val="100000"/>
              </a:lnSpc>
              <a:spcBef>
                <a:spcPts val="0"/>
              </a:spcBef>
              <a:spcAft>
                <a:spcPts val="0"/>
              </a:spcAft>
              <a:buSzPts val="1400"/>
              <a:buNone/>
            </a:pPr>
            <a:r>
              <a:t/>
            </a:r>
            <a:endParaRPr/>
          </a:p>
        </p:txBody>
      </p:sp>
      <p:sp>
        <p:nvSpPr>
          <p:cNvPr id="271" name="Google Shape;271;p21:notes"/>
          <p:cNvSpPr txBox="1"/>
          <p:nvPr>
            <p:ph idx="12" type="sldNum"/>
          </p:nvPr>
        </p:nvSpPr>
        <p:spPr>
          <a:xfrm>
            <a:off x="3995217" y="8842030"/>
            <a:ext cx="3056414" cy="467071"/>
          </a:xfrm>
          <a:prstGeom prst="rect">
            <a:avLst/>
          </a:prstGeom>
          <a:noFill/>
          <a:ln>
            <a:noFill/>
          </a:ln>
        </p:spPr>
        <p:txBody>
          <a:bodyPr anchorCtr="0" anchor="b" bIns="46725" lIns="93475" spcFirstLastPara="1" rIns="93475" wrap="square" tIns="467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2:notes"/>
          <p:cNvSpPr txBox="1"/>
          <p:nvPr>
            <p:ph idx="1" type="body"/>
          </p:nvPr>
        </p:nvSpPr>
        <p:spPr>
          <a:xfrm>
            <a:off x="705327" y="4480004"/>
            <a:ext cx="5642610" cy="3665458"/>
          </a:xfrm>
          <a:prstGeom prst="rect">
            <a:avLst/>
          </a:prstGeom>
          <a:noFill/>
          <a:ln>
            <a:noFill/>
          </a:ln>
        </p:spPr>
        <p:txBody>
          <a:bodyPr anchorCtr="0" anchor="t" bIns="46725" lIns="93475" spcFirstLastPara="1" rIns="93475" wrap="square" tIns="46725">
            <a:noAutofit/>
          </a:bodyPr>
          <a:lstStyle/>
          <a:p>
            <a:pPr indent="0" lvl="0" marL="0" rtl="0" algn="l">
              <a:lnSpc>
                <a:spcPct val="100000"/>
              </a:lnSpc>
              <a:spcBef>
                <a:spcPts val="0"/>
              </a:spcBef>
              <a:spcAft>
                <a:spcPts val="0"/>
              </a:spcAft>
              <a:buSzPts val="1400"/>
              <a:buNone/>
            </a:pPr>
            <a:r>
              <a:t/>
            </a:r>
            <a:endParaRPr/>
          </a:p>
        </p:txBody>
      </p:sp>
      <p:sp>
        <p:nvSpPr>
          <p:cNvPr id="277" name="Google Shape;277;p22:notes"/>
          <p:cNvSpPr/>
          <p:nvPr>
            <p:ph idx="2" type="sldImg"/>
          </p:nvPr>
        </p:nvSpPr>
        <p:spPr>
          <a:xfrm>
            <a:off x="1431925" y="1163638"/>
            <a:ext cx="4189413"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6:notes"/>
          <p:cNvSpPr txBox="1"/>
          <p:nvPr>
            <p:ph idx="1" type="body"/>
          </p:nvPr>
        </p:nvSpPr>
        <p:spPr>
          <a:xfrm>
            <a:off x="705327" y="4480004"/>
            <a:ext cx="5642610" cy="3665458"/>
          </a:xfrm>
          <a:prstGeom prst="rect">
            <a:avLst/>
          </a:prstGeom>
          <a:noFill/>
          <a:ln>
            <a:noFill/>
          </a:ln>
        </p:spPr>
        <p:txBody>
          <a:bodyPr anchorCtr="0" anchor="t" bIns="46725" lIns="93475" spcFirstLastPara="1" rIns="93475" wrap="square" tIns="46725">
            <a:noAutofit/>
          </a:bodyPr>
          <a:lstStyle/>
          <a:p>
            <a:pPr indent="0" lvl="0" marL="0" rtl="0" algn="l">
              <a:lnSpc>
                <a:spcPct val="100000"/>
              </a:lnSpc>
              <a:spcBef>
                <a:spcPts val="0"/>
              </a:spcBef>
              <a:spcAft>
                <a:spcPts val="0"/>
              </a:spcAft>
              <a:buSzPts val="1400"/>
              <a:buNone/>
            </a:pPr>
            <a:r>
              <a:t/>
            </a:r>
            <a:endParaRPr/>
          </a:p>
        </p:txBody>
      </p:sp>
      <p:sp>
        <p:nvSpPr>
          <p:cNvPr id="283" name="Google Shape;283;p16:notes"/>
          <p:cNvSpPr/>
          <p:nvPr>
            <p:ph idx="2" type="sldImg"/>
          </p:nvPr>
        </p:nvSpPr>
        <p:spPr>
          <a:xfrm>
            <a:off x="1431925" y="1163638"/>
            <a:ext cx="4189413"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5:notes"/>
          <p:cNvSpPr/>
          <p:nvPr>
            <p:ph idx="2" type="sldImg"/>
          </p:nvPr>
        </p:nvSpPr>
        <p:spPr>
          <a:xfrm>
            <a:off x="1431925" y="1163638"/>
            <a:ext cx="4189413"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25:notes"/>
          <p:cNvSpPr txBox="1"/>
          <p:nvPr>
            <p:ph idx="1" type="body"/>
          </p:nvPr>
        </p:nvSpPr>
        <p:spPr>
          <a:xfrm>
            <a:off x="705327" y="4480004"/>
            <a:ext cx="5642610" cy="3665458"/>
          </a:xfrm>
          <a:prstGeom prst="rect">
            <a:avLst/>
          </a:prstGeom>
          <a:noFill/>
          <a:ln>
            <a:noFill/>
          </a:ln>
        </p:spPr>
        <p:txBody>
          <a:bodyPr anchorCtr="0" anchor="t" bIns="46725" lIns="93475" spcFirstLastPara="1" rIns="93475" wrap="square" tIns="46725">
            <a:noAutofit/>
          </a:bodyPr>
          <a:lstStyle/>
          <a:p>
            <a:pPr indent="0" lvl="0" marL="0" rtl="0" algn="l">
              <a:lnSpc>
                <a:spcPct val="100000"/>
              </a:lnSpc>
              <a:spcBef>
                <a:spcPts val="0"/>
              </a:spcBef>
              <a:spcAft>
                <a:spcPts val="0"/>
              </a:spcAft>
              <a:buSzPts val="1400"/>
              <a:buNone/>
            </a:pPr>
            <a:r>
              <a:t/>
            </a:r>
            <a:endParaRPr/>
          </a:p>
        </p:txBody>
      </p:sp>
      <p:sp>
        <p:nvSpPr>
          <p:cNvPr id="291" name="Google Shape;291;p25:notes"/>
          <p:cNvSpPr txBox="1"/>
          <p:nvPr>
            <p:ph idx="12" type="sldNum"/>
          </p:nvPr>
        </p:nvSpPr>
        <p:spPr>
          <a:xfrm>
            <a:off x="3995217" y="8842030"/>
            <a:ext cx="3056414" cy="467071"/>
          </a:xfrm>
          <a:prstGeom prst="rect">
            <a:avLst/>
          </a:prstGeom>
          <a:noFill/>
          <a:ln>
            <a:noFill/>
          </a:ln>
        </p:spPr>
        <p:txBody>
          <a:bodyPr anchorCtr="0" anchor="b" bIns="46725" lIns="93475" spcFirstLastPara="1" rIns="93475" wrap="square" tIns="467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7:notes"/>
          <p:cNvSpPr/>
          <p:nvPr>
            <p:ph idx="2" type="sldImg"/>
          </p:nvPr>
        </p:nvSpPr>
        <p:spPr>
          <a:xfrm>
            <a:off x="1431925" y="1163638"/>
            <a:ext cx="4189413"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27:notes"/>
          <p:cNvSpPr txBox="1"/>
          <p:nvPr>
            <p:ph idx="1" type="body"/>
          </p:nvPr>
        </p:nvSpPr>
        <p:spPr>
          <a:xfrm>
            <a:off x="705327" y="4480004"/>
            <a:ext cx="5642610" cy="3665458"/>
          </a:xfrm>
          <a:prstGeom prst="rect">
            <a:avLst/>
          </a:prstGeom>
          <a:noFill/>
          <a:ln>
            <a:noFill/>
          </a:ln>
        </p:spPr>
        <p:txBody>
          <a:bodyPr anchorCtr="0" anchor="t" bIns="46725" lIns="93475" spcFirstLastPara="1" rIns="93475" wrap="square" tIns="46725">
            <a:noAutofit/>
          </a:bodyPr>
          <a:lstStyle/>
          <a:p>
            <a:pPr indent="0" lvl="0" marL="0" rtl="0" algn="l">
              <a:lnSpc>
                <a:spcPct val="100000"/>
              </a:lnSpc>
              <a:spcBef>
                <a:spcPts val="0"/>
              </a:spcBef>
              <a:spcAft>
                <a:spcPts val="0"/>
              </a:spcAft>
              <a:buSzPts val="1400"/>
              <a:buNone/>
            </a:pPr>
            <a:r>
              <a:t/>
            </a:r>
            <a:endParaRPr/>
          </a:p>
        </p:txBody>
      </p:sp>
      <p:sp>
        <p:nvSpPr>
          <p:cNvPr id="298" name="Google Shape;298;p27:notes"/>
          <p:cNvSpPr txBox="1"/>
          <p:nvPr>
            <p:ph idx="12" type="sldNum"/>
          </p:nvPr>
        </p:nvSpPr>
        <p:spPr>
          <a:xfrm>
            <a:off x="3995217" y="8842030"/>
            <a:ext cx="3056414" cy="467071"/>
          </a:xfrm>
          <a:prstGeom prst="rect">
            <a:avLst/>
          </a:prstGeom>
          <a:noFill/>
          <a:ln>
            <a:noFill/>
          </a:ln>
        </p:spPr>
        <p:txBody>
          <a:bodyPr anchorCtr="0" anchor="b" bIns="46725" lIns="93475" spcFirstLastPara="1" rIns="93475" wrap="square" tIns="467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8:notes"/>
          <p:cNvSpPr/>
          <p:nvPr>
            <p:ph idx="2" type="sldImg"/>
          </p:nvPr>
        </p:nvSpPr>
        <p:spPr>
          <a:xfrm>
            <a:off x="1431925" y="1163638"/>
            <a:ext cx="4189413"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28:notes"/>
          <p:cNvSpPr txBox="1"/>
          <p:nvPr>
            <p:ph idx="1" type="body"/>
          </p:nvPr>
        </p:nvSpPr>
        <p:spPr>
          <a:xfrm>
            <a:off x="705327" y="4480004"/>
            <a:ext cx="5642610" cy="3665458"/>
          </a:xfrm>
          <a:prstGeom prst="rect">
            <a:avLst/>
          </a:prstGeom>
          <a:noFill/>
          <a:ln>
            <a:noFill/>
          </a:ln>
        </p:spPr>
        <p:txBody>
          <a:bodyPr anchorCtr="0" anchor="t" bIns="46725" lIns="93475" spcFirstLastPara="1" rIns="93475" wrap="square" tIns="46725">
            <a:noAutofit/>
          </a:bodyPr>
          <a:lstStyle/>
          <a:p>
            <a:pPr indent="0" lvl="0" marL="0" marR="0" rtl="0" algn="l">
              <a:lnSpc>
                <a:spcPct val="100000"/>
              </a:lnSpc>
              <a:spcBef>
                <a:spcPts val="0"/>
              </a:spcBef>
              <a:spcAft>
                <a:spcPts val="0"/>
              </a:spcAft>
              <a:buClr>
                <a:schemeClr val="dk1"/>
              </a:buClr>
              <a:buSzPts val="1200"/>
              <a:buFont typeface="Calibri"/>
              <a:buNone/>
            </a:pPr>
            <a:r>
              <a:t/>
            </a:r>
            <a:endParaRPr sz="1200"/>
          </a:p>
          <a:p>
            <a:pPr indent="0" lvl="0" marL="0" rtl="0" algn="l">
              <a:lnSpc>
                <a:spcPct val="100000"/>
              </a:lnSpc>
              <a:spcBef>
                <a:spcPts val="0"/>
              </a:spcBef>
              <a:spcAft>
                <a:spcPts val="0"/>
              </a:spcAft>
              <a:buSzPts val="1400"/>
              <a:buNone/>
            </a:pPr>
            <a:r>
              <a:t/>
            </a:r>
            <a:endParaRPr/>
          </a:p>
        </p:txBody>
      </p:sp>
      <p:sp>
        <p:nvSpPr>
          <p:cNvPr id="305" name="Google Shape;305;p28:notes"/>
          <p:cNvSpPr txBox="1"/>
          <p:nvPr>
            <p:ph idx="12" type="sldNum"/>
          </p:nvPr>
        </p:nvSpPr>
        <p:spPr>
          <a:xfrm>
            <a:off x="3995217" y="8842030"/>
            <a:ext cx="3056414" cy="467071"/>
          </a:xfrm>
          <a:prstGeom prst="rect">
            <a:avLst/>
          </a:prstGeom>
          <a:noFill/>
          <a:ln>
            <a:noFill/>
          </a:ln>
        </p:spPr>
        <p:txBody>
          <a:bodyPr anchorCtr="0" anchor="b" bIns="46725" lIns="93475" spcFirstLastPara="1" rIns="93475" wrap="square" tIns="467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30:notes"/>
          <p:cNvSpPr/>
          <p:nvPr>
            <p:ph idx="2" type="sldImg"/>
          </p:nvPr>
        </p:nvSpPr>
        <p:spPr>
          <a:xfrm>
            <a:off x="1431925" y="1163638"/>
            <a:ext cx="4189413"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30:notes"/>
          <p:cNvSpPr txBox="1"/>
          <p:nvPr>
            <p:ph idx="1" type="body"/>
          </p:nvPr>
        </p:nvSpPr>
        <p:spPr>
          <a:xfrm>
            <a:off x="705327" y="4480004"/>
            <a:ext cx="5642610" cy="3665458"/>
          </a:xfrm>
          <a:prstGeom prst="rect">
            <a:avLst/>
          </a:prstGeom>
          <a:noFill/>
          <a:ln>
            <a:noFill/>
          </a:ln>
        </p:spPr>
        <p:txBody>
          <a:bodyPr anchorCtr="0" anchor="t" bIns="46725" lIns="93475" spcFirstLastPara="1" rIns="93475" wrap="square" tIns="46725">
            <a:noAutofit/>
          </a:bodyPr>
          <a:lstStyle/>
          <a:p>
            <a:pPr indent="0" lvl="0" marL="0" rtl="0" algn="l">
              <a:lnSpc>
                <a:spcPct val="100000"/>
              </a:lnSpc>
              <a:spcBef>
                <a:spcPts val="0"/>
              </a:spcBef>
              <a:spcAft>
                <a:spcPts val="0"/>
              </a:spcAft>
              <a:buSzPts val="1400"/>
              <a:buNone/>
            </a:pPr>
            <a:r>
              <a:t/>
            </a:r>
            <a:endParaRPr/>
          </a:p>
        </p:txBody>
      </p:sp>
      <p:sp>
        <p:nvSpPr>
          <p:cNvPr id="312" name="Google Shape;312;p30:notes"/>
          <p:cNvSpPr txBox="1"/>
          <p:nvPr>
            <p:ph idx="12" type="sldNum"/>
          </p:nvPr>
        </p:nvSpPr>
        <p:spPr>
          <a:xfrm>
            <a:off x="3995217" y="8842030"/>
            <a:ext cx="3056414" cy="467071"/>
          </a:xfrm>
          <a:prstGeom prst="rect">
            <a:avLst/>
          </a:prstGeom>
          <a:noFill/>
          <a:ln>
            <a:noFill/>
          </a:ln>
        </p:spPr>
        <p:txBody>
          <a:bodyPr anchorCtr="0" anchor="b" bIns="46725" lIns="93475" spcFirstLastPara="1" rIns="93475" wrap="square" tIns="467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31:notes"/>
          <p:cNvSpPr/>
          <p:nvPr>
            <p:ph idx="2" type="sldImg"/>
          </p:nvPr>
        </p:nvSpPr>
        <p:spPr>
          <a:xfrm>
            <a:off x="1431925" y="1163638"/>
            <a:ext cx="4189413"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p31:notes"/>
          <p:cNvSpPr txBox="1"/>
          <p:nvPr>
            <p:ph idx="1" type="body"/>
          </p:nvPr>
        </p:nvSpPr>
        <p:spPr>
          <a:xfrm>
            <a:off x="705327" y="4480004"/>
            <a:ext cx="5642610" cy="3665458"/>
          </a:xfrm>
          <a:prstGeom prst="rect">
            <a:avLst/>
          </a:prstGeom>
          <a:noFill/>
          <a:ln>
            <a:noFill/>
          </a:ln>
        </p:spPr>
        <p:txBody>
          <a:bodyPr anchorCtr="0" anchor="t" bIns="46725" lIns="93475" spcFirstLastPara="1" rIns="93475" wrap="square" tIns="46725">
            <a:noAutofit/>
          </a:bodyPr>
          <a:lstStyle/>
          <a:p>
            <a:pPr indent="0" lvl="0" marL="0" rtl="0" algn="l">
              <a:lnSpc>
                <a:spcPct val="100000"/>
              </a:lnSpc>
              <a:spcBef>
                <a:spcPts val="0"/>
              </a:spcBef>
              <a:spcAft>
                <a:spcPts val="0"/>
              </a:spcAft>
              <a:buSzPts val="1400"/>
              <a:buNone/>
            </a:pPr>
            <a:r>
              <a:t/>
            </a:r>
            <a:endParaRPr/>
          </a:p>
        </p:txBody>
      </p:sp>
      <p:sp>
        <p:nvSpPr>
          <p:cNvPr id="319" name="Google Shape;319;p31:notes"/>
          <p:cNvSpPr txBox="1"/>
          <p:nvPr>
            <p:ph idx="12" type="sldNum"/>
          </p:nvPr>
        </p:nvSpPr>
        <p:spPr>
          <a:xfrm>
            <a:off x="3995217" y="8842030"/>
            <a:ext cx="3056414" cy="467071"/>
          </a:xfrm>
          <a:prstGeom prst="rect">
            <a:avLst/>
          </a:prstGeom>
          <a:noFill/>
          <a:ln>
            <a:noFill/>
          </a:ln>
        </p:spPr>
        <p:txBody>
          <a:bodyPr anchorCtr="0" anchor="b" bIns="46725" lIns="93475" spcFirstLastPara="1" rIns="93475" wrap="square" tIns="467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efd88fe22a_5_3:notes"/>
          <p:cNvSpPr/>
          <p:nvPr>
            <p:ph idx="2" type="sldImg"/>
          </p:nvPr>
        </p:nvSpPr>
        <p:spPr>
          <a:xfrm>
            <a:off x="1431925" y="1163638"/>
            <a:ext cx="4189413"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g2efd88fe22a_5_3:notes"/>
          <p:cNvSpPr txBox="1"/>
          <p:nvPr>
            <p:ph idx="1" type="body"/>
          </p:nvPr>
        </p:nvSpPr>
        <p:spPr>
          <a:xfrm>
            <a:off x="705327" y="4480004"/>
            <a:ext cx="5642700" cy="3665400"/>
          </a:xfrm>
          <a:prstGeom prst="rect">
            <a:avLst/>
          </a:prstGeom>
          <a:noFill/>
          <a:ln>
            <a:noFill/>
          </a:ln>
        </p:spPr>
        <p:txBody>
          <a:bodyPr anchorCtr="0" anchor="t" bIns="46725" lIns="93475" spcFirstLastPara="1" rIns="93475" wrap="square" tIns="46725">
            <a:noAutofit/>
          </a:bodyPr>
          <a:lstStyle/>
          <a:p>
            <a:pPr indent="0" lvl="0" marL="0" rtl="0" algn="l">
              <a:lnSpc>
                <a:spcPct val="100000"/>
              </a:lnSpc>
              <a:spcBef>
                <a:spcPts val="0"/>
              </a:spcBef>
              <a:spcAft>
                <a:spcPts val="0"/>
              </a:spcAft>
              <a:buSzPts val="1400"/>
              <a:buNone/>
            </a:pPr>
            <a:r>
              <a:t/>
            </a:r>
            <a:endParaRPr/>
          </a:p>
        </p:txBody>
      </p:sp>
      <p:sp>
        <p:nvSpPr>
          <p:cNvPr id="326" name="Google Shape;326;g2efd88fe22a_5_3:notes"/>
          <p:cNvSpPr txBox="1"/>
          <p:nvPr>
            <p:ph idx="12" type="sldNum"/>
          </p:nvPr>
        </p:nvSpPr>
        <p:spPr>
          <a:xfrm>
            <a:off x="3995217" y="8842030"/>
            <a:ext cx="3056400" cy="467100"/>
          </a:xfrm>
          <a:prstGeom prst="rect">
            <a:avLst/>
          </a:prstGeom>
          <a:noFill/>
          <a:ln>
            <a:noFill/>
          </a:ln>
        </p:spPr>
        <p:txBody>
          <a:bodyPr anchorCtr="0" anchor="b" bIns="46725" lIns="93475" spcFirstLastPara="1" rIns="93475" wrap="square" tIns="467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p:nvPr>
            <p:ph idx="2" type="sldImg"/>
          </p:nvPr>
        </p:nvSpPr>
        <p:spPr>
          <a:xfrm>
            <a:off x="1431925" y="1163638"/>
            <a:ext cx="4189413"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4:notes"/>
          <p:cNvSpPr txBox="1"/>
          <p:nvPr>
            <p:ph idx="1" type="body"/>
          </p:nvPr>
        </p:nvSpPr>
        <p:spPr>
          <a:xfrm>
            <a:off x="705327" y="4480004"/>
            <a:ext cx="5642610" cy="3665458"/>
          </a:xfrm>
          <a:prstGeom prst="rect">
            <a:avLst/>
          </a:prstGeom>
          <a:noFill/>
          <a:ln>
            <a:noFill/>
          </a:ln>
        </p:spPr>
        <p:txBody>
          <a:bodyPr anchorCtr="0" anchor="t" bIns="46725" lIns="93475" spcFirstLastPara="1" rIns="93475" wrap="square" tIns="46725">
            <a:noAutofit/>
          </a:bodyPr>
          <a:lstStyle/>
          <a:p>
            <a:pPr indent="-228600" lvl="0" marL="457200" marR="0" rtl="0" algn="l">
              <a:lnSpc>
                <a:spcPct val="100000"/>
              </a:lnSpc>
              <a:spcBef>
                <a:spcPts val="0"/>
              </a:spcBef>
              <a:spcAft>
                <a:spcPts val="0"/>
              </a:spcAft>
              <a:buSzPts val="1400"/>
              <a:buNone/>
            </a:pPr>
            <a:r>
              <a:rPr lang="en-US"/>
              <a:t>Welcome all new members</a:t>
            </a:r>
            <a:endParaRPr/>
          </a:p>
          <a:p>
            <a:pPr indent="-228600" lvl="0" marL="457200" marR="0" rtl="0" algn="l">
              <a:lnSpc>
                <a:spcPct val="100000"/>
              </a:lnSpc>
              <a:spcBef>
                <a:spcPts val="0"/>
              </a:spcBef>
              <a:spcAft>
                <a:spcPts val="0"/>
              </a:spcAft>
              <a:buSzPts val="1400"/>
              <a:buNone/>
            </a:pPr>
            <a:r>
              <a:rPr lang="en-US"/>
              <a:t>Thank past chairs</a:t>
            </a:r>
            <a:endParaRPr/>
          </a:p>
          <a:p>
            <a:pPr indent="-228600" lvl="0" marL="457200" marR="0" rtl="0" algn="l">
              <a:lnSpc>
                <a:spcPct val="100000"/>
              </a:lnSpc>
              <a:spcBef>
                <a:spcPts val="0"/>
              </a:spcBef>
              <a:spcAft>
                <a:spcPts val="0"/>
              </a:spcAft>
              <a:buSzPts val="1400"/>
              <a:buNone/>
            </a:pPr>
            <a:r>
              <a:rPr lang="en-US"/>
              <a:t>Congratulate milestone</a:t>
            </a:r>
            <a:endParaRPr/>
          </a:p>
        </p:txBody>
      </p:sp>
      <p:sp>
        <p:nvSpPr>
          <p:cNvPr id="121" name="Google Shape;121;p4:notes"/>
          <p:cNvSpPr txBox="1"/>
          <p:nvPr>
            <p:ph idx="12" type="sldNum"/>
          </p:nvPr>
        </p:nvSpPr>
        <p:spPr>
          <a:xfrm>
            <a:off x="3995217" y="8842030"/>
            <a:ext cx="3056414" cy="467071"/>
          </a:xfrm>
          <a:prstGeom prst="rect">
            <a:avLst/>
          </a:prstGeom>
          <a:noFill/>
          <a:ln>
            <a:noFill/>
          </a:ln>
        </p:spPr>
        <p:txBody>
          <a:bodyPr anchorCtr="0" anchor="b" bIns="46725" lIns="93475" spcFirstLastPara="1" rIns="93475" wrap="square" tIns="46725">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36:notes"/>
          <p:cNvSpPr/>
          <p:nvPr>
            <p:ph idx="2" type="sldImg"/>
          </p:nvPr>
        </p:nvSpPr>
        <p:spPr>
          <a:xfrm>
            <a:off x="1431925" y="1163638"/>
            <a:ext cx="4189413"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36:notes"/>
          <p:cNvSpPr txBox="1"/>
          <p:nvPr>
            <p:ph idx="1" type="body"/>
          </p:nvPr>
        </p:nvSpPr>
        <p:spPr>
          <a:xfrm>
            <a:off x="705327" y="4480004"/>
            <a:ext cx="5642610" cy="3665458"/>
          </a:xfrm>
          <a:prstGeom prst="rect">
            <a:avLst/>
          </a:prstGeom>
          <a:noFill/>
          <a:ln>
            <a:noFill/>
          </a:ln>
        </p:spPr>
        <p:txBody>
          <a:bodyPr anchorCtr="0" anchor="t" bIns="46725" lIns="93475" spcFirstLastPara="1" rIns="93475" wrap="square" tIns="46725">
            <a:noAutofit/>
          </a:bodyPr>
          <a:lstStyle/>
          <a:p>
            <a:pPr indent="0" lvl="0" marL="0" rtl="0" algn="l">
              <a:lnSpc>
                <a:spcPct val="100000"/>
              </a:lnSpc>
              <a:spcBef>
                <a:spcPts val="0"/>
              </a:spcBef>
              <a:spcAft>
                <a:spcPts val="0"/>
              </a:spcAft>
              <a:buSzPts val="1400"/>
              <a:buNone/>
            </a:pPr>
            <a:r>
              <a:t/>
            </a:r>
            <a:endParaRPr/>
          </a:p>
        </p:txBody>
      </p:sp>
      <p:sp>
        <p:nvSpPr>
          <p:cNvPr id="333" name="Google Shape;333;p36:notes"/>
          <p:cNvSpPr txBox="1"/>
          <p:nvPr>
            <p:ph idx="12" type="sldNum"/>
          </p:nvPr>
        </p:nvSpPr>
        <p:spPr>
          <a:xfrm>
            <a:off x="3995217" y="8842030"/>
            <a:ext cx="3056414" cy="467071"/>
          </a:xfrm>
          <a:prstGeom prst="rect">
            <a:avLst/>
          </a:prstGeom>
          <a:noFill/>
          <a:ln>
            <a:noFill/>
          </a:ln>
        </p:spPr>
        <p:txBody>
          <a:bodyPr anchorCtr="0" anchor="b" bIns="46725" lIns="93475" spcFirstLastPara="1" rIns="93475" wrap="square" tIns="467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0:notes"/>
          <p:cNvSpPr/>
          <p:nvPr>
            <p:ph idx="2" type="sldImg"/>
          </p:nvPr>
        </p:nvSpPr>
        <p:spPr>
          <a:xfrm>
            <a:off x="1431925" y="1163638"/>
            <a:ext cx="41895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p20:notes"/>
          <p:cNvSpPr txBox="1"/>
          <p:nvPr>
            <p:ph idx="1" type="body"/>
          </p:nvPr>
        </p:nvSpPr>
        <p:spPr>
          <a:xfrm>
            <a:off x="705327" y="4480004"/>
            <a:ext cx="5642700" cy="3665400"/>
          </a:xfrm>
          <a:prstGeom prst="rect">
            <a:avLst/>
          </a:prstGeom>
          <a:noFill/>
          <a:ln>
            <a:noFill/>
          </a:ln>
        </p:spPr>
        <p:txBody>
          <a:bodyPr anchorCtr="0" anchor="t" bIns="46725" lIns="93475" spcFirstLastPara="1" rIns="93475" wrap="square" tIns="46725">
            <a:noAutofit/>
          </a:bodyPr>
          <a:lstStyle/>
          <a:p>
            <a:pPr indent="0" lvl="0" marL="0" rtl="0" algn="l">
              <a:lnSpc>
                <a:spcPct val="100000"/>
              </a:lnSpc>
              <a:spcBef>
                <a:spcPts val="0"/>
              </a:spcBef>
              <a:spcAft>
                <a:spcPts val="0"/>
              </a:spcAft>
              <a:buSzPts val="1400"/>
              <a:buNone/>
            </a:pPr>
            <a:r>
              <a:t/>
            </a:r>
            <a:endParaRPr/>
          </a:p>
        </p:txBody>
      </p:sp>
      <p:sp>
        <p:nvSpPr>
          <p:cNvPr id="340" name="Google Shape;340;p20:notes"/>
          <p:cNvSpPr txBox="1"/>
          <p:nvPr>
            <p:ph idx="12" type="sldNum"/>
          </p:nvPr>
        </p:nvSpPr>
        <p:spPr>
          <a:xfrm>
            <a:off x="3995217" y="8842030"/>
            <a:ext cx="3056400" cy="467100"/>
          </a:xfrm>
          <a:prstGeom prst="rect">
            <a:avLst/>
          </a:prstGeom>
          <a:noFill/>
          <a:ln>
            <a:noFill/>
          </a:ln>
        </p:spPr>
        <p:txBody>
          <a:bodyPr anchorCtr="0" anchor="b" bIns="46725" lIns="93475" spcFirstLastPara="1" rIns="93475" wrap="square" tIns="467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37:notes"/>
          <p:cNvSpPr txBox="1"/>
          <p:nvPr>
            <p:ph idx="1" type="body"/>
          </p:nvPr>
        </p:nvSpPr>
        <p:spPr>
          <a:xfrm>
            <a:off x="705327" y="4480004"/>
            <a:ext cx="5642610" cy="3665458"/>
          </a:xfrm>
          <a:prstGeom prst="rect">
            <a:avLst/>
          </a:prstGeom>
          <a:noFill/>
          <a:ln>
            <a:noFill/>
          </a:ln>
        </p:spPr>
        <p:txBody>
          <a:bodyPr anchorCtr="0" anchor="t" bIns="46725" lIns="93475" spcFirstLastPara="1" rIns="93475" wrap="square" tIns="46725">
            <a:noAutofit/>
          </a:bodyPr>
          <a:lstStyle/>
          <a:p>
            <a:pPr indent="0" lvl="0" marL="0" rtl="0" algn="l">
              <a:lnSpc>
                <a:spcPct val="100000"/>
              </a:lnSpc>
              <a:spcBef>
                <a:spcPts val="0"/>
              </a:spcBef>
              <a:spcAft>
                <a:spcPts val="0"/>
              </a:spcAft>
              <a:buSzPts val="1400"/>
              <a:buNone/>
            </a:pPr>
            <a:r>
              <a:t/>
            </a:r>
            <a:endParaRPr/>
          </a:p>
        </p:txBody>
      </p:sp>
      <p:sp>
        <p:nvSpPr>
          <p:cNvPr id="347" name="Google Shape;347;p37:notes"/>
          <p:cNvSpPr/>
          <p:nvPr>
            <p:ph idx="2" type="sldImg"/>
          </p:nvPr>
        </p:nvSpPr>
        <p:spPr>
          <a:xfrm>
            <a:off x="1431925" y="1163638"/>
            <a:ext cx="4189413"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38:notes"/>
          <p:cNvSpPr/>
          <p:nvPr>
            <p:ph idx="2" type="sldImg"/>
          </p:nvPr>
        </p:nvSpPr>
        <p:spPr>
          <a:xfrm>
            <a:off x="1431925" y="1163638"/>
            <a:ext cx="4189413"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p38:notes"/>
          <p:cNvSpPr txBox="1"/>
          <p:nvPr>
            <p:ph idx="1" type="body"/>
          </p:nvPr>
        </p:nvSpPr>
        <p:spPr>
          <a:xfrm>
            <a:off x="705327" y="4480004"/>
            <a:ext cx="5642610" cy="3665458"/>
          </a:xfrm>
          <a:prstGeom prst="rect">
            <a:avLst/>
          </a:prstGeom>
          <a:noFill/>
          <a:ln>
            <a:noFill/>
          </a:ln>
        </p:spPr>
        <p:txBody>
          <a:bodyPr anchorCtr="0" anchor="t" bIns="46725" lIns="93475" spcFirstLastPara="1" rIns="93475" wrap="square" tIns="46725">
            <a:noAutofit/>
          </a:bodyPr>
          <a:lstStyle/>
          <a:p>
            <a:pPr indent="0" lvl="0" marL="0" rtl="0" algn="l">
              <a:lnSpc>
                <a:spcPct val="100000"/>
              </a:lnSpc>
              <a:spcBef>
                <a:spcPts val="0"/>
              </a:spcBef>
              <a:spcAft>
                <a:spcPts val="0"/>
              </a:spcAft>
              <a:buSzPts val="1400"/>
              <a:buNone/>
            </a:pPr>
            <a:r>
              <a:t/>
            </a:r>
            <a:endParaRPr/>
          </a:p>
        </p:txBody>
      </p:sp>
      <p:sp>
        <p:nvSpPr>
          <p:cNvPr id="357" name="Google Shape;357;p38:notes"/>
          <p:cNvSpPr txBox="1"/>
          <p:nvPr>
            <p:ph idx="12" type="sldNum"/>
          </p:nvPr>
        </p:nvSpPr>
        <p:spPr>
          <a:xfrm>
            <a:off x="3995217" y="8842030"/>
            <a:ext cx="3056414" cy="467071"/>
          </a:xfrm>
          <a:prstGeom prst="rect">
            <a:avLst/>
          </a:prstGeom>
          <a:noFill/>
          <a:ln>
            <a:noFill/>
          </a:ln>
        </p:spPr>
        <p:txBody>
          <a:bodyPr anchorCtr="0" anchor="b" bIns="46725" lIns="93475" spcFirstLastPara="1" rIns="93475" wrap="square" tIns="46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39:notes"/>
          <p:cNvSpPr/>
          <p:nvPr>
            <p:ph idx="2" type="sldImg"/>
          </p:nvPr>
        </p:nvSpPr>
        <p:spPr>
          <a:xfrm>
            <a:off x="1431925" y="1163638"/>
            <a:ext cx="4189413"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p39:notes"/>
          <p:cNvSpPr txBox="1"/>
          <p:nvPr>
            <p:ph idx="1" type="body"/>
          </p:nvPr>
        </p:nvSpPr>
        <p:spPr>
          <a:xfrm>
            <a:off x="705327" y="4480004"/>
            <a:ext cx="5642610" cy="3665458"/>
          </a:xfrm>
          <a:prstGeom prst="rect">
            <a:avLst/>
          </a:prstGeom>
          <a:noFill/>
          <a:ln>
            <a:noFill/>
          </a:ln>
        </p:spPr>
        <p:txBody>
          <a:bodyPr anchorCtr="0" anchor="t" bIns="46725" lIns="93475" spcFirstLastPara="1" rIns="93475" wrap="square" tIns="46725">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366" name="Google Shape;366;p39:notes"/>
          <p:cNvSpPr txBox="1"/>
          <p:nvPr>
            <p:ph idx="12" type="sldNum"/>
          </p:nvPr>
        </p:nvSpPr>
        <p:spPr>
          <a:xfrm>
            <a:off x="3995217" y="8842030"/>
            <a:ext cx="3056414" cy="467071"/>
          </a:xfrm>
          <a:prstGeom prst="rect">
            <a:avLst/>
          </a:prstGeom>
          <a:noFill/>
          <a:ln>
            <a:noFill/>
          </a:ln>
        </p:spPr>
        <p:txBody>
          <a:bodyPr anchorCtr="0" anchor="b" bIns="46725" lIns="93475" spcFirstLastPara="1" rIns="93475" wrap="square" tIns="46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eb29472c5f_0_17:notes"/>
          <p:cNvSpPr/>
          <p:nvPr>
            <p:ph idx="2" type="sldImg"/>
          </p:nvPr>
        </p:nvSpPr>
        <p:spPr>
          <a:xfrm>
            <a:off x="1431925" y="1163638"/>
            <a:ext cx="4189413"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4" name="Google Shape;374;g2eb29472c5f_0_17:notes"/>
          <p:cNvSpPr txBox="1"/>
          <p:nvPr>
            <p:ph idx="1" type="body"/>
          </p:nvPr>
        </p:nvSpPr>
        <p:spPr>
          <a:xfrm>
            <a:off x="705327" y="4480004"/>
            <a:ext cx="5642700" cy="3665400"/>
          </a:xfrm>
          <a:prstGeom prst="rect">
            <a:avLst/>
          </a:prstGeom>
          <a:noFill/>
          <a:ln>
            <a:noFill/>
          </a:ln>
        </p:spPr>
        <p:txBody>
          <a:bodyPr anchorCtr="0" anchor="t" bIns="46725" lIns="93475" spcFirstLastPara="1" rIns="93475" wrap="square" tIns="46725">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375" name="Google Shape;375;g2eb29472c5f_0_17:notes"/>
          <p:cNvSpPr txBox="1"/>
          <p:nvPr>
            <p:ph idx="12" type="sldNum"/>
          </p:nvPr>
        </p:nvSpPr>
        <p:spPr>
          <a:xfrm>
            <a:off x="3995217" y="8842030"/>
            <a:ext cx="3056400" cy="467100"/>
          </a:xfrm>
          <a:prstGeom prst="rect">
            <a:avLst/>
          </a:prstGeom>
          <a:noFill/>
          <a:ln>
            <a:noFill/>
          </a:ln>
        </p:spPr>
        <p:txBody>
          <a:bodyPr anchorCtr="0" anchor="b" bIns="46725" lIns="93475" spcFirstLastPara="1" rIns="93475" wrap="square" tIns="46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40:notes"/>
          <p:cNvSpPr/>
          <p:nvPr>
            <p:ph idx="2" type="sldImg"/>
          </p:nvPr>
        </p:nvSpPr>
        <p:spPr>
          <a:xfrm>
            <a:off x="1431925" y="1163638"/>
            <a:ext cx="4189413"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p40:notes"/>
          <p:cNvSpPr txBox="1"/>
          <p:nvPr>
            <p:ph idx="1" type="body"/>
          </p:nvPr>
        </p:nvSpPr>
        <p:spPr>
          <a:xfrm>
            <a:off x="705327" y="4480004"/>
            <a:ext cx="5642610" cy="3665458"/>
          </a:xfrm>
          <a:prstGeom prst="rect">
            <a:avLst/>
          </a:prstGeom>
          <a:noFill/>
          <a:ln>
            <a:noFill/>
          </a:ln>
        </p:spPr>
        <p:txBody>
          <a:bodyPr anchorCtr="0" anchor="t" bIns="46725" lIns="93475" spcFirstLastPara="1" rIns="93475" wrap="square" tIns="46725">
            <a:noAutofit/>
          </a:bodyPr>
          <a:lstStyle/>
          <a:p>
            <a:pPr indent="0" lvl="0" marL="0" rtl="0" algn="l">
              <a:lnSpc>
                <a:spcPct val="100000"/>
              </a:lnSpc>
              <a:spcBef>
                <a:spcPts val="0"/>
              </a:spcBef>
              <a:spcAft>
                <a:spcPts val="0"/>
              </a:spcAft>
              <a:buSzPts val="1400"/>
              <a:buNone/>
            </a:pPr>
            <a:r>
              <a:t/>
            </a:r>
            <a:endParaRPr/>
          </a:p>
        </p:txBody>
      </p:sp>
      <p:sp>
        <p:nvSpPr>
          <p:cNvPr id="384" name="Google Shape;384;p40:notes"/>
          <p:cNvSpPr txBox="1"/>
          <p:nvPr>
            <p:ph idx="12" type="sldNum"/>
          </p:nvPr>
        </p:nvSpPr>
        <p:spPr>
          <a:xfrm>
            <a:off x="3995217" y="8842030"/>
            <a:ext cx="3056414" cy="467071"/>
          </a:xfrm>
          <a:prstGeom prst="rect">
            <a:avLst/>
          </a:prstGeom>
          <a:noFill/>
          <a:ln>
            <a:noFill/>
          </a:ln>
        </p:spPr>
        <p:txBody>
          <a:bodyPr anchorCtr="0" anchor="b" bIns="46725" lIns="93475" spcFirstLastPara="1" rIns="93475" wrap="square" tIns="467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41:notes"/>
          <p:cNvSpPr/>
          <p:nvPr>
            <p:ph idx="2" type="sldImg"/>
          </p:nvPr>
        </p:nvSpPr>
        <p:spPr>
          <a:xfrm>
            <a:off x="1431925" y="1163638"/>
            <a:ext cx="4189413"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p41:notes"/>
          <p:cNvSpPr txBox="1"/>
          <p:nvPr>
            <p:ph idx="1" type="body"/>
          </p:nvPr>
        </p:nvSpPr>
        <p:spPr>
          <a:xfrm>
            <a:off x="705327" y="4480004"/>
            <a:ext cx="5642610" cy="3665458"/>
          </a:xfrm>
          <a:prstGeom prst="rect">
            <a:avLst/>
          </a:prstGeom>
          <a:noFill/>
          <a:ln>
            <a:noFill/>
          </a:ln>
        </p:spPr>
        <p:txBody>
          <a:bodyPr anchorCtr="0" anchor="t" bIns="46725" lIns="93475" spcFirstLastPara="1" rIns="93475" wrap="square" tIns="46725">
            <a:noAutofit/>
          </a:bodyPr>
          <a:lstStyle/>
          <a:p>
            <a:pPr indent="0" lvl="0" marL="0" rtl="0" algn="l">
              <a:lnSpc>
                <a:spcPct val="100000"/>
              </a:lnSpc>
              <a:spcBef>
                <a:spcPts val="0"/>
              </a:spcBef>
              <a:spcAft>
                <a:spcPts val="0"/>
              </a:spcAft>
              <a:buSzPts val="1400"/>
              <a:buNone/>
            </a:pPr>
            <a:r>
              <a:t/>
            </a:r>
            <a:endParaRPr/>
          </a:p>
        </p:txBody>
      </p:sp>
      <p:sp>
        <p:nvSpPr>
          <p:cNvPr id="392" name="Google Shape;392;p41:notes"/>
          <p:cNvSpPr txBox="1"/>
          <p:nvPr>
            <p:ph idx="12" type="sldNum"/>
          </p:nvPr>
        </p:nvSpPr>
        <p:spPr>
          <a:xfrm>
            <a:off x="3995217" y="8842030"/>
            <a:ext cx="3056414" cy="467071"/>
          </a:xfrm>
          <a:prstGeom prst="rect">
            <a:avLst/>
          </a:prstGeom>
          <a:noFill/>
          <a:ln>
            <a:noFill/>
          </a:ln>
        </p:spPr>
        <p:txBody>
          <a:bodyPr anchorCtr="0" anchor="b" bIns="46725" lIns="93475" spcFirstLastPara="1" rIns="93475" wrap="square" tIns="467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42:notes"/>
          <p:cNvSpPr txBox="1"/>
          <p:nvPr>
            <p:ph idx="1" type="body"/>
          </p:nvPr>
        </p:nvSpPr>
        <p:spPr>
          <a:xfrm>
            <a:off x="705327" y="4480004"/>
            <a:ext cx="5642610" cy="3665458"/>
          </a:xfrm>
          <a:prstGeom prst="rect">
            <a:avLst/>
          </a:prstGeom>
          <a:noFill/>
          <a:ln>
            <a:noFill/>
          </a:ln>
        </p:spPr>
        <p:txBody>
          <a:bodyPr anchorCtr="0" anchor="t" bIns="46725" lIns="93475" spcFirstLastPara="1" rIns="93475" wrap="square" tIns="46725">
            <a:noAutofit/>
          </a:bodyPr>
          <a:lstStyle/>
          <a:p>
            <a:pPr indent="0" lvl="0" marL="0" rtl="0" algn="l">
              <a:lnSpc>
                <a:spcPct val="100000"/>
              </a:lnSpc>
              <a:spcBef>
                <a:spcPts val="0"/>
              </a:spcBef>
              <a:spcAft>
                <a:spcPts val="0"/>
              </a:spcAft>
              <a:buSzPts val="1400"/>
              <a:buNone/>
            </a:pPr>
            <a:r>
              <a:t/>
            </a:r>
            <a:endParaRPr/>
          </a:p>
        </p:txBody>
      </p:sp>
      <p:sp>
        <p:nvSpPr>
          <p:cNvPr id="400" name="Google Shape;400;p42:notes"/>
          <p:cNvSpPr/>
          <p:nvPr>
            <p:ph idx="2" type="sldImg"/>
          </p:nvPr>
        </p:nvSpPr>
        <p:spPr>
          <a:xfrm>
            <a:off x="1431925" y="1163638"/>
            <a:ext cx="4189413"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43:notes"/>
          <p:cNvSpPr txBox="1"/>
          <p:nvPr>
            <p:ph idx="1" type="body"/>
          </p:nvPr>
        </p:nvSpPr>
        <p:spPr>
          <a:xfrm>
            <a:off x="705327" y="4480004"/>
            <a:ext cx="5642610" cy="3665458"/>
          </a:xfrm>
          <a:prstGeom prst="rect">
            <a:avLst/>
          </a:prstGeom>
          <a:noFill/>
          <a:ln>
            <a:noFill/>
          </a:ln>
        </p:spPr>
        <p:txBody>
          <a:bodyPr anchorCtr="0" anchor="t" bIns="46725" lIns="93475" spcFirstLastPara="1" rIns="93475" wrap="square" tIns="46725">
            <a:noAutofit/>
          </a:bodyPr>
          <a:lstStyle/>
          <a:p>
            <a:pPr indent="0" lvl="0" marL="0" rtl="0" algn="l">
              <a:lnSpc>
                <a:spcPct val="100000"/>
              </a:lnSpc>
              <a:spcBef>
                <a:spcPts val="0"/>
              </a:spcBef>
              <a:spcAft>
                <a:spcPts val="0"/>
              </a:spcAft>
              <a:buSzPts val="1400"/>
              <a:buNone/>
            </a:pPr>
            <a:r>
              <a:t/>
            </a:r>
            <a:endParaRPr/>
          </a:p>
        </p:txBody>
      </p:sp>
      <p:sp>
        <p:nvSpPr>
          <p:cNvPr id="408" name="Google Shape;408;p43:notes"/>
          <p:cNvSpPr/>
          <p:nvPr>
            <p:ph idx="2" type="sldImg"/>
          </p:nvPr>
        </p:nvSpPr>
        <p:spPr>
          <a:xfrm>
            <a:off x="1431925" y="1163638"/>
            <a:ext cx="4189413"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ed6c552c8d_0_24:notes"/>
          <p:cNvSpPr/>
          <p:nvPr>
            <p:ph idx="2" type="sldImg"/>
          </p:nvPr>
        </p:nvSpPr>
        <p:spPr>
          <a:xfrm>
            <a:off x="1431925" y="1163638"/>
            <a:ext cx="4189413"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g2ed6c552c8d_0_24:notes"/>
          <p:cNvSpPr txBox="1"/>
          <p:nvPr>
            <p:ph idx="1" type="body"/>
          </p:nvPr>
        </p:nvSpPr>
        <p:spPr>
          <a:xfrm>
            <a:off x="705327" y="4480004"/>
            <a:ext cx="5642700" cy="3665400"/>
          </a:xfrm>
          <a:prstGeom prst="rect">
            <a:avLst/>
          </a:prstGeom>
          <a:noFill/>
          <a:ln>
            <a:noFill/>
          </a:ln>
        </p:spPr>
        <p:txBody>
          <a:bodyPr anchorCtr="0" anchor="t" bIns="46725" lIns="93475" spcFirstLastPara="1" rIns="93475" wrap="square" tIns="46725">
            <a:noAutofit/>
          </a:bodyPr>
          <a:lstStyle/>
          <a:p>
            <a:pPr indent="0" lvl="0" marL="0" rtl="0" algn="l">
              <a:lnSpc>
                <a:spcPct val="100000"/>
              </a:lnSpc>
              <a:spcBef>
                <a:spcPts val="0"/>
              </a:spcBef>
              <a:spcAft>
                <a:spcPts val="0"/>
              </a:spcAft>
              <a:buSzPts val="1400"/>
              <a:buNone/>
            </a:pPr>
            <a:r>
              <a:rPr lang="en-US"/>
              <a:t>10 elected positions; several appointed, plus all committee chairs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AOM recently switched from requiring strategic planning every 5 years to currently every 3 years. We will need to do it again in spring, 2025.</a:t>
            </a:r>
            <a:endParaRPr/>
          </a:p>
        </p:txBody>
      </p:sp>
      <p:sp>
        <p:nvSpPr>
          <p:cNvPr id="128" name="Google Shape;128;g2ed6c552c8d_0_24:notes"/>
          <p:cNvSpPr txBox="1"/>
          <p:nvPr>
            <p:ph idx="12" type="sldNum"/>
          </p:nvPr>
        </p:nvSpPr>
        <p:spPr>
          <a:xfrm>
            <a:off x="3995217" y="8842030"/>
            <a:ext cx="3056400" cy="467100"/>
          </a:xfrm>
          <a:prstGeom prst="rect">
            <a:avLst/>
          </a:prstGeom>
          <a:noFill/>
          <a:ln>
            <a:noFill/>
          </a:ln>
        </p:spPr>
        <p:txBody>
          <a:bodyPr anchorCtr="0" anchor="b" bIns="46725" lIns="93475" spcFirstLastPara="1" rIns="93475" wrap="square" tIns="467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44:notes"/>
          <p:cNvSpPr/>
          <p:nvPr>
            <p:ph idx="2" type="sldImg"/>
          </p:nvPr>
        </p:nvSpPr>
        <p:spPr>
          <a:xfrm>
            <a:off x="1431925" y="1163638"/>
            <a:ext cx="4189413"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p44:notes"/>
          <p:cNvSpPr txBox="1"/>
          <p:nvPr>
            <p:ph idx="1" type="body"/>
          </p:nvPr>
        </p:nvSpPr>
        <p:spPr>
          <a:xfrm>
            <a:off x="705327" y="4480004"/>
            <a:ext cx="5642610" cy="3665458"/>
          </a:xfrm>
          <a:prstGeom prst="rect">
            <a:avLst/>
          </a:prstGeom>
          <a:noFill/>
          <a:ln>
            <a:noFill/>
          </a:ln>
        </p:spPr>
        <p:txBody>
          <a:bodyPr anchorCtr="0" anchor="t" bIns="46725" lIns="93475" spcFirstLastPara="1" rIns="93475" wrap="square" tIns="46725">
            <a:noAutofit/>
          </a:bodyPr>
          <a:lstStyle/>
          <a:p>
            <a:pPr indent="0" lvl="0" marL="0" rtl="0" algn="l">
              <a:lnSpc>
                <a:spcPct val="100000"/>
              </a:lnSpc>
              <a:spcBef>
                <a:spcPts val="0"/>
              </a:spcBef>
              <a:spcAft>
                <a:spcPts val="0"/>
              </a:spcAft>
              <a:buSzPts val="1400"/>
              <a:buNone/>
            </a:pPr>
            <a:r>
              <a:t/>
            </a:r>
            <a:endParaRPr/>
          </a:p>
        </p:txBody>
      </p:sp>
      <p:sp>
        <p:nvSpPr>
          <p:cNvPr id="417" name="Google Shape;417;p44:notes"/>
          <p:cNvSpPr txBox="1"/>
          <p:nvPr>
            <p:ph idx="12" type="sldNum"/>
          </p:nvPr>
        </p:nvSpPr>
        <p:spPr>
          <a:xfrm>
            <a:off x="3995217" y="8842030"/>
            <a:ext cx="3056414" cy="467071"/>
          </a:xfrm>
          <a:prstGeom prst="rect">
            <a:avLst/>
          </a:prstGeom>
          <a:noFill/>
          <a:ln>
            <a:noFill/>
          </a:ln>
        </p:spPr>
        <p:txBody>
          <a:bodyPr anchorCtr="0" anchor="b" bIns="46725" lIns="93475" spcFirstLastPara="1" rIns="93475" wrap="square" tIns="467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45:notes"/>
          <p:cNvSpPr/>
          <p:nvPr>
            <p:ph idx="2" type="sldImg"/>
          </p:nvPr>
        </p:nvSpPr>
        <p:spPr>
          <a:xfrm>
            <a:off x="1431925" y="1163638"/>
            <a:ext cx="4189413"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Google Shape;424;p45:notes"/>
          <p:cNvSpPr txBox="1"/>
          <p:nvPr>
            <p:ph idx="1" type="body"/>
          </p:nvPr>
        </p:nvSpPr>
        <p:spPr>
          <a:xfrm>
            <a:off x="705327" y="4480004"/>
            <a:ext cx="5642610" cy="3665458"/>
          </a:xfrm>
          <a:prstGeom prst="rect">
            <a:avLst/>
          </a:prstGeom>
          <a:noFill/>
          <a:ln>
            <a:noFill/>
          </a:ln>
        </p:spPr>
        <p:txBody>
          <a:bodyPr anchorCtr="0" anchor="t" bIns="46725" lIns="93475" spcFirstLastPara="1" rIns="93475" wrap="square" tIns="46725">
            <a:noAutofit/>
          </a:bodyPr>
          <a:lstStyle/>
          <a:p>
            <a:pPr indent="0" lvl="0" marL="0" rtl="0" algn="l">
              <a:lnSpc>
                <a:spcPct val="100000"/>
              </a:lnSpc>
              <a:spcBef>
                <a:spcPts val="0"/>
              </a:spcBef>
              <a:spcAft>
                <a:spcPts val="0"/>
              </a:spcAft>
              <a:buSzPts val="1400"/>
              <a:buNone/>
            </a:pPr>
            <a:r>
              <a:rPr lang="en-US"/>
              <a:t>Early career: </a:t>
            </a:r>
            <a:r>
              <a:rPr lang="en-US" sz="1200">
                <a:solidFill>
                  <a:schemeClr val="dk1"/>
                </a:solidFill>
                <a:latin typeface="Calibri"/>
                <a:ea typeface="Calibri"/>
                <a:cs typeface="Calibri"/>
                <a:sym typeface="Calibri"/>
              </a:rPr>
              <a:t>Nominees must have received their doctoral degree </a:t>
            </a:r>
            <a:r>
              <a:rPr lang="en-US" sz="1200" u="sng">
                <a:solidFill>
                  <a:schemeClr val="dk1"/>
                </a:solidFill>
                <a:latin typeface="Calibri"/>
                <a:ea typeface="Calibri"/>
                <a:cs typeface="Calibri"/>
                <a:sym typeface="Calibri"/>
              </a:rPr>
              <a:t>within 7 years</a:t>
            </a:r>
            <a:r>
              <a:rPr lang="en-US" sz="1200" u="none">
                <a:solidFill>
                  <a:schemeClr val="dk1"/>
                </a:solidFill>
                <a:latin typeface="Calibri"/>
                <a:ea typeface="Calibri"/>
                <a:cs typeface="Calibri"/>
                <a:sym typeface="Calibri"/>
              </a:rPr>
              <a:t> prior to the annual meeting</a:t>
            </a:r>
            <a:r>
              <a:rPr lang="en-US" sz="1200">
                <a:solidFill>
                  <a:schemeClr val="dk1"/>
                </a:solidFill>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Mid-Career: Nominees must have received their doctoral degree </a:t>
            </a:r>
            <a:r>
              <a:rPr lang="en-US" sz="1200" u="sng">
                <a:solidFill>
                  <a:schemeClr val="dk1"/>
                </a:solidFill>
                <a:latin typeface="Calibri"/>
                <a:ea typeface="Calibri"/>
                <a:cs typeface="Calibri"/>
                <a:sym typeface="Calibri"/>
              </a:rPr>
              <a:t>more than</a:t>
            </a:r>
            <a:r>
              <a:rPr lang="en-US" sz="1200" u="none">
                <a:solidFill>
                  <a:schemeClr val="dk1"/>
                </a:solidFill>
                <a:latin typeface="Calibri"/>
                <a:ea typeface="Calibri"/>
                <a:cs typeface="Calibri"/>
                <a:sym typeface="Calibri"/>
              </a:rPr>
              <a:t> 7 years prior to the annual meeting; and must not yet have reached the rank of Full professor or equivalent. </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Provan: Contribution to health care management scholarship through high-quality research over an extended career period.</a:t>
            </a:r>
            <a:endParaRPr/>
          </a:p>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425" name="Google Shape;425;p45:notes"/>
          <p:cNvSpPr txBox="1"/>
          <p:nvPr>
            <p:ph idx="12" type="sldNum"/>
          </p:nvPr>
        </p:nvSpPr>
        <p:spPr>
          <a:xfrm>
            <a:off x="3995217" y="8842030"/>
            <a:ext cx="3056414" cy="467071"/>
          </a:xfrm>
          <a:prstGeom prst="rect">
            <a:avLst/>
          </a:prstGeom>
          <a:noFill/>
          <a:ln>
            <a:noFill/>
          </a:ln>
        </p:spPr>
        <p:txBody>
          <a:bodyPr anchorCtr="0" anchor="b" bIns="46725" lIns="93475" spcFirstLastPara="1" rIns="93475" wrap="square" tIns="46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46:notes"/>
          <p:cNvSpPr/>
          <p:nvPr>
            <p:ph idx="2" type="sldImg"/>
          </p:nvPr>
        </p:nvSpPr>
        <p:spPr>
          <a:xfrm>
            <a:off x="1431925" y="1163638"/>
            <a:ext cx="4189413"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3" name="Google Shape;433;p46:notes"/>
          <p:cNvSpPr txBox="1"/>
          <p:nvPr>
            <p:ph idx="1" type="body"/>
          </p:nvPr>
        </p:nvSpPr>
        <p:spPr>
          <a:xfrm>
            <a:off x="705327" y="4480004"/>
            <a:ext cx="5642610" cy="3665458"/>
          </a:xfrm>
          <a:prstGeom prst="rect">
            <a:avLst/>
          </a:prstGeom>
          <a:noFill/>
          <a:ln>
            <a:noFill/>
          </a:ln>
        </p:spPr>
        <p:txBody>
          <a:bodyPr anchorCtr="0" anchor="t" bIns="46725" lIns="93475" spcFirstLastPara="1" rIns="93475" wrap="square" tIns="46725">
            <a:noAutofit/>
          </a:bodyPr>
          <a:lstStyle/>
          <a:p>
            <a:pPr indent="0" lvl="0" marL="0" rtl="0" algn="l">
              <a:lnSpc>
                <a:spcPct val="100000"/>
              </a:lnSpc>
              <a:spcBef>
                <a:spcPts val="0"/>
              </a:spcBef>
              <a:spcAft>
                <a:spcPts val="0"/>
              </a:spcAft>
              <a:buSzPts val="1400"/>
              <a:buNone/>
            </a:pPr>
            <a:r>
              <a:t/>
            </a:r>
            <a:endParaRPr/>
          </a:p>
        </p:txBody>
      </p:sp>
      <p:sp>
        <p:nvSpPr>
          <p:cNvPr id="434" name="Google Shape;434;p46:notes"/>
          <p:cNvSpPr txBox="1"/>
          <p:nvPr>
            <p:ph idx="12" type="sldNum"/>
          </p:nvPr>
        </p:nvSpPr>
        <p:spPr>
          <a:xfrm>
            <a:off x="3995217" y="8842030"/>
            <a:ext cx="3056414" cy="467071"/>
          </a:xfrm>
          <a:prstGeom prst="rect">
            <a:avLst/>
          </a:prstGeom>
          <a:noFill/>
          <a:ln>
            <a:noFill/>
          </a:ln>
        </p:spPr>
        <p:txBody>
          <a:bodyPr anchorCtr="0" anchor="b" bIns="46725" lIns="93475" spcFirstLastPara="1" rIns="93475" wrap="square" tIns="467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47:notes"/>
          <p:cNvSpPr/>
          <p:nvPr>
            <p:ph idx="2" type="sldImg"/>
          </p:nvPr>
        </p:nvSpPr>
        <p:spPr>
          <a:xfrm>
            <a:off x="1431925" y="1163638"/>
            <a:ext cx="4189413"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 name="Google Shape;441;p47:notes"/>
          <p:cNvSpPr txBox="1"/>
          <p:nvPr>
            <p:ph idx="1" type="body"/>
          </p:nvPr>
        </p:nvSpPr>
        <p:spPr>
          <a:xfrm>
            <a:off x="705327" y="4480004"/>
            <a:ext cx="5642610" cy="3665458"/>
          </a:xfrm>
          <a:prstGeom prst="rect">
            <a:avLst/>
          </a:prstGeom>
          <a:noFill/>
          <a:ln>
            <a:noFill/>
          </a:ln>
        </p:spPr>
        <p:txBody>
          <a:bodyPr anchorCtr="0" anchor="t" bIns="46725" lIns="93475" spcFirstLastPara="1" rIns="93475" wrap="square" tIns="46725">
            <a:noAutofit/>
          </a:bodyPr>
          <a:lstStyle/>
          <a:p>
            <a:pPr indent="0" lvl="0" marL="0" rtl="0" algn="l">
              <a:lnSpc>
                <a:spcPct val="100000"/>
              </a:lnSpc>
              <a:spcBef>
                <a:spcPts val="0"/>
              </a:spcBef>
              <a:spcAft>
                <a:spcPts val="0"/>
              </a:spcAft>
              <a:buSzPts val="1400"/>
              <a:buNone/>
            </a:pPr>
            <a:r>
              <a:rPr lang="en-US"/>
              <a:t>OLENA/DAN</a:t>
            </a:r>
            <a:endParaRPr/>
          </a:p>
          <a:p>
            <a:pPr indent="0" lvl="0" marL="0" rtl="0" algn="l">
              <a:lnSpc>
                <a:spcPct val="100000"/>
              </a:lnSpc>
              <a:spcBef>
                <a:spcPts val="0"/>
              </a:spcBef>
              <a:spcAft>
                <a:spcPts val="0"/>
              </a:spcAft>
              <a:buSzPts val="1400"/>
              <a:buNone/>
            </a:pPr>
            <a:r>
              <a:rPr lang="en-US">
                <a:latin typeface="Helvetica Neue"/>
                <a:ea typeface="Helvetica Neue"/>
                <a:cs typeface="Helvetica Neue"/>
                <a:sym typeface="Helvetica Neue"/>
              </a:rPr>
              <a:t>She is poised to make high-value</a:t>
            </a:r>
            <a:endParaRPr/>
          </a:p>
          <a:p>
            <a:pPr indent="0" lvl="0" marL="0" rtl="0" algn="l">
              <a:lnSpc>
                <a:spcPct val="100000"/>
              </a:lnSpc>
              <a:spcBef>
                <a:spcPts val="0"/>
              </a:spcBef>
              <a:spcAft>
                <a:spcPts val="0"/>
              </a:spcAft>
              <a:buSzPts val="1400"/>
              <a:buNone/>
            </a:pPr>
            <a:r>
              <a:rPr lang="en-US">
                <a:latin typeface="Helvetica Neue"/>
                <a:ea typeface="Helvetica Neue"/>
                <a:cs typeface="Helvetica Neue"/>
                <a:sym typeface="Helvetica Neue"/>
              </a:rPr>
              <a:t>contributions to our research community and to the key policy and delivery system</a:t>
            </a:r>
            <a:endParaRPr/>
          </a:p>
          <a:p>
            <a:pPr indent="0" lvl="0" marL="0" rtl="0" algn="l">
              <a:lnSpc>
                <a:spcPct val="100000"/>
              </a:lnSpc>
              <a:spcBef>
                <a:spcPts val="0"/>
              </a:spcBef>
              <a:spcAft>
                <a:spcPts val="0"/>
              </a:spcAft>
              <a:buSzPts val="1400"/>
              <a:buNone/>
            </a:pPr>
            <a:r>
              <a:rPr lang="en-US">
                <a:latin typeface="Helvetica Neue"/>
                <a:ea typeface="Helvetica Neue"/>
                <a:cs typeface="Helvetica Neue"/>
                <a:sym typeface="Helvetica Neue"/>
              </a:rPr>
              <a:t>stakeholders of health care management research.</a:t>
            </a:r>
            <a:endParaRPr/>
          </a:p>
          <a:p>
            <a:pPr indent="0" lvl="0" marL="0" rtl="0" algn="l">
              <a:lnSpc>
                <a:spcPct val="100000"/>
              </a:lnSpc>
              <a:spcBef>
                <a:spcPts val="0"/>
              </a:spcBef>
              <a:spcAft>
                <a:spcPts val="0"/>
              </a:spcAft>
              <a:buSzPts val="1400"/>
              <a:buNone/>
            </a:pPr>
            <a:r>
              <a:t/>
            </a:r>
            <a:endParaRPr/>
          </a:p>
        </p:txBody>
      </p:sp>
      <p:sp>
        <p:nvSpPr>
          <p:cNvPr id="442" name="Google Shape;442;p47:notes"/>
          <p:cNvSpPr txBox="1"/>
          <p:nvPr>
            <p:ph idx="12" type="sldNum"/>
          </p:nvPr>
        </p:nvSpPr>
        <p:spPr>
          <a:xfrm>
            <a:off x="3995217" y="8842030"/>
            <a:ext cx="3056414" cy="467071"/>
          </a:xfrm>
          <a:prstGeom prst="rect">
            <a:avLst/>
          </a:prstGeom>
          <a:noFill/>
          <a:ln>
            <a:noFill/>
          </a:ln>
        </p:spPr>
        <p:txBody>
          <a:bodyPr anchorCtr="0" anchor="b" bIns="46725" lIns="93475" spcFirstLastPara="1" rIns="93475" wrap="square" tIns="46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48:notes"/>
          <p:cNvSpPr/>
          <p:nvPr>
            <p:ph idx="2" type="sldImg"/>
          </p:nvPr>
        </p:nvSpPr>
        <p:spPr>
          <a:xfrm>
            <a:off x="1431925" y="1163638"/>
            <a:ext cx="4189413"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p48:notes"/>
          <p:cNvSpPr txBox="1"/>
          <p:nvPr>
            <p:ph idx="1" type="body"/>
          </p:nvPr>
        </p:nvSpPr>
        <p:spPr>
          <a:xfrm>
            <a:off x="705327" y="4480004"/>
            <a:ext cx="5642610" cy="3665458"/>
          </a:xfrm>
          <a:prstGeom prst="rect">
            <a:avLst/>
          </a:prstGeom>
          <a:noFill/>
          <a:ln>
            <a:noFill/>
          </a:ln>
        </p:spPr>
        <p:txBody>
          <a:bodyPr anchorCtr="0" anchor="t" bIns="46725" lIns="93475" spcFirstLastPara="1" rIns="93475" wrap="square" tIns="46725">
            <a:noAutofit/>
          </a:bodyPr>
          <a:lstStyle/>
          <a:p>
            <a:pPr indent="0" lvl="0" marL="0" rtl="0" algn="l">
              <a:lnSpc>
                <a:spcPct val="100000"/>
              </a:lnSpc>
              <a:spcBef>
                <a:spcPts val="0"/>
              </a:spcBef>
              <a:spcAft>
                <a:spcPts val="0"/>
              </a:spcAft>
              <a:buSzPts val="1400"/>
              <a:buNone/>
            </a:pPr>
            <a:r>
              <a:t/>
            </a:r>
            <a:endParaRPr/>
          </a:p>
        </p:txBody>
      </p:sp>
      <p:sp>
        <p:nvSpPr>
          <p:cNvPr id="451" name="Google Shape;451;p48:notes"/>
          <p:cNvSpPr txBox="1"/>
          <p:nvPr>
            <p:ph idx="12" type="sldNum"/>
          </p:nvPr>
        </p:nvSpPr>
        <p:spPr>
          <a:xfrm>
            <a:off x="3995217" y="8842030"/>
            <a:ext cx="3056414" cy="467071"/>
          </a:xfrm>
          <a:prstGeom prst="rect">
            <a:avLst/>
          </a:prstGeom>
          <a:noFill/>
          <a:ln>
            <a:noFill/>
          </a:ln>
        </p:spPr>
        <p:txBody>
          <a:bodyPr anchorCtr="0" anchor="b" bIns="46725" lIns="93475" spcFirstLastPara="1" rIns="93475" wrap="square" tIns="467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49:notes"/>
          <p:cNvSpPr/>
          <p:nvPr>
            <p:ph idx="2" type="sldImg"/>
          </p:nvPr>
        </p:nvSpPr>
        <p:spPr>
          <a:xfrm>
            <a:off x="1431925" y="1163638"/>
            <a:ext cx="4189413"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 name="Google Shape;458;p49:notes"/>
          <p:cNvSpPr txBox="1"/>
          <p:nvPr>
            <p:ph idx="1" type="body"/>
          </p:nvPr>
        </p:nvSpPr>
        <p:spPr>
          <a:xfrm>
            <a:off x="705327" y="4480004"/>
            <a:ext cx="5642610" cy="3665458"/>
          </a:xfrm>
          <a:prstGeom prst="rect">
            <a:avLst/>
          </a:prstGeom>
          <a:noFill/>
          <a:ln>
            <a:noFill/>
          </a:ln>
        </p:spPr>
        <p:txBody>
          <a:bodyPr anchorCtr="0" anchor="t" bIns="46725" lIns="93475" spcFirstLastPara="1" rIns="93475" wrap="square" tIns="46725">
            <a:noAutofit/>
          </a:bodyPr>
          <a:lstStyle/>
          <a:p>
            <a:pPr indent="0" lvl="0" marL="0" marR="0" rtl="0" algn="l">
              <a:lnSpc>
                <a:spcPct val="100000"/>
              </a:lnSpc>
              <a:spcBef>
                <a:spcPts val="0"/>
              </a:spcBef>
              <a:spcAft>
                <a:spcPts val="0"/>
              </a:spcAft>
              <a:buClr>
                <a:schemeClr val="dk1"/>
              </a:buClr>
              <a:buSzPts val="1200"/>
              <a:buFont typeface="Times New Roman"/>
              <a:buNone/>
            </a:pPr>
            <a:r>
              <a:t/>
            </a:r>
            <a:endParaRPr/>
          </a:p>
          <a:p>
            <a:pPr indent="0" lvl="0" marL="0" rtl="0" algn="l">
              <a:lnSpc>
                <a:spcPct val="100000"/>
              </a:lnSpc>
              <a:spcBef>
                <a:spcPts val="0"/>
              </a:spcBef>
              <a:spcAft>
                <a:spcPts val="0"/>
              </a:spcAft>
              <a:buSzPts val="1400"/>
              <a:buNone/>
            </a:pPr>
            <a:r>
              <a:t/>
            </a:r>
            <a:endParaRPr/>
          </a:p>
        </p:txBody>
      </p:sp>
      <p:sp>
        <p:nvSpPr>
          <p:cNvPr id="459" name="Google Shape;459;p49:notes"/>
          <p:cNvSpPr txBox="1"/>
          <p:nvPr>
            <p:ph idx="12" type="sldNum"/>
          </p:nvPr>
        </p:nvSpPr>
        <p:spPr>
          <a:xfrm>
            <a:off x="3995217" y="8842030"/>
            <a:ext cx="3056414" cy="467071"/>
          </a:xfrm>
          <a:prstGeom prst="rect">
            <a:avLst/>
          </a:prstGeom>
          <a:noFill/>
          <a:ln>
            <a:noFill/>
          </a:ln>
        </p:spPr>
        <p:txBody>
          <a:bodyPr anchorCtr="0" anchor="b" bIns="46725" lIns="93475" spcFirstLastPara="1" rIns="93475" wrap="square" tIns="46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50:notes"/>
          <p:cNvSpPr/>
          <p:nvPr>
            <p:ph idx="2" type="sldImg"/>
          </p:nvPr>
        </p:nvSpPr>
        <p:spPr>
          <a:xfrm>
            <a:off x="1431925" y="1163638"/>
            <a:ext cx="4189413"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p50:notes"/>
          <p:cNvSpPr txBox="1"/>
          <p:nvPr>
            <p:ph idx="1" type="body"/>
          </p:nvPr>
        </p:nvSpPr>
        <p:spPr>
          <a:xfrm>
            <a:off x="705327" y="4480004"/>
            <a:ext cx="5642610" cy="3665458"/>
          </a:xfrm>
          <a:prstGeom prst="rect">
            <a:avLst/>
          </a:prstGeom>
          <a:noFill/>
          <a:ln>
            <a:noFill/>
          </a:ln>
        </p:spPr>
        <p:txBody>
          <a:bodyPr anchorCtr="0" anchor="t" bIns="46725" lIns="93475" spcFirstLastPara="1" rIns="93475" wrap="square" tIns="46725">
            <a:noAutofit/>
          </a:bodyPr>
          <a:lstStyle/>
          <a:p>
            <a:pPr indent="0" lvl="0" marL="0" rtl="0" algn="l">
              <a:lnSpc>
                <a:spcPct val="100000"/>
              </a:lnSpc>
              <a:spcBef>
                <a:spcPts val="0"/>
              </a:spcBef>
              <a:spcAft>
                <a:spcPts val="0"/>
              </a:spcAft>
              <a:buSzPts val="1400"/>
              <a:buNone/>
            </a:pPr>
            <a:r>
              <a:t/>
            </a:r>
            <a:endParaRPr/>
          </a:p>
        </p:txBody>
      </p:sp>
      <p:sp>
        <p:nvSpPr>
          <p:cNvPr id="468" name="Google Shape;468;p50:notes"/>
          <p:cNvSpPr txBox="1"/>
          <p:nvPr>
            <p:ph idx="12" type="sldNum"/>
          </p:nvPr>
        </p:nvSpPr>
        <p:spPr>
          <a:xfrm>
            <a:off x="3995217" y="8842030"/>
            <a:ext cx="3056414" cy="467071"/>
          </a:xfrm>
          <a:prstGeom prst="rect">
            <a:avLst/>
          </a:prstGeom>
          <a:noFill/>
          <a:ln>
            <a:noFill/>
          </a:ln>
        </p:spPr>
        <p:txBody>
          <a:bodyPr anchorCtr="0" anchor="b" bIns="46725" lIns="93475" spcFirstLastPara="1" rIns="93475" wrap="square" tIns="467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2e7db56c7cf_1_7:notes"/>
          <p:cNvSpPr/>
          <p:nvPr>
            <p:ph idx="2" type="sldImg"/>
          </p:nvPr>
        </p:nvSpPr>
        <p:spPr>
          <a:xfrm>
            <a:off x="1431925" y="1163638"/>
            <a:ext cx="4189413"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5" name="Google Shape;475;g2e7db56c7cf_1_7:notes"/>
          <p:cNvSpPr txBox="1"/>
          <p:nvPr>
            <p:ph idx="1" type="body"/>
          </p:nvPr>
        </p:nvSpPr>
        <p:spPr>
          <a:xfrm>
            <a:off x="705327" y="4480004"/>
            <a:ext cx="5642700" cy="3665400"/>
          </a:xfrm>
          <a:prstGeom prst="rect">
            <a:avLst/>
          </a:prstGeom>
          <a:noFill/>
          <a:ln>
            <a:noFill/>
          </a:ln>
        </p:spPr>
        <p:txBody>
          <a:bodyPr anchorCtr="0" anchor="t" bIns="46725" lIns="93475" spcFirstLastPara="1" rIns="93475" wrap="square" tIns="46725">
            <a:noAutofit/>
          </a:bodyPr>
          <a:lstStyle/>
          <a:p>
            <a:pPr indent="0" lvl="0" marL="0" rtl="0" algn="l">
              <a:lnSpc>
                <a:spcPct val="100000"/>
              </a:lnSpc>
              <a:spcBef>
                <a:spcPts val="0"/>
              </a:spcBef>
              <a:spcAft>
                <a:spcPts val="0"/>
              </a:spcAft>
              <a:buSzPts val="1400"/>
              <a:buNone/>
            </a:pPr>
            <a:r>
              <a:t/>
            </a:r>
            <a:endParaRPr/>
          </a:p>
        </p:txBody>
      </p:sp>
      <p:sp>
        <p:nvSpPr>
          <p:cNvPr id="476" name="Google Shape;476;g2e7db56c7cf_1_7:notes"/>
          <p:cNvSpPr txBox="1"/>
          <p:nvPr>
            <p:ph idx="12" type="sldNum"/>
          </p:nvPr>
        </p:nvSpPr>
        <p:spPr>
          <a:xfrm>
            <a:off x="3995217" y="8842030"/>
            <a:ext cx="3056400" cy="467100"/>
          </a:xfrm>
          <a:prstGeom prst="rect">
            <a:avLst/>
          </a:prstGeom>
          <a:noFill/>
          <a:ln>
            <a:noFill/>
          </a:ln>
        </p:spPr>
        <p:txBody>
          <a:bodyPr anchorCtr="0" anchor="b" bIns="46725" lIns="93475" spcFirstLastPara="1" rIns="93475" wrap="square" tIns="46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53:notes"/>
          <p:cNvSpPr txBox="1"/>
          <p:nvPr>
            <p:ph idx="1" type="body"/>
          </p:nvPr>
        </p:nvSpPr>
        <p:spPr>
          <a:xfrm>
            <a:off x="705327" y="4480004"/>
            <a:ext cx="5642610" cy="3665458"/>
          </a:xfrm>
          <a:prstGeom prst="rect">
            <a:avLst/>
          </a:prstGeom>
          <a:noFill/>
          <a:ln>
            <a:noFill/>
          </a:ln>
        </p:spPr>
        <p:txBody>
          <a:bodyPr anchorCtr="0" anchor="t" bIns="46725" lIns="93475" spcFirstLastPara="1" rIns="93475" wrap="square" tIns="46725">
            <a:noAutofit/>
          </a:bodyPr>
          <a:lstStyle/>
          <a:p>
            <a:pPr indent="0" lvl="0" marL="0" rtl="0" algn="l">
              <a:lnSpc>
                <a:spcPct val="100000"/>
              </a:lnSpc>
              <a:spcBef>
                <a:spcPts val="0"/>
              </a:spcBef>
              <a:spcAft>
                <a:spcPts val="0"/>
              </a:spcAft>
              <a:buSzPts val="1400"/>
              <a:buNone/>
            </a:pPr>
            <a:r>
              <a:t/>
            </a:r>
            <a:endParaRPr/>
          </a:p>
        </p:txBody>
      </p:sp>
      <p:sp>
        <p:nvSpPr>
          <p:cNvPr id="487" name="Google Shape;487;p53:notes"/>
          <p:cNvSpPr/>
          <p:nvPr>
            <p:ph idx="2" type="sldImg"/>
          </p:nvPr>
        </p:nvSpPr>
        <p:spPr>
          <a:xfrm>
            <a:off x="1431925" y="1163638"/>
            <a:ext cx="4189413"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54:notes"/>
          <p:cNvSpPr/>
          <p:nvPr>
            <p:ph idx="2" type="sldImg"/>
          </p:nvPr>
        </p:nvSpPr>
        <p:spPr>
          <a:xfrm>
            <a:off x="1431925" y="1163638"/>
            <a:ext cx="4189413"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3" name="Google Shape;493;p54:notes"/>
          <p:cNvSpPr txBox="1"/>
          <p:nvPr>
            <p:ph idx="1" type="body"/>
          </p:nvPr>
        </p:nvSpPr>
        <p:spPr>
          <a:xfrm>
            <a:off x="705327" y="4480004"/>
            <a:ext cx="5642610" cy="3665458"/>
          </a:xfrm>
          <a:prstGeom prst="rect">
            <a:avLst/>
          </a:prstGeom>
          <a:noFill/>
          <a:ln>
            <a:noFill/>
          </a:ln>
        </p:spPr>
        <p:txBody>
          <a:bodyPr anchorCtr="0" anchor="t" bIns="46725" lIns="93475" spcFirstLastPara="1" rIns="93475" wrap="square" tIns="46725">
            <a:noAutofit/>
          </a:bodyPr>
          <a:lstStyle/>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SzPts val="1400"/>
              <a:buNone/>
            </a:pPr>
            <a:r>
              <a:t/>
            </a:r>
            <a:endParaRPr/>
          </a:p>
        </p:txBody>
      </p:sp>
      <p:sp>
        <p:nvSpPr>
          <p:cNvPr id="494" name="Google Shape;494;p54:notes"/>
          <p:cNvSpPr txBox="1"/>
          <p:nvPr>
            <p:ph idx="12" type="sldNum"/>
          </p:nvPr>
        </p:nvSpPr>
        <p:spPr>
          <a:xfrm>
            <a:off x="3995217" y="8842030"/>
            <a:ext cx="3056414" cy="467071"/>
          </a:xfrm>
          <a:prstGeom prst="rect">
            <a:avLst/>
          </a:prstGeom>
          <a:noFill/>
          <a:ln>
            <a:noFill/>
          </a:ln>
        </p:spPr>
        <p:txBody>
          <a:bodyPr anchorCtr="0" anchor="b" bIns="46725" lIns="93475" spcFirstLastPara="1" rIns="93475" wrap="square" tIns="46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6:notes"/>
          <p:cNvSpPr/>
          <p:nvPr>
            <p:ph idx="2" type="sldImg"/>
          </p:nvPr>
        </p:nvSpPr>
        <p:spPr>
          <a:xfrm>
            <a:off x="1431925" y="1163638"/>
            <a:ext cx="4189413"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6:notes"/>
          <p:cNvSpPr txBox="1"/>
          <p:nvPr>
            <p:ph idx="1" type="body"/>
          </p:nvPr>
        </p:nvSpPr>
        <p:spPr>
          <a:xfrm>
            <a:off x="705327" y="4480004"/>
            <a:ext cx="5642610" cy="3665458"/>
          </a:xfrm>
          <a:prstGeom prst="rect">
            <a:avLst/>
          </a:prstGeom>
          <a:noFill/>
          <a:ln>
            <a:noFill/>
          </a:ln>
        </p:spPr>
        <p:txBody>
          <a:bodyPr anchorCtr="0" anchor="t" bIns="46725" lIns="93475" spcFirstLastPara="1" rIns="93475" wrap="square" tIns="46725">
            <a:noAutofit/>
          </a:bodyPr>
          <a:lstStyle/>
          <a:p>
            <a:pPr indent="-228600" lvl="0" marL="457200" marR="0" rtl="0" algn="l">
              <a:lnSpc>
                <a:spcPct val="100000"/>
              </a:lnSpc>
              <a:spcBef>
                <a:spcPts val="0"/>
              </a:spcBef>
              <a:spcAft>
                <a:spcPts val="0"/>
              </a:spcAft>
              <a:buSzPts val="1400"/>
              <a:buNone/>
            </a:pPr>
            <a:r>
              <a:rPr lang="en-US" sz="1200">
                <a:solidFill>
                  <a:schemeClr val="dk1"/>
                </a:solidFill>
                <a:latin typeface="Arial"/>
                <a:ea typeface="Arial"/>
                <a:cs typeface="Arial"/>
                <a:sym typeface="Arial"/>
              </a:rPr>
              <a:t>This year we had a starting balance of $25,128.  The allocation and interest were approximately $17,700, when summed. This year we raised $9,700 in sponsorships, including $1,000 for our student awards, with nearly all of that already collected prior to the conference. The revenue prior to expenses was over 52k ($52,536).  The amount for AOM socials is estimated to be just over 30k ($30,439.71 - based on minimums). We gave out a total of $3,038.00 dollars in scholarships from our HCM account in addition to $1000 total in student awards, which were covered by sponsorship. We had a total of $38 in bank fees from sending and receiving international funds (1 sponsor donation and 1 student award). </a:t>
            </a:r>
            <a:endParaRPr/>
          </a:p>
          <a:p>
            <a:pPr indent="-228600" lvl="0" marL="457200" marR="0" rtl="0" algn="l">
              <a:lnSpc>
                <a:spcPct val="100000"/>
              </a:lnSpc>
              <a:spcBef>
                <a:spcPts val="0"/>
              </a:spcBef>
              <a:spcAft>
                <a:spcPts val="0"/>
              </a:spcAft>
              <a:buSzPts val="1400"/>
              <a:buNone/>
            </a:pPr>
            <a:r>
              <a:rPr lang="en-US" sz="1200">
                <a:solidFill>
                  <a:schemeClr val="dk1"/>
                </a:solidFill>
                <a:latin typeface="Arial"/>
                <a:ea typeface="Arial"/>
                <a:cs typeface="Arial"/>
                <a:sym typeface="Arial"/>
              </a:rPr>
              <a:t> </a:t>
            </a:r>
            <a:endParaRPr/>
          </a:p>
        </p:txBody>
      </p:sp>
      <p:sp>
        <p:nvSpPr>
          <p:cNvPr id="135" name="Google Shape;135;p6:notes"/>
          <p:cNvSpPr txBox="1"/>
          <p:nvPr>
            <p:ph idx="12" type="sldNum"/>
          </p:nvPr>
        </p:nvSpPr>
        <p:spPr>
          <a:xfrm>
            <a:off x="3995217" y="8842030"/>
            <a:ext cx="3056414" cy="467071"/>
          </a:xfrm>
          <a:prstGeom prst="rect">
            <a:avLst/>
          </a:prstGeom>
          <a:noFill/>
          <a:ln>
            <a:noFill/>
          </a:ln>
        </p:spPr>
        <p:txBody>
          <a:bodyPr anchorCtr="0" anchor="b" bIns="46725" lIns="93475" spcFirstLastPara="1" rIns="93475" wrap="square" tIns="467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8:notes"/>
          <p:cNvSpPr/>
          <p:nvPr>
            <p:ph idx="2" type="sldImg"/>
          </p:nvPr>
        </p:nvSpPr>
        <p:spPr>
          <a:xfrm>
            <a:off x="1431925" y="1163638"/>
            <a:ext cx="4189413"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8:notes"/>
          <p:cNvSpPr txBox="1"/>
          <p:nvPr>
            <p:ph idx="1" type="body"/>
          </p:nvPr>
        </p:nvSpPr>
        <p:spPr>
          <a:xfrm>
            <a:off x="705327" y="4480004"/>
            <a:ext cx="5642700" cy="3665400"/>
          </a:xfrm>
          <a:prstGeom prst="rect">
            <a:avLst/>
          </a:prstGeom>
          <a:noFill/>
          <a:ln>
            <a:noFill/>
          </a:ln>
        </p:spPr>
        <p:txBody>
          <a:bodyPr anchorCtr="0" anchor="t" bIns="46725" lIns="93475" spcFirstLastPara="1" rIns="93475" wrap="square" tIns="46725">
            <a:noAutofit/>
          </a:bodyPr>
          <a:lstStyle/>
          <a:p>
            <a:pPr indent="0" lvl="0" marL="0" rtl="0" algn="l">
              <a:lnSpc>
                <a:spcPct val="100000"/>
              </a:lnSpc>
              <a:spcBef>
                <a:spcPts val="0"/>
              </a:spcBef>
              <a:spcAft>
                <a:spcPts val="0"/>
              </a:spcAft>
              <a:buSzPts val="1400"/>
              <a:buNone/>
            </a:pPr>
            <a:r>
              <a:t/>
            </a:r>
            <a:endParaRPr/>
          </a:p>
        </p:txBody>
      </p:sp>
      <p:sp>
        <p:nvSpPr>
          <p:cNvPr id="144" name="Google Shape;144;p8:notes"/>
          <p:cNvSpPr txBox="1"/>
          <p:nvPr>
            <p:ph idx="12" type="sldNum"/>
          </p:nvPr>
        </p:nvSpPr>
        <p:spPr>
          <a:xfrm>
            <a:off x="3995217" y="8842030"/>
            <a:ext cx="3056400" cy="467100"/>
          </a:xfrm>
          <a:prstGeom prst="rect">
            <a:avLst/>
          </a:prstGeom>
          <a:noFill/>
          <a:ln>
            <a:noFill/>
          </a:ln>
        </p:spPr>
        <p:txBody>
          <a:bodyPr anchorCtr="0" anchor="b" bIns="46725" lIns="93475" spcFirstLastPara="1" rIns="93475" wrap="square" tIns="467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ed6c552c8d_0_40:notes"/>
          <p:cNvSpPr/>
          <p:nvPr>
            <p:ph idx="2" type="sldImg"/>
          </p:nvPr>
        </p:nvSpPr>
        <p:spPr>
          <a:xfrm>
            <a:off x="1431925" y="1163638"/>
            <a:ext cx="4189413"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g2ed6c552c8d_0_40:notes"/>
          <p:cNvSpPr txBox="1"/>
          <p:nvPr>
            <p:ph idx="1" type="body"/>
          </p:nvPr>
        </p:nvSpPr>
        <p:spPr>
          <a:xfrm>
            <a:off x="705327" y="4480004"/>
            <a:ext cx="5642700" cy="3665400"/>
          </a:xfrm>
          <a:prstGeom prst="rect">
            <a:avLst/>
          </a:prstGeom>
          <a:noFill/>
          <a:ln>
            <a:noFill/>
          </a:ln>
        </p:spPr>
        <p:txBody>
          <a:bodyPr anchorCtr="0" anchor="t" bIns="46725" lIns="93475" spcFirstLastPara="1" rIns="93475" wrap="square" tIns="46725">
            <a:noAutofit/>
          </a:bodyPr>
          <a:lstStyle/>
          <a:p>
            <a:pPr indent="0" lvl="0" marL="0" rtl="0" algn="l">
              <a:lnSpc>
                <a:spcPct val="100000"/>
              </a:lnSpc>
              <a:spcBef>
                <a:spcPts val="0"/>
              </a:spcBef>
              <a:spcAft>
                <a:spcPts val="0"/>
              </a:spcAft>
              <a:buSzPts val="1400"/>
              <a:buNone/>
            </a:pPr>
            <a:r>
              <a:rPr lang="en-US"/>
              <a:t>New members: Ingrid Nembhard, PDW Chair; Gorden Shen, academic at large; Mishell Klatt &amp; Andres Pinto, 2 practitioners at large; and Ren Lovegood, Student Rep</a:t>
            </a:r>
            <a:endParaRPr/>
          </a:p>
        </p:txBody>
      </p:sp>
      <p:sp>
        <p:nvSpPr>
          <p:cNvPr id="151" name="Google Shape;151;g2ed6c552c8d_0_40:notes"/>
          <p:cNvSpPr txBox="1"/>
          <p:nvPr>
            <p:ph idx="12" type="sldNum"/>
          </p:nvPr>
        </p:nvSpPr>
        <p:spPr>
          <a:xfrm>
            <a:off x="3995217" y="8842030"/>
            <a:ext cx="3056400" cy="467100"/>
          </a:xfrm>
          <a:prstGeom prst="rect">
            <a:avLst/>
          </a:prstGeom>
          <a:noFill/>
          <a:ln>
            <a:noFill/>
          </a:ln>
        </p:spPr>
        <p:txBody>
          <a:bodyPr anchorCtr="0" anchor="b" bIns="46725" lIns="93475" spcFirstLastPara="1" rIns="93475" wrap="square" tIns="46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2:notes"/>
          <p:cNvSpPr txBox="1"/>
          <p:nvPr>
            <p:ph idx="1" type="body"/>
          </p:nvPr>
        </p:nvSpPr>
        <p:spPr>
          <a:xfrm>
            <a:off x="705327" y="4480004"/>
            <a:ext cx="5642610" cy="3665458"/>
          </a:xfrm>
          <a:prstGeom prst="rect">
            <a:avLst/>
          </a:prstGeom>
          <a:noFill/>
          <a:ln>
            <a:noFill/>
          </a:ln>
        </p:spPr>
        <p:txBody>
          <a:bodyPr anchorCtr="0" anchor="t" bIns="46725" lIns="93475" spcFirstLastPara="1" rIns="93475" wrap="square" tIns="46725">
            <a:noAutofit/>
          </a:bodyPr>
          <a:lstStyle/>
          <a:p>
            <a:pPr indent="0" lvl="0" marL="0" rtl="0" algn="l">
              <a:lnSpc>
                <a:spcPct val="100000"/>
              </a:lnSpc>
              <a:spcBef>
                <a:spcPts val="0"/>
              </a:spcBef>
              <a:spcAft>
                <a:spcPts val="0"/>
              </a:spcAft>
              <a:buSzPts val="1400"/>
              <a:buNone/>
            </a:pPr>
            <a:r>
              <a:rPr lang="en-US"/>
              <a:t>Committee Chairs stand up</a:t>
            </a:r>
            <a:endParaRPr/>
          </a:p>
          <a:p>
            <a:pPr indent="0" lvl="0" marL="0" rtl="0" algn="l">
              <a:lnSpc>
                <a:spcPct val="100000"/>
              </a:lnSpc>
              <a:spcBef>
                <a:spcPts val="0"/>
              </a:spcBef>
              <a:spcAft>
                <a:spcPts val="0"/>
              </a:spcAft>
              <a:buSzPts val="1400"/>
              <a:buNone/>
            </a:pPr>
            <a:r>
              <a:rPr lang="en-US"/>
              <a:t>In the interest of time we can’t give committee updates now; but Vicky Parker will take a few minutes to discuss the work of HCM’s newest committee, the DEI committee.</a:t>
            </a:r>
            <a:endParaRPr/>
          </a:p>
        </p:txBody>
      </p:sp>
      <p:sp>
        <p:nvSpPr>
          <p:cNvPr id="158" name="Google Shape;158;p12:notes"/>
          <p:cNvSpPr/>
          <p:nvPr>
            <p:ph idx="2" type="sldImg"/>
          </p:nvPr>
        </p:nvSpPr>
        <p:spPr>
          <a:xfrm>
            <a:off x="1431925" y="1163638"/>
            <a:ext cx="4189413"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5:notes"/>
          <p:cNvSpPr txBox="1"/>
          <p:nvPr>
            <p:ph idx="1" type="body"/>
          </p:nvPr>
        </p:nvSpPr>
        <p:spPr>
          <a:xfrm>
            <a:off x="705327" y="4480004"/>
            <a:ext cx="5642610" cy="3665458"/>
          </a:xfrm>
          <a:prstGeom prst="rect">
            <a:avLst/>
          </a:prstGeom>
          <a:noFill/>
          <a:ln>
            <a:noFill/>
          </a:ln>
        </p:spPr>
        <p:txBody>
          <a:bodyPr anchorCtr="0" anchor="t" bIns="46725" lIns="93475" spcFirstLastPara="1" rIns="93475" wrap="square" tIns="46725">
            <a:noAutofit/>
          </a:bodyPr>
          <a:lstStyle/>
          <a:p>
            <a:pPr indent="0" lvl="0" marL="0" rtl="0" algn="l">
              <a:lnSpc>
                <a:spcPct val="100000"/>
              </a:lnSpc>
              <a:spcBef>
                <a:spcPts val="0"/>
              </a:spcBef>
              <a:spcAft>
                <a:spcPts val="0"/>
              </a:spcAft>
              <a:buSzPts val="1400"/>
              <a:buNone/>
            </a:pPr>
            <a:r>
              <a:rPr lang="en-US"/>
              <a:t>Vicky speak</a:t>
            </a:r>
            <a:endParaRPr/>
          </a:p>
        </p:txBody>
      </p:sp>
      <p:sp>
        <p:nvSpPr>
          <p:cNvPr id="168" name="Google Shape;168;p5:notes"/>
          <p:cNvSpPr/>
          <p:nvPr>
            <p:ph idx="2" type="sldImg"/>
          </p:nvPr>
        </p:nvSpPr>
        <p:spPr>
          <a:xfrm>
            <a:off x="1431925" y="1163638"/>
            <a:ext cx="4189413"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 name="Shape 16"/>
        <p:cNvGrpSpPr/>
        <p:nvPr/>
      </p:nvGrpSpPr>
      <p:grpSpPr>
        <a:xfrm>
          <a:off x="0" y="0"/>
          <a:ext cx="0" cy="0"/>
          <a:chOff x="0" y="0"/>
          <a:chExt cx="0" cy="0"/>
        </a:xfrm>
      </p:grpSpPr>
      <p:sp>
        <p:nvSpPr>
          <p:cNvPr id="17" name="Google Shape;17;p56"/>
          <p:cNvSpPr/>
          <p:nvPr/>
        </p:nvSpPr>
        <p:spPr>
          <a:xfrm>
            <a:off x="-5132" y="2059012"/>
            <a:ext cx="9146751" cy="18288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56"/>
          <p:cNvSpPr txBox="1"/>
          <p:nvPr>
            <p:ph type="ctrTitle"/>
          </p:nvPr>
        </p:nvSpPr>
        <p:spPr>
          <a:xfrm>
            <a:off x="274319" y="2166365"/>
            <a:ext cx="8603674" cy="1739347"/>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Clr>
                <a:schemeClr val="dk2"/>
              </a:buClr>
              <a:buSzPts val="6000"/>
              <a:buFont typeface="Corbe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56"/>
          <p:cNvSpPr txBox="1"/>
          <p:nvPr>
            <p:ph idx="1" type="subTitle"/>
          </p:nvPr>
        </p:nvSpPr>
        <p:spPr>
          <a:xfrm>
            <a:off x="1143000" y="3970315"/>
            <a:ext cx="6858000" cy="1309255"/>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200"/>
              </a:spcBef>
              <a:spcAft>
                <a:spcPts val="0"/>
              </a:spcAft>
              <a:buSzPts val="2000"/>
              <a:buNone/>
              <a:defRPr sz="20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2000"/>
              <a:buNone/>
              <a:defRPr sz="20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0" name="Google Shape;20;p56"/>
          <p:cNvSpPr txBox="1"/>
          <p:nvPr>
            <p:ph idx="10" type="dt"/>
          </p:nvPr>
        </p:nvSpPr>
        <p:spPr>
          <a:xfrm>
            <a:off x="681557" y="6422855"/>
            <a:ext cx="2595043"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56"/>
          <p:cNvSpPr txBox="1"/>
          <p:nvPr>
            <p:ph idx="11" type="ftr"/>
          </p:nvPr>
        </p:nvSpPr>
        <p:spPr>
          <a:xfrm>
            <a:off x="4191000" y="6422855"/>
            <a:ext cx="4060627"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56"/>
          <p:cNvSpPr txBox="1"/>
          <p:nvPr>
            <p:ph idx="12" type="sldNum"/>
          </p:nvPr>
        </p:nvSpPr>
        <p:spPr>
          <a:xfrm>
            <a:off x="8265139" y="6422855"/>
            <a:ext cx="709698"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5" name="Shape 75"/>
        <p:cNvGrpSpPr/>
        <p:nvPr/>
      </p:nvGrpSpPr>
      <p:grpSpPr>
        <a:xfrm>
          <a:off x="0" y="0"/>
          <a:ext cx="0" cy="0"/>
          <a:chOff x="0" y="0"/>
          <a:chExt cx="0" cy="0"/>
        </a:xfrm>
      </p:grpSpPr>
      <p:sp>
        <p:nvSpPr>
          <p:cNvPr id="76" name="Google Shape;76;p67"/>
          <p:cNvSpPr txBox="1"/>
          <p:nvPr>
            <p:ph type="title"/>
          </p:nvPr>
        </p:nvSpPr>
        <p:spPr>
          <a:xfrm>
            <a:off x="685019" y="284176"/>
            <a:ext cx="777240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67"/>
          <p:cNvSpPr txBox="1"/>
          <p:nvPr>
            <p:ph idx="1" type="body"/>
          </p:nvPr>
        </p:nvSpPr>
        <p:spPr>
          <a:xfrm rot="5400000">
            <a:off x="2468099" y="228600"/>
            <a:ext cx="4206240" cy="7772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8" name="Google Shape;78;p67"/>
          <p:cNvSpPr txBox="1"/>
          <p:nvPr>
            <p:ph idx="10" type="dt"/>
          </p:nvPr>
        </p:nvSpPr>
        <p:spPr>
          <a:xfrm>
            <a:off x="681557" y="6422855"/>
            <a:ext cx="2595043"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67"/>
          <p:cNvSpPr txBox="1"/>
          <p:nvPr>
            <p:ph idx="11" type="ftr"/>
          </p:nvPr>
        </p:nvSpPr>
        <p:spPr>
          <a:xfrm>
            <a:off x="4191000" y="6422855"/>
            <a:ext cx="4060627"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67"/>
          <p:cNvSpPr txBox="1"/>
          <p:nvPr>
            <p:ph idx="12" type="sldNum"/>
          </p:nvPr>
        </p:nvSpPr>
        <p:spPr>
          <a:xfrm>
            <a:off x="8265139" y="6422855"/>
            <a:ext cx="709698"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1" name="Shape 81"/>
        <p:cNvGrpSpPr/>
        <p:nvPr/>
      </p:nvGrpSpPr>
      <p:grpSpPr>
        <a:xfrm>
          <a:off x="0" y="0"/>
          <a:ext cx="0" cy="0"/>
          <a:chOff x="0" y="0"/>
          <a:chExt cx="0" cy="0"/>
        </a:xfrm>
      </p:grpSpPr>
      <p:sp>
        <p:nvSpPr>
          <p:cNvPr id="82" name="Google Shape;82;p68"/>
          <p:cNvSpPr/>
          <p:nvPr/>
        </p:nvSpPr>
        <p:spPr>
          <a:xfrm>
            <a:off x="6764484" y="0"/>
            <a:ext cx="2057400" cy="6858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68"/>
          <p:cNvSpPr txBox="1"/>
          <p:nvPr>
            <p:ph type="title"/>
          </p:nvPr>
        </p:nvSpPr>
        <p:spPr>
          <a:xfrm rot="5400000">
            <a:off x="4951961" y="2528107"/>
            <a:ext cx="5638800" cy="1801785"/>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68"/>
          <p:cNvSpPr txBox="1"/>
          <p:nvPr>
            <p:ph idx="1" type="body"/>
          </p:nvPr>
        </p:nvSpPr>
        <p:spPr>
          <a:xfrm rot="5400000">
            <a:off x="799234" y="439016"/>
            <a:ext cx="5638800" cy="597996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5" name="Google Shape;85;p68"/>
          <p:cNvSpPr txBox="1"/>
          <p:nvPr>
            <p:ph idx="10" type="dt"/>
          </p:nvPr>
        </p:nvSpPr>
        <p:spPr>
          <a:xfrm>
            <a:off x="628650" y="6422855"/>
            <a:ext cx="2057397"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68"/>
          <p:cNvSpPr txBox="1"/>
          <p:nvPr>
            <p:ph idx="11" type="ftr"/>
          </p:nvPr>
        </p:nvSpPr>
        <p:spPr>
          <a:xfrm>
            <a:off x="2832102" y="6422855"/>
            <a:ext cx="320975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68"/>
          <p:cNvSpPr txBox="1"/>
          <p:nvPr>
            <p:ph idx="12" type="sldNum"/>
          </p:nvPr>
        </p:nvSpPr>
        <p:spPr>
          <a:xfrm>
            <a:off x="6054787" y="6422855"/>
            <a:ext cx="659819"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5" name="Shape 95"/>
        <p:cNvGrpSpPr/>
        <p:nvPr/>
      </p:nvGrpSpPr>
      <p:grpSpPr>
        <a:xfrm>
          <a:off x="0" y="0"/>
          <a:ext cx="0" cy="0"/>
          <a:chOff x="0" y="0"/>
          <a:chExt cx="0" cy="0"/>
        </a:xfrm>
      </p:grpSpPr>
      <p:sp>
        <p:nvSpPr>
          <p:cNvPr id="96" name="Google Shape;96;p59"/>
          <p:cNvSpPr txBox="1"/>
          <p:nvPr>
            <p:ph type="title"/>
          </p:nvPr>
        </p:nvSpPr>
        <p:spPr>
          <a:xfrm>
            <a:off x="685019" y="284176"/>
            <a:ext cx="777240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59"/>
          <p:cNvSpPr txBox="1"/>
          <p:nvPr>
            <p:ph idx="1" type="body"/>
          </p:nvPr>
        </p:nvSpPr>
        <p:spPr>
          <a:xfrm>
            <a:off x="685019" y="2011680"/>
            <a:ext cx="7772400" cy="420624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8" name="Google Shape;98;p59"/>
          <p:cNvSpPr txBox="1"/>
          <p:nvPr>
            <p:ph idx="10" type="dt"/>
          </p:nvPr>
        </p:nvSpPr>
        <p:spPr>
          <a:xfrm>
            <a:off x="681557" y="6422855"/>
            <a:ext cx="2595043"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59"/>
          <p:cNvSpPr txBox="1"/>
          <p:nvPr>
            <p:ph idx="11" type="ftr"/>
          </p:nvPr>
        </p:nvSpPr>
        <p:spPr>
          <a:xfrm>
            <a:off x="4191000" y="6422855"/>
            <a:ext cx="4060627"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59"/>
          <p:cNvSpPr txBox="1"/>
          <p:nvPr>
            <p:ph idx="12" type="sldNum"/>
          </p:nvPr>
        </p:nvSpPr>
        <p:spPr>
          <a:xfrm>
            <a:off x="8265139" y="6422855"/>
            <a:ext cx="709698"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orbel"/>
                <a:ea typeface="Corbel"/>
                <a:cs typeface="Corbel"/>
                <a:sym typeface="Corbe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orbel"/>
                <a:ea typeface="Corbel"/>
                <a:cs typeface="Corbel"/>
                <a:sym typeface="Corbe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orbel"/>
                <a:ea typeface="Corbel"/>
                <a:cs typeface="Corbel"/>
                <a:sym typeface="Corbe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orbel"/>
                <a:ea typeface="Corbel"/>
                <a:cs typeface="Corbel"/>
                <a:sym typeface="Corbe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orbel"/>
                <a:ea typeface="Corbel"/>
                <a:cs typeface="Corbel"/>
                <a:sym typeface="Corbe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orbel"/>
                <a:ea typeface="Corbel"/>
                <a:cs typeface="Corbel"/>
                <a:sym typeface="Corbe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orbel"/>
                <a:ea typeface="Corbel"/>
                <a:cs typeface="Corbel"/>
                <a:sym typeface="Corbe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orbel"/>
                <a:ea typeface="Corbel"/>
                <a:cs typeface="Corbel"/>
                <a:sym typeface="Corbe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58"/>
          <p:cNvSpPr txBox="1"/>
          <p:nvPr>
            <p:ph type="title"/>
          </p:nvPr>
        </p:nvSpPr>
        <p:spPr>
          <a:xfrm>
            <a:off x="685019" y="284176"/>
            <a:ext cx="777240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8"/>
          <p:cNvSpPr txBox="1"/>
          <p:nvPr>
            <p:ph idx="1" type="body"/>
          </p:nvPr>
        </p:nvSpPr>
        <p:spPr>
          <a:xfrm>
            <a:off x="685019" y="2011680"/>
            <a:ext cx="7772400" cy="420624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6" name="Google Shape;26;p58"/>
          <p:cNvSpPr txBox="1"/>
          <p:nvPr>
            <p:ph idx="10" type="dt"/>
          </p:nvPr>
        </p:nvSpPr>
        <p:spPr>
          <a:xfrm>
            <a:off x="681557" y="6422855"/>
            <a:ext cx="2595043"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8"/>
          <p:cNvSpPr txBox="1"/>
          <p:nvPr>
            <p:ph idx="11" type="ftr"/>
          </p:nvPr>
        </p:nvSpPr>
        <p:spPr>
          <a:xfrm>
            <a:off x="4191000" y="6422855"/>
            <a:ext cx="4060627"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58"/>
          <p:cNvSpPr txBox="1"/>
          <p:nvPr>
            <p:ph idx="12" type="sldNum"/>
          </p:nvPr>
        </p:nvSpPr>
        <p:spPr>
          <a:xfrm>
            <a:off x="8265139" y="6422855"/>
            <a:ext cx="709698"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60"/>
          <p:cNvSpPr txBox="1"/>
          <p:nvPr>
            <p:ph type="title"/>
          </p:nvPr>
        </p:nvSpPr>
        <p:spPr>
          <a:xfrm>
            <a:off x="685019" y="284176"/>
            <a:ext cx="777240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60"/>
          <p:cNvSpPr txBox="1"/>
          <p:nvPr>
            <p:ph idx="1" type="body"/>
          </p:nvPr>
        </p:nvSpPr>
        <p:spPr>
          <a:xfrm>
            <a:off x="685797" y="2011680"/>
            <a:ext cx="3657600" cy="4206240"/>
          </a:xfrm>
          <a:prstGeom prst="rect">
            <a:avLst/>
          </a:prstGeom>
          <a:noFill/>
          <a:ln>
            <a:noFill/>
          </a:ln>
        </p:spPr>
        <p:txBody>
          <a:bodyPr anchorCtr="0" anchor="t" bIns="45700" lIns="91425" spcFirstLastPara="1" rIns="91425" wrap="square" tIns="45700">
            <a:normAutofit/>
          </a:bodyPr>
          <a:lstStyle>
            <a:lvl1pPr indent="-368300" lvl="0" marL="457200" algn="l">
              <a:lnSpc>
                <a:spcPct val="90000"/>
              </a:lnSpc>
              <a:spcBef>
                <a:spcPts val="1200"/>
              </a:spcBef>
              <a:spcAft>
                <a:spcPts val="0"/>
              </a:spcAft>
              <a:buSzPts val="2200"/>
              <a:buChar char="▪"/>
              <a:defRPr sz="2200"/>
            </a:lvl1pPr>
            <a:lvl2pPr indent="-355600" lvl="1" marL="914400" algn="l">
              <a:lnSpc>
                <a:spcPct val="90000"/>
              </a:lnSpc>
              <a:spcBef>
                <a:spcPts val="200"/>
              </a:spcBef>
              <a:spcAft>
                <a:spcPts val="0"/>
              </a:spcAft>
              <a:buSzPts val="2000"/>
              <a:buChar char="▪"/>
              <a:defRPr sz="2000"/>
            </a:lvl2pPr>
            <a:lvl3pPr indent="-342900" lvl="2" marL="1371600" algn="l">
              <a:lnSpc>
                <a:spcPct val="90000"/>
              </a:lnSpc>
              <a:spcBef>
                <a:spcPts val="400"/>
              </a:spcBef>
              <a:spcAft>
                <a:spcPts val="0"/>
              </a:spcAft>
              <a:buSzPts val="1800"/>
              <a:buChar char="▪"/>
              <a:defRPr sz="18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32" name="Google Shape;32;p60"/>
          <p:cNvSpPr txBox="1"/>
          <p:nvPr>
            <p:ph idx="2" type="body"/>
          </p:nvPr>
        </p:nvSpPr>
        <p:spPr>
          <a:xfrm>
            <a:off x="4800600" y="2011680"/>
            <a:ext cx="3657600" cy="4206240"/>
          </a:xfrm>
          <a:prstGeom prst="rect">
            <a:avLst/>
          </a:prstGeom>
          <a:noFill/>
          <a:ln>
            <a:noFill/>
          </a:ln>
        </p:spPr>
        <p:txBody>
          <a:bodyPr anchorCtr="0" anchor="t" bIns="45700" lIns="91425" spcFirstLastPara="1" rIns="91425" wrap="square" tIns="45700">
            <a:normAutofit/>
          </a:bodyPr>
          <a:lstStyle>
            <a:lvl1pPr indent="-368300" lvl="0" marL="457200" algn="l">
              <a:lnSpc>
                <a:spcPct val="90000"/>
              </a:lnSpc>
              <a:spcBef>
                <a:spcPts val="1200"/>
              </a:spcBef>
              <a:spcAft>
                <a:spcPts val="0"/>
              </a:spcAft>
              <a:buSzPts val="2200"/>
              <a:buChar char="▪"/>
              <a:defRPr sz="2200"/>
            </a:lvl1pPr>
            <a:lvl2pPr indent="-355600" lvl="1" marL="914400" algn="l">
              <a:lnSpc>
                <a:spcPct val="90000"/>
              </a:lnSpc>
              <a:spcBef>
                <a:spcPts val="200"/>
              </a:spcBef>
              <a:spcAft>
                <a:spcPts val="0"/>
              </a:spcAft>
              <a:buSzPts val="2000"/>
              <a:buChar char="▪"/>
              <a:defRPr sz="2000"/>
            </a:lvl2pPr>
            <a:lvl3pPr indent="-342900" lvl="2" marL="1371600" algn="l">
              <a:lnSpc>
                <a:spcPct val="90000"/>
              </a:lnSpc>
              <a:spcBef>
                <a:spcPts val="400"/>
              </a:spcBef>
              <a:spcAft>
                <a:spcPts val="0"/>
              </a:spcAft>
              <a:buSzPts val="1800"/>
              <a:buChar char="▪"/>
              <a:defRPr sz="18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33" name="Google Shape;33;p60"/>
          <p:cNvSpPr txBox="1"/>
          <p:nvPr>
            <p:ph idx="10" type="dt"/>
          </p:nvPr>
        </p:nvSpPr>
        <p:spPr>
          <a:xfrm>
            <a:off x="681557" y="6422855"/>
            <a:ext cx="2595043"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60"/>
          <p:cNvSpPr txBox="1"/>
          <p:nvPr>
            <p:ph idx="11" type="ftr"/>
          </p:nvPr>
        </p:nvSpPr>
        <p:spPr>
          <a:xfrm>
            <a:off x="4191000" y="6422855"/>
            <a:ext cx="4060627"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0"/>
          <p:cNvSpPr txBox="1"/>
          <p:nvPr>
            <p:ph idx="12" type="sldNum"/>
          </p:nvPr>
        </p:nvSpPr>
        <p:spPr>
          <a:xfrm>
            <a:off x="8265139" y="6422855"/>
            <a:ext cx="709698"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2"/>
          <p:cNvSpPr txBox="1"/>
          <p:nvPr>
            <p:ph type="title"/>
          </p:nvPr>
        </p:nvSpPr>
        <p:spPr>
          <a:xfrm>
            <a:off x="685019" y="284176"/>
            <a:ext cx="777240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2"/>
          <p:cNvSpPr txBox="1"/>
          <p:nvPr>
            <p:ph idx="1" type="body"/>
          </p:nvPr>
        </p:nvSpPr>
        <p:spPr>
          <a:xfrm>
            <a:off x="685800" y="1913470"/>
            <a:ext cx="3657600" cy="74309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1" sz="2000"/>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39" name="Google Shape;39;p62"/>
          <p:cNvSpPr txBox="1"/>
          <p:nvPr>
            <p:ph idx="2" type="body"/>
          </p:nvPr>
        </p:nvSpPr>
        <p:spPr>
          <a:xfrm>
            <a:off x="685800" y="2656566"/>
            <a:ext cx="3657600" cy="3566160"/>
          </a:xfrm>
          <a:prstGeom prst="rect">
            <a:avLst/>
          </a:prstGeom>
          <a:noFill/>
          <a:ln>
            <a:noFill/>
          </a:ln>
        </p:spPr>
        <p:txBody>
          <a:bodyPr anchorCtr="0" anchor="t" bIns="45700" lIns="91425" spcFirstLastPara="1" rIns="91425" wrap="square" tIns="45700">
            <a:normAutofit/>
          </a:bodyPr>
          <a:lstStyle>
            <a:lvl1pPr indent="-368300" lvl="0" marL="457200" algn="l">
              <a:lnSpc>
                <a:spcPct val="90000"/>
              </a:lnSpc>
              <a:spcBef>
                <a:spcPts val="1200"/>
              </a:spcBef>
              <a:spcAft>
                <a:spcPts val="0"/>
              </a:spcAft>
              <a:buSzPts val="2200"/>
              <a:buChar char="▪"/>
              <a:defRPr sz="2200"/>
            </a:lvl1pPr>
            <a:lvl2pPr indent="-355600" lvl="1" marL="914400" algn="l">
              <a:lnSpc>
                <a:spcPct val="90000"/>
              </a:lnSpc>
              <a:spcBef>
                <a:spcPts val="200"/>
              </a:spcBef>
              <a:spcAft>
                <a:spcPts val="0"/>
              </a:spcAft>
              <a:buSzPts val="2000"/>
              <a:buChar char="▪"/>
              <a:defRPr sz="2000"/>
            </a:lvl2pPr>
            <a:lvl3pPr indent="-342900" lvl="2" marL="1371600" algn="l">
              <a:lnSpc>
                <a:spcPct val="90000"/>
              </a:lnSpc>
              <a:spcBef>
                <a:spcPts val="400"/>
              </a:spcBef>
              <a:spcAft>
                <a:spcPts val="0"/>
              </a:spcAft>
              <a:buSzPts val="1800"/>
              <a:buChar char="▪"/>
              <a:defRPr sz="18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40" name="Google Shape;40;p62"/>
          <p:cNvSpPr txBox="1"/>
          <p:nvPr>
            <p:ph idx="3" type="body"/>
          </p:nvPr>
        </p:nvSpPr>
        <p:spPr>
          <a:xfrm>
            <a:off x="4800428" y="1913470"/>
            <a:ext cx="3657600" cy="74309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1" sz="2000"/>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41" name="Google Shape;41;p62"/>
          <p:cNvSpPr txBox="1"/>
          <p:nvPr>
            <p:ph idx="4" type="body"/>
          </p:nvPr>
        </p:nvSpPr>
        <p:spPr>
          <a:xfrm>
            <a:off x="4800428" y="2656564"/>
            <a:ext cx="3657600" cy="3566160"/>
          </a:xfrm>
          <a:prstGeom prst="rect">
            <a:avLst/>
          </a:prstGeom>
          <a:noFill/>
          <a:ln>
            <a:noFill/>
          </a:ln>
        </p:spPr>
        <p:txBody>
          <a:bodyPr anchorCtr="0" anchor="t" bIns="45700" lIns="91425" spcFirstLastPara="1" rIns="91425" wrap="square" tIns="45700">
            <a:normAutofit/>
          </a:bodyPr>
          <a:lstStyle>
            <a:lvl1pPr indent="-368300" lvl="0" marL="457200" algn="l">
              <a:lnSpc>
                <a:spcPct val="90000"/>
              </a:lnSpc>
              <a:spcBef>
                <a:spcPts val="1200"/>
              </a:spcBef>
              <a:spcAft>
                <a:spcPts val="0"/>
              </a:spcAft>
              <a:buSzPts val="2200"/>
              <a:buChar char="▪"/>
              <a:defRPr sz="2200"/>
            </a:lvl1pPr>
            <a:lvl2pPr indent="-355600" lvl="1" marL="914400" algn="l">
              <a:lnSpc>
                <a:spcPct val="90000"/>
              </a:lnSpc>
              <a:spcBef>
                <a:spcPts val="200"/>
              </a:spcBef>
              <a:spcAft>
                <a:spcPts val="0"/>
              </a:spcAft>
              <a:buSzPts val="2000"/>
              <a:buChar char="▪"/>
              <a:defRPr sz="2000"/>
            </a:lvl2pPr>
            <a:lvl3pPr indent="-342900" lvl="2" marL="1371600" algn="l">
              <a:lnSpc>
                <a:spcPct val="90000"/>
              </a:lnSpc>
              <a:spcBef>
                <a:spcPts val="400"/>
              </a:spcBef>
              <a:spcAft>
                <a:spcPts val="0"/>
              </a:spcAft>
              <a:buSzPts val="1800"/>
              <a:buChar char="▪"/>
              <a:defRPr sz="18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42" name="Google Shape;42;p62"/>
          <p:cNvSpPr txBox="1"/>
          <p:nvPr>
            <p:ph idx="10" type="dt"/>
          </p:nvPr>
        </p:nvSpPr>
        <p:spPr>
          <a:xfrm>
            <a:off x="681557" y="6422855"/>
            <a:ext cx="2595043"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2"/>
          <p:cNvSpPr txBox="1"/>
          <p:nvPr>
            <p:ph idx="11" type="ftr"/>
          </p:nvPr>
        </p:nvSpPr>
        <p:spPr>
          <a:xfrm>
            <a:off x="4191000" y="6422855"/>
            <a:ext cx="4060627"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2"/>
          <p:cNvSpPr txBox="1"/>
          <p:nvPr>
            <p:ph idx="12" type="sldNum"/>
          </p:nvPr>
        </p:nvSpPr>
        <p:spPr>
          <a:xfrm>
            <a:off x="8265139" y="6422855"/>
            <a:ext cx="709698"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45" name="Shape 45"/>
        <p:cNvGrpSpPr/>
        <p:nvPr/>
      </p:nvGrpSpPr>
      <p:grpSpPr>
        <a:xfrm>
          <a:off x="0" y="0"/>
          <a:ext cx="0" cy="0"/>
          <a:chOff x="0" y="0"/>
          <a:chExt cx="0" cy="0"/>
        </a:xfrm>
      </p:grpSpPr>
      <p:sp>
        <p:nvSpPr>
          <p:cNvPr id="46" name="Google Shape;46;p61"/>
          <p:cNvSpPr/>
          <p:nvPr/>
        </p:nvSpPr>
        <p:spPr>
          <a:xfrm>
            <a:off x="-5132" y="2059012"/>
            <a:ext cx="9146751" cy="18288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61"/>
          <p:cNvSpPr txBox="1"/>
          <p:nvPr>
            <p:ph type="title"/>
          </p:nvPr>
        </p:nvSpPr>
        <p:spPr>
          <a:xfrm>
            <a:off x="624893" y="2208879"/>
            <a:ext cx="7886700" cy="1676400"/>
          </a:xfrm>
          <a:prstGeom prst="rect">
            <a:avLst/>
          </a:prstGeom>
          <a:noFill/>
          <a:ln>
            <a:noFill/>
          </a:ln>
        </p:spPr>
        <p:txBody>
          <a:bodyPr anchorCtr="0" anchor="ctr" bIns="45700" lIns="91425" spcFirstLastPara="1" rIns="91425" wrap="square" tIns="45700">
            <a:noAutofit/>
          </a:bodyPr>
          <a:lstStyle>
            <a:lvl1pPr lvl="0" algn="ctr">
              <a:lnSpc>
                <a:spcPct val="80000"/>
              </a:lnSpc>
              <a:spcBef>
                <a:spcPts val="0"/>
              </a:spcBef>
              <a:spcAft>
                <a:spcPts val="0"/>
              </a:spcAft>
              <a:buClr>
                <a:schemeClr val="lt1"/>
              </a:buClr>
              <a:buSzPts val="6000"/>
              <a:buFont typeface="Corbel"/>
              <a:buNone/>
              <a:defRPr b="0"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1"/>
          <p:cNvSpPr txBox="1"/>
          <p:nvPr>
            <p:ph idx="1" type="body"/>
          </p:nvPr>
        </p:nvSpPr>
        <p:spPr>
          <a:xfrm>
            <a:off x="624893" y="3984400"/>
            <a:ext cx="7886700" cy="1174639"/>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200"/>
              </a:spcBef>
              <a:spcAft>
                <a:spcPts val="0"/>
              </a:spcAft>
              <a:buSzPts val="2000"/>
              <a:buNone/>
              <a:defRPr sz="2000">
                <a:solidFill>
                  <a:schemeClr val="dk2"/>
                </a:solidFill>
              </a:defRPr>
            </a:lvl1pPr>
            <a:lvl2pPr indent="-228600" lvl="1" marL="914400" algn="l">
              <a:lnSpc>
                <a:spcPct val="90000"/>
              </a:lnSpc>
              <a:spcBef>
                <a:spcPts val="200"/>
              </a:spcBef>
              <a:spcAft>
                <a:spcPts val="0"/>
              </a:spcAft>
              <a:buSzPts val="1800"/>
              <a:buNone/>
              <a:defRPr sz="1800">
                <a:solidFill>
                  <a:srgbClr val="8C8C8C"/>
                </a:solidFill>
              </a:defRPr>
            </a:lvl2pPr>
            <a:lvl3pPr indent="-228600" lvl="2" marL="1371600" algn="l">
              <a:lnSpc>
                <a:spcPct val="90000"/>
              </a:lnSpc>
              <a:spcBef>
                <a:spcPts val="400"/>
              </a:spcBef>
              <a:spcAft>
                <a:spcPts val="0"/>
              </a:spcAft>
              <a:buSzPts val="1600"/>
              <a:buNone/>
              <a:defRPr sz="1600">
                <a:solidFill>
                  <a:srgbClr val="8C8C8C"/>
                </a:solidFill>
              </a:defRPr>
            </a:lvl3pPr>
            <a:lvl4pPr indent="-228600" lvl="3" marL="1828800" algn="l">
              <a:lnSpc>
                <a:spcPct val="90000"/>
              </a:lnSpc>
              <a:spcBef>
                <a:spcPts val="400"/>
              </a:spcBef>
              <a:spcAft>
                <a:spcPts val="0"/>
              </a:spcAft>
              <a:buSzPts val="1400"/>
              <a:buNone/>
              <a:defRPr sz="1400">
                <a:solidFill>
                  <a:srgbClr val="8C8C8C"/>
                </a:solidFill>
              </a:defRPr>
            </a:lvl4pPr>
            <a:lvl5pPr indent="-228600" lvl="4" marL="2286000" algn="l">
              <a:lnSpc>
                <a:spcPct val="90000"/>
              </a:lnSpc>
              <a:spcBef>
                <a:spcPts val="400"/>
              </a:spcBef>
              <a:spcAft>
                <a:spcPts val="0"/>
              </a:spcAft>
              <a:buSzPts val="1400"/>
              <a:buNone/>
              <a:defRPr sz="1400">
                <a:solidFill>
                  <a:srgbClr val="8C8C8C"/>
                </a:solidFill>
              </a:defRPr>
            </a:lvl5pPr>
            <a:lvl6pPr indent="-228600" lvl="5" marL="2743200" algn="l">
              <a:lnSpc>
                <a:spcPct val="90000"/>
              </a:lnSpc>
              <a:spcBef>
                <a:spcPts val="400"/>
              </a:spcBef>
              <a:spcAft>
                <a:spcPts val="0"/>
              </a:spcAft>
              <a:buSzPts val="1400"/>
              <a:buNone/>
              <a:defRPr sz="1400">
                <a:solidFill>
                  <a:srgbClr val="8C8C8C"/>
                </a:solidFill>
              </a:defRPr>
            </a:lvl6pPr>
            <a:lvl7pPr indent="-228600" lvl="6" marL="3200400" algn="l">
              <a:lnSpc>
                <a:spcPct val="90000"/>
              </a:lnSpc>
              <a:spcBef>
                <a:spcPts val="400"/>
              </a:spcBef>
              <a:spcAft>
                <a:spcPts val="0"/>
              </a:spcAft>
              <a:buSzPts val="1400"/>
              <a:buNone/>
              <a:defRPr sz="1400">
                <a:solidFill>
                  <a:srgbClr val="8C8C8C"/>
                </a:solidFill>
              </a:defRPr>
            </a:lvl7pPr>
            <a:lvl8pPr indent="-228600" lvl="7" marL="3657600" algn="l">
              <a:lnSpc>
                <a:spcPct val="90000"/>
              </a:lnSpc>
              <a:spcBef>
                <a:spcPts val="400"/>
              </a:spcBef>
              <a:spcAft>
                <a:spcPts val="0"/>
              </a:spcAft>
              <a:buSzPts val="1400"/>
              <a:buNone/>
              <a:defRPr sz="1400">
                <a:solidFill>
                  <a:srgbClr val="8C8C8C"/>
                </a:solidFill>
              </a:defRPr>
            </a:lvl8pPr>
            <a:lvl9pPr indent="-228600" lvl="8" marL="4114800" algn="l">
              <a:lnSpc>
                <a:spcPct val="90000"/>
              </a:lnSpc>
              <a:spcBef>
                <a:spcPts val="400"/>
              </a:spcBef>
              <a:spcAft>
                <a:spcPts val="400"/>
              </a:spcAft>
              <a:buSzPts val="1400"/>
              <a:buNone/>
              <a:defRPr sz="1400">
                <a:solidFill>
                  <a:srgbClr val="8C8C8C"/>
                </a:solidFill>
              </a:defRPr>
            </a:lvl9pPr>
          </a:lstStyle>
          <a:p/>
        </p:txBody>
      </p:sp>
      <p:sp>
        <p:nvSpPr>
          <p:cNvPr id="49" name="Google Shape;49;p61"/>
          <p:cNvSpPr txBox="1"/>
          <p:nvPr>
            <p:ph idx="10" type="dt"/>
          </p:nvPr>
        </p:nvSpPr>
        <p:spPr>
          <a:xfrm>
            <a:off x="681557" y="6422855"/>
            <a:ext cx="2595043"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61"/>
          <p:cNvSpPr txBox="1"/>
          <p:nvPr>
            <p:ph idx="11" type="ftr"/>
          </p:nvPr>
        </p:nvSpPr>
        <p:spPr>
          <a:xfrm>
            <a:off x="4191000" y="6422855"/>
            <a:ext cx="4060627"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61"/>
          <p:cNvSpPr txBox="1"/>
          <p:nvPr>
            <p:ph idx="12" type="sldNum"/>
          </p:nvPr>
        </p:nvSpPr>
        <p:spPr>
          <a:xfrm>
            <a:off x="8265139" y="6422855"/>
            <a:ext cx="709698"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Corbel"/>
                <a:ea typeface="Corbel"/>
                <a:cs typeface="Corbel"/>
                <a:sym typeface="Corbe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Corbel"/>
                <a:ea typeface="Corbel"/>
                <a:cs typeface="Corbel"/>
                <a:sym typeface="Corbe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Corbel"/>
                <a:ea typeface="Corbel"/>
                <a:cs typeface="Corbel"/>
                <a:sym typeface="Corbe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Corbel"/>
                <a:ea typeface="Corbel"/>
                <a:cs typeface="Corbel"/>
                <a:sym typeface="Corbe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Corbel"/>
                <a:ea typeface="Corbel"/>
                <a:cs typeface="Corbel"/>
                <a:sym typeface="Corbe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Corbel"/>
                <a:ea typeface="Corbel"/>
                <a:cs typeface="Corbel"/>
                <a:sym typeface="Corbe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Corbel"/>
                <a:ea typeface="Corbel"/>
                <a:cs typeface="Corbel"/>
                <a:sym typeface="Corbe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Corbel"/>
                <a:ea typeface="Corbel"/>
                <a:cs typeface="Corbel"/>
                <a:sym typeface="Corbe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 name="Shape 52"/>
        <p:cNvGrpSpPr/>
        <p:nvPr/>
      </p:nvGrpSpPr>
      <p:grpSpPr>
        <a:xfrm>
          <a:off x="0" y="0"/>
          <a:ext cx="0" cy="0"/>
          <a:chOff x="0" y="0"/>
          <a:chExt cx="0" cy="0"/>
        </a:xfrm>
      </p:grpSpPr>
      <p:sp>
        <p:nvSpPr>
          <p:cNvPr id="53" name="Google Shape;53;p63"/>
          <p:cNvSpPr txBox="1"/>
          <p:nvPr>
            <p:ph type="title"/>
          </p:nvPr>
        </p:nvSpPr>
        <p:spPr>
          <a:xfrm>
            <a:off x="685019" y="284176"/>
            <a:ext cx="777240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63"/>
          <p:cNvSpPr txBox="1"/>
          <p:nvPr>
            <p:ph idx="10" type="dt"/>
          </p:nvPr>
        </p:nvSpPr>
        <p:spPr>
          <a:xfrm>
            <a:off x="681557" y="6422855"/>
            <a:ext cx="2595043"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63"/>
          <p:cNvSpPr txBox="1"/>
          <p:nvPr>
            <p:ph idx="11" type="ftr"/>
          </p:nvPr>
        </p:nvSpPr>
        <p:spPr>
          <a:xfrm>
            <a:off x="4191000" y="6422855"/>
            <a:ext cx="4060627"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63"/>
          <p:cNvSpPr txBox="1"/>
          <p:nvPr>
            <p:ph idx="12" type="sldNum"/>
          </p:nvPr>
        </p:nvSpPr>
        <p:spPr>
          <a:xfrm>
            <a:off x="8265139" y="6422855"/>
            <a:ext cx="709698"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57" name="Shape 57"/>
        <p:cNvGrpSpPr/>
        <p:nvPr/>
      </p:nvGrpSpPr>
      <p:grpSpPr>
        <a:xfrm>
          <a:off x="0" y="0"/>
          <a:ext cx="0" cy="0"/>
          <a:chOff x="0" y="0"/>
          <a:chExt cx="0" cy="0"/>
        </a:xfrm>
      </p:grpSpPr>
      <p:sp>
        <p:nvSpPr>
          <p:cNvPr id="58" name="Google Shape;58;p64"/>
          <p:cNvSpPr txBox="1"/>
          <p:nvPr>
            <p:ph idx="10" type="dt"/>
          </p:nvPr>
        </p:nvSpPr>
        <p:spPr>
          <a:xfrm>
            <a:off x="681557" y="6422855"/>
            <a:ext cx="2595043"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64"/>
          <p:cNvSpPr txBox="1"/>
          <p:nvPr>
            <p:ph idx="11" type="ftr"/>
          </p:nvPr>
        </p:nvSpPr>
        <p:spPr>
          <a:xfrm>
            <a:off x="4191000" y="6422855"/>
            <a:ext cx="4060627"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64"/>
          <p:cNvSpPr txBox="1"/>
          <p:nvPr>
            <p:ph idx="12" type="sldNum"/>
          </p:nvPr>
        </p:nvSpPr>
        <p:spPr>
          <a:xfrm>
            <a:off x="8265139" y="6422855"/>
            <a:ext cx="709698"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sp>
        <p:nvSpPr>
          <p:cNvPr id="62" name="Google Shape;62;p65"/>
          <p:cNvSpPr txBox="1"/>
          <p:nvPr>
            <p:ph type="title"/>
          </p:nvPr>
        </p:nvSpPr>
        <p:spPr>
          <a:xfrm>
            <a:off x="685019" y="284176"/>
            <a:ext cx="777240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65"/>
          <p:cNvSpPr txBox="1"/>
          <p:nvPr>
            <p:ph idx="1" type="body"/>
          </p:nvPr>
        </p:nvSpPr>
        <p:spPr>
          <a:xfrm>
            <a:off x="685800" y="2148840"/>
            <a:ext cx="4572000" cy="3840480"/>
          </a:xfrm>
          <a:prstGeom prst="rect">
            <a:avLst/>
          </a:prstGeom>
          <a:noFill/>
          <a:ln>
            <a:noFill/>
          </a:ln>
        </p:spPr>
        <p:txBody>
          <a:bodyPr anchorCtr="0" anchor="t" bIns="45700" lIns="91425" spcFirstLastPara="1" rIns="91425" wrap="square" tIns="45700">
            <a:normAutofit/>
          </a:bodyPr>
          <a:lstStyle>
            <a:lvl1pPr indent="-368300" lvl="0" marL="457200" algn="l">
              <a:lnSpc>
                <a:spcPct val="90000"/>
              </a:lnSpc>
              <a:spcBef>
                <a:spcPts val="1200"/>
              </a:spcBef>
              <a:spcAft>
                <a:spcPts val="0"/>
              </a:spcAft>
              <a:buSzPts val="2200"/>
              <a:buChar char="▪"/>
              <a:defRPr sz="2200"/>
            </a:lvl1pPr>
            <a:lvl2pPr indent="-355600" lvl="1" marL="914400" algn="l">
              <a:lnSpc>
                <a:spcPct val="90000"/>
              </a:lnSpc>
              <a:spcBef>
                <a:spcPts val="200"/>
              </a:spcBef>
              <a:spcAft>
                <a:spcPts val="0"/>
              </a:spcAft>
              <a:buSzPts val="2000"/>
              <a:buChar char="▪"/>
              <a:defRPr sz="2000"/>
            </a:lvl2pPr>
            <a:lvl3pPr indent="-342900" lvl="2" marL="1371600" algn="l">
              <a:lnSpc>
                <a:spcPct val="90000"/>
              </a:lnSpc>
              <a:spcBef>
                <a:spcPts val="400"/>
              </a:spcBef>
              <a:spcAft>
                <a:spcPts val="0"/>
              </a:spcAft>
              <a:buSzPts val="1800"/>
              <a:buChar char="▪"/>
              <a:defRPr sz="18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64" name="Google Shape;64;p65"/>
          <p:cNvSpPr txBox="1"/>
          <p:nvPr>
            <p:ph idx="2" type="body"/>
          </p:nvPr>
        </p:nvSpPr>
        <p:spPr>
          <a:xfrm>
            <a:off x="5892568" y="2147487"/>
            <a:ext cx="2560320" cy="3432319"/>
          </a:xfrm>
          <a:prstGeom prst="rect">
            <a:avLst/>
          </a:prstGeom>
          <a:noFill/>
          <a:ln>
            <a:noFill/>
          </a:ln>
        </p:spPr>
        <p:txBody>
          <a:bodyPr anchorCtr="0" anchor="t" bIns="45700" lIns="91425" spcFirstLastPara="1" rIns="91425" wrap="square" tIns="45700">
            <a:normAutofit/>
          </a:bodyPr>
          <a:lstStyle>
            <a:lvl1pPr indent="-228600" lvl="0" marL="457200" algn="l">
              <a:lnSpc>
                <a:spcPct val="95000"/>
              </a:lnSpc>
              <a:spcBef>
                <a:spcPts val="1200"/>
              </a:spcBef>
              <a:spcAft>
                <a:spcPts val="0"/>
              </a:spcAft>
              <a:buSzPts val="1700"/>
              <a:buNone/>
              <a:defRPr sz="1700"/>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65" name="Google Shape;65;p65"/>
          <p:cNvSpPr txBox="1"/>
          <p:nvPr>
            <p:ph idx="10" type="dt"/>
          </p:nvPr>
        </p:nvSpPr>
        <p:spPr>
          <a:xfrm>
            <a:off x="681557" y="6422855"/>
            <a:ext cx="2595043"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65"/>
          <p:cNvSpPr txBox="1"/>
          <p:nvPr>
            <p:ph idx="11" type="ftr"/>
          </p:nvPr>
        </p:nvSpPr>
        <p:spPr>
          <a:xfrm>
            <a:off x="4191000" y="6422855"/>
            <a:ext cx="4060627"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65"/>
          <p:cNvSpPr txBox="1"/>
          <p:nvPr>
            <p:ph idx="12" type="sldNum"/>
          </p:nvPr>
        </p:nvSpPr>
        <p:spPr>
          <a:xfrm>
            <a:off x="8265139" y="6422855"/>
            <a:ext cx="709698"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sp>
        <p:nvSpPr>
          <p:cNvPr id="69" name="Google Shape;69;p66"/>
          <p:cNvSpPr txBox="1"/>
          <p:nvPr>
            <p:ph type="title"/>
          </p:nvPr>
        </p:nvSpPr>
        <p:spPr>
          <a:xfrm>
            <a:off x="685019" y="284176"/>
            <a:ext cx="777240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66"/>
          <p:cNvSpPr/>
          <p:nvPr>
            <p:ph idx="2" type="pic"/>
          </p:nvPr>
        </p:nvSpPr>
        <p:spPr>
          <a:xfrm>
            <a:off x="685800" y="2211494"/>
            <a:ext cx="4754880" cy="3840480"/>
          </a:xfrm>
          <a:prstGeom prst="rect">
            <a:avLst/>
          </a:prstGeom>
          <a:solidFill>
            <a:srgbClr val="F7F7F7"/>
          </a:solidFill>
          <a:ln>
            <a:noFill/>
          </a:ln>
        </p:spPr>
      </p:sp>
      <p:sp>
        <p:nvSpPr>
          <p:cNvPr id="71" name="Google Shape;71;p66"/>
          <p:cNvSpPr txBox="1"/>
          <p:nvPr>
            <p:ph idx="1" type="body"/>
          </p:nvPr>
        </p:nvSpPr>
        <p:spPr>
          <a:xfrm>
            <a:off x="5885351" y="2150621"/>
            <a:ext cx="2560320" cy="3429000"/>
          </a:xfrm>
          <a:prstGeom prst="rect">
            <a:avLst/>
          </a:prstGeom>
          <a:noFill/>
          <a:ln>
            <a:noFill/>
          </a:ln>
        </p:spPr>
        <p:txBody>
          <a:bodyPr anchorCtr="0" anchor="t" bIns="45700" lIns="91425" spcFirstLastPara="1" rIns="91425" wrap="square" tIns="45700">
            <a:normAutofit/>
          </a:bodyPr>
          <a:lstStyle>
            <a:lvl1pPr indent="-228600" lvl="0" marL="457200" algn="l">
              <a:lnSpc>
                <a:spcPct val="95000"/>
              </a:lnSpc>
              <a:spcBef>
                <a:spcPts val="1200"/>
              </a:spcBef>
              <a:spcAft>
                <a:spcPts val="0"/>
              </a:spcAft>
              <a:buSzPts val="1700"/>
              <a:buNone/>
              <a:defRPr sz="1700"/>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72" name="Google Shape;72;p66"/>
          <p:cNvSpPr txBox="1"/>
          <p:nvPr>
            <p:ph idx="10" type="dt"/>
          </p:nvPr>
        </p:nvSpPr>
        <p:spPr>
          <a:xfrm>
            <a:off x="681557" y="6422855"/>
            <a:ext cx="2595043"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66"/>
          <p:cNvSpPr txBox="1"/>
          <p:nvPr>
            <p:ph idx="11" type="ftr"/>
          </p:nvPr>
        </p:nvSpPr>
        <p:spPr>
          <a:xfrm>
            <a:off x="4191000" y="6422855"/>
            <a:ext cx="4060627"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66"/>
          <p:cNvSpPr txBox="1"/>
          <p:nvPr>
            <p:ph idx="12" type="sldNum"/>
          </p:nvPr>
        </p:nvSpPr>
        <p:spPr>
          <a:xfrm>
            <a:off x="8265139" y="6422855"/>
            <a:ext cx="709698"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55"/>
          <p:cNvSpPr/>
          <p:nvPr/>
        </p:nvSpPr>
        <p:spPr>
          <a:xfrm>
            <a:off x="362" y="176109"/>
            <a:ext cx="9141714" cy="1645919"/>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55"/>
          <p:cNvSpPr txBox="1"/>
          <p:nvPr>
            <p:ph type="title"/>
          </p:nvPr>
        </p:nvSpPr>
        <p:spPr>
          <a:xfrm>
            <a:off x="685019" y="284176"/>
            <a:ext cx="7772400" cy="1508760"/>
          </a:xfrm>
          <a:prstGeom prst="rect">
            <a:avLst/>
          </a:prstGeom>
          <a:noFill/>
          <a:ln>
            <a:noFill/>
          </a:ln>
        </p:spPr>
        <p:txBody>
          <a:bodyPr anchorCtr="0" anchor="ctr" bIns="45700" lIns="91425" spcFirstLastPara="1" rIns="91425" wrap="square" tIns="45700">
            <a:normAutofit/>
          </a:bodyPr>
          <a:lstStyle>
            <a:lvl1pPr lvl="0" marR="0" rtl="0" algn="l">
              <a:lnSpc>
                <a:spcPct val="85000"/>
              </a:lnSpc>
              <a:spcBef>
                <a:spcPts val="0"/>
              </a:spcBef>
              <a:spcAft>
                <a:spcPts val="0"/>
              </a:spcAft>
              <a:buClr>
                <a:schemeClr val="dk2"/>
              </a:buClr>
              <a:buSzPts val="4000"/>
              <a:buFont typeface="Corbel"/>
              <a:buNone/>
              <a:defRPr b="0" i="0" sz="4000" u="none" cap="none" strike="noStrike">
                <a:solidFill>
                  <a:schemeClr val="dk2"/>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55"/>
          <p:cNvSpPr txBox="1"/>
          <p:nvPr>
            <p:ph idx="1" type="body"/>
          </p:nvPr>
        </p:nvSpPr>
        <p:spPr>
          <a:xfrm>
            <a:off x="685019" y="2011680"/>
            <a:ext cx="7772400" cy="4206240"/>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90000"/>
              </a:lnSpc>
              <a:spcBef>
                <a:spcPts val="1200"/>
              </a:spcBef>
              <a:spcAft>
                <a:spcPts val="0"/>
              </a:spcAft>
              <a:buClr>
                <a:schemeClr val="lt1"/>
              </a:buClr>
              <a:buSzPts val="2200"/>
              <a:buFont typeface="Noto Sans Symbols"/>
              <a:buChar char="▪"/>
              <a:defRPr b="0" i="0" sz="2200" u="none" cap="none" strike="noStrike">
                <a:solidFill>
                  <a:schemeClr val="lt1"/>
                </a:solidFill>
                <a:latin typeface="Corbel"/>
                <a:ea typeface="Corbel"/>
                <a:cs typeface="Corbel"/>
                <a:sym typeface="Corbel"/>
              </a:defRPr>
            </a:lvl1pPr>
            <a:lvl2pPr indent="-355600" lvl="1" marL="914400" marR="0" rtl="0" algn="l">
              <a:lnSpc>
                <a:spcPct val="90000"/>
              </a:lnSpc>
              <a:spcBef>
                <a:spcPts val="200"/>
              </a:spcBef>
              <a:spcAft>
                <a:spcPts val="0"/>
              </a:spcAft>
              <a:buClr>
                <a:schemeClr val="lt1"/>
              </a:buClr>
              <a:buSzPts val="2000"/>
              <a:buFont typeface="Noto Sans Symbols"/>
              <a:buChar char="▪"/>
              <a:defRPr b="0" i="0" sz="2000" u="none" cap="none" strike="noStrike">
                <a:solidFill>
                  <a:schemeClr val="lt1"/>
                </a:solidFill>
                <a:latin typeface="Corbel"/>
                <a:ea typeface="Corbel"/>
                <a:cs typeface="Corbel"/>
                <a:sym typeface="Corbel"/>
              </a:defRPr>
            </a:lvl2pPr>
            <a:lvl3pPr indent="-342900" lvl="2" marL="1371600" marR="0" rtl="0" algn="l">
              <a:lnSpc>
                <a:spcPct val="90000"/>
              </a:lnSpc>
              <a:spcBef>
                <a:spcPts val="400"/>
              </a:spcBef>
              <a:spcAft>
                <a:spcPts val="0"/>
              </a:spcAft>
              <a:buClr>
                <a:schemeClr val="lt1"/>
              </a:buClr>
              <a:buSzPts val="1800"/>
              <a:buFont typeface="Noto Sans Symbols"/>
              <a:buChar char="▪"/>
              <a:defRPr b="0" i="0" sz="1800" u="none" cap="none" strike="noStrike">
                <a:solidFill>
                  <a:schemeClr val="lt1"/>
                </a:solidFill>
                <a:latin typeface="Corbel"/>
                <a:ea typeface="Corbel"/>
                <a:cs typeface="Corbel"/>
                <a:sym typeface="Corbel"/>
              </a:defRPr>
            </a:lvl3pPr>
            <a:lvl4pPr indent="-330200" lvl="3" marL="18288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Corbel"/>
                <a:ea typeface="Corbel"/>
                <a:cs typeface="Corbel"/>
                <a:sym typeface="Corbel"/>
              </a:defRPr>
            </a:lvl4pPr>
            <a:lvl5pPr indent="-330200" lvl="4" marL="22860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Corbel"/>
                <a:ea typeface="Corbel"/>
                <a:cs typeface="Corbel"/>
                <a:sym typeface="Corbel"/>
              </a:defRPr>
            </a:lvl5pPr>
            <a:lvl6pPr indent="-330200" lvl="5" marL="27432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Corbel"/>
                <a:ea typeface="Corbel"/>
                <a:cs typeface="Corbel"/>
                <a:sym typeface="Corbel"/>
              </a:defRPr>
            </a:lvl6pPr>
            <a:lvl7pPr indent="-330200" lvl="6" marL="32004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Corbel"/>
                <a:ea typeface="Corbel"/>
                <a:cs typeface="Corbel"/>
                <a:sym typeface="Corbel"/>
              </a:defRPr>
            </a:lvl7pPr>
            <a:lvl8pPr indent="-330200" lvl="7" marL="36576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Corbel"/>
                <a:ea typeface="Corbel"/>
                <a:cs typeface="Corbel"/>
                <a:sym typeface="Corbel"/>
              </a:defRPr>
            </a:lvl8pPr>
            <a:lvl9pPr indent="-330200" lvl="8" marL="4114800" marR="0" rtl="0" algn="l">
              <a:lnSpc>
                <a:spcPct val="90000"/>
              </a:lnSpc>
              <a:spcBef>
                <a:spcPts val="400"/>
              </a:spcBef>
              <a:spcAft>
                <a:spcPts val="400"/>
              </a:spcAft>
              <a:buClr>
                <a:schemeClr val="lt1"/>
              </a:buClr>
              <a:buSzPts val="1600"/>
              <a:buFont typeface="Noto Sans Symbols"/>
              <a:buChar char="▪"/>
              <a:defRPr b="0" i="0" sz="1600" u="none" cap="none" strike="noStrike">
                <a:solidFill>
                  <a:schemeClr val="lt1"/>
                </a:solidFill>
                <a:latin typeface="Corbel"/>
                <a:ea typeface="Corbel"/>
                <a:cs typeface="Corbel"/>
                <a:sym typeface="Corbel"/>
              </a:defRPr>
            </a:lvl9pPr>
          </a:lstStyle>
          <a:p/>
        </p:txBody>
      </p:sp>
      <p:sp>
        <p:nvSpPr>
          <p:cNvPr id="13" name="Google Shape;13;p55"/>
          <p:cNvSpPr txBox="1"/>
          <p:nvPr>
            <p:ph idx="10" type="dt"/>
          </p:nvPr>
        </p:nvSpPr>
        <p:spPr>
          <a:xfrm>
            <a:off x="681557" y="6422855"/>
            <a:ext cx="2595043" cy="365125"/>
          </a:xfrm>
          <a:prstGeom prst="rect">
            <a:avLst/>
          </a:prstGeom>
          <a:noFill/>
          <a:ln>
            <a:noFill/>
          </a:ln>
        </p:spPr>
        <p:txBody>
          <a:bodyPr anchorCtr="0" anchor="ctr" bIns="45700" lIns="91425" spcFirstLastPara="1" rIns="45700" wrap="square" tIns="45700">
            <a:noAutofit/>
          </a:bodyPr>
          <a:lstStyle>
            <a:lvl1pPr lvl="0" marR="0" rtl="0" algn="l">
              <a:lnSpc>
                <a:spcPct val="100000"/>
              </a:lnSpc>
              <a:spcBef>
                <a:spcPts val="0"/>
              </a:spcBef>
              <a:spcAft>
                <a:spcPts val="0"/>
              </a:spcAft>
              <a:buClr>
                <a:srgbClr val="000000"/>
              </a:buClr>
              <a:buSzPts val="1400"/>
              <a:buFont typeface="Arial"/>
              <a:buNone/>
              <a:defRPr b="0" i="0" sz="1050" u="none" cap="none" strike="noStrike">
                <a:solidFill>
                  <a:schemeClr val="lt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9pPr>
          </a:lstStyle>
          <a:p/>
        </p:txBody>
      </p:sp>
      <p:sp>
        <p:nvSpPr>
          <p:cNvPr id="14" name="Google Shape;14;p55"/>
          <p:cNvSpPr txBox="1"/>
          <p:nvPr>
            <p:ph idx="11" type="ftr"/>
          </p:nvPr>
        </p:nvSpPr>
        <p:spPr>
          <a:xfrm>
            <a:off x="4191000" y="6422855"/>
            <a:ext cx="4060627"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50" u="none" cap="none" strike="noStrike">
                <a:solidFill>
                  <a:schemeClr val="lt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9pPr>
          </a:lstStyle>
          <a:p/>
        </p:txBody>
      </p:sp>
      <p:sp>
        <p:nvSpPr>
          <p:cNvPr id="15" name="Google Shape;15;p55"/>
          <p:cNvSpPr txBox="1"/>
          <p:nvPr>
            <p:ph idx="12" type="sldNum"/>
          </p:nvPr>
        </p:nvSpPr>
        <p:spPr>
          <a:xfrm>
            <a:off x="8265139" y="6422855"/>
            <a:ext cx="709698" cy="365125"/>
          </a:xfrm>
          <a:prstGeom prst="rect">
            <a:avLst/>
          </a:prstGeom>
          <a:noFill/>
          <a:ln>
            <a:noFill/>
          </a:ln>
        </p:spPr>
        <p:txBody>
          <a:bodyPr anchorCtr="0" anchor="ctr" bIns="45700" lIns="45700"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8" name="Shape 88"/>
        <p:cNvGrpSpPr/>
        <p:nvPr/>
      </p:nvGrpSpPr>
      <p:grpSpPr>
        <a:xfrm>
          <a:off x="0" y="0"/>
          <a:ext cx="0" cy="0"/>
          <a:chOff x="0" y="0"/>
          <a:chExt cx="0" cy="0"/>
        </a:xfrm>
      </p:grpSpPr>
      <p:sp>
        <p:nvSpPr>
          <p:cNvPr id="89" name="Google Shape;89;p57"/>
          <p:cNvSpPr/>
          <p:nvPr/>
        </p:nvSpPr>
        <p:spPr>
          <a:xfrm>
            <a:off x="362" y="176109"/>
            <a:ext cx="9141714" cy="1645919"/>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57"/>
          <p:cNvSpPr txBox="1"/>
          <p:nvPr>
            <p:ph type="title"/>
          </p:nvPr>
        </p:nvSpPr>
        <p:spPr>
          <a:xfrm>
            <a:off x="685019" y="284176"/>
            <a:ext cx="7772400" cy="1508760"/>
          </a:xfrm>
          <a:prstGeom prst="rect">
            <a:avLst/>
          </a:prstGeom>
          <a:noFill/>
          <a:ln>
            <a:noFill/>
          </a:ln>
        </p:spPr>
        <p:txBody>
          <a:bodyPr anchorCtr="0" anchor="ctr" bIns="45700" lIns="91425" spcFirstLastPara="1" rIns="91425" wrap="square" tIns="45700">
            <a:normAutofit/>
          </a:bodyPr>
          <a:lstStyle>
            <a:lvl1pPr lvl="0" marR="0" rtl="0" algn="l">
              <a:lnSpc>
                <a:spcPct val="85000"/>
              </a:lnSpc>
              <a:spcBef>
                <a:spcPts val="0"/>
              </a:spcBef>
              <a:spcAft>
                <a:spcPts val="0"/>
              </a:spcAft>
              <a:buClr>
                <a:schemeClr val="lt2"/>
              </a:buClr>
              <a:buSzPts val="4000"/>
              <a:buFont typeface="Corbel"/>
              <a:buNone/>
              <a:defRPr b="0" i="0" sz="4000" u="none" cap="none" strike="noStrike">
                <a:solidFill>
                  <a:schemeClr val="lt2"/>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1" name="Google Shape;91;p57"/>
          <p:cNvSpPr txBox="1"/>
          <p:nvPr>
            <p:ph idx="1" type="body"/>
          </p:nvPr>
        </p:nvSpPr>
        <p:spPr>
          <a:xfrm>
            <a:off x="685019" y="2011680"/>
            <a:ext cx="7772400" cy="4206240"/>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90000"/>
              </a:lnSpc>
              <a:spcBef>
                <a:spcPts val="1200"/>
              </a:spcBef>
              <a:spcAft>
                <a:spcPts val="0"/>
              </a:spcAft>
              <a:buClr>
                <a:schemeClr val="dk1"/>
              </a:buClr>
              <a:buSzPts val="2200"/>
              <a:buFont typeface="Noto Sans Symbols"/>
              <a:buChar char="▪"/>
              <a:defRPr b="0" i="0" sz="2200" u="none" cap="none" strike="noStrike">
                <a:solidFill>
                  <a:schemeClr val="dk1"/>
                </a:solidFill>
                <a:latin typeface="Corbel"/>
                <a:ea typeface="Corbel"/>
                <a:cs typeface="Corbel"/>
                <a:sym typeface="Corbel"/>
              </a:defRPr>
            </a:lvl1pPr>
            <a:lvl2pPr indent="-355600" lvl="1" marL="914400" marR="0" rtl="0" algn="l">
              <a:lnSpc>
                <a:spcPct val="90000"/>
              </a:lnSpc>
              <a:spcBef>
                <a:spcPts val="200"/>
              </a:spcBef>
              <a:spcAft>
                <a:spcPts val="0"/>
              </a:spcAft>
              <a:buClr>
                <a:schemeClr val="dk1"/>
              </a:buClr>
              <a:buSzPts val="2000"/>
              <a:buFont typeface="Noto Sans Symbols"/>
              <a:buChar char="▪"/>
              <a:defRPr b="0" i="0" sz="2000" u="none" cap="none" strike="noStrike">
                <a:solidFill>
                  <a:schemeClr val="dk1"/>
                </a:solidFill>
                <a:latin typeface="Corbel"/>
                <a:ea typeface="Corbel"/>
                <a:cs typeface="Corbel"/>
                <a:sym typeface="Corbel"/>
              </a:defRPr>
            </a:lvl2pPr>
            <a:lvl3pPr indent="-342900" lvl="2" marL="1371600" marR="0" rtl="0" algn="l">
              <a:lnSpc>
                <a:spcPct val="90000"/>
              </a:lnSpc>
              <a:spcBef>
                <a:spcPts val="400"/>
              </a:spcBef>
              <a:spcAft>
                <a:spcPts val="0"/>
              </a:spcAft>
              <a:buClr>
                <a:schemeClr val="dk1"/>
              </a:buClr>
              <a:buSzPts val="1800"/>
              <a:buFont typeface="Noto Sans Symbols"/>
              <a:buChar char="▪"/>
              <a:defRPr b="0" i="0" sz="1800" u="none" cap="none" strike="noStrike">
                <a:solidFill>
                  <a:schemeClr val="dk1"/>
                </a:solidFill>
                <a:latin typeface="Corbel"/>
                <a:ea typeface="Corbel"/>
                <a:cs typeface="Corbel"/>
                <a:sym typeface="Corbel"/>
              </a:defRPr>
            </a:lvl3pPr>
            <a:lvl4pPr indent="-330200" lvl="3" marL="18288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Corbel"/>
                <a:ea typeface="Corbel"/>
                <a:cs typeface="Corbel"/>
                <a:sym typeface="Corbel"/>
              </a:defRPr>
            </a:lvl4pPr>
            <a:lvl5pPr indent="-330200" lvl="4" marL="22860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Corbel"/>
                <a:ea typeface="Corbel"/>
                <a:cs typeface="Corbel"/>
                <a:sym typeface="Corbel"/>
              </a:defRPr>
            </a:lvl5pPr>
            <a:lvl6pPr indent="-330200" lvl="5" marL="27432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Corbel"/>
                <a:ea typeface="Corbel"/>
                <a:cs typeface="Corbel"/>
                <a:sym typeface="Corbel"/>
              </a:defRPr>
            </a:lvl6pPr>
            <a:lvl7pPr indent="-330200" lvl="6" marL="32004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Corbel"/>
                <a:ea typeface="Corbel"/>
                <a:cs typeface="Corbel"/>
                <a:sym typeface="Corbel"/>
              </a:defRPr>
            </a:lvl7pPr>
            <a:lvl8pPr indent="-330200" lvl="7" marL="36576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Corbel"/>
                <a:ea typeface="Corbel"/>
                <a:cs typeface="Corbel"/>
                <a:sym typeface="Corbel"/>
              </a:defRPr>
            </a:lvl8pPr>
            <a:lvl9pPr indent="-330200" lvl="8" marL="4114800" marR="0" rtl="0" algn="l">
              <a:lnSpc>
                <a:spcPct val="90000"/>
              </a:lnSpc>
              <a:spcBef>
                <a:spcPts val="400"/>
              </a:spcBef>
              <a:spcAft>
                <a:spcPts val="400"/>
              </a:spcAft>
              <a:buClr>
                <a:schemeClr val="dk1"/>
              </a:buClr>
              <a:buSzPts val="1600"/>
              <a:buFont typeface="Noto Sans Symbols"/>
              <a:buChar char="▪"/>
              <a:defRPr b="0" i="0" sz="1600" u="none" cap="none" strike="noStrike">
                <a:solidFill>
                  <a:schemeClr val="dk1"/>
                </a:solidFill>
                <a:latin typeface="Corbel"/>
                <a:ea typeface="Corbel"/>
                <a:cs typeface="Corbel"/>
                <a:sym typeface="Corbel"/>
              </a:defRPr>
            </a:lvl9pPr>
          </a:lstStyle>
          <a:p/>
        </p:txBody>
      </p:sp>
      <p:sp>
        <p:nvSpPr>
          <p:cNvPr id="92" name="Google Shape;92;p57"/>
          <p:cNvSpPr txBox="1"/>
          <p:nvPr>
            <p:ph idx="10" type="dt"/>
          </p:nvPr>
        </p:nvSpPr>
        <p:spPr>
          <a:xfrm>
            <a:off x="681557" y="6422855"/>
            <a:ext cx="2595043" cy="365125"/>
          </a:xfrm>
          <a:prstGeom prst="rect">
            <a:avLst/>
          </a:prstGeom>
          <a:noFill/>
          <a:ln>
            <a:noFill/>
          </a:ln>
        </p:spPr>
        <p:txBody>
          <a:bodyPr anchorCtr="0" anchor="ctr" bIns="45700" lIns="91425" spcFirstLastPara="1" rIns="45700" wrap="square" tIns="45700">
            <a:noAutofit/>
          </a:bodyPr>
          <a:lstStyle>
            <a:lvl1pPr lvl="0" marR="0" rtl="0" algn="l">
              <a:lnSpc>
                <a:spcPct val="100000"/>
              </a:lnSpc>
              <a:spcBef>
                <a:spcPts val="0"/>
              </a:spcBef>
              <a:spcAft>
                <a:spcPts val="0"/>
              </a:spcAft>
              <a:buClr>
                <a:srgbClr val="000000"/>
              </a:buClr>
              <a:buSzPts val="1400"/>
              <a:buFont typeface="Arial"/>
              <a:buNone/>
              <a:defRPr b="0" i="0" sz="105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93" name="Google Shape;93;p57"/>
          <p:cNvSpPr txBox="1"/>
          <p:nvPr>
            <p:ph idx="11" type="ftr"/>
          </p:nvPr>
        </p:nvSpPr>
        <p:spPr>
          <a:xfrm>
            <a:off x="4191000" y="6422855"/>
            <a:ext cx="4060627"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5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94" name="Google Shape;94;p57"/>
          <p:cNvSpPr txBox="1"/>
          <p:nvPr>
            <p:ph idx="12" type="sldNum"/>
          </p:nvPr>
        </p:nvSpPr>
        <p:spPr>
          <a:xfrm>
            <a:off x="8265139" y="6422855"/>
            <a:ext cx="709698" cy="365125"/>
          </a:xfrm>
          <a:prstGeom prst="rect">
            <a:avLst/>
          </a:prstGeom>
          <a:noFill/>
          <a:ln>
            <a:noFill/>
          </a:ln>
        </p:spPr>
        <p:txBody>
          <a:bodyPr anchorCtr="0" anchor="ctr" bIns="45700" lIns="45700"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orbel"/>
                <a:ea typeface="Corbel"/>
                <a:cs typeface="Corbel"/>
                <a:sym typeface="Corbel"/>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orbel"/>
                <a:ea typeface="Corbel"/>
                <a:cs typeface="Corbel"/>
                <a:sym typeface="Corbel"/>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orbel"/>
                <a:ea typeface="Corbel"/>
                <a:cs typeface="Corbel"/>
                <a:sym typeface="Corbel"/>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orbel"/>
                <a:ea typeface="Corbel"/>
                <a:cs typeface="Corbel"/>
                <a:sym typeface="Corbel"/>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orbel"/>
                <a:ea typeface="Corbel"/>
                <a:cs typeface="Corbel"/>
                <a:sym typeface="Corbel"/>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orbel"/>
                <a:ea typeface="Corbel"/>
                <a:cs typeface="Corbel"/>
                <a:sym typeface="Corbel"/>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orbel"/>
                <a:ea typeface="Corbel"/>
                <a:cs typeface="Corbel"/>
                <a:sym typeface="Corbel"/>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orbel"/>
                <a:ea typeface="Corbel"/>
                <a:cs typeface="Corbel"/>
                <a:sym typeface="Corbel"/>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aom.org/about-aom/ethics/code-of-ethics" TargetMode="External"/><Relationship Id="rId4" Type="http://schemas.openxmlformats.org/officeDocument/2006/relationships/hyperlink" Target="https://aom.org/about-aom/ethics/code-of-ethics" TargetMode="External"/><Relationship Id="rId5" Type="http://schemas.openxmlformats.org/officeDocument/2006/relationships/hyperlink" Target="mailto:ombuds@aom.org" TargetMode="External"/><Relationship Id="rId6" Type="http://schemas.openxmlformats.org/officeDocument/2006/relationships/hyperlink" Target="https://aom.org/docs/default-source/ethics/aompoliciesandproceduresforethicalstandards_revised-may-2017.pdf?sfvrsn=f4bfe63d_2" TargetMode="External"/><Relationship Id="rId7"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g"/><Relationship Id="rId4" Type="http://schemas.openxmlformats.org/officeDocument/2006/relationships/image" Target="../media/image14.jpg"/><Relationship Id="rId5" Type="http://schemas.openxmlformats.org/officeDocument/2006/relationships/image" Target="../media/image8.png"/><Relationship Id="rId6" Type="http://schemas.openxmlformats.org/officeDocument/2006/relationships/image" Target="../media/image5.png"/><Relationship Id="rId7"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hyperlink" Target="https://cph.osu.edu/hsmp" TargetMode="External"/><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05" name="Shape 105"/>
        <p:cNvGrpSpPr/>
        <p:nvPr/>
      </p:nvGrpSpPr>
      <p:grpSpPr>
        <a:xfrm>
          <a:off x="0" y="0"/>
          <a:ext cx="0" cy="0"/>
          <a:chOff x="0" y="0"/>
          <a:chExt cx="0" cy="0"/>
        </a:xfrm>
      </p:grpSpPr>
      <p:sp>
        <p:nvSpPr>
          <p:cNvPr id="106" name="Google Shape;106;p1"/>
          <p:cNvSpPr/>
          <p:nvPr/>
        </p:nvSpPr>
        <p:spPr>
          <a:xfrm>
            <a:off x="0" y="426198"/>
            <a:ext cx="9144000" cy="6005604"/>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7" name="Google Shape;107;p1"/>
          <p:cNvSpPr/>
          <p:nvPr/>
        </p:nvSpPr>
        <p:spPr>
          <a:xfrm>
            <a:off x="485760" y="745236"/>
            <a:ext cx="8172480" cy="5367528"/>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8" name="Google Shape;108;p1"/>
          <p:cNvSpPr txBox="1"/>
          <p:nvPr>
            <p:ph type="ctrTitle"/>
          </p:nvPr>
        </p:nvSpPr>
        <p:spPr>
          <a:xfrm>
            <a:off x="731654" y="3409832"/>
            <a:ext cx="7680691" cy="121073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80000"/>
              </a:lnSpc>
              <a:spcBef>
                <a:spcPts val="0"/>
              </a:spcBef>
              <a:spcAft>
                <a:spcPts val="0"/>
              </a:spcAft>
              <a:buClr>
                <a:schemeClr val="dk1"/>
              </a:buClr>
              <a:buSzPct val="111111"/>
              <a:buFont typeface="Corbel"/>
              <a:buNone/>
            </a:pPr>
            <a:br>
              <a:rPr b="1" lang="en-US" sz="2649" cap="none">
                <a:solidFill>
                  <a:schemeClr val="dk1"/>
                </a:solidFill>
                <a:latin typeface="Corbel"/>
                <a:ea typeface="Corbel"/>
                <a:cs typeface="Corbel"/>
                <a:sym typeface="Corbel"/>
              </a:rPr>
            </a:br>
            <a:r>
              <a:rPr b="1" lang="en-US" sz="2649" cap="none">
                <a:solidFill>
                  <a:schemeClr val="dk1"/>
                </a:solidFill>
                <a:latin typeface="Corbel"/>
                <a:ea typeface="Corbel"/>
                <a:cs typeface="Corbel"/>
                <a:sym typeface="Corbel"/>
              </a:rPr>
              <a:t>Health Care Management Division </a:t>
            </a:r>
            <a:br>
              <a:rPr b="1" lang="en-US" sz="2649" cap="none">
                <a:solidFill>
                  <a:schemeClr val="dk1"/>
                </a:solidFill>
                <a:latin typeface="Corbel"/>
                <a:ea typeface="Corbel"/>
                <a:cs typeface="Corbel"/>
                <a:sym typeface="Corbel"/>
              </a:rPr>
            </a:br>
            <a:r>
              <a:rPr b="1" lang="en-US" sz="2649" cap="none">
                <a:solidFill>
                  <a:schemeClr val="dk1"/>
                </a:solidFill>
                <a:latin typeface="Corbel"/>
                <a:ea typeface="Corbel"/>
                <a:cs typeface="Corbel"/>
                <a:sym typeface="Corbel"/>
              </a:rPr>
              <a:t>Annual Business Meeting</a:t>
            </a:r>
            <a:br>
              <a:rPr b="1" lang="en-US" sz="2649" cap="none">
                <a:solidFill>
                  <a:schemeClr val="dk1"/>
                </a:solidFill>
                <a:latin typeface="Corbel"/>
                <a:ea typeface="Corbel"/>
                <a:cs typeface="Corbel"/>
                <a:sym typeface="Corbel"/>
              </a:rPr>
            </a:br>
            <a:r>
              <a:rPr b="1" lang="en-US" sz="2649" cap="none">
                <a:solidFill>
                  <a:schemeClr val="dk1"/>
                </a:solidFill>
                <a:latin typeface="Corbel"/>
                <a:ea typeface="Corbel"/>
                <a:cs typeface="Corbel"/>
                <a:sym typeface="Corbel"/>
              </a:rPr>
              <a:t>and Awards Ceremony</a:t>
            </a:r>
            <a:br>
              <a:rPr b="1" lang="en-US" sz="4966" cap="none">
                <a:solidFill>
                  <a:schemeClr val="dk1"/>
                </a:solidFill>
                <a:latin typeface="Corbel"/>
                <a:ea typeface="Corbel"/>
                <a:cs typeface="Corbel"/>
                <a:sym typeface="Corbel"/>
              </a:rPr>
            </a:br>
            <a:endParaRPr b="1" sz="3600">
              <a:solidFill>
                <a:schemeClr val="dk1"/>
              </a:solidFill>
            </a:endParaRPr>
          </a:p>
        </p:txBody>
      </p:sp>
      <p:pic>
        <p:nvPicPr>
          <p:cNvPr id="109" name="Google Shape;109;p1"/>
          <p:cNvPicPr preferRelativeResize="0"/>
          <p:nvPr/>
        </p:nvPicPr>
        <p:blipFill rotWithShape="1">
          <a:blip r:embed="rId3">
            <a:alphaModFix/>
          </a:blip>
          <a:srcRect b="0" l="0" r="0" t="0"/>
          <a:stretch/>
        </p:blipFill>
        <p:spPr>
          <a:xfrm>
            <a:off x="2663989" y="1405200"/>
            <a:ext cx="4089149" cy="1437601"/>
          </a:xfrm>
          <a:prstGeom prst="rect">
            <a:avLst/>
          </a:prstGeom>
          <a:noFill/>
          <a:ln>
            <a:noFill/>
          </a:ln>
        </p:spPr>
      </p:pic>
      <p:sp>
        <p:nvSpPr>
          <p:cNvPr id="110" name="Google Shape;110;p1"/>
          <p:cNvSpPr txBox="1"/>
          <p:nvPr/>
        </p:nvSpPr>
        <p:spPr>
          <a:xfrm>
            <a:off x="868217" y="4620567"/>
            <a:ext cx="7680691" cy="1492197"/>
          </a:xfrm>
          <a:prstGeom prst="rect">
            <a:avLst/>
          </a:prstGeom>
          <a:noFill/>
          <a:ln>
            <a:noFill/>
          </a:ln>
        </p:spPr>
        <p:txBody>
          <a:bodyPr anchorCtr="0" anchor="ctr" bIns="45700" lIns="91425" spcFirstLastPara="1" rIns="91425" wrap="square" tIns="45700">
            <a:normAutofit fontScale="90000" lnSpcReduction="10000"/>
          </a:bodyPr>
          <a:lstStyle/>
          <a:p>
            <a:pPr indent="0" lvl="0" marL="0" marR="0" rtl="0" algn="ctr">
              <a:lnSpc>
                <a:spcPct val="80000"/>
              </a:lnSpc>
              <a:spcBef>
                <a:spcPts val="0"/>
              </a:spcBef>
              <a:spcAft>
                <a:spcPts val="0"/>
              </a:spcAft>
              <a:buClr>
                <a:schemeClr val="dk1"/>
              </a:buClr>
              <a:buSzPct val="111111"/>
              <a:buFont typeface="Corbel"/>
              <a:buNone/>
            </a:pPr>
            <a:br>
              <a:rPr b="1" i="0" lang="en-US" sz="2649" u="none" cap="none" strike="noStrike">
                <a:solidFill>
                  <a:schemeClr val="dk1"/>
                </a:solidFill>
                <a:latin typeface="Corbel"/>
                <a:ea typeface="Corbel"/>
                <a:cs typeface="Corbel"/>
                <a:sym typeface="Corbel"/>
              </a:rPr>
            </a:br>
            <a:r>
              <a:rPr b="0" i="0" lang="en-US" sz="2649" u="none" cap="none" strike="noStrike">
                <a:solidFill>
                  <a:schemeClr val="dk1"/>
                </a:solidFill>
                <a:latin typeface="Corbel"/>
                <a:ea typeface="Corbel"/>
                <a:cs typeface="Corbel"/>
                <a:sym typeface="Corbel"/>
              </a:rPr>
              <a:t>Academy of Management Annual Meeting</a:t>
            </a:r>
            <a:br>
              <a:rPr b="0" i="0" lang="en-US" sz="2649" u="none" cap="none" strike="noStrike">
                <a:solidFill>
                  <a:schemeClr val="dk1"/>
                </a:solidFill>
                <a:latin typeface="Corbel"/>
                <a:ea typeface="Corbel"/>
                <a:cs typeface="Corbel"/>
                <a:sym typeface="Corbel"/>
              </a:rPr>
            </a:br>
            <a:r>
              <a:rPr b="0" i="0" lang="en-US" sz="2649" u="none" cap="none" strike="noStrike">
                <a:solidFill>
                  <a:schemeClr val="dk1"/>
                </a:solidFill>
                <a:latin typeface="Corbel"/>
                <a:ea typeface="Corbel"/>
                <a:cs typeface="Corbel"/>
                <a:sym typeface="Corbel"/>
              </a:rPr>
              <a:t>Chicago, Illinois</a:t>
            </a:r>
            <a:br>
              <a:rPr b="0" i="0" lang="en-US" sz="2649" u="none" cap="none" strike="noStrike">
                <a:solidFill>
                  <a:schemeClr val="dk1"/>
                </a:solidFill>
                <a:latin typeface="Corbel"/>
                <a:ea typeface="Corbel"/>
                <a:cs typeface="Corbel"/>
                <a:sym typeface="Corbel"/>
              </a:rPr>
            </a:br>
            <a:r>
              <a:rPr b="0" i="0" lang="en-US" sz="2649" u="none" cap="none" strike="noStrike">
                <a:solidFill>
                  <a:schemeClr val="dk1"/>
                </a:solidFill>
                <a:latin typeface="Corbel"/>
                <a:ea typeface="Corbel"/>
                <a:cs typeface="Corbel"/>
                <a:sym typeface="Corbel"/>
              </a:rPr>
              <a:t>Monday, August 12, 2024</a:t>
            </a:r>
            <a:br>
              <a:rPr b="1" i="0" lang="en-US" sz="4966" u="none" cap="none" strike="noStrike">
                <a:solidFill>
                  <a:schemeClr val="dk1"/>
                </a:solidFill>
                <a:latin typeface="Corbel"/>
                <a:ea typeface="Corbel"/>
                <a:cs typeface="Corbel"/>
                <a:sym typeface="Corbel"/>
              </a:rPr>
            </a:br>
            <a:endParaRPr b="1" i="0" sz="3600" u="none" cap="none" strike="noStrike">
              <a:solidFill>
                <a:schemeClr val="dk1"/>
              </a:solidFill>
              <a:latin typeface="Corbel"/>
              <a:ea typeface="Corbel"/>
              <a:cs typeface="Corbel"/>
              <a:sym typeface="Corbe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2ee75a923d1_0_0"/>
          <p:cNvSpPr txBox="1"/>
          <p:nvPr>
            <p:ph type="title"/>
          </p:nvPr>
        </p:nvSpPr>
        <p:spPr>
          <a:xfrm>
            <a:off x="685019" y="284176"/>
            <a:ext cx="7772400" cy="1508700"/>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chemeClr val="dk2"/>
              </a:buClr>
              <a:buSzPts val="4000"/>
              <a:buFont typeface="Corbel"/>
              <a:buNone/>
            </a:pPr>
            <a:r>
              <a:rPr b="1" lang="en-US" sz="3200">
                <a:latin typeface="Corbel"/>
                <a:ea typeface="Corbel"/>
                <a:cs typeface="Corbel"/>
                <a:sym typeface="Corbel"/>
              </a:rPr>
              <a:t>AOM’s Code of Ethics re: Discrimination, Harassment, &amp; Bias</a:t>
            </a:r>
            <a:endParaRPr i="1">
              <a:latin typeface="Corbel"/>
              <a:ea typeface="Corbel"/>
              <a:cs typeface="Corbel"/>
              <a:sym typeface="Corbel"/>
            </a:endParaRPr>
          </a:p>
        </p:txBody>
      </p:sp>
      <p:sp>
        <p:nvSpPr>
          <p:cNvPr id="182" name="Google Shape;182;g2ee75a923d1_0_0"/>
          <p:cNvSpPr txBox="1"/>
          <p:nvPr>
            <p:ph idx="1" type="body"/>
          </p:nvPr>
        </p:nvSpPr>
        <p:spPr>
          <a:xfrm>
            <a:off x="249100" y="1925100"/>
            <a:ext cx="8709600" cy="4932900"/>
          </a:xfrm>
          <a:prstGeom prst="rect">
            <a:avLst/>
          </a:prstGeom>
          <a:solidFill>
            <a:schemeClr val="dk2"/>
          </a:solidFill>
          <a:ln>
            <a:noFill/>
          </a:ln>
        </p:spPr>
        <p:txBody>
          <a:bodyPr anchorCtr="0" anchor="t" bIns="45700" lIns="91425" spcFirstLastPara="1" rIns="91425" wrap="square" tIns="45700">
            <a:normAutofit fontScale="85000" lnSpcReduction="20000"/>
          </a:bodyPr>
          <a:lstStyle/>
          <a:p>
            <a:pPr indent="-457200" lvl="0" marL="463233" rtl="0" algn="l">
              <a:lnSpc>
                <a:spcPct val="90000"/>
              </a:lnSpc>
              <a:spcBef>
                <a:spcPts val="1000"/>
              </a:spcBef>
              <a:spcAft>
                <a:spcPts val="0"/>
              </a:spcAft>
              <a:buSzPct val="78571"/>
              <a:buFont typeface="Noto Sans Symbols"/>
              <a:buChar char="⮚"/>
            </a:pPr>
            <a:r>
              <a:rPr lang="en-US" sz="2800">
                <a:latin typeface="Corbel"/>
                <a:ea typeface="Corbel"/>
                <a:cs typeface="Corbel"/>
                <a:sym typeface="Corbel"/>
              </a:rPr>
              <a:t>AOM has several relevant resources:</a:t>
            </a:r>
            <a:endParaRPr/>
          </a:p>
          <a:p>
            <a:pPr indent="-457199" lvl="1" marL="920432" rtl="0" algn="l">
              <a:lnSpc>
                <a:spcPct val="90000"/>
              </a:lnSpc>
              <a:spcBef>
                <a:spcPts val="1000"/>
              </a:spcBef>
              <a:spcAft>
                <a:spcPts val="0"/>
              </a:spcAft>
              <a:buSzPct val="78571"/>
              <a:buFont typeface="Noto Sans Symbols"/>
              <a:buChar char="⮚"/>
            </a:pPr>
            <a:r>
              <a:rPr lang="en-US" sz="2200">
                <a:solidFill>
                  <a:schemeClr val="lt1"/>
                </a:solidFill>
                <a:latin typeface="Corbel"/>
                <a:ea typeface="Corbel"/>
                <a:cs typeface="Corbel"/>
                <a:sym typeface="Corbel"/>
              </a:rPr>
              <a:t>AOM’s</a:t>
            </a:r>
            <a:r>
              <a:rPr lang="en-US" sz="2200">
                <a:solidFill>
                  <a:srgbClr val="005DBA"/>
                </a:solidFill>
                <a:uFill>
                  <a:noFill/>
                </a:uFill>
                <a:latin typeface="Corbel"/>
                <a:ea typeface="Corbel"/>
                <a:cs typeface="Corbel"/>
                <a:sym typeface="Corbel"/>
                <a:hlinkClick r:id="rId3">
                  <a:extLst>
                    <a:ext uri="{A12FA001-AC4F-418D-AE19-62706E023703}">
                      <ahyp:hlinkClr val="tx"/>
                    </a:ext>
                  </a:extLst>
                </a:hlinkClick>
              </a:rPr>
              <a:t> </a:t>
            </a:r>
            <a:r>
              <a:rPr lang="en-US" sz="2200" u="sng">
                <a:solidFill>
                  <a:schemeClr val="lt1"/>
                </a:solidFill>
                <a:latin typeface="Corbel"/>
                <a:ea typeface="Corbel"/>
                <a:cs typeface="Corbel"/>
                <a:sym typeface="Corbel"/>
                <a:hlinkClick r:id="rId4">
                  <a:extLst>
                    <a:ext uri="{A12FA001-AC4F-418D-AE19-62706E023703}">
                      <ahyp:hlinkClr val="tx"/>
                    </a:ext>
                  </a:extLst>
                </a:hlinkClick>
              </a:rPr>
              <a:t>Code of Ethics</a:t>
            </a:r>
            <a:r>
              <a:rPr lang="en-US" sz="2200" u="sng">
                <a:solidFill>
                  <a:schemeClr val="lt1"/>
                </a:solidFill>
                <a:latin typeface="Corbel"/>
                <a:ea typeface="Corbel"/>
                <a:cs typeface="Corbel"/>
                <a:sym typeface="Corbel"/>
              </a:rPr>
              <a:t> </a:t>
            </a:r>
            <a:r>
              <a:rPr lang="en-US" sz="2200">
                <a:latin typeface="Corbel"/>
                <a:ea typeface="Corbel"/>
                <a:cs typeface="Corbel"/>
                <a:sym typeface="Corbel"/>
              </a:rPr>
              <a:t>includes these specific Ethical Standards:</a:t>
            </a:r>
            <a:endParaRPr/>
          </a:p>
          <a:p>
            <a:pPr indent="0" lvl="1" marL="234632" rtl="0" algn="l">
              <a:lnSpc>
                <a:spcPct val="90000"/>
              </a:lnSpc>
              <a:spcBef>
                <a:spcPts val="0"/>
              </a:spcBef>
              <a:spcAft>
                <a:spcPts val="0"/>
              </a:spcAft>
              <a:buSzPct val="91666"/>
              <a:buNone/>
            </a:pPr>
            <a:r>
              <a:t/>
            </a:r>
            <a:endParaRPr sz="2400">
              <a:latin typeface="Corbel"/>
              <a:ea typeface="Corbel"/>
              <a:cs typeface="Corbel"/>
              <a:sym typeface="Corbel"/>
            </a:endParaRPr>
          </a:p>
          <a:p>
            <a:pPr indent="-228600" lvl="0" marL="342900" rtl="0" algn="l">
              <a:lnSpc>
                <a:spcPct val="90000"/>
              </a:lnSpc>
              <a:spcBef>
                <a:spcPts val="1000"/>
              </a:spcBef>
              <a:spcAft>
                <a:spcPts val="0"/>
              </a:spcAft>
              <a:buSzPct val="88235"/>
              <a:buFont typeface="Noto Sans Symbols"/>
              <a:buNone/>
            </a:pPr>
            <a:r>
              <a:t/>
            </a:r>
            <a:endParaRPr sz="2400">
              <a:solidFill>
                <a:srgbClr val="000000"/>
              </a:solidFill>
              <a:latin typeface="Arial"/>
              <a:ea typeface="Arial"/>
              <a:cs typeface="Arial"/>
              <a:sym typeface="Arial"/>
            </a:endParaRPr>
          </a:p>
          <a:p>
            <a:pPr indent="-228600" lvl="0" marL="342900" rtl="0" algn="l">
              <a:lnSpc>
                <a:spcPct val="90000"/>
              </a:lnSpc>
              <a:spcBef>
                <a:spcPts val="1000"/>
              </a:spcBef>
              <a:spcAft>
                <a:spcPts val="0"/>
              </a:spcAft>
              <a:buSzPct val="88235"/>
              <a:buFont typeface="Noto Sans Symbols"/>
              <a:buNone/>
            </a:pPr>
            <a:r>
              <a:t/>
            </a:r>
            <a:endParaRPr sz="2400">
              <a:solidFill>
                <a:srgbClr val="000000"/>
              </a:solidFill>
              <a:latin typeface="Arial"/>
              <a:ea typeface="Arial"/>
              <a:cs typeface="Arial"/>
              <a:sym typeface="Arial"/>
            </a:endParaRPr>
          </a:p>
          <a:p>
            <a:pPr indent="-228600" lvl="0" marL="342900" rtl="0" algn="l">
              <a:lnSpc>
                <a:spcPct val="90000"/>
              </a:lnSpc>
              <a:spcBef>
                <a:spcPts val="1000"/>
              </a:spcBef>
              <a:spcAft>
                <a:spcPts val="0"/>
              </a:spcAft>
              <a:buSzPct val="88235"/>
              <a:buFont typeface="Noto Sans Symbols"/>
              <a:buNone/>
            </a:pPr>
            <a:r>
              <a:t/>
            </a:r>
            <a:endParaRPr sz="2400">
              <a:solidFill>
                <a:srgbClr val="000000"/>
              </a:solidFill>
              <a:latin typeface="Arial"/>
              <a:ea typeface="Arial"/>
              <a:cs typeface="Arial"/>
              <a:sym typeface="Arial"/>
            </a:endParaRPr>
          </a:p>
          <a:p>
            <a:pPr indent="-228600" lvl="0" marL="342900" rtl="0" algn="l">
              <a:lnSpc>
                <a:spcPct val="90000"/>
              </a:lnSpc>
              <a:spcBef>
                <a:spcPts val="1000"/>
              </a:spcBef>
              <a:spcAft>
                <a:spcPts val="0"/>
              </a:spcAft>
              <a:buSzPct val="88235"/>
              <a:buFont typeface="Noto Sans Symbols"/>
              <a:buNone/>
            </a:pPr>
            <a:r>
              <a:t/>
            </a:r>
            <a:endParaRPr sz="2400">
              <a:solidFill>
                <a:srgbClr val="000000"/>
              </a:solidFill>
              <a:latin typeface="Arial"/>
              <a:ea typeface="Arial"/>
              <a:cs typeface="Arial"/>
              <a:sym typeface="Arial"/>
            </a:endParaRPr>
          </a:p>
          <a:p>
            <a:pPr indent="-228600" lvl="0" marL="342900" rtl="0" algn="l">
              <a:lnSpc>
                <a:spcPct val="90000"/>
              </a:lnSpc>
              <a:spcBef>
                <a:spcPts val="1000"/>
              </a:spcBef>
              <a:spcAft>
                <a:spcPts val="0"/>
              </a:spcAft>
              <a:buSzPct val="88235"/>
              <a:buFont typeface="Noto Sans Symbols"/>
              <a:buNone/>
            </a:pPr>
            <a:r>
              <a:t/>
            </a:r>
            <a:endParaRPr sz="2400">
              <a:solidFill>
                <a:srgbClr val="000000"/>
              </a:solidFill>
              <a:latin typeface="Arial"/>
              <a:ea typeface="Arial"/>
              <a:cs typeface="Arial"/>
              <a:sym typeface="Arial"/>
            </a:endParaRPr>
          </a:p>
          <a:p>
            <a:pPr indent="-224155" lvl="1" marL="577533" rtl="0" algn="l">
              <a:lnSpc>
                <a:spcPct val="90000"/>
              </a:lnSpc>
              <a:spcBef>
                <a:spcPts val="1000"/>
              </a:spcBef>
              <a:spcAft>
                <a:spcPts val="0"/>
              </a:spcAft>
              <a:buSzPct val="91666"/>
              <a:buFont typeface="Noto Sans Symbols"/>
              <a:buNone/>
            </a:pPr>
            <a:r>
              <a:t/>
            </a:r>
            <a:endParaRPr sz="2400">
              <a:latin typeface="Arial"/>
              <a:ea typeface="Arial"/>
              <a:cs typeface="Arial"/>
              <a:sym typeface="Arial"/>
            </a:endParaRPr>
          </a:p>
          <a:p>
            <a:pPr indent="-228600" lvl="0" marL="754380" rtl="0" algn="l">
              <a:lnSpc>
                <a:spcPct val="90000"/>
              </a:lnSpc>
              <a:spcBef>
                <a:spcPts val="1000"/>
              </a:spcBef>
              <a:spcAft>
                <a:spcPts val="0"/>
              </a:spcAft>
              <a:buSzPct val="88235"/>
              <a:buFont typeface="Noto Sans Symbols"/>
              <a:buNone/>
            </a:pPr>
            <a:r>
              <a:t/>
            </a:r>
            <a:endParaRPr sz="2400">
              <a:latin typeface="Arial"/>
              <a:ea typeface="Arial"/>
              <a:cs typeface="Arial"/>
              <a:sym typeface="Arial"/>
            </a:endParaRPr>
          </a:p>
          <a:p>
            <a:pPr indent="-342900" lvl="1" marL="577533" rtl="0" algn="l">
              <a:lnSpc>
                <a:spcPct val="90000"/>
              </a:lnSpc>
              <a:spcBef>
                <a:spcPts val="1000"/>
              </a:spcBef>
              <a:spcAft>
                <a:spcPts val="0"/>
              </a:spcAft>
              <a:buSzPct val="91666"/>
              <a:buFont typeface="Noto Sans Symbols"/>
              <a:buChar char="⮚"/>
            </a:pPr>
            <a:r>
              <a:rPr lang="en-US" sz="2400">
                <a:solidFill>
                  <a:schemeClr val="lt1"/>
                </a:solidFill>
                <a:latin typeface="Corbel"/>
                <a:ea typeface="Corbel"/>
                <a:cs typeface="Corbel"/>
                <a:sym typeface="Corbel"/>
              </a:rPr>
              <a:t>Any member can contact the Ethics Ombuds Committee at </a:t>
            </a:r>
            <a:r>
              <a:rPr lang="en-US" sz="2400" u="sng">
                <a:solidFill>
                  <a:schemeClr val="lt1"/>
                </a:solidFill>
                <a:latin typeface="Corbel"/>
                <a:ea typeface="Corbel"/>
                <a:cs typeface="Corbel"/>
                <a:sym typeface="Corbel"/>
                <a:hlinkClick r:id="rId5">
                  <a:extLst>
                    <a:ext uri="{A12FA001-AC4F-418D-AE19-62706E023703}">
                      <ahyp:hlinkClr val="tx"/>
                    </a:ext>
                  </a:extLst>
                </a:hlinkClick>
              </a:rPr>
              <a:t>ombuds@aom.org</a:t>
            </a:r>
            <a:r>
              <a:rPr lang="en-US" sz="2400">
                <a:solidFill>
                  <a:schemeClr val="lt1"/>
                </a:solidFill>
                <a:latin typeface="Corbel"/>
                <a:ea typeface="Corbel"/>
                <a:cs typeface="Corbel"/>
                <a:sym typeface="Corbel"/>
              </a:rPr>
              <a:t> to explore AOM processes for handling complaints</a:t>
            </a:r>
            <a:endParaRPr/>
          </a:p>
          <a:p>
            <a:pPr indent="-342900" lvl="1" marL="577533" rtl="0" algn="l">
              <a:lnSpc>
                <a:spcPct val="90000"/>
              </a:lnSpc>
              <a:spcBef>
                <a:spcPts val="1000"/>
              </a:spcBef>
              <a:spcAft>
                <a:spcPts val="0"/>
              </a:spcAft>
              <a:buSzPct val="91666"/>
              <a:buFont typeface="Noto Sans Symbols"/>
              <a:buChar char="⮚"/>
            </a:pPr>
            <a:r>
              <a:rPr lang="en-US" sz="2400">
                <a:solidFill>
                  <a:schemeClr val="lt1"/>
                </a:solidFill>
                <a:latin typeface="Corbel"/>
                <a:ea typeface="Corbel"/>
                <a:cs typeface="Corbel"/>
                <a:sym typeface="Corbel"/>
              </a:rPr>
              <a:t>AOM’s Ethics committees are guided by a set of </a:t>
            </a:r>
            <a:r>
              <a:rPr lang="en-US" sz="2400" u="sng">
                <a:solidFill>
                  <a:schemeClr val="lt1"/>
                </a:solidFill>
                <a:latin typeface="Corbel"/>
                <a:ea typeface="Corbel"/>
                <a:cs typeface="Corbel"/>
                <a:sym typeface="Corbel"/>
                <a:hlinkClick r:id="rId6">
                  <a:extLst>
                    <a:ext uri="{A12FA001-AC4F-418D-AE19-62706E023703}">
                      <ahyp:hlinkClr val="tx"/>
                    </a:ext>
                  </a:extLst>
                </a:hlinkClick>
              </a:rPr>
              <a:t>Policies and Procedures for Handling Ethical Complaints</a:t>
            </a:r>
            <a:endParaRPr sz="2400" u="sng">
              <a:solidFill>
                <a:schemeClr val="lt1"/>
              </a:solidFill>
              <a:latin typeface="Corbel"/>
              <a:ea typeface="Corbel"/>
              <a:cs typeface="Corbel"/>
              <a:sym typeface="Corbel"/>
            </a:endParaRPr>
          </a:p>
          <a:p>
            <a:pPr indent="-342900" lvl="1" marL="577533" rtl="0" algn="l">
              <a:lnSpc>
                <a:spcPct val="90000"/>
              </a:lnSpc>
              <a:spcBef>
                <a:spcPts val="1000"/>
              </a:spcBef>
              <a:spcAft>
                <a:spcPts val="0"/>
              </a:spcAft>
              <a:buSzPct val="91666"/>
              <a:buFont typeface="Noto Sans Symbols"/>
              <a:buChar char="⮚"/>
            </a:pPr>
            <a:r>
              <a:rPr lang="en-US" sz="2400">
                <a:solidFill>
                  <a:schemeClr val="lt1"/>
                </a:solidFill>
                <a:latin typeface="Corbel"/>
                <a:ea typeface="Corbel"/>
                <a:cs typeface="Corbel"/>
                <a:sym typeface="Corbel"/>
              </a:rPr>
              <a:t>HCM members can also contact any HCM division leader with concerns</a:t>
            </a:r>
            <a:endParaRPr sz="2400">
              <a:solidFill>
                <a:schemeClr val="lt1"/>
              </a:solidFill>
              <a:highlight>
                <a:srgbClr val="FFFFFF"/>
              </a:highlight>
              <a:latin typeface="Corbel"/>
              <a:ea typeface="Corbel"/>
              <a:cs typeface="Corbel"/>
              <a:sym typeface="Corbel"/>
            </a:endParaRPr>
          </a:p>
          <a:p>
            <a:pPr indent="0" lvl="0" marL="0" rtl="0" algn="l">
              <a:lnSpc>
                <a:spcPct val="90000"/>
              </a:lnSpc>
              <a:spcBef>
                <a:spcPts val="1000"/>
              </a:spcBef>
              <a:spcAft>
                <a:spcPts val="0"/>
              </a:spcAft>
              <a:buSzPct val="96256"/>
              <a:buNone/>
            </a:pPr>
            <a:r>
              <a:t/>
            </a:r>
            <a:endParaRPr/>
          </a:p>
        </p:txBody>
      </p:sp>
      <p:pic>
        <p:nvPicPr>
          <p:cNvPr id="183" name="Google Shape;183;g2ee75a923d1_0_0"/>
          <p:cNvPicPr preferRelativeResize="0"/>
          <p:nvPr/>
        </p:nvPicPr>
        <p:blipFill rotWithShape="1">
          <a:blip r:embed="rId7">
            <a:alphaModFix/>
          </a:blip>
          <a:srcRect b="0" l="0" r="0" t="0"/>
          <a:stretch/>
        </p:blipFill>
        <p:spPr>
          <a:xfrm>
            <a:off x="577284" y="2817492"/>
            <a:ext cx="7989432" cy="240902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7"/>
          <p:cNvSpPr txBox="1"/>
          <p:nvPr>
            <p:ph type="title"/>
          </p:nvPr>
        </p:nvSpPr>
        <p:spPr>
          <a:xfrm>
            <a:off x="862000" y="230201"/>
            <a:ext cx="7772400" cy="1508760"/>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chemeClr val="dk2"/>
              </a:buClr>
              <a:buSzPts val="4000"/>
              <a:buFont typeface="Corbel"/>
              <a:buNone/>
            </a:pPr>
            <a:r>
              <a:rPr lang="en-US"/>
              <a:t>THANK YOU RIA HEARLD! </a:t>
            </a:r>
            <a:endParaRPr>
              <a:solidFill>
                <a:srgbClr val="FF0000"/>
              </a:solidFill>
            </a:endParaRPr>
          </a:p>
        </p:txBody>
      </p:sp>
      <p:pic>
        <p:nvPicPr>
          <p:cNvPr descr="Downtown Boston Skyline with Custom House Tower Photo Photograph ..." id="190" name="Google Shape;190;p7"/>
          <p:cNvPicPr preferRelativeResize="0"/>
          <p:nvPr/>
        </p:nvPicPr>
        <p:blipFill rotWithShape="1">
          <a:blip r:embed="rId3">
            <a:alphaModFix/>
          </a:blip>
          <a:srcRect b="0" l="0" r="0" t="0"/>
          <a:stretch/>
        </p:blipFill>
        <p:spPr>
          <a:xfrm>
            <a:off x="5980562" y="2029595"/>
            <a:ext cx="2847976" cy="1643339"/>
          </a:xfrm>
          <a:prstGeom prst="rect">
            <a:avLst/>
          </a:prstGeom>
          <a:noFill/>
          <a:ln>
            <a:noFill/>
          </a:ln>
        </p:spPr>
      </p:pic>
      <p:sp>
        <p:nvSpPr>
          <p:cNvPr id="191" name="Google Shape;191;p7"/>
          <p:cNvSpPr txBox="1"/>
          <p:nvPr>
            <p:ph idx="1" type="body"/>
          </p:nvPr>
        </p:nvSpPr>
        <p:spPr>
          <a:xfrm>
            <a:off x="195900" y="3816000"/>
            <a:ext cx="1924200" cy="16890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2000"/>
              <a:buFont typeface="Noto Sans Symbols"/>
              <a:buChar char="⮚"/>
            </a:pPr>
            <a:r>
              <a:rPr b="1" lang="en-US" sz="2000"/>
              <a:t>2020 &amp; 2021: Virtual </a:t>
            </a:r>
            <a:endParaRPr b="1"/>
          </a:p>
          <a:p>
            <a:pPr indent="-342900" lvl="0" marL="342900" rtl="0" algn="l">
              <a:lnSpc>
                <a:spcPct val="90000"/>
              </a:lnSpc>
              <a:spcBef>
                <a:spcPts val="800"/>
              </a:spcBef>
              <a:spcAft>
                <a:spcPts val="0"/>
              </a:spcAft>
              <a:buSzPts val="2000"/>
              <a:buFont typeface="Noto Sans Symbols"/>
              <a:buChar char="⮚"/>
            </a:pPr>
            <a:r>
              <a:rPr b="1" lang="en-US" sz="2000"/>
              <a:t>2022: Seattle, WA</a:t>
            </a:r>
            <a:endParaRPr b="1"/>
          </a:p>
          <a:p>
            <a:pPr indent="-342900" lvl="0" marL="342900" rtl="0" algn="l">
              <a:lnSpc>
                <a:spcPct val="90000"/>
              </a:lnSpc>
              <a:spcBef>
                <a:spcPts val="800"/>
              </a:spcBef>
              <a:spcAft>
                <a:spcPts val="0"/>
              </a:spcAft>
              <a:buSzPts val="2000"/>
              <a:buFont typeface="Noto Sans Symbols"/>
              <a:buChar char="⮚"/>
            </a:pPr>
            <a:r>
              <a:rPr b="1" lang="en-US" sz="2000"/>
              <a:t>2023: Boston, MA</a:t>
            </a:r>
            <a:endParaRPr b="1"/>
          </a:p>
          <a:p>
            <a:pPr indent="-342900" lvl="0" marL="342900" rtl="0" algn="l">
              <a:lnSpc>
                <a:spcPct val="90000"/>
              </a:lnSpc>
              <a:spcBef>
                <a:spcPts val="800"/>
              </a:spcBef>
              <a:spcAft>
                <a:spcPts val="0"/>
              </a:spcAft>
              <a:buSzPts val="2000"/>
              <a:buFont typeface="Noto Sans Symbols"/>
              <a:buChar char="⮚"/>
            </a:pPr>
            <a:r>
              <a:rPr b="1" lang="en-US" sz="2000"/>
              <a:t>2024: Chicago, IL</a:t>
            </a:r>
            <a:endParaRPr b="1"/>
          </a:p>
          <a:p>
            <a:pPr indent="-55878" lvl="0" marL="182880" rtl="0" algn="l">
              <a:lnSpc>
                <a:spcPct val="90000"/>
              </a:lnSpc>
              <a:spcBef>
                <a:spcPts val="800"/>
              </a:spcBef>
              <a:spcAft>
                <a:spcPts val="0"/>
              </a:spcAft>
              <a:buSzPts val="2000"/>
              <a:buNone/>
            </a:pPr>
            <a:r>
              <a:t/>
            </a:r>
            <a:endParaRPr sz="2000"/>
          </a:p>
        </p:txBody>
      </p:sp>
      <p:pic>
        <p:nvPicPr>
          <p:cNvPr descr="Seattle Skyline Pictures | Download Free Images on Unsplash" id="192" name="Google Shape;192;p7"/>
          <p:cNvPicPr preferRelativeResize="0"/>
          <p:nvPr/>
        </p:nvPicPr>
        <p:blipFill rotWithShape="1">
          <a:blip r:embed="rId4">
            <a:alphaModFix/>
          </a:blip>
          <a:srcRect b="0" l="0" r="11071" t="0"/>
          <a:stretch/>
        </p:blipFill>
        <p:spPr>
          <a:xfrm>
            <a:off x="125623" y="1951245"/>
            <a:ext cx="2847976" cy="1652443"/>
          </a:xfrm>
          <a:prstGeom prst="rect">
            <a:avLst/>
          </a:prstGeom>
          <a:noFill/>
          <a:ln>
            <a:noFill/>
          </a:ln>
        </p:spPr>
      </p:pic>
      <p:pic>
        <p:nvPicPr>
          <p:cNvPr id="193" name="Google Shape;193;p7"/>
          <p:cNvPicPr preferRelativeResize="0"/>
          <p:nvPr/>
        </p:nvPicPr>
        <p:blipFill rotWithShape="1">
          <a:blip r:embed="rId5">
            <a:alphaModFix/>
          </a:blip>
          <a:srcRect b="0" l="0" r="0" t="0"/>
          <a:stretch/>
        </p:blipFill>
        <p:spPr>
          <a:xfrm>
            <a:off x="3293465" y="2029598"/>
            <a:ext cx="2367225" cy="2367225"/>
          </a:xfrm>
          <a:prstGeom prst="rect">
            <a:avLst/>
          </a:prstGeom>
          <a:noFill/>
          <a:ln>
            <a:noFill/>
          </a:ln>
        </p:spPr>
      </p:pic>
      <p:pic>
        <p:nvPicPr>
          <p:cNvPr id="194" name="Google Shape;194;p7"/>
          <p:cNvPicPr preferRelativeResize="0"/>
          <p:nvPr/>
        </p:nvPicPr>
        <p:blipFill rotWithShape="1">
          <a:blip r:embed="rId6">
            <a:alphaModFix/>
          </a:blip>
          <a:srcRect b="0" l="0" r="0" t="0"/>
          <a:stretch/>
        </p:blipFill>
        <p:spPr>
          <a:xfrm>
            <a:off x="2716450" y="4549223"/>
            <a:ext cx="3264106" cy="2156378"/>
          </a:xfrm>
          <a:prstGeom prst="rect">
            <a:avLst/>
          </a:prstGeom>
          <a:noFill/>
          <a:ln>
            <a:noFill/>
          </a:ln>
        </p:spPr>
      </p:pic>
      <p:pic>
        <p:nvPicPr>
          <p:cNvPr id="195" name="Google Shape;195;p7"/>
          <p:cNvPicPr preferRelativeResize="0"/>
          <p:nvPr/>
        </p:nvPicPr>
        <p:blipFill rotWithShape="1">
          <a:blip r:embed="rId7">
            <a:alphaModFix/>
          </a:blip>
          <a:srcRect b="0" l="0" r="0" t="0"/>
          <a:stretch/>
        </p:blipFill>
        <p:spPr>
          <a:xfrm>
            <a:off x="6145725" y="4022850"/>
            <a:ext cx="2858649" cy="2432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0" name="Shape 200"/>
        <p:cNvGrpSpPr/>
        <p:nvPr/>
      </p:nvGrpSpPr>
      <p:grpSpPr>
        <a:xfrm>
          <a:off x="0" y="0"/>
          <a:ext cx="0" cy="0"/>
          <a:chOff x="0" y="0"/>
          <a:chExt cx="0" cy="0"/>
        </a:xfrm>
      </p:grpSpPr>
      <p:pic>
        <p:nvPicPr>
          <p:cNvPr id="201" name="Google Shape;201;p9"/>
          <p:cNvPicPr preferRelativeResize="0"/>
          <p:nvPr/>
        </p:nvPicPr>
        <p:blipFill rotWithShape="1">
          <a:blip r:embed="rId3">
            <a:alphaModFix/>
          </a:blip>
          <a:srcRect b="0" l="0" r="0" t="0"/>
          <a:stretch/>
        </p:blipFill>
        <p:spPr>
          <a:xfrm>
            <a:off x="134475" y="25400"/>
            <a:ext cx="8875045" cy="68579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6" name="Shape 206"/>
        <p:cNvGrpSpPr/>
        <p:nvPr/>
      </p:nvGrpSpPr>
      <p:grpSpPr>
        <a:xfrm>
          <a:off x="0" y="0"/>
          <a:ext cx="0" cy="0"/>
          <a:chOff x="0" y="0"/>
          <a:chExt cx="0" cy="0"/>
        </a:xfrm>
      </p:grpSpPr>
      <p:sp>
        <p:nvSpPr>
          <p:cNvPr id="207" name="Google Shape;207;p11"/>
          <p:cNvSpPr/>
          <p:nvPr/>
        </p:nvSpPr>
        <p:spPr>
          <a:xfrm>
            <a:off x="0" y="0"/>
            <a:ext cx="3490722"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08" name="Google Shape;208;p11"/>
          <p:cNvSpPr txBox="1"/>
          <p:nvPr>
            <p:ph type="title"/>
          </p:nvPr>
        </p:nvSpPr>
        <p:spPr>
          <a:xfrm>
            <a:off x="466927" y="838646"/>
            <a:ext cx="2782493" cy="5180709"/>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lt2"/>
              </a:buClr>
              <a:buSzPts val="3100"/>
              <a:buFont typeface="Corbel"/>
              <a:buNone/>
            </a:pPr>
            <a:r>
              <a:rPr b="1" lang="en-US" sz="3100"/>
              <a:t>PROGRAM HIGHLIGHTS &amp; AWARDS</a:t>
            </a:r>
            <a:endParaRPr b="1"/>
          </a:p>
        </p:txBody>
      </p:sp>
      <p:sp>
        <p:nvSpPr>
          <p:cNvPr id="209" name="Google Shape;209;p11"/>
          <p:cNvSpPr/>
          <p:nvPr/>
        </p:nvSpPr>
        <p:spPr>
          <a:xfrm>
            <a:off x="3490721" y="-2"/>
            <a:ext cx="5653277" cy="68580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10" name="Google Shape;210;p11"/>
          <p:cNvSpPr txBox="1"/>
          <p:nvPr>
            <p:ph idx="1" type="body"/>
          </p:nvPr>
        </p:nvSpPr>
        <p:spPr>
          <a:xfrm>
            <a:off x="3872752" y="838647"/>
            <a:ext cx="5076176" cy="5180708"/>
          </a:xfrm>
          <a:prstGeom prst="rect">
            <a:avLst/>
          </a:prstGeom>
          <a:noFill/>
          <a:ln>
            <a:noFill/>
          </a:ln>
        </p:spPr>
        <p:txBody>
          <a:bodyPr anchorCtr="0" anchor="ctr" bIns="45700" lIns="91425" spcFirstLastPara="1" rIns="91425" wrap="square" tIns="45700">
            <a:normAutofit/>
          </a:bodyPr>
          <a:lstStyle/>
          <a:p>
            <a:pPr indent="-342900" lvl="1" marL="571500" rtl="0" algn="l">
              <a:lnSpc>
                <a:spcPct val="90000"/>
              </a:lnSpc>
              <a:spcBef>
                <a:spcPts val="0"/>
              </a:spcBef>
              <a:spcAft>
                <a:spcPts val="0"/>
              </a:spcAft>
              <a:buSzPts val="2400"/>
              <a:buFont typeface="Noto Sans Symbols"/>
              <a:buChar char="❖"/>
            </a:pPr>
            <a:r>
              <a:rPr b="1" lang="en-US" sz="2400">
                <a:solidFill>
                  <a:schemeClr val="dk2"/>
                </a:solidFill>
              </a:rPr>
              <a:t>2024 PDW Chair – Amber Stephenson</a:t>
            </a:r>
            <a:endParaRPr b="1"/>
          </a:p>
          <a:p>
            <a:pPr indent="-190500" lvl="1" marL="723900" rtl="0" algn="l">
              <a:lnSpc>
                <a:spcPct val="90000"/>
              </a:lnSpc>
              <a:spcBef>
                <a:spcPts val="600"/>
              </a:spcBef>
              <a:spcAft>
                <a:spcPts val="0"/>
              </a:spcAft>
              <a:buSzPts val="2400"/>
              <a:buFont typeface="Noto Sans Symbols"/>
              <a:buNone/>
            </a:pPr>
            <a:r>
              <a:t/>
            </a:r>
            <a:endParaRPr sz="2400">
              <a:solidFill>
                <a:schemeClr val="dk2"/>
              </a:solidFill>
            </a:endParaRPr>
          </a:p>
          <a:p>
            <a:pPr indent="-342900" lvl="1" marL="571500" rtl="0" algn="l">
              <a:lnSpc>
                <a:spcPct val="90000"/>
              </a:lnSpc>
              <a:spcBef>
                <a:spcPts val="600"/>
              </a:spcBef>
              <a:spcAft>
                <a:spcPts val="0"/>
              </a:spcAft>
              <a:buSzPts val="2400"/>
              <a:buFont typeface="Noto Sans Symbols"/>
              <a:buChar char="❖"/>
            </a:pPr>
            <a:r>
              <a:rPr b="1" lang="en-US" sz="2400">
                <a:solidFill>
                  <a:schemeClr val="dk2"/>
                </a:solidFill>
              </a:rPr>
              <a:t>2024 Program Chair — Deirdre McCaughey</a:t>
            </a:r>
            <a:endParaRPr b="1"/>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2e80677d76a_0_3"/>
          <p:cNvSpPr txBox="1"/>
          <p:nvPr>
            <p:ph type="title"/>
          </p:nvPr>
        </p:nvSpPr>
        <p:spPr>
          <a:xfrm>
            <a:off x="685019" y="284176"/>
            <a:ext cx="7772400" cy="15087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85000"/>
              </a:lnSpc>
              <a:spcBef>
                <a:spcPts val="0"/>
              </a:spcBef>
              <a:spcAft>
                <a:spcPts val="0"/>
              </a:spcAft>
              <a:buClr>
                <a:schemeClr val="dk2"/>
              </a:buClr>
              <a:buSzPct val="100000"/>
              <a:buFont typeface="Corbel"/>
              <a:buNone/>
            </a:pPr>
            <a:r>
              <a:rPr lang="en-US"/>
              <a:t>2024 HCM </a:t>
            </a:r>
            <a:endParaRPr/>
          </a:p>
          <a:p>
            <a:pPr indent="0" lvl="0" marL="0" rtl="0" algn="ctr">
              <a:lnSpc>
                <a:spcPct val="85000"/>
              </a:lnSpc>
              <a:spcBef>
                <a:spcPts val="0"/>
              </a:spcBef>
              <a:spcAft>
                <a:spcPts val="0"/>
              </a:spcAft>
              <a:buClr>
                <a:schemeClr val="dk2"/>
              </a:buClr>
              <a:buSzPct val="100000"/>
              <a:buFont typeface="Corbel"/>
              <a:buNone/>
            </a:pPr>
            <a:r>
              <a:rPr lang="en-US"/>
              <a:t>Professional Development Workshops (PDWs)</a:t>
            </a:r>
            <a:endParaRPr/>
          </a:p>
        </p:txBody>
      </p:sp>
      <p:sp>
        <p:nvSpPr>
          <p:cNvPr id="217" name="Google Shape;217;g2e80677d76a_0_3"/>
          <p:cNvSpPr txBox="1"/>
          <p:nvPr>
            <p:ph idx="1" type="body"/>
          </p:nvPr>
        </p:nvSpPr>
        <p:spPr>
          <a:xfrm>
            <a:off x="63175" y="2904075"/>
            <a:ext cx="4773600" cy="743100"/>
          </a:xfrm>
          <a:prstGeom prst="rect">
            <a:avLst/>
          </a:prstGeom>
          <a:noFill/>
          <a:ln>
            <a:noFill/>
          </a:ln>
        </p:spPr>
        <p:txBody>
          <a:bodyPr anchorCtr="0" anchor="ctr" bIns="45700" lIns="91425" spcFirstLastPara="1" rIns="91425" wrap="square" tIns="45700">
            <a:normAutofit fontScale="92500"/>
          </a:bodyPr>
          <a:lstStyle/>
          <a:p>
            <a:pPr indent="-342900" lvl="0" marL="342900" rtl="0" algn="l">
              <a:lnSpc>
                <a:spcPct val="90000"/>
              </a:lnSpc>
              <a:spcBef>
                <a:spcPts val="1200"/>
              </a:spcBef>
              <a:spcAft>
                <a:spcPts val="200"/>
              </a:spcAft>
              <a:buSzPct val="98280"/>
              <a:buFont typeface="Noto Sans Symbols"/>
              <a:buChar char="⮚"/>
            </a:pPr>
            <a:r>
              <a:rPr lang="en-US" sz="2200"/>
              <a:t>Emerging Scholars Consortium (ESC) -</a:t>
            </a:r>
            <a:endParaRPr sz="2200"/>
          </a:p>
        </p:txBody>
      </p:sp>
      <p:sp>
        <p:nvSpPr>
          <p:cNvPr id="218" name="Google Shape;218;g2e80677d76a_0_3"/>
          <p:cNvSpPr txBox="1"/>
          <p:nvPr>
            <p:ph idx="2" type="body"/>
          </p:nvPr>
        </p:nvSpPr>
        <p:spPr>
          <a:xfrm>
            <a:off x="457200" y="3647175"/>
            <a:ext cx="4138200" cy="2911200"/>
          </a:xfrm>
          <a:prstGeom prst="rect">
            <a:avLst/>
          </a:prstGeom>
          <a:noFill/>
          <a:ln>
            <a:noFill/>
          </a:ln>
        </p:spPr>
        <p:txBody>
          <a:bodyPr anchorCtr="0" anchor="t" bIns="45700" lIns="91425" spcFirstLastPara="1" rIns="91425" wrap="square" tIns="45700">
            <a:normAutofit/>
          </a:bodyPr>
          <a:lstStyle/>
          <a:p>
            <a:pPr indent="-273050" lvl="1" marL="273050" rtl="0" algn="l">
              <a:lnSpc>
                <a:spcPct val="90000"/>
              </a:lnSpc>
              <a:spcBef>
                <a:spcPts val="400"/>
              </a:spcBef>
              <a:spcAft>
                <a:spcPts val="0"/>
              </a:spcAft>
              <a:buSzPts val="2000"/>
              <a:buFont typeface="Noto Sans Symbols"/>
              <a:buChar char="⮚"/>
            </a:pPr>
            <a:r>
              <a:rPr lang="en-US"/>
              <a:t>5 Sessions:</a:t>
            </a:r>
            <a:endParaRPr/>
          </a:p>
          <a:p>
            <a:pPr indent="-342900" lvl="2" marL="793750" rtl="0" algn="l">
              <a:lnSpc>
                <a:spcPct val="90000"/>
              </a:lnSpc>
              <a:spcBef>
                <a:spcPts val="600"/>
              </a:spcBef>
              <a:spcAft>
                <a:spcPts val="0"/>
              </a:spcAft>
              <a:buSzPts val="1900"/>
              <a:buFont typeface="Noto Sans Symbols"/>
              <a:buChar char="⮚"/>
            </a:pPr>
            <a:r>
              <a:rPr lang="en-US" sz="1900"/>
              <a:t>Networking</a:t>
            </a:r>
            <a:endParaRPr sz="1900"/>
          </a:p>
          <a:p>
            <a:pPr indent="-342900" lvl="2" marL="793750" rtl="0" algn="l">
              <a:lnSpc>
                <a:spcPct val="90000"/>
              </a:lnSpc>
              <a:spcBef>
                <a:spcPts val="600"/>
              </a:spcBef>
              <a:spcAft>
                <a:spcPts val="0"/>
              </a:spcAft>
              <a:buSzPts val="1900"/>
              <a:buFont typeface="Noto Sans Symbols"/>
              <a:buChar char="⮚"/>
            </a:pPr>
            <a:r>
              <a:rPr lang="en-US" sz="1900"/>
              <a:t>Becoming an HCM Scholar</a:t>
            </a:r>
            <a:endParaRPr sz="1900"/>
          </a:p>
          <a:p>
            <a:pPr indent="-342900" lvl="2" marL="793750" rtl="0" algn="l">
              <a:lnSpc>
                <a:spcPct val="90000"/>
              </a:lnSpc>
              <a:spcBef>
                <a:spcPts val="600"/>
              </a:spcBef>
              <a:spcAft>
                <a:spcPts val="0"/>
              </a:spcAft>
              <a:buSzPts val="1900"/>
              <a:buFont typeface="Noto Sans Symbols"/>
              <a:buChar char="⮚"/>
            </a:pPr>
            <a:r>
              <a:rPr lang="en-US" sz="1900"/>
              <a:t>EDIJR</a:t>
            </a:r>
            <a:endParaRPr sz="1900"/>
          </a:p>
          <a:p>
            <a:pPr indent="-342900" lvl="2" marL="793750" rtl="0" algn="l">
              <a:lnSpc>
                <a:spcPct val="90000"/>
              </a:lnSpc>
              <a:spcBef>
                <a:spcPts val="600"/>
              </a:spcBef>
              <a:spcAft>
                <a:spcPts val="0"/>
              </a:spcAft>
              <a:buSzPts val="1900"/>
              <a:buFont typeface="Noto Sans Symbols"/>
              <a:buChar char="⮚"/>
            </a:pPr>
            <a:r>
              <a:rPr lang="en-US" sz="1900"/>
              <a:t>Team-based Learning</a:t>
            </a:r>
            <a:endParaRPr sz="1900"/>
          </a:p>
          <a:p>
            <a:pPr indent="-342900" lvl="2" marL="793750" rtl="0" algn="l">
              <a:lnSpc>
                <a:spcPct val="90000"/>
              </a:lnSpc>
              <a:spcBef>
                <a:spcPts val="600"/>
              </a:spcBef>
              <a:spcAft>
                <a:spcPts val="0"/>
              </a:spcAft>
              <a:buSzPts val="1900"/>
              <a:buFont typeface="Noto Sans Symbols"/>
              <a:buChar char="⮚"/>
            </a:pPr>
            <a:r>
              <a:rPr lang="en-US" sz="1900"/>
              <a:t>Strategizing for a Life in Academia</a:t>
            </a:r>
            <a:endParaRPr sz="1900"/>
          </a:p>
          <a:p>
            <a:pPr indent="-342900" lvl="0" marL="342900" rtl="0" algn="l">
              <a:lnSpc>
                <a:spcPct val="90000"/>
              </a:lnSpc>
              <a:spcBef>
                <a:spcPts val="1600"/>
              </a:spcBef>
              <a:spcAft>
                <a:spcPts val="0"/>
              </a:spcAft>
              <a:buSzPts val="1800"/>
              <a:buFont typeface="Noto Sans Symbols"/>
              <a:buChar char="⮚"/>
            </a:pPr>
            <a:r>
              <a:rPr lang="en-US"/>
              <a:t>ESC Social – Flight Club</a:t>
            </a:r>
            <a:endParaRPr/>
          </a:p>
        </p:txBody>
      </p:sp>
      <p:sp>
        <p:nvSpPr>
          <p:cNvPr id="219" name="Google Shape;219;g2e80677d76a_0_3"/>
          <p:cNvSpPr txBox="1"/>
          <p:nvPr>
            <p:ph idx="3" type="body"/>
          </p:nvPr>
        </p:nvSpPr>
        <p:spPr>
          <a:xfrm>
            <a:off x="5105228" y="2904070"/>
            <a:ext cx="3657600" cy="743100"/>
          </a:xfrm>
          <a:prstGeom prst="rect">
            <a:avLst/>
          </a:prstGeom>
          <a:noFill/>
          <a:ln>
            <a:noFill/>
          </a:ln>
        </p:spPr>
        <p:txBody>
          <a:bodyPr anchorCtr="0" anchor="ctr" bIns="45700" lIns="91425" spcFirstLastPara="1" rIns="91425" wrap="square" tIns="45700">
            <a:normAutofit fontScale="92500"/>
          </a:bodyPr>
          <a:lstStyle/>
          <a:p>
            <a:pPr indent="0" lvl="0" marL="0" rtl="0" algn="l">
              <a:lnSpc>
                <a:spcPct val="90000"/>
              </a:lnSpc>
              <a:spcBef>
                <a:spcPts val="1200"/>
              </a:spcBef>
              <a:spcAft>
                <a:spcPts val="200"/>
              </a:spcAft>
              <a:buSzPct val="98280"/>
              <a:buNone/>
            </a:pPr>
            <a:r>
              <a:rPr lang="en-US" sz="2200"/>
              <a:t>PDWs -</a:t>
            </a:r>
            <a:endParaRPr sz="2200"/>
          </a:p>
        </p:txBody>
      </p:sp>
      <p:sp>
        <p:nvSpPr>
          <p:cNvPr id="220" name="Google Shape;220;g2e80677d76a_0_3"/>
          <p:cNvSpPr txBox="1"/>
          <p:nvPr>
            <p:ph idx="4" type="body"/>
          </p:nvPr>
        </p:nvSpPr>
        <p:spPr>
          <a:xfrm>
            <a:off x="5105225" y="3647173"/>
            <a:ext cx="3657600" cy="2965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200"/>
              </a:spcBef>
              <a:spcAft>
                <a:spcPts val="0"/>
              </a:spcAft>
              <a:buSzPts val="2200"/>
              <a:buNone/>
            </a:pPr>
            <a:r>
              <a:rPr lang="en-US" sz="2000"/>
              <a:t>5 Sessions:</a:t>
            </a:r>
            <a:endParaRPr sz="2000"/>
          </a:p>
          <a:p>
            <a:pPr indent="-349250" lvl="0" marL="457200" rtl="0" algn="l">
              <a:lnSpc>
                <a:spcPct val="90000"/>
              </a:lnSpc>
              <a:spcBef>
                <a:spcPts val="1200"/>
              </a:spcBef>
              <a:spcAft>
                <a:spcPts val="0"/>
              </a:spcAft>
              <a:buSzPts val="1900"/>
              <a:buFont typeface="Noto Sans Symbols"/>
              <a:buChar char="⮚"/>
            </a:pPr>
            <a:r>
              <a:rPr lang="en-US" sz="1900"/>
              <a:t>The Future of US Healthcare</a:t>
            </a:r>
            <a:endParaRPr sz="1900"/>
          </a:p>
          <a:p>
            <a:pPr indent="-349250" lvl="0" marL="457200" rtl="0" algn="l">
              <a:lnSpc>
                <a:spcPct val="90000"/>
              </a:lnSpc>
              <a:spcBef>
                <a:spcPts val="0"/>
              </a:spcBef>
              <a:spcAft>
                <a:spcPts val="0"/>
              </a:spcAft>
              <a:buSzPts val="1900"/>
              <a:buFont typeface="Noto Sans Symbols"/>
              <a:buChar char="⮚"/>
            </a:pPr>
            <a:r>
              <a:rPr lang="en-US" sz="1900"/>
              <a:t>Transitions in Mentoring</a:t>
            </a:r>
            <a:endParaRPr sz="1900"/>
          </a:p>
          <a:p>
            <a:pPr indent="-349250" lvl="0" marL="457200" rtl="0" algn="l">
              <a:lnSpc>
                <a:spcPct val="90000"/>
              </a:lnSpc>
              <a:spcBef>
                <a:spcPts val="0"/>
              </a:spcBef>
              <a:spcAft>
                <a:spcPts val="0"/>
              </a:spcAft>
              <a:buSzPts val="1900"/>
              <a:buFont typeface="Noto Sans Symbols"/>
              <a:buChar char="⮚"/>
            </a:pPr>
            <a:r>
              <a:rPr lang="en-US" sz="1900"/>
              <a:t>Implementation Science</a:t>
            </a:r>
            <a:endParaRPr sz="1900"/>
          </a:p>
          <a:p>
            <a:pPr indent="-349250" lvl="0" marL="457200" rtl="0" algn="l">
              <a:lnSpc>
                <a:spcPct val="90000"/>
              </a:lnSpc>
              <a:spcBef>
                <a:spcPts val="0"/>
              </a:spcBef>
              <a:spcAft>
                <a:spcPts val="0"/>
              </a:spcAft>
              <a:buSzPts val="1900"/>
              <a:buFont typeface="Noto Sans Symbols"/>
              <a:buChar char="⮚"/>
            </a:pPr>
            <a:r>
              <a:rPr lang="en-US" sz="1900"/>
              <a:t>Should DEI DIE?</a:t>
            </a:r>
            <a:endParaRPr sz="1900"/>
          </a:p>
          <a:p>
            <a:pPr indent="-349250" lvl="0" marL="457200" rtl="0" algn="l">
              <a:lnSpc>
                <a:spcPct val="90000"/>
              </a:lnSpc>
              <a:spcBef>
                <a:spcPts val="0"/>
              </a:spcBef>
              <a:spcAft>
                <a:spcPts val="0"/>
              </a:spcAft>
              <a:buSzPts val="1900"/>
              <a:buFont typeface="Noto Sans Symbols"/>
              <a:buChar char="⮚"/>
            </a:pPr>
            <a:r>
              <a:rPr lang="en-US" sz="1900"/>
              <a:t>A Serious Game: Collaborating in a Health Innovation Network</a:t>
            </a:r>
            <a:endParaRPr sz="1900"/>
          </a:p>
        </p:txBody>
      </p:sp>
      <p:sp>
        <p:nvSpPr>
          <p:cNvPr id="221" name="Google Shape;221;g2e80677d76a_0_3"/>
          <p:cNvSpPr txBox="1"/>
          <p:nvPr/>
        </p:nvSpPr>
        <p:spPr>
          <a:xfrm>
            <a:off x="279725" y="1909025"/>
            <a:ext cx="8103300" cy="541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1" i="0" lang="en-US" sz="2600" u="none" cap="none" strike="noStrike">
                <a:solidFill>
                  <a:schemeClr val="lt1"/>
                </a:solidFill>
                <a:latin typeface="Corbel"/>
                <a:ea typeface="Corbel"/>
                <a:cs typeface="Corbel"/>
                <a:sym typeface="Corbel"/>
              </a:rPr>
              <a:t> ~ 30 Hours of Programming, ESC + 17 PDWs ~</a:t>
            </a:r>
            <a:endParaRPr b="1" i="0" sz="2600" u="none" cap="none" strike="noStrike">
              <a:solidFill>
                <a:schemeClr val="lt1"/>
              </a:solidFill>
              <a:latin typeface="Corbel"/>
              <a:ea typeface="Corbel"/>
              <a:cs typeface="Corbel"/>
              <a:sym typeface="Corbel"/>
            </a:endParaRPr>
          </a:p>
        </p:txBody>
      </p:sp>
      <p:sp>
        <p:nvSpPr>
          <p:cNvPr id="222" name="Google Shape;222;g2e80677d76a_0_3"/>
          <p:cNvSpPr txBox="1"/>
          <p:nvPr/>
        </p:nvSpPr>
        <p:spPr>
          <a:xfrm>
            <a:off x="279725" y="2435775"/>
            <a:ext cx="3004800" cy="44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1" lang="en-US" sz="2600" u="sng" cap="none" strike="noStrike">
                <a:solidFill>
                  <a:schemeClr val="lt1"/>
                </a:solidFill>
                <a:latin typeface="Corbel"/>
                <a:ea typeface="Corbel"/>
                <a:cs typeface="Corbel"/>
                <a:sym typeface="Corbel"/>
              </a:rPr>
              <a:t>Friday </a:t>
            </a:r>
            <a:r>
              <a:rPr b="0" i="0" lang="en-US" sz="2600" u="none" cap="none" strike="noStrike">
                <a:solidFill>
                  <a:schemeClr val="lt1"/>
                </a:solidFill>
                <a:latin typeface="Corbel"/>
                <a:ea typeface="Corbel"/>
                <a:cs typeface="Corbel"/>
                <a:sym typeface="Corbel"/>
              </a:rPr>
              <a:t>- </a:t>
            </a:r>
            <a:endParaRPr b="0" i="0" sz="2600" u="none" cap="none" strike="noStrike">
              <a:solidFill>
                <a:schemeClr val="lt1"/>
              </a:solidFill>
              <a:latin typeface="Corbel"/>
              <a:ea typeface="Corbel"/>
              <a:cs typeface="Corbel"/>
              <a:sym typeface="Corbel"/>
            </a:endParaRPr>
          </a:p>
        </p:txBody>
      </p:sp>
      <p:cxnSp>
        <p:nvCxnSpPr>
          <p:cNvPr id="223" name="Google Shape;223;g2e80677d76a_0_3"/>
          <p:cNvCxnSpPr>
            <a:stCxn id="217" idx="3"/>
          </p:cNvCxnSpPr>
          <p:nvPr/>
        </p:nvCxnSpPr>
        <p:spPr>
          <a:xfrm>
            <a:off x="4836775" y="3275625"/>
            <a:ext cx="27000" cy="3013800"/>
          </a:xfrm>
          <a:prstGeom prst="straightConnector1">
            <a:avLst/>
          </a:prstGeom>
          <a:noFill/>
          <a:ln cap="flat" cmpd="sng" w="28575">
            <a:solidFill>
              <a:schemeClr val="lt1"/>
            </a:solidFill>
            <a:prstDash val="solid"/>
            <a:round/>
            <a:headEnd len="sm" w="sm" type="none"/>
            <a:tailEnd len="sm" w="sm"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3"/>
          <p:cNvSpPr txBox="1"/>
          <p:nvPr>
            <p:ph type="title"/>
          </p:nvPr>
        </p:nvSpPr>
        <p:spPr>
          <a:xfrm>
            <a:off x="685025" y="284175"/>
            <a:ext cx="8185200" cy="1508700"/>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SzPts val="1800"/>
              <a:buNone/>
            </a:pPr>
            <a:r>
              <a:rPr lang="en-US" sz="3600"/>
              <a:t>2024 HCM </a:t>
            </a:r>
            <a:br>
              <a:rPr lang="en-US" sz="3600"/>
            </a:br>
            <a:r>
              <a:rPr lang="en-US" sz="3600"/>
              <a:t>Professional Development Workshops (PDWs)</a:t>
            </a:r>
            <a:endParaRPr sz="3600"/>
          </a:p>
        </p:txBody>
      </p:sp>
      <p:sp>
        <p:nvSpPr>
          <p:cNvPr id="230" name="Google Shape;230;p13"/>
          <p:cNvSpPr txBox="1"/>
          <p:nvPr>
            <p:ph idx="1" type="body"/>
          </p:nvPr>
        </p:nvSpPr>
        <p:spPr>
          <a:xfrm>
            <a:off x="186600" y="1959425"/>
            <a:ext cx="8521200" cy="47994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SzPct val="100000"/>
              <a:buNone/>
            </a:pPr>
            <a:r>
              <a:rPr b="1" i="1" lang="en-US" sz="2600" u="sng"/>
              <a:t>Saturday </a:t>
            </a:r>
            <a:r>
              <a:rPr b="1" lang="en-US" sz="2800"/>
              <a:t>–</a:t>
            </a:r>
            <a:r>
              <a:rPr b="1" lang="en-US" sz="2600"/>
              <a:t> </a:t>
            </a:r>
            <a:endParaRPr b="1" sz="2600"/>
          </a:p>
          <a:p>
            <a:pPr indent="0" lvl="0" marL="0" rtl="0" algn="l">
              <a:lnSpc>
                <a:spcPct val="90000"/>
              </a:lnSpc>
              <a:spcBef>
                <a:spcPts val="0"/>
              </a:spcBef>
              <a:spcAft>
                <a:spcPts val="0"/>
              </a:spcAft>
              <a:buSzPct val="144444"/>
              <a:buNone/>
            </a:pPr>
            <a:r>
              <a:t/>
            </a:r>
            <a:endParaRPr b="1" sz="1800"/>
          </a:p>
          <a:p>
            <a:pPr indent="-342900" lvl="0" marL="342900" rtl="0" algn="l">
              <a:lnSpc>
                <a:spcPct val="90000"/>
              </a:lnSpc>
              <a:spcBef>
                <a:spcPts val="0"/>
              </a:spcBef>
              <a:spcAft>
                <a:spcPts val="0"/>
              </a:spcAft>
              <a:buSzPct val="103576"/>
              <a:buFont typeface="Noto Sans Symbols"/>
              <a:buChar char="⮚"/>
            </a:pPr>
            <a:r>
              <a:rPr b="1" lang="en-US"/>
              <a:t>PDWs </a:t>
            </a:r>
            <a:r>
              <a:rPr b="1" lang="en-US" sz="2350"/>
              <a:t>- </a:t>
            </a:r>
            <a:endParaRPr b="1" sz="2350"/>
          </a:p>
          <a:p>
            <a:pPr indent="-342946" lvl="1" marL="386398" rtl="0" algn="l">
              <a:lnSpc>
                <a:spcPct val="90000"/>
              </a:lnSpc>
              <a:spcBef>
                <a:spcPts val="0"/>
              </a:spcBef>
              <a:spcAft>
                <a:spcPts val="0"/>
              </a:spcAft>
              <a:buSzPct val="90975"/>
              <a:buFont typeface="Noto Sans Symbols"/>
              <a:buChar char="⮚"/>
            </a:pPr>
            <a:r>
              <a:rPr lang="en-US" sz="2216"/>
              <a:t>11 Sessions:</a:t>
            </a:r>
            <a:endParaRPr sz="2216"/>
          </a:p>
          <a:p>
            <a:pPr indent="-342925" lvl="2" marL="779304" rtl="0" algn="l">
              <a:lnSpc>
                <a:spcPct val="90000"/>
              </a:lnSpc>
              <a:spcBef>
                <a:spcPts val="400"/>
              </a:spcBef>
              <a:spcAft>
                <a:spcPts val="0"/>
              </a:spcAft>
              <a:buSzPct val="100000"/>
              <a:buFont typeface="Noto Sans Symbols"/>
              <a:buChar char="⮚"/>
            </a:pPr>
            <a:r>
              <a:rPr lang="en-US" sz="2008"/>
              <a:t>Incubators (3): Research, Teaching, Practice</a:t>
            </a:r>
            <a:endParaRPr sz="2008"/>
          </a:p>
          <a:p>
            <a:pPr indent="-342925" lvl="2" marL="779304" rtl="0" algn="l">
              <a:lnSpc>
                <a:spcPct val="90000"/>
              </a:lnSpc>
              <a:spcBef>
                <a:spcPts val="400"/>
              </a:spcBef>
              <a:spcAft>
                <a:spcPts val="0"/>
              </a:spcAft>
              <a:buSzPct val="100000"/>
              <a:buFont typeface="Noto Sans Symbols"/>
              <a:buChar char="⮚"/>
            </a:pPr>
            <a:r>
              <a:rPr lang="en-US" sz="2008"/>
              <a:t>Grants (2): Overview of Process; Insights into Review	</a:t>
            </a:r>
            <a:endParaRPr sz="2008"/>
          </a:p>
          <a:p>
            <a:pPr indent="-342925" lvl="2" marL="779304" rtl="0" algn="l">
              <a:lnSpc>
                <a:spcPct val="90000"/>
              </a:lnSpc>
              <a:spcBef>
                <a:spcPts val="600"/>
              </a:spcBef>
              <a:spcAft>
                <a:spcPts val="0"/>
              </a:spcAft>
              <a:buSzPct val="100000"/>
              <a:buFont typeface="Noto Sans Symbols"/>
              <a:buChar char="⮚"/>
            </a:pPr>
            <a:r>
              <a:rPr lang="en-US" sz="2008"/>
              <a:t>AI (2): How AI will Change Teaching; AI as a Catalyst for Collaborative Value Creation</a:t>
            </a:r>
            <a:endParaRPr sz="2008"/>
          </a:p>
          <a:p>
            <a:pPr indent="-342925" lvl="2" marL="779304" rtl="0" algn="l">
              <a:lnSpc>
                <a:spcPct val="90000"/>
              </a:lnSpc>
              <a:spcBef>
                <a:spcPts val="600"/>
              </a:spcBef>
              <a:spcAft>
                <a:spcPts val="0"/>
              </a:spcAft>
              <a:buSzPct val="100000"/>
              <a:buFont typeface="Noto Sans Symbols"/>
              <a:buChar char="⮚"/>
            </a:pPr>
            <a:r>
              <a:rPr lang="en-US" sz="2008"/>
              <a:t>Helping the Helpers: A Multidisciplinary Approach to Mental Health </a:t>
            </a:r>
            <a:endParaRPr sz="2008"/>
          </a:p>
          <a:p>
            <a:pPr indent="-342925" lvl="2" marL="779304" rtl="0" algn="l">
              <a:lnSpc>
                <a:spcPct val="90000"/>
              </a:lnSpc>
              <a:spcBef>
                <a:spcPts val="600"/>
              </a:spcBef>
              <a:spcAft>
                <a:spcPts val="0"/>
              </a:spcAft>
              <a:buSzPct val="100000"/>
              <a:buFont typeface="Noto Sans Symbols"/>
              <a:buChar char="⮚"/>
            </a:pPr>
            <a:r>
              <a:rPr lang="en-US" sz="2008"/>
              <a:t>Shaping the Future of Interprofessional Team Research</a:t>
            </a:r>
            <a:endParaRPr sz="2008"/>
          </a:p>
          <a:p>
            <a:pPr indent="-342925" lvl="2" marL="779304" rtl="0" algn="l">
              <a:lnSpc>
                <a:spcPct val="90000"/>
              </a:lnSpc>
              <a:spcBef>
                <a:spcPts val="600"/>
              </a:spcBef>
              <a:spcAft>
                <a:spcPts val="0"/>
              </a:spcAft>
              <a:buSzPct val="100000"/>
              <a:buFont typeface="Noto Sans Symbols"/>
              <a:buChar char="⮚"/>
            </a:pPr>
            <a:r>
              <a:rPr lang="en-US" sz="2008"/>
              <a:t>Soft Skills</a:t>
            </a:r>
            <a:endParaRPr sz="2008"/>
          </a:p>
          <a:p>
            <a:pPr indent="-342925" lvl="2" marL="779304" rtl="0" algn="l">
              <a:lnSpc>
                <a:spcPct val="90000"/>
              </a:lnSpc>
              <a:spcBef>
                <a:spcPts val="600"/>
              </a:spcBef>
              <a:spcAft>
                <a:spcPts val="0"/>
              </a:spcAft>
              <a:buSzPct val="100000"/>
              <a:buFont typeface="Noto Sans Symbols"/>
              <a:buChar char="⮚"/>
            </a:pPr>
            <a:r>
              <a:rPr lang="en-US" sz="2008"/>
              <a:t>Deciphering the Relationships of Co-creation: Author, Review, Editor</a:t>
            </a:r>
            <a:endParaRPr sz="2008"/>
          </a:p>
          <a:p>
            <a:pPr indent="-304482" lvl="0" marL="457200" rtl="0" algn="l">
              <a:lnSpc>
                <a:spcPct val="90000"/>
              </a:lnSpc>
              <a:spcBef>
                <a:spcPts val="0"/>
              </a:spcBef>
              <a:spcAft>
                <a:spcPts val="0"/>
              </a:spcAft>
              <a:buSzPct val="100000"/>
              <a:buFont typeface="Noto Sans Symbols"/>
              <a:buNone/>
            </a:pPr>
            <a:r>
              <a:t/>
            </a:r>
            <a:endParaRPr b="1" i="1" sz="2600" u="sng"/>
          </a:p>
          <a:p>
            <a:pPr indent="-457200" lvl="0" marL="457200" rtl="0" algn="l">
              <a:lnSpc>
                <a:spcPct val="90000"/>
              </a:lnSpc>
              <a:spcBef>
                <a:spcPts val="0"/>
              </a:spcBef>
              <a:spcAft>
                <a:spcPts val="0"/>
              </a:spcAft>
              <a:buSzPct val="100000"/>
              <a:buFont typeface="Noto Sans Symbols"/>
              <a:buChar char="⮚"/>
            </a:pPr>
            <a:r>
              <a:rPr b="1" i="1" lang="en-US" sz="2600" u="sng"/>
              <a:t>Sunday</a:t>
            </a:r>
            <a:r>
              <a:rPr b="1" lang="en-US" sz="2600"/>
              <a:t> – </a:t>
            </a:r>
            <a:endParaRPr b="1" sz="2600"/>
          </a:p>
          <a:p>
            <a:pPr indent="0" lvl="0" marL="0" rtl="0" algn="l">
              <a:lnSpc>
                <a:spcPct val="100000"/>
              </a:lnSpc>
              <a:spcBef>
                <a:spcPts val="0"/>
              </a:spcBef>
              <a:spcAft>
                <a:spcPts val="0"/>
              </a:spcAft>
              <a:buSzPct val="147772"/>
              <a:buNone/>
            </a:pPr>
            <a:r>
              <a:t/>
            </a:r>
            <a:endParaRPr b="1" sz="1759"/>
          </a:p>
          <a:p>
            <a:pPr indent="-342900" lvl="0" marL="342900" rtl="0" algn="l">
              <a:lnSpc>
                <a:spcPct val="100000"/>
              </a:lnSpc>
              <a:spcBef>
                <a:spcPts val="0"/>
              </a:spcBef>
              <a:spcAft>
                <a:spcPts val="0"/>
              </a:spcAft>
              <a:buSzPct val="92149"/>
              <a:buFont typeface="Noto Sans Symbols"/>
              <a:buChar char="⮚"/>
            </a:pPr>
            <a:r>
              <a:rPr b="1" lang="en-US"/>
              <a:t>PDWs </a:t>
            </a:r>
            <a:r>
              <a:rPr b="1" lang="en-US" sz="2491"/>
              <a:t>-</a:t>
            </a:r>
            <a:endParaRPr b="1" sz="2491"/>
          </a:p>
          <a:p>
            <a:pPr indent="-342944" lvl="2" marL="380048" rtl="0" algn="l">
              <a:lnSpc>
                <a:spcPct val="100000"/>
              </a:lnSpc>
              <a:spcBef>
                <a:spcPts val="0"/>
              </a:spcBef>
              <a:spcAft>
                <a:spcPts val="0"/>
              </a:spcAft>
              <a:buSzPct val="100000"/>
              <a:buFont typeface="Noto Sans Symbols"/>
              <a:buChar char="⮚"/>
            </a:pPr>
            <a:r>
              <a:rPr lang="en-US" sz="2124"/>
              <a:t>1 Site Visit: </a:t>
            </a:r>
            <a:endParaRPr sz="2124"/>
          </a:p>
          <a:p>
            <a:pPr indent="-342950" lvl="2" marL="778828" rtl="0" algn="l">
              <a:lnSpc>
                <a:spcPct val="90000"/>
              </a:lnSpc>
              <a:spcBef>
                <a:spcPts val="400"/>
              </a:spcBef>
              <a:spcAft>
                <a:spcPts val="0"/>
              </a:spcAft>
              <a:buSzPct val="100000"/>
              <a:buFont typeface="Noto Sans Symbols"/>
              <a:buChar char="⮚"/>
            </a:pPr>
            <a:r>
              <a:rPr lang="en-US" sz="2016"/>
              <a:t>Rush University - Advancing Sustainability Through Healthcare Management</a:t>
            </a:r>
            <a:endParaRPr sz="2016"/>
          </a:p>
        </p:txBody>
      </p:sp>
      <p:sp>
        <p:nvSpPr>
          <p:cNvPr id="231" name="Google Shape;231;p13"/>
          <p:cNvSpPr/>
          <p:nvPr/>
        </p:nvSpPr>
        <p:spPr>
          <a:xfrm>
            <a:off x="5913475" y="1155049"/>
            <a:ext cx="3182328" cy="2427354"/>
          </a:xfrm>
          <a:prstGeom prst="irregularSeal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Arial"/>
                <a:ea typeface="Arial"/>
                <a:cs typeface="Arial"/>
                <a:sym typeface="Arial"/>
              </a:rPr>
              <a:t>Many Co-Sponsored Sessions!</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Arial"/>
                <a:ea typeface="Arial"/>
                <a:cs typeface="Arial"/>
                <a:sym typeface="Arial"/>
              </a:rPr>
              <a:t>Co-sponsors: MC, DEI, MED, HR, ODC</a:t>
            </a:r>
            <a:endParaRPr b="0" i="0" sz="1300" u="none" cap="none" strike="noStrike">
              <a:solidFill>
                <a:srgbClr val="000000"/>
              </a:solidFill>
              <a:latin typeface="Corbel"/>
              <a:ea typeface="Corbel"/>
              <a:cs typeface="Corbel"/>
              <a:sym typeface="Corbe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4"/>
          <p:cNvSpPr txBox="1"/>
          <p:nvPr>
            <p:ph type="title"/>
          </p:nvPr>
        </p:nvSpPr>
        <p:spPr>
          <a:xfrm>
            <a:off x="685019" y="284176"/>
            <a:ext cx="7772400" cy="1508760"/>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chemeClr val="dk2"/>
              </a:buClr>
              <a:buSzPts val="4000"/>
              <a:buFont typeface="Corbel"/>
              <a:buNone/>
            </a:pPr>
            <a:r>
              <a:rPr lang="en-US"/>
              <a:t>2024 Scholarly Program</a:t>
            </a:r>
            <a:endParaRPr i="1">
              <a:solidFill>
                <a:srgbClr val="FF0000"/>
              </a:solidFill>
            </a:endParaRPr>
          </a:p>
        </p:txBody>
      </p:sp>
      <p:sp>
        <p:nvSpPr>
          <p:cNvPr id="238" name="Google Shape;238;p14"/>
          <p:cNvSpPr txBox="1"/>
          <p:nvPr>
            <p:ph idx="1" type="body"/>
          </p:nvPr>
        </p:nvSpPr>
        <p:spPr>
          <a:xfrm>
            <a:off x="685019" y="2011680"/>
            <a:ext cx="8273786" cy="4206240"/>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SzPts val="2200"/>
              <a:buFont typeface="Noto Sans Symbols"/>
              <a:buChar char="▪"/>
            </a:pPr>
            <a:r>
              <a:rPr lang="en-US"/>
              <a:t>Sunday thru Tuesday programming</a:t>
            </a:r>
            <a:endParaRPr/>
          </a:p>
          <a:p>
            <a:pPr indent="-342900" lvl="1" marL="571500" rtl="0" algn="l">
              <a:lnSpc>
                <a:spcPct val="90000"/>
              </a:lnSpc>
              <a:spcBef>
                <a:spcPts val="800"/>
              </a:spcBef>
              <a:spcAft>
                <a:spcPts val="0"/>
              </a:spcAft>
              <a:buSzPts val="2200"/>
              <a:buFont typeface="Noto Sans Symbols"/>
              <a:buChar char="▪"/>
            </a:pPr>
            <a:r>
              <a:rPr lang="en-US" sz="2200"/>
              <a:t>18 paper sessions, 3 symposia</a:t>
            </a:r>
            <a:endParaRPr/>
          </a:p>
          <a:p>
            <a:pPr indent="-342900" lvl="0" marL="342900" rtl="0" algn="l">
              <a:lnSpc>
                <a:spcPct val="90000"/>
              </a:lnSpc>
              <a:spcBef>
                <a:spcPts val="1800"/>
              </a:spcBef>
              <a:spcAft>
                <a:spcPts val="0"/>
              </a:spcAft>
              <a:buSzPts val="2200"/>
              <a:buFont typeface="Noto Sans Symbols"/>
              <a:buChar char="▪"/>
            </a:pPr>
            <a:r>
              <a:rPr lang="en-US"/>
              <a:t>144 papers submitted (up 5% YOY); 72 accepted (AOM sets cap)</a:t>
            </a:r>
            <a:endParaRPr/>
          </a:p>
          <a:p>
            <a:pPr indent="-342900" lvl="0" marL="342900" rtl="0" algn="l">
              <a:lnSpc>
                <a:spcPct val="90000"/>
              </a:lnSpc>
              <a:spcBef>
                <a:spcPts val="1800"/>
              </a:spcBef>
              <a:spcAft>
                <a:spcPts val="0"/>
              </a:spcAft>
              <a:buSzPts val="2200"/>
              <a:buFont typeface="Noto Sans Symbols"/>
              <a:buChar char="▪"/>
            </a:pPr>
            <a:r>
              <a:rPr lang="en-US"/>
              <a:t>4 symposia submitted; 3 accepted</a:t>
            </a:r>
            <a:endParaRPr/>
          </a:p>
          <a:p>
            <a:pPr indent="-342900" lvl="0" marL="342900" rtl="0" algn="l">
              <a:lnSpc>
                <a:spcPct val="90000"/>
              </a:lnSpc>
              <a:spcBef>
                <a:spcPts val="1800"/>
              </a:spcBef>
              <a:spcAft>
                <a:spcPts val="0"/>
              </a:spcAft>
              <a:buSzPts val="2200"/>
              <a:buFont typeface="Noto Sans Symbols"/>
              <a:buChar char="▪"/>
            </a:pPr>
            <a:r>
              <a:rPr lang="en-US"/>
              <a:t>231 volunteer reviewers; 178 given assignments</a:t>
            </a:r>
            <a:endParaRPr/>
          </a:p>
          <a:p>
            <a:pPr indent="-342900" lvl="1" marL="571500" rtl="0" algn="l">
              <a:lnSpc>
                <a:spcPct val="90000"/>
              </a:lnSpc>
              <a:spcBef>
                <a:spcPts val="800"/>
              </a:spcBef>
              <a:spcAft>
                <a:spcPts val="0"/>
              </a:spcAft>
              <a:buSzPts val="2200"/>
              <a:buFont typeface="Noto Sans Symbols"/>
              <a:buChar char="▪"/>
            </a:pPr>
            <a:r>
              <a:rPr lang="en-US" sz="2200"/>
              <a:t>Please increase your review keywords if you didn’t receive an assignment - AOM uses an algorithm to assign reviews!</a:t>
            </a:r>
            <a:endParaRPr/>
          </a:p>
          <a:p>
            <a:pPr indent="-342900" lvl="0" marL="342900" rtl="0" algn="l">
              <a:lnSpc>
                <a:spcPct val="90000"/>
              </a:lnSpc>
              <a:spcBef>
                <a:spcPts val="1800"/>
              </a:spcBef>
              <a:spcAft>
                <a:spcPts val="0"/>
              </a:spcAft>
              <a:buSzPts val="2200"/>
              <a:buFont typeface="Noto Sans Symbols"/>
              <a:buChar char="▪"/>
            </a:pPr>
            <a:r>
              <a:rPr lang="en-US"/>
              <a:t>19 emergency reviewers - thank you again!!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5"/>
          <p:cNvSpPr txBox="1"/>
          <p:nvPr>
            <p:ph type="title"/>
          </p:nvPr>
        </p:nvSpPr>
        <p:spPr>
          <a:xfrm>
            <a:off x="685019" y="284176"/>
            <a:ext cx="7772400" cy="1508760"/>
          </a:xfrm>
          <a:prstGeom prst="rect">
            <a:avLst/>
          </a:prstGeom>
          <a:noFill/>
          <a:ln>
            <a:noFill/>
          </a:ln>
        </p:spPr>
        <p:txBody>
          <a:bodyPr anchorCtr="0" anchor="ctr" bIns="45700" lIns="91425" spcFirstLastPara="1" rIns="91425" wrap="square" tIns="45700">
            <a:noAutofit/>
          </a:bodyPr>
          <a:lstStyle/>
          <a:p>
            <a:pPr indent="0" lvl="0" marL="0" rtl="0" algn="ctr">
              <a:lnSpc>
                <a:spcPct val="85000"/>
              </a:lnSpc>
              <a:spcBef>
                <a:spcPts val="0"/>
              </a:spcBef>
              <a:spcAft>
                <a:spcPts val="0"/>
              </a:spcAft>
              <a:buClr>
                <a:schemeClr val="dk2"/>
              </a:buClr>
              <a:buSzPts val="3700"/>
              <a:buFont typeface="Corbel"/>
              <a:buNone/>
            </a:pPr>
            <a:r>
              <a:rPr lang="en-US" sz="3700"/>
              <a:t>2024 Program Associate Editors</a:t>
            </a:r>
            <a:endParaRPr/>
          </a:p>
        </p:txBody>
      </p:sp>
      <p:sp>
        <p:nvSpPr>
          <p:cNvPr id="245" name="Google Shape;245;p15"/>
          <p:cNvSpPr txBox="1"/>
          <p:nvPr>
            <p:ph idx="1" type="body"/>
          </p:nvPr>
        </p:nvSpPr>
        <p:spPr>
          <a:xfrm>
            <a:off x="685019" y="2182368"/>
            <a:ext cx="7772400" cy="4206240"/>
          </a:xfrm>
          <a:prstGeom prst="rect">
            <a:avLst/>
          </a:prstGeom>
          <a:noFill/>
          <a:ln>
            <a:noFill/>
          </a:ln>
        </p:spPr>
        <p:txBody>
          <a:bodyPr anchorCtr="0" anchor="t" bIns="45700" lIns="91425" spcFirstLastPara="1" rIns="91425" wrap="square" tIns="45700">
            <a:normAutofit/>
          </a:bodyPr>
          <a:lstStyle/>
          <a:p>
            <a:pPr indent="0" lvl="0" marL="182880" rtl="0" algn="l">
              <a:lnSpc>
                <a:spcPct val="90000"/>
              </a:lnSpc>
              <a:spcBef>
                <a:spcPts val="0"/>
              </a:spcBef>
              <a:spcAft>
                <a:spcPts val="0"/>
              </a:spcAft>
              <a:buSzPts val="1800"/>
              <a:buNone/>
            </a:pPr>
            <a:r>
              <a:rPr b="1" lang="en-US" sz="2400"/>
              <a:t>This year’s program could not have happened without the help of these esteemed colleagues:</a:t>
            </a:r>
            <a:endParaRPr b="1" sz="2400"/>
          </a:p>
          <a:p>
            <a:pPr indent="-228600" lvl="0" marL="525780" rtl="0" algn="l">
              <a:lnSpc>
                <a:spcPct val="90000"/>
              </a:lnSpc>
              <a:spcBef>
                <a:spcPts val="0"/>
              </a:spcBef>
              <a:spcAft>
                <a:spcPts val="0"/>
              </a:spcAft>
              <a:buSzPts val="1800"/>
              <a:buFont typeface="Noto Sans Symbols"/>
              <a:buNone/>
            </a:pPr>
            <a:r>
              <a:t/>
            </a:r>
            <a:endParaRPr b="1" sz="2300"/>
          </a:p>
          <a:p>
            <a:pPr indent="-342900" lvl="0" marL="342900" rtl="0" algn="l">
              <a:lnSpc>
                <a:spcPct val="90000"/>
              </a:lnSpc>
              <a:spcBef>
                <a:spcPts val="0"/>
              </a:spcBef>
              <a:spcAft>
                <a:spcPts val="0"/>
              </a:spcAft>
              <a:buSzPts val="2200"/>
              <a:buFont typeface="Noto Sans Symbols"/>
              <a:buChar char="▪"/>
            </a:pPr>
            <a:r>
              <a:rPr b="1" lang="en-US"/>
              <a:t>Charleata Battle</a:t>
            </a:r>
            <a:r>
              <a:rPr lang="en-US"/>
              <a:t> (California State University, Los Angeles)</a:t>
            </a:r>
            <a:endParaRPr/>
          </a:p>
          <a:p>
            <a:pPr indent="-342900" lvl="0" marL="342900" rtl="0" algn="l">
              <a:lnSpc>
                <a:spcPct val="90000"/>
              </a:lnSpc>
              <a:spcBef>
                <a:spcPts val="1400"/>
              </a:spcBef>
              <a:spcAft>
                <a:spcPts val="0"/>
              </a:spcAft>
              <a:buSzPts val="2200"/>
              <a:buFont typeface="Noto Sans Symbols"/>
              <a:buChar char="▪"/>
            </a:pPr>
            <a:r>
              <a:rPr b="1" lang="en-US"/>
              <a:t>Seongwon Choi </a:t>
            </a:r>
            <a:r>
              <a:rPr lang="en-US"/>
              <a:t>(California State University, Los Angeles)</a:t>
            </a:r>
            <a:endParaRPr/>
          </a:p>
          <a:p>
            <a:pPr indent="-342900" lvl="0" marL="342900" rtl="0" algn="l">
              <a:lnSpc>
                <a:spcPct val="90000"/>
              </a:lnSpc>
              <a:spcBef>
                <a:spcPts val="1400"/>
              </a:spcBef>
              <a:spcAft>
                <a:spcPts val="0"/>
              </a:spcAft>
              <a:buSzPts val="2200"/>
              <a:buFont typeface="Noto Sans Symbols"/>
              <a:buChar char="▪"/>
            </a:pPr>
            <a:r>
              <a:rPr b="1" lang="en-US"/>
              <a:t>Jennifer Gutberg </a:t>
            </a:r>
            <a:r>
              <a:rPr lang="en-US"/>
              <a:t>(University of Toronto)</a:t>
            </a:r>
            <a:endParaRPr/>
          </a:p>
          <a:p>
            <a:pPr indent="-342900" lvl="0" marL="342900" rtl="0" algn="l">
              <a:lnSpc>
                <a:spcPct val="90000"/>
              </a:lnSpc>
              <a:spcBef>
                <a:spcPts val="1400"/>
              </a:spcBef>
              <a:spcAft>
                <a:spcPts val="0"/>
              </a:spcAft>
              <a:buSzPts val="2200"/>
              <a:buFont typeface="Noto Sans Symbols"/>
              <a:buChar char="▪"/>
            </a:pPr>
            <a:r>
              <a:rPr b="1" lang="en-US"/>
              <a:t>Jessica Peck </a:t>
            </a:r>
            <a:r>
              <a:rPr lang="en-US"/>
              <a:t>(Cleveland State University)</a:t>
            </a:r>
            <a:endParaRPr/>
          </a:p>
          <a:p>
            <a:pPr indent="-342900" lvl="0" marL="342900" rtl="0" algn="l">
              <a:lnSpc>
                <a:spcPct val="90000"/>
              </a:lnSpc>
              <a:spcBef>
                <a:spcPts val="1400"/>
              </a:spcBef>
              <a:spcAft>
                <a:spcPts val="0"/>
              </a:spcAft>
              <a:buSzPts val="2200"/>
              <a:buFont typeface="Noto Sans Symbols"/>
              <a:buChar char="▪"/>
            </a:pPr>
            <a:r>
              <a:rPr b="1" lang="en-US"/>
              <a:t>Tracy H. Porter </a:t>
            </a:r>
            <a:r>
              <a:rPr lang="en-US"/>
              <a:t>(Cleveland State University)</a:t>
            </a:r>
            <a:endParaRPr/>
          </a:p>
          <a:p>
            <a:pPr indent="-342900" lvl="0" marL="342900" rtl="0" algn="l">
              <a:lnSpc>
                <a:spcPct val="90000"/>
              </a:lnSpc>
              <a:spcBef>
                <a:spcPts val="1400"/>
              </a:spcBef>
              <a:spcAft>
                <a:spcPts val="0"/>
              </a:spcAft>
              <a:buSzPts val="2200"/>
              <a:buFont typeface="Noto Sans Symbols"/>
              <a:buChar char="▪"/>
            </a:pPr>
            <a:r>
              <a:rPr b="1" lang="en-US"/>
              <a:t>Andrew Scarffe </a:t>
            </a:r>
            <a:r>
              <a:rPr lang="en-US"/>
              <a:t>(Ottawa Hospital Research Institute)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7"/>
          <p:cNvSpPr txBox="1"/>
          <p:nvPr>
            <p:ph type="title"/>
          </p:nvPr>
        </p:nvSpPr>
        <p:spPr>
          <a:xfrm>
            <a:off x="685019" y="284176"/>
            <a:ext cx="7772400" cy="1508760"/>
          </a:xfrm>
          <a:prstGeom prst="rect">
            <a:avLst/>
          </a:prstGeom>
          <a:noFill/>
          <a:ln>
            <a:noFill/>
          </a:ln>
        </p:spPr>
        <p:txBody>
          <a:bodyPr anchorCtr="0" anchor="ctr" bIns="45700" lIns="91425" spcFirstLastPara="1" rIns="91425" wrap="square" tIns="45700">
            <a:noAutofit/>
          </a:bodyPr>
          <a:lstStyle/>
          <a:p>
            <a:pPr indent="0" lvl="0" marL="0" rtl="0" algn="ctr">
              <a:lnSpc>
                <a:spcPct val="85000"/>
              </a:lnSpc>
              <a:spcBef>
                <a:spcPts val="0"/>
              </a:spcBef>
              <a:spcAft>
                <a:spcPts val="0"/>
              </a:spcAft>
              <a:buClr>
                <a:schemeClr val="dk2"/>
              </a:buClr>
              <a:buSzPts val="3700"/>
              <a:buFont typeface="Corbel"/>
              <a:buNone/>
            </a:pPr>
            <a:r>
              <a:rPr lang="en-US" sz="3700"/>
              <a:t>2024 Emergency Reviewers</a:t>
            </a:r>
            <a:br>
              <a:rPr lang="en-US" sz="3700"/>
            </a:br>
            <a:r>
              <a:rPr lang="en-US" sz="2400"/>
              <a:t>THE HCM DIVISION THANKS YOU!!!</a:t>
            </a:r>
            <a:endParaRPr sz="3700">
              <a:solidFill>
                <a:srgbClr val="FF0000"/>
              </a:solidFill>
            </a:endParaRPr>
          </a:p>
        </p:txBody>
      </p:sp>
      <p:sp>
        <p:nvSpPr>
          <p:cNvPr id="252" name="Google Shape;252;p17"/>
          <p:cNvSpPr txBox="1"/>
          <p:nvPr/>
        </p:nvSpPr>
        <p:spPr>
          <a:xfrm>
            <a:off x="1082848" y="2141700"/>
            <a:ext cx="2817600" cy="384330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FFFFFF"/>
              </a:buClr>
              <a:buSzPts val="1600"/>
              <a:buFont typeface="Corbel"/>
              <a:buNone/>
            </a:pPr>
            <a:r>
              <a:rPr b="0" i="0" lang="en-US" sz="2200" u="none" cap="none" strike="noStrike">
                <a:solidFill>
                  <a:srgbClr val="FFFFFF"/>
                </a:solidFill>
                <a:latin typeface="Corbel"/>
                <a:ea typeface="Corbel"/>
                <a:cs typeface="Corbel"/>
                <a:sym typeface="Corbel"/>
              </a:rPr>
              <a:t>Fatma  M. AbdelSalam</a:t>
            </a:r>
            <a:endParaRPr b="0" i="0" sz="2200" u="none" cap="none" strike="noStrike">
              <a:solidFill>
                <a:srgbClr val="FFFFFF"/>
              </a:solidFill>
              <a:latin typeface="Corbel"/>
              <a:ea typeface="Corbel"/>
              <a:cs typeface="Corbel"/>
              <a:sym typeface="Corbel"/>
            </a:endParaRPr>
          </a:p>
          <a:p>
            <a:pPr indent="0" lvl="0" marL="0" marR="0" rtl="0" algn="ctr">
              <a:lnSpc>
                <a:spcPct val="115000"/>
              </a:lnSpc>
              <a:spcBef>
                <a:spcPts val="0"/>
              </a:spcBef>
              <a:spcAft>
                <a:spcPts val="0"/>
              </a:spcAft>
              <a:buClr>
                <a:srgbClr val="FFFFFF"/>
              </a:buClr>
              <a:buSzPts val="1600"/>
              <a:buFont typeface="Corbel"/>
              <a:buNone/>
            </a:pPr>
            <a:r>
              <a:rPr b="0" i="0" lang="en-US" sz="2200" u="none" cap="none" strike="noStrike">
                <a:solidFill>
                  <a:srgbClr val="FFFFFF"/>
                </a:solidFill>
                <a:latin typeface="Corbel"/>
                <a:ea typeface="Corbel"/>
                <a:cs typeface="Corbel"/>
                <a:sym typeface="Corbel"/>
              </a:rPr>
              <a:t>Hannah Anush</a:t>
            </a:r>
            <a:endParaRPr b="0" i="0" sz="2200" u="none" cap="none" strike="noStrike">
              <a:solidFill>
                <a:srgbClr val="FFFFFF"/>
              </a:solidFill>
              <a:latin typeface="Corbel"/>
              <a:ea typeface="Corbel"/>
              <a:cs typeface="Corbel"/>
              <a:sym typeface="Corbel"/>
            </a:endParaRPr>
          </a:p>
          <a:p>
            <a:pPr indent="0" lvl="0" marL="0" marR="0" rtl="0" algn="ctr">
              <a:lnSpc>
                <a:spcPct val="115000"/>
              </a:lnSpc>
              <a:spcBef>
                <a:spcPts val="0"/>
              </a:spcBef>
              <a:spcAft>
                <a:spcPts val="0"/>
              </a:spcAft>
              <a:buClr>
                <a:srgbClr val="FFFFFF"/>
              </a:buClr>
              <a:buSzPts val="1600"/>
              <a:buFont typeface="Corbel"/>
              <a:buNone/>
            </a:pPr>
            <a:r>
              <a:rPr b="0" i="0" lang="en-US" sz="2200" u="none" cap="none" strike="noStrike">
                <a:solidFill>
                  <a:srgbClr val="FFFFFF"/>
                </a:solidFill>
                <a:latin typeface="Corbel"/>
                <a:ea typeface="Corbel"/>
                <a:cs typeface="Corbel"/>
                <a:sym typeface="Corbel"/>
              </a:rPr>
              <a:t>Utpal K. Bhattacharya</a:t>
            </a:r>
            <a:endParaRPr b="0" i="0" sz="2200" u="none" cap="none" strike="noStrike">
              <a:solidFill>
                <a:srgbClr val="FFFFFF"/>
              </a:solidFill>
              <a:latin typeface="Corbel"/>
              <a:ea typeface="Corbel"/>
              <a:cs typeface="Corbel"/>
              <a:sym typeface="Corbel"/>
            </a:endParaRPr>
          </a:p>
          <a:p>
            <a:pPr indent="0" lvl="0" marL="0" marR="0" rtl="0" algn="ctr">
              <a:lnSpc>
                <a:spcPct val="115000"/>
              </a:lnSpc>
              <a:spcBef>
                <a:spcPts val="0"/>
              </a:spcBef>
              <a:spcAft>
                <a:spcPts val="0"/>
              </a:spcAft>
              <a:buClr>
                <a:srgbClr val="FFFFFF"/>
              </a:buClr>
              <a:buSzPts val="1600"/>
              <a:buFont typeface="Corbel"/>
              <a:buNone/>
            </a:pPr>
            <a:r>
              <a:rPr b="0" i="0" lang="en-US" sz="2200" u="none" cap="none" strike="noStrike">
                <a:solidFill>
                  <a:srgbClr val="FFFFFF"/>
                </a:solidFill>
                <a:latin typeface="Corbel"/>
                <a:ea typeface="Corbel"/>
                <a:cs typeface="Corbel"/>
                <a:sym typeface="Corbel"/>
              </a:rPr>
              <a:t>Martin P. Charns</a:t>
            </a:r>
            <a:endParaRPr b="0" i="0" sz="2200" u="none" cap="none" strike="noStrike">
              <a:solidFill>
                <a:srgbClr val="FFFFFF"/>
              </a:solidFill>
              <a:latin typeface="Corbel"/>
              <a:ea typeface="Corbel"/>
              <a:cs typeface="Corbel"/>
              <a:sym typeface="Corbel"/>
            </a:endParaRPr>
          </a:p>
          <a:p>
            <a:pPr indent="0" lvl="0" marL="0" marR="0" rtl="0" algn="ctr">
              <a:lnSpc>
                <a:spcPct val="115000"/>
              </a:lnSpc>
              <a:spcBef>
                <a:spcPts val="0"/>
              </a:spcBef>
              <a:spcAft>
                <a:spcPts val="0"/>
              </a:spcAft>
              <a:buClr>
                <a:srgbClr val="FFFFFF"/>
              </a:buClr>
              <a:buSzPts val="1600"/>
              <a:buFont typeface="Corbel"/>
              <a:buNone/>
            </a:pPr>
            <a:r>
              <a:rPr b="0" i="0" lang="en-US" sz="2200" u="none" cap="none" strike="noStrike">
                <a:solidFill>
                  <a:srgbClr val="FFFFFF"/>
                </a:solidFill>
                <a:latin typeface="Corbel"/>
                <a:ea typeface="Corbel"/>
                <a:cs typeface="Corbel"/>
                <a:sym typeface="Corbel"/>
              </a:rPr>
              <a:t>Alison Coates</a:t>
            </a:r>
            <a:endParaRPr b="0" i="0" sz="2200" u="none" cap="none" strike="noStrike">
              <a:solidFill>
                <a:srgbClr val="FFFFFF"/>
              </a:solidFill>
              <a:latin typeface="Corbel"/>
              <a:ea typeface="Corbel"/>
              <a:cs typeface="Corbel"/>
              <a:sym typeface="Corbel"/>
            </a:endParaRPr>
          </a:p>
          <a:p>
            <a:pPr indent="0" lvl="0" marL="0" marR="0" rtl="0" algn="ctr">
              <a:lnSpc>
                <a:spcPct val="115000"/>
              </a:lnSpc>
              <a:spcBef>
                <a:spcPts val="0"/>
              </a:spcBef>
              <a:spcAft>
                <a:spcPts val="0"/>
              </a:spcAft>
              <a:buClr>
                <a:srgbClr val="FFFFFF"/>
              </a:buClr>
              <a:buSzPts val="1600"/>
              <a:buFont typeface="Corbel"/>
              <a:buNone/>
            </a:pPr>
            <a:r>
              <a:rPr b="0" i="0" lang="en-US" sz="2200" u="none" cap="none" strike="noStrike">
                <a:solidFill>
                  <a:srgbClr val="FFFFFF"/>
                </a:solidFill>
                <a:latin typeface="Corbel"/>
                <a:ea typeface="Corbel"/>
                <a:cs typeface="Corbel"/>
                <a:sym typeface="Corbel"/>
              </a:rPr>
              <a:t>Leeann Comfort</a:t>
            </a:r>
            <a:endParaRPr b="0" i="0" sz="2200" u="none" cap="none" strike="noStrike">
              <a:solidFill>
                <a:srgbClr val="FFFFFF"/>
              </a:solidFill>
              <a:latin typeface="Corbel"/>
              <a:ea typeface="Corbel"/>
              <a:cs typeface="Corbel"/>
              <a:sym typeface="Corbel"/>
            </a:endParaRPr>
          </a:p>
          <a:p>
            <a:pPr indent="0" lvl="0" marL="0" marR="0" rtl="0" algn="ctr">
              <a:lnSpc>
                <a:spcPct val="115000"/>
              </a:lnSpc>
              <a:spcBef>
                <a:spcPts val="0"/>
              </a:spcBef>
              <a:spcAft>
                <a:spcPts val="0"/>
              </a:spcAft>
              <a:buClr>
                <a:srgbClr val="FFFFFF"/>
              </a:buClr>
              <a:buSzPts val="1600"/>
              <a:buFont typeface="Corbel"/>
              <a:buNone/>
            </a:pPr>
            <a:r>
              <a:rPr b="0" i="0" lang="en-US" sz="2200" u="none" cap="none" strike="noStrike">
                <a:solidFill>
                  <a:srgbClr val="FFFFFF"/>
                </a:solidFill>
                <a:latin typeface="Corbel"/>
                <a:ea typeface="Corbel"/>
                <a:cs typeface="Corbel"/>
                <a:sym typeface="Corbel"/>
              </a:rPr>
              <a:t>Elizabeth Goodrick</a:t>
            </a:r>
            <a:endParaRPr b="0" i="0" sz="2200" u="none" cap="none" strike="noStrike">
              <a:solidFill>
                <a:srgbClr val="FFFFFF"/>
              </a:solidFill>
              <a:latin typeface="Corbel"/>
              <a:ea typeface="Corbel"/>
              <a:cs typeface="Corbel"/>
              <a:sym typeface="Corbel"/>
            </a:endParaRPr>
          </a:p>
          <a:p>
            <a:pPr indent="0" lvl="0" marL="0" marR="0" rtl="0" algn="ctr">
              <a:lnSpc>
                <a:spcPct val="115000"/>
              </a:lnSpc>
              <a:spcBef>
                <a:spcPts val="0"/>
              </a:spcBef>
              <a:spcAft>
                <a:spcPts val="0"/>
              </a:spcAft>
              <a:buClr>
                <a:srgbClr val="FFFFFF"/>
              </a:buClr>
              <a:buSzPts val="1600"/>
              <a:buFont typeface="Corbel"/>
              <a:buNone/>
            </a:pPr>
            <a:r>
              <a:rPr b="0" i="0" lang="en-US" sz="2200" u="none" cap="none" strike="noStrike">
                <a:solidFill>
                  <a:srgbClr val="FFFFFF"/>
                </a:solidFill>
                <a:latin typeface="Corbel"/>
                <a:ea typeface="Corbel"/>
                <a:cs typeface="Corbel"/>
                <a:sym typeface="Corbel"/>
              </a:rPr>
              <a:t>Mengzhen Guo</a:t>
            </a:r>
            <a:endParaRPr b="0" i="0" sz="2200" u="none" cap="none" strike="noStrike">
              <a:solidFill>
                <a:srgbClr val="FFFFFF"/>
              </a:solidFill>
              <a:latin typeface="Corbel"/>
              <a:ea typeface="Corbel"/>
              <a:cs typeface="Corbel"/>
              <a:sym typeface="Corbel"/>
            </a:endParaRPr>
          </a:p>
          <a:p>
            <a:pPr indent="0" lvl="0" marL="0" marR="0" rtl="0" algn="ctr">
              <a:lnSpc>
                <a:spcPct val="115000"/>
              </a:lnSpc>
              <a:spcBef>
                <a:spcPts val="0"/>
              </a:spcBef>
              <a:spcAft>
                <a:spcPts val="0"/>
              </a:spcAft>
              <a:buClr>
                <a:srgbClr val="FFFFFF"/>
              </a:buClr>
              <a:buSzPts val="1600"/>
              <a:buFont typeface="Corbel"/>
              <a:buNone/>
            </a:pPr>
            <a:r>
              <a:rPr b="0" i="0" lang="en-US" sz="2200" u="none" cap="none" strike="noStrike">
                <a:solidFill>
                  <a:srgbClr val="FFFFFF"/>
                </a:solidFill>
                <a:latin typeface="Corbel"/>
                <a:ea typeface="Corbel"/>
                <a:cs typeface="Corbel"/>
                <a:sym typeface="Corbel"/>
              </a:rPr>
              <a:t>Shivani Gupta</a:t>
            </a:r>
            <a:endParaRPr b="0" i="0" sz="2200" u="none" cap="none" strike="noStrike">
              <a:solidFill>
                <a:srgbClr val="FFFFFF"/>
              </a:solidFill>
              <a:latin typeface="Corbel"/>
              <a:ea typeface="Corbel"/>
              <a:cs typeface="Corbel"/>
              <a:sym typeface="Corbel"/>
            </a:endParaRPr>
          </a:p>
          <a:p>
            <a:pPr indent="0" lvl="0" marL="0" marR="0" rtl="0" algn="ctr">
              <a:lnSpc>
                <a:spcPct val="100000"/>
              </a:lnSpc>
              <a:spcBef>
                <a:spcPts val="0"/>
              </a:spcBef>
              <a:spcAft>
                <a:spcPts val="0"/>
              </a:spcAft>
              <a:buClr>
                <a:srgbClr val="FFFFFF"/>
              </a:buClr>
              <a:buSzPts val="1600"/>
              <a:buFont typeface="Corbel"/>
              <a:buNone/>
            </a:pPr>
            <a:r>
              <a:t/>
            </a:r>
            <a:endParaRPr b="0" i="0" sz="1600" u="none" cap="none" strike="noStrike">
              <a:solidFill>
                <a:srgbClr val="FFFFFF"/>
              </a:solidFill>
              <a:latin typeface="Corbel"/>
              <a:ea typeface="Corbel"/>
              <a:cs typeface="Corbel"/>
              <a:sym typeface="Corbel"/>
            </a:endParaRPr>
          </a:p>
        </p:txBody>
      </p:sp>
      <p:sp>
        <p:nvSpPr>
          <p:cNvPr id="253" name="Google Shape;253;p17"/>
          <p:cNvSpPr txBox="1"/>
          <p:nvPr/>
        </p:nvSpPr>
        <p:spPr>
          <a:xfrm>
            <a:off x="5230200" y="2142100"/>
            <a:ext cx="2927100" cy="432510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FFFFFF"/>
              </a:buClr>
              <a:buSzPts val="1600"/>
              <a:buFont typeface="Corbel"/>
              <a:buNone/>
            </a:pPr>
            <a:r>
              <a:rPr b="0" i="0" lang="en-US" sz="2200" u="none" cap="none" strike="noStrike">
                <a:solidFill>
                  <a:srgbClr val="FFFFFF"/>
                </a:solidFill>
                <a:latin typeface="Corbel"/>
                <a:ea typeface="Corbel"/>
                <a:cs typeface="Corbel"/>
                <a:sym typeface="Corbel"/>
              </a:rPr>
              <a:t>Kristine Ria Hearld</a:t>
            </a:r>
            <a:endParaRPr b="0" i="0" sz="2200" u="none" cap="none" strike="noStrike">
              <a:solidFill>
                <a:srgbClr val="FFFFFF"/>
              </a:solidFill>
              <a:latin typeface="Corbel"/>
              <a:ea typeface="Corbel"/>
              <a:cs typeface="Corbel"/>
              <a:sym typeface="Corbel"/>
            </a:endParaRPr>
          </a:p>
          <a:p>
            <a:pPr indent="0" lvl="0" marL="0" marR="0" rtl="0" algn="ctr">
              <a:lnSpc>
                <a:spcPct val="115000"/>
              </a:lnSpc>
              <a:spcBef>
                <a:spcPts val="0"/>
              </a:spcBef>
              <a:spcAft>
                <a:spcPts val="0"/>
              </a:spcAft>
              <a:buClr>
                <a:srgbClr val="FFFFFF"/>
              </a:buClr>
              <a:buSzPts val="1600"/>
              <a:buFont typeface="Corbel"/>
              <a:buNone/>
            </a:pPr>
            <a:r>
              <a:rPr b="0" i="0" lang="en-US" sz="2200" u="none" cap="none" strike="noStrike">
                <a:solidFill>
                  <a:srgbClr val="FFFFFF"/>
                </a:solidFill>
                <a:latin typeface="Corbel"/>
                <a:ea typeface="Corbel"/>
                <a:cs typeface="Corbel"/>
                <a:sym typeface="Corbel"/>
              </a:rPr>
              <a:t>S. Robert  Hernandez</a:t>
            </a:r>
            <a:endParaRPr b="0" i="0" sz="2200" u="none" cap="none" strike="noStrike">
              <a:solidFill>
                <a:srgbClr val="FFFFFF"/>
              </a:solidFill>
              <a:latin typeface="Corbel"/>
              <a:ea typeface="Corbel"/>
              <a:cs typeface="Corbel"/>
              <a:sym typeface="Corbel"/>
            </a:endParaRPr>
          </a:p>
          <a:p>
            <a:pPr indent="0" lvl="0" marL="0" marR="0" rtl="0" algn="ctr">
              <a:lnSpc>
                <a:spcPct val="115000"/>
              </a:lnSpc>
              <a:spcBef>
                <a:spcPts val="0"/>
              </a:spcBef>
              <a:spcAft>
                <a:spcPts val="0"/>
              </a:spcAft>
              <a:buClr>
                <a:srgbClr val="FFFFFF"/>
              </a:buClr>
              <a:buSzPts val="1600"/>
              <a:buFont typeface="Corbel"/>
              <a:buNone/>
            </a:pPr>
            <a:r>
              <a:rPr b="0" i="0" lang="en-US" sz="2200" u="none" cap="none" strike="noStrike">
                <a:solidFill>
                  <a:srgbClr val="FFFFFF"/>
                </a:solidFill>
                <a:latin typeface="Corbel"/>
                <a:ea typeface="Corbel"/>
                <a:cs typeface="Corbel"/>
                <a:sym typeface="Corbel"/>
              </a:rPr>
              <a:t>Tory H. Hogan</a:t>
            </a:r>
            <a:endParaRPr b="0" i="0" sz="2200" u="none" cap="none" strike="noStrike">
              <a:solidFill>
                <a:srgbClr val="FFFFFF"/>
              </a:solidFill>
              <a:latin typeface="Corbel"/>
              <a:ea typeface="Corbel"/>
              <a:cs typeface="Corbel"/>
              <a:sym typeface="Corbel"/>
            </a:endParaRPr>
          </a:p>
          <a:p>
            <a:pPr indent="0" lvl="0" marL="0" marR="0" rtl="0" algn="ctr">
              <a:lnSpc>
                <a:spcPct val="115000"/>
              </a:lnSpc>
              <a:spcBef>
                <a:spcPts val="0"/>
              </a:spcBef>
              <a:spcAft>
                <a:spcPts val="0"/>
              </a:spcAft>
              <a:buClr>
                <a:srgbClr val="FFFFFF"/>
              </a:buClr>
              <a:buSzPts val="1600"/>
              <a:buFont typeface="Corbel"/>
              <a:buNone/>
            </a:pPr>
            <a:r>
              <a:rPr b="0" i="0" lang="en-US" sz="2200" u="none" cap="none" strike="noStrike">
                <a:solidFill>
                  <a:srgbClr val="FFFFFF"/>
                </a:solidFill>
                <a:latin typeface="Corbel"/>
                <a:ea typeface="Corbel"/>
                <a:cs typeface="Corbel"/>
                <a:sym typeface="Corbel"/>
              </a:rPr>
              <a:t>Ren Lovegood</a:t>
            </a:r>
            <a:endParaRPr b="0" i="0" sz="2200" u="none" cap="none" strike="noStrike">
              <a:solidFill>
                <a:srgbClr val="FFFFFF"/>
              </a:solidFill>
              <a:latin typeface="Corbel"/>
              <a:ea typeface="Corbel"/>
              <a:cs typeface="Corbel"/>
              <a:sym typeface="Corbel"/>
            </a:endParaRPr>
          </a:p>
          <a:p>
            <a:pPr indent="0" lvl="0" marL="0" marR="0" rtl="0" algn="ctr">
              <a:lnSpc>
                <a:spcPct val="115000"/>
              </a:lnSpc>
              <a:spcBef>
                <a:spcPts val="0"/>
              </a:spcBef>
              <a:spcAft>
                <a:spcPts val="0"/>
              </a:spcAft>
              <a:buClr>
                <a:srgbClr val="FFFFFF"/>
              </a:buClr>
              <a:buSzPts val="1600"/>
              <a:buFont typeface="Corbel"/>
              <a:buNone/>
            </a:pPr>
            <a:r>
              <a:rPr b="0" i="0" lang="en-US" sz="2200" u="none" cap="none" strike="noStrike">
                <a:solidFill>
                  <a:srgbClr val="FFFFFF"/>
                </a:solidFill>
                <a:latin typeface="Corbel"/>
                <a:ea typeface="Corbel"/>
                <a:cs typeface="Corbel"/>
                <a:sym typeface="Corbel"/>
              </a:rPr>
              <a:t>Bjorn Erik Mork</a:t>
            </a:r>
            <a:endParaRPr b="0" i="0" sz="2200" u="none" cap="none" strike="noStrike">
              <a:solidFill>
                <a:srgbClr val="FFFFFF"/>
              </a:solidFill>
              <a:latin typeface="Corbel"/>
              <a:ea typeface="Corbel"/>
              <a:cs typeface="Corbel"/>
              <a:sym typeface="Corbel"/>
            </a:endParaRPr>
          </a:p>
          <a:p>
            <a:pPr indent="0" lvl="0" marL="0" marR="0" rtl="0" algn="ctr">
              <a:lnSpc>
                <a:spcPct val="115000"/>
              </a:lnSpc>
              <a:spcBef>
                <a:spcPts val="0"/>
              </a:spcBef>
              <a:spcAft>
                <a:spcPts val="0"/>
              </a:spcAft>
              <a:buClr>
                <a:srgbClr val="FFFFFF"/>
              </a:buClr>
              <a:buSzPts val="1600"/>
              <a:buFont typeface="Corbel"/>
              <a:buNone/>
            </a:pPr>
            <a:r>
              <a:rPr b="0" i="0" lang="en-US" sz="2200" u="none" cap="none" strike="noStrike">
                <a:solidFill>
                  <a:srgbClr val="FFFFFF"/>
                </a:solidFill>
                <a:latin typeface="Corbel"/>
                <a:ea typeface="Corbel"/>
                <a:cs typeface="Corbel"/>
                <a:sym typeface="Corbel"/>
              </a:rPr>
              <a:t>Robert C. Myrtle</a:t>
            </a:r>
            <a:endParaRPr b="0" i="0" sz="2200" u="none" cap="none" strike="noStrike">
              <a:solidFill>
                <a:srgbClr val="FFFFFF"/>
              </a:solidFill>
              <a:latin typeface="Corbel"/>
              <a:ea typeface="Corbel"/>
              <a:cs typeface="Corbel"/>
              <a:sym typeface="Corbel"/>
            </a:endParaRPr>
          </a:p>
          <a:p>
            <a:pPr indent="0" lvl="0" marL="0" marR="0" rtl="0" algn="ctr">
              <a:lnSpc>
                <a:spcPct val="115000"/>
              </a:lnSpc>
              <a:spcBef>
                <a:spcPts val="0"/>
              </a:spcBef>
              <a:spcAft>
                <a:spcPts val="0"/>
              </a:spcAft>
              <a:buClr>
                <a:srgbClr val="FFFFFF"/>
              </a:buClr>
              <a:buSzPts val="1600"/>
              <a:buFont typeface="Corbel"/>
              <a:buNone/>
            </a:pPr>
            <a:r>
              <a:rPr b="0" i="0" lang="en-US" sz="2200" u="none" cap="none" strike="noStrike">
                <a:solidFill>
                  <a:srgbClr val="FFFFFF"/>
                </a:solidFill>
                <a:latin typeface="Corbel"/>
                <a:ea typeface="Corbel"/>
                <a:cs typeface="Corbel"/>
                <a:sym typeface="Corbel"/>
              </a:rPr>
              <a:t>Lori Peterson</a:t>
            </a:r>
            <a:endParaRPr b="0" i="0" sz="2200" u="none" cap="none" strike="noStrike">
              <a:solidFill>
                <a:srgbClr val="FFFFFF"/>
              </a:solidFill>
              <a:latin typeface="Corbel"/>
              <a:ea typeface="Corbel"/>
              <a:cs typeface="Corbel"/>
              <a:sym typeface="Corbel"/>
            </a:endParaRPr>
          </a:p>
          <a:p>
            <a:pPr indent="0" lvl="0" marL="0" marR="0" rtl="0" algn="ctr">
              <a:lnSpc>
                <a:spcPct val="115000"/>
              </a:lnSpc>
              <a:spcBef>
                <a:spcPts val="0"/>
              </a:spcBef>
              <a:spcAft>
                <a:spcPts val="0"/>
              </a:spcAft>
              <a:buClr>
                <a:srgbClr val="FFFFFF"/>
              </a:buClr>
              <a:buSzPts val="1600"/>
              <a:buFont typeface="Corbel"/>
              <a:buNone/>
            </a:pPr>
            <a:r>
              <a:rPr b="0" i="0" lang="en-US" sz="2200" u="none" cap="none" strike="noStrike">
                <a:solidFill>
                  <a:srgbClr val="FFFFFF"/>
                </a:solidFill>
                <a:latin typeface="Corbel"/>
                <a:ea typeface="Corbel"/>
                <a:cs typeface="Corbel"/>
                <a:sym typeface="Corbel"/>
              </a:rPr>
              <a:t>Cheryl Rathert</a:t>
            </a:r>
            <a:endParaRPr b="0" i="0" sz="2200" u="none" cap="none" strike="noStrike">
              <a:solidFill>
                <a:srgbClr val="FFFFFF"/>
              </a:solidFill>
              <a:latin typeface="Corbel"/>
              <a:ea typeface="Corbel"/>
              <a:cs typeface="Corbel"/>
              <a:sym typeface="Corbel"/>
            </a:endParaRPr>
          </a:p>
          <a:p>
            <a:pPr indent="0" lvl="0" marL="0" marR="0" rtl="0" algn="ctr">
              <a:lnSpc>
                <a:spcPct val="115000"/>
              </a:lnSpc>
              <a:spcBef>
                <a:spcPts val="0"/>
              </a:spcBef>
              <a:spcAft>
                <a:spcPts val="0"/>
              </a:spcAft>
              <a:buClr>
                <a:srgbClr val="FFFFFF"/>
              </a:buClr>
              <a:buSzPts val="1600"/>
              <a:buFont typeface="Corbel"/>
              <a:buNone/>
            </a:pPr>
            <a:r>
              <a:rPr b="0" i="0" lang="en-US" sz="2200" u="none" cap="none" strike="noStrike">
                <a:solidFill>
                  <a:srgbClr val="FFFFFF"/>
                </a:solidFill>
                <a:latin typeface="Corbel"/>
                <a:ea typeface="Corbel"/>
                <a:cs typeface="Corbel"/>
                <a:sym typeface="Corbel"/>
              </a:rPr>
              <a:t>Chad Saunders</a:t>
            </a:r>
            <a:endParaRPr b="0" i="0" sz="2200" u="none" cap="none" strike="noStrike">
              <a:solidFill>
                <a:srgbClr val="FFFFFF"/>
              </a:solidFill>
              <a:latin typeface="Corbel"/>
              <a:ea typeface="Corbel"/>
              <a:cs typeface="Corbel"/>
              <a:sym typeface="Corbel"/>
            </a:endParaRPr>
          </a:p>
          <a:p>
            <a:pPr indent="0" lvl="0" marL="0" marR="0" rtl="0" algn="ctr">
              <a:lnSpc>
                <a:spcPct val="115000"/>
              </a:lnSpc>
              <a:spcBef>
                <a:spcPts val="0"/>
              </a:spcBef>
              <a:spcAft>
                <a:spcPts val="0"/>
              </a:spcAft>
              <a:buClr>
                <a:srgbClr val="FFFFFF"/>
              </a:buClr>
              <a:buSzPts val="1600"/>
              <a:buFont typeface="Corbel"/>
              <a:buNone/>
            </a:pPr>
            <a:r>
              <a:rPr b="0" i="0" lang="en-US" sz="2200" u="none" cap="none" strike="noStrike">
                <a:solidFill>
                  <a:srgbClr val="FFFFFF"/>
                </a:solidFill>
                <a:latin typeface="Corbel"/>
                <a:ea typeface="Corbel"/>
                <a:cs typeface="Corbel"/>
                <a:sym typeface="Corbel"/>
              </a:rPr>
              <a:t>Abi Sriharan</a:t>
            </a:r>
            <a:endParaRPr b="0" i="0" sz="2200" u="none" cap="none" strike="noStrike">
              <a:solidFill>
                <a:srgbClr val="FFFFFF"/>
              </a:solidFill>
              <a:latin typeface="Corbel"/>
              <a:ea typeface="Corbel"/>
              <a:cs typeface="Corbel"/>
              <a:sym typeface="Corbel"/>
            </a:endParaRPr>
          </a:p>
          <a:p>
            <a:pPr indent="0" lvl="0" marL="0" marR="0" rtl="0" algn="ctr">
              <a:lnSpc>
                <a:spcPct val="115000"/>
              </a:lnSpc>
              <a:spcBef>
                <a:spcPts val="0"/>
              </a:spcBef>
              <a:spcAft>
                <a:spcPts val="0"/>
              </a:spcAft>
              <a:buClr>
                <a:srgbClr val="FFFFFF"/>
              </a:buClr>
              <a:buSzPts val="1600"/>
              <a:buFont typeface="Corbel"/>
              <a:buNone/>
            </a:pPr>
            <a:r>
              <a:t/>
            </a:r>
            <a:endParaRPr b="0" i="0" sz="2200" u="none" cap="none" strike="noStrike">
              <a:solidFill>
                <a:srgbClr val="FFFFFF"/>
              </a:solidFill>
              <a:latin typeface="Corbel"/>
              <a:ea typeface="Corbel"/>
              <a:cs typeface="Corbel"/>
              <a:sym typeface="Corbe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257" name="Shape 257"/>
        <p:cNvGrpSpPr/>
        <p:nvPr/>
      </p:nvGrpSpPr>
      <p:grpSpPr>
        <a:xfrm>
          <a:off x="0" y="0"/>
          <a:ext cx="0" cy="0"/>
          <a:chOff x="0" y="0"/>
          <a:chExt cx="0" cy="0"/>
        </a:xfrm>
      </p:grpSpPr>
      <p:sp>
        <p:nvSpPr>
          <p:cNvPr id="258" name="Google Shape;258;p18"/>
          <p:cNvSpPr/>
          <p:nvPr/>
        </p:nvSpPr>
        <p:spPr>
          <a:xfrm>
            <a:off x="0" y="0"/>
            <a:ext cx="9144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259" name="Google Shape;259;p18"/>
          <p:cNvSpPr txBox="1"/>
          <p:nvPr>
            <p:ph type="ctrTitle"/>
          </p:nvPr>
        </p:nvSpPr>
        <p:spPr>
          <a:xfrm>
            <a:off x="482601" y="1914860"/>
            <a:ext cx="8178799" cy="2474259"/>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chemeClr val="lt1"/>
              </a:buClr>
              <a:buSzPts val="3800"/>
              <a:buFont typeface="Corbel"/>
              <a:buNone/>
            </a:pPr>
            <a:r>
              <a:rPr lang="en-US" sz="3800">
                <a:solidFill>
                  <a:schemeClr val="lt1"/>
                </a:solidFill>
              </a:rPr>
              <a:t>2024 HEALTH CARE MANAGEMENT DIVISION PAPER AWARD WINNERS</a:t>
            </a:r>
            <a:endParaRPr/>
          </a:p>
        </p:txBody>
      </p:sp>
      <p:sp>
        <p:nvSpPr>
          <p:cNvPr id="260" name="Google Shape;260;p18"/>
          <p:cNvSpPr/>
          <p:nvPr/>
        </p:nvSpPr>
        <p:spPr>
          <a:xfrm>
            <a:off x="0" y="4572000"/>
            <a:ext cx="9146751" cy="2286000"/>
          </a:xfrm>
          <a:prstGeom prst="rect">
            <a:avLst/>
          </a:prstGeom>
          <a:solidFill>
            <a:srgbClr val="0674A5">
              <a:alpha val="69411"/>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61" name="Google Shape;261;p18"/>
          <p:cNvSpPr/>
          <p:nvPr/>
        </p:nvSpPr>
        <p:spPr>
          <a:xfrm>
            <a:off x="0" y="6375400"/>
            <a:ext cx="9146751" cy="4826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3"/>
          <p:cNvSpPr txBox="1"/>
          <p:nvPr>
            <p:ph type="title"/>
          </p:nvPr>
        </p:nvSpPr>
        <p:spPr>
          <a:xfrm>
            <a:off x="685019" y="284176"/>
            <a:ext cx="7772400" cy="1508760"/>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SzPts val="1800"/>
              <a:buNone/>
            </a:pPr>
            <a:r>
              <a:rPr lang="en-US"/>
              <a:t>Agenda</a:t>
            </a:r>
            <a:endParaRPr/>
          </a:p>
        </p:txBody>
      </p:sp>
      <p:sp>
        <p:nvSpPr>
          <p:cNvPr id="117" name="Google Shape;117;p3"/>
          <p:cNvSpPr txBox="1"/>
          <p:nvPr>
            <p:ph idx="1" type="body"/>
          </p:nvPr>
        </p:nvSpPr>
        <p:spPr>
          <a:xfrm>
            <a:off x="471948" y="2011680"/>
            <a:ext cx="8298426" cy="4206240"/>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200"/>
              </a:spcBef>
              <a:spcAft>
                <a:spcPts val="0"/>
              </a:spcAft>
              <a:buSzPts val="1800"/>
              <a:buChar char="▪"/>
            </a:pPr>
            <a:r>
              <a:rPr lang="en-US" sz="3600"/>
              <a:t>Welcome &amp; Milestones</a:t>
            </a:r>
            <a:endParaRPr/>
          </a:p>
          <a:p>
            <a:pPr indent="-342900" lvl="0" marL="457200" rtl="0" algn="l">
              <a:lnSpc>
                <a:spcPct val="90000"/>
              </a:lnSpc>
              <a:spcBef>
                <a:spcPts val="1200"/>
              </a:spcBef>
              <a:spcAft>
                <a:spcPts val="0"/>
              </a:spcAft>
              <a:buSzPts val="1800"/>
              <a:buChar char="▪"/>
            </a:pPr>
            <a:r>
              <a:rPr lang="en-US" sz="3600"/>
              <a:t>Year in Review</a:t>
            </a:r>
            <a:endParaRPr/>
          </a:p>
          <a:p>
            <a:pPr indent="-342900" lvl="0" marL="457200" rtl="0" algn="l">
              <a:lnSpc>
                <a:spcPct val="90000"/>
              </a:lnSpc>
              <a:spcBef>
                <a:spcPts val="1200"/>
              </a:spcBef>
              <a:spcAft>
                <a:spcPts val="0"/>
              </a:spcAft>
              <a:buSzPts val="1800"/>
              <a:buChar char="▪"/>
            </a:pPr>
            <a:r>
              <a:rPr lang="en-US" sz="3600"/>
              <a:t>2024 Sponsors</a:t>
            </a:r>
            <a:endParaRPr/>
          </a:p>
          <a:p>
            <a:pPr indent="-342900" lvl="0" marL="457200" rtl="0" algn="l">
              <a:lnSpc>
                <a:spcPct val="90000"/>
              </a:lnSpc>
              <a:spcBef>
                <a:spcPts val="1200"/>
              </a:spcBef>
              <a:spcAft>
                <a:spcPts val="0"/>
              </a:spcAft>
              <a:buSzPts val="1800"/>
              <a:buChar char="▪"/>
            </a:pPr>
            <a:r>
              <a:rPr lang="en-US" sz="3600"/>
              <a:t>Program Highlights and Awards</a:t>
            </a:r>
            <a:endParaRPr/>
          </a:p>
          <a:p>
            <a:pPr indent="-342900" lvl="0" marL="457200" rtl="0" algn="l">
              <a:lnSpc>
                <a:spcPct val="90000"/>
              </a:lnSpc>
              <a:spcBef>
                <a:spcPts val="1200"/>
              </a:spcBef>
              <a:spcAft>
                <a:spcPts val="0"/>
              </a:spcAft>
              <a:buSzPts val="1800"/>
              <a:buChar char="▪"/>
            </a:pPr>
            <a:r>
              <a:rPr lang="en-US" sz="3600"/>
              <a:t>Transition to Incoming Chair</a:t>
            </a:r>
            <a:endParaRPr/>
          </a:p>
          <a:p>
            <a:pPr indent="-342900" lvl="0" marL="457200" rtl="0" algn="l">
              <a:lnSpc>
                <a:spcPct val="90000"/>
              </a:lnSpc>
              <a:spcBef>
                <a:spcPts val="1200"/>
              </a:spcBef>
              <a:spcAft>
                <a:spcPts val="0"/>
              </a:spcAft>
              <a:buSzPts val="1800"/>
              <a:buChar char="▪"/>
            </a:pPr>
            <a:r>
              <a:rPr lang="en-US" sz="3600"/>
              <a:t>Keith G. Provan Award Keynote Address</a:t>
            </a:r>
            <a:endParaRPr/>
          </a:p>
          <a:p>
            <a:pPr indent="0" lvl="0" marL="0" rtl="0" algn="l">
              <a:lnSpc>
                <a:spcPct val="90000"/>
              </a:lnSpc>
              <a:spcBef>
                <a:spcPts val="1200"/>
              </a:spcBef>
              <a:spcAft>
                <a:spcPts val="0"/>
              </a:spcAft>
              <a:buSzPts val="1800"/>
              <a:buNone/>
            </a:pPr>
            <a:r>
              <a:t/>
            </a:r>
            <a:endParaRPr sz="3600"/>
          </a:p>
          <a:p>
            <a:pPr indent="-228600" lvl="0" marL="457200" rtl="0" algn="l">
              <a:lnSpc>
                <a:spcPct val="90000"/>
              </a:lnSpc>
              <a:spcBef>
                <a:spcPts val="1200"/>
              </a:spcBef>
              <a:spcAft>
                <a:spcPts val="0"/>
              </a:spcAft>
              <a:buSzPts val="1800"/>
              <a:buNone/>
            </a:pPr>
            <a:r>
              <a:t/>
            </a:r>
            <a:endParaRPr/>
          </a:p>
          <a:p>
            <a:pPr indent="-228600" lvl="0" marL="457200" rtl="0" algn="l">
              <a:lnSpc>
                <a:spcPct val="90000"/>
              </a:lnSpc>
              <a:spcBef>
                <a:spcPts val="1200"/>
              </a:spcBef>
              <a:spcAft>
                <a:spcPts val="0"/>
              </a:spcAft>
              <a:buSzPts val="18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9"/>
          <p:cNvSpPr txBox="1"/>
          <p:nvPr>
            <p:ph type="title"/>
          </p:nvPr>
        </p:nvSpPr>
        <p:spPr>
          <a:xfrm>
            <a:off x="685800" y="274320"/>
            <a:ext cx="7772400" cy="1508760"/>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chemeClr val="dk2"/>
              </a:buClr>
              <a:buSzPts val="4000"/>
              <a:buFont typeface="Corbel"/>
              <a:buNone/>
            </a:pPr>
            <a:r>
              <a:rPr lang="en-US" sz="4000"/>
              <a:t>2024 HCM Outstanding Paper Based on a Dissertation</a:t>
            </a:r>
            <a:r>
              <a:rPr lang="en-US"/>
              <a:t> </a:t>
            </a:r>
            <a:endParaRPr/>
          </a:p>
        </p:txBody>
      </p:sp>
      <p:sp>
        <p:nvSpPr>
          <p:cNvPr id="267" name="Google Shape;267;p19"/>
          <p:cNvSpPr txBox="1"/>
          <p:nvPr>
            <p:ph idx="1" type="body"/>
          </p:nvPr>
        </p:nvSpPr>
        <p:spPr>
          <a:xfrm>
            <a:off x="415090" y="2226468"/>
            <a:ext cx="8100260" cy="4520019"/>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SzPts val="2200"/>
              <a:buFont typeface="Noto Sans Symbols"/>
              <a:buChar char="▪"/>
            </a:pPr>
            <a:r>
              <a:rPr b="1" lang="en-US"/>
              <a:t>B</a:t>
            </a:r>
            <a:r>
              <a:rPr b="1" lang="en-US" sz="2500"/>
              <a:t>est sole-authored paper based on a recent dissertation</a:t>
            </a:r>
            <a:endParaRPr sz="2500"/>
          </a:p>
          <a:p>
            <a:pPr indent="-323850" lvl="0" marL="323850" rtl="0" algn="l">
              <a:lnSpc>
                <a:spcPct val="90000"/>
              </a:lnSpc>
              <a:spcBef>
                <a:spcPts val="1400"/>
              </a:spcBef>
              <a:spcAft>
                <a:spcPts val="0"/>
              </a:spcAft>
              <a:buSzPts val="2500"/>
              <a:buFont typeface="Noto Sans Symbols"/>
              <a:buChar char="▪"/>
            </a:pPr>
            <a:r>
              <a:rPr lang="en-US" sz="2500"/>
              <a:t>Sponsored by: </a:t>
            </a:r>
            <a:r>
              <a:rPr b="1" i="1" lang="en-US" sz="2500"/>
              <a:t>Association of University Programs in Health Administration (AUPHA)</a:t>
            </a:r>
            <a:endParaRPr sz="2500"/>
          </a:p>
          <a:p>
            <a:pPr indent="-323850" lvl="0" marL="323850" rtl="0" algn="l">
              <a:lnSpc>
                <a:spcPct val="90000"/>
              </a:lnSpc>
              <a:spcBef>
                <a:spcPts val="1400"/>
              </a:spcBef>
              <a:spcAft>
                <a:spcPts val="0"/>
              </a:spcAft>
              <a:buSzPts val="2500"/>
              <a:buFont typeface="Noto Sans Symbols"/>
              <a:buChar char="▪"/>
            </a:pPr>
            <a:r>
              <a:rPr b="1" lang="en-US" sz="2500"/>
              <a:t>Selection Committee: </a:t>
            </a:r>
            <a:endParaRPr sz="2500"/>
          </a:p>
          <a:p>
            <a:pPr indent="-342900" lvl="1" marL="552450" rtl="0" algn="l">
              <a:lnSpc>
                <a:spcPct val="90000"/>
              </a:lnSpc>
              <a:spcBef>
                <a:spcPts val="400"/>
              </a:spcBef>
              <a:spcAft>
                <a:spcPts val="0"/>
              </a:spcAft>
              <a:buSzPts val="2500"/>
              <a:buFont typeface="Noto Sans Symbols"/>
              <a:buChar char="▪"/>
            </a:pPr>
            <a:r>
              <a:rPr b="1" lang="en-US" sz="2500"/>
              <a:t>Phatcharasiri (Angie) Ratcharak, </a:t>
            </a:r>
            <a:r>
              <a:rPr lang="en-US" sz="2500"/>
              <a:t>2023 Winner </a:t>
            </a:r>
            <a:endParaRPr sz="2300"/>
          </a:p>
          <a:p>
            <a:pPr indent="-342900" lvl="1" marL="552450" rtl="0" algn="l">
              <a:lnSpc>
                <a:spcPct val="90000"/>
              </a:lnSpc>
              <a:spcBef>
                <a:spcPts val="600"/>
              </a:spcBef>
              <a:spcAft>
                <a:spcPts val="0"/>
              </a:spcAft>
              <a:buSzPts val="2500"/>
              <a:buFont typeface="Noto Sans Symbols"/>
              <a:buChar char="▪"/>
            </a:pPr>
            <a:r>
              <a:rPr b="1" lang="en-US" sz="2500"/>
              <a:t>Cheryl Rathert</a:t>
            </a:r>
            <a:r>
              <a:rPr lang="en-US" sz="2500"/>
              <a:t>, HCM Division Chair</a:t>
            </a:r>
            <a:endParaRPr sz="2500"/>
          </a:p>
          <a:p>
            <a:pPr indent="-342900" lvl="1" marL="552450" rtl="0" algn="l">
              <a:lnSpc>
                <a:spcPct val="90000"/>
              </a:lnSpc>
              <a:spcBef>
                <a:spcPts val="600"/>
              </a:spcBef>
              <a:spcAft>
                <a:spcPts val="0"/>
              </a:spcAft>
              <a:buSzPts val="2500"/>
              <a:buFont typeface="Noto Sans Symbols"/>
              <a:buChar char="▪"/>
            </a:pPr>
            <a:r>
              <a:rPr b="1" lang="en-US" sz="2500"/>
              <a:t>Daan Westra</a:t>
            </a:r>
            <a:r>
              <a:rPr lang="en-US" sz="2500"/>
              <a:t>, HCM Academic at Large</a:t>
            </a:r>
            <a:endParaRPr sz="2300"/>
          </a:p>
          <a:p>
            <a:pPr indent="0" lvl="1" marL="342900" rtl="0" algn="l">
              <a:lnSpc>
                <a:spcPct val="90000"/>
              </a:lnSpc>
              <a:spcBef>
                <a:spcPts val="400"/>
              </a:spcBef>
              <a:spcAft>
                <a:spcPts val="0"/>
              </a:spcAft>
              <a:buSzPts val="2000"/>
              <a:buNone/>
            </a:pPr>
            <a:r>
              <a:rPr lang="en-US" sz="2000"/>
              <a:t>	 </a:t>
            </a:r>
            <a:endParaRPr/>
          </a:p>
          <a:p>
            <a:pPr indent="-43178" lvl="0" marL="182880" rtl="0" algn="l">
              <a:lnSpc>
                <a:spcPct val="90000"/>
              </a:lnSpc>
              <a:spcBef>
                <a:spcPts val="1600"/>
              </a:spcBef>
              <a:spcAft>
                <a:spcPts val="0"/>
              </a:spcAft>
              <a:buSzPts val="22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1"/>
          <p:cNvSpPr txBox="1"/>
          <p:nvPr>
            <p:ph idx="1" type="body"/>
          </p:nvPr>
        </p:nvSpPr>
        <p:spPr>
          <a:xfrm>
            <a:off x="567000" y="2390277"/>
            <a:ext cx="8010000" cy="36321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ctr">
              <a:lnSpc>
                <a:spcPct val="90000"/>
              </a:lnSpc>
              <a:spcBef>
                <a:spcPts val="0"/>
              </a:spcBef>
              <a:spcAft>
                <a:spcPts val="0"/>
              </a:spcAft>
              <a:buSzPct val="52655"/>
              <a:buNone/>
            </a:pPr>
            <a:r>
              <a:rPr i="1" lang="en-US" sz="4557"/>
              <a:t>“Expertise or Expert Teams:</a:t>
            </a:r>
            <a:endParaRPr i="1" sz="4557"/>
          </a:p>
          <a:p>
            <a:pPr indent="0" lvl="0" marL="0" rtl="0" algn="ctr">
              <a:lnSpc>
                <a:spcPct val="90000"/>
              </a:lnSpc>
              <a:spcBef>
                <a:spcPts val="0"/>
              </a:spcBef>
              <a:spcAft>
                <a:spcPts val="0"/>
              </a:spcAft>
              <a:buSzPct val="52655"/>
              <a:buNone/>
            </a:pPr>
            <a:r>
              <a:rPr i="1" lang="en-US" sz="4557"/>
              <a:t>Team Familiarity, Expertise, and Performance </a:t>
            </a:r>
            <a:endParaRPr i="1" sz="4557"/>
          </a:p>
          <a:p>
            <a:pPr indent="0" lvl="0" marL="0" rtl="0" algn="ctr">
              <a:lnSpc>
                <a:spcPct val="90000"/>
              </a:lnSpc>
              <a:spcBef>
                <a:spcPts val="0"/>
              </a:spcBef>
              <a:spcAft>
                <a:spcPts val="0"/>
              </a:spcAft>
              <a:buSzPct val="52655"/>
              <a:buNone/>
            </a:pPr>
            <a:r>
              <a:rPr i="1" lang="en-US" sz="4557"/>
              <a:t>in the Emergency Department”</a:t>
            </a:r>
            <a:endParaRPr sz="4357"/>
          </a:p>
          <a:p>
            <a:pPr indent="0" lvl="0" marL="0" rtl="0" algn="ctr">
              <a:lnSpc>
                <a:spcPct val="90000"/>
              </a:lnSpc>
              <a:spcBef>
                <a:spcPts val="1400"/>
              </a:spcBef>
              <a:spcAft>
                <a:spcPts val="0"/>
              </a:spcAft>
              <a:buSzPct val="45478"/>
              <a:buNone/>
            </a:pPr>
            <a:r>
              <a:t/>
            </a:r>
            <a:endParaRPr b="1" sz="3957"/>
          </a:p>
          <a:p>
            <a:pPr indent="0" lvl="0" marL="0" rtl="0" algn="ctr">
              <a:lnSpc>
                <a:spcPct val="90000"/>
              </a:lnSpc>
              <a:spcBef>
                <a:spcPts val="1400"/>
              </a:spcBef>
              <a:spcAft>
                <a:spcPts val="0"/>
              </a:spcAft>
              <a:buSzPct val="50482"/>
              <a:buNone/>
            </a:pPr>
            <a:r>
              <a:rPr b="1" lang="en-US" sz="4357"/>
              <a:t>Alexandra Bray</a:t>
            </a:r>
            <a:endParaRPr b="1" sz="4357"/>
          </a:p>
          <a:p>
            <a:pPr indent="0" lvl="0" marL="0" rtl="0" algn="ctr">
              <a:lnSpc>
                <a:spcPct val="90000"/>
              </a:lnSpc>
              <a:spcBef>
                <a:spcPts val="1400"/>
              </a:spcBef>
              <a:spcAft>
                <a:spcPts val="0"/>
              </a:spcAft>
              <a:buSzPct val="50482"/>
              <a:buNone/>
            </a:pPr>
            <a:r>
              <a:rPr lang="en-US" sz="4357"/>
              <a:t>University of Pennsylvania</a:t>
            </a:r>
            <a:endParaRPr i="1" sz="4357"/>
          </a:p>
          <a:p>
            <a:pPr indent="0" lvl="1" marL="228600" rtl="0" algn="l">
              <a:lnSpc>
                <a:spcPct val="90000"/>
              </a:lnSpc>
              <a:spcBef>
                <a:spcPts val="400"/>
              </a:spcBef>
              <a:spcAft>
                <a:spcPts val="0"/>
              </a:spcAft>
              <a:buSzPct val="100000"/>
              <a:buNone/>
            </a:pPr>
            <a:r>
              <a:t/>
            </a:r>
            <a:endParaRPr sz="2200"/>
          </a:p>
          <a:p>
            <a:pPr indent="-43178" lvl="0" marL="182880" rtl="0" algn="l">
              <a:lnSpc>
                <a:spcPct val="90000"/>
              </a:lnSpc>
              <a:spcBef>
                <a:spcPts val="1600"/>
              </a:spcBef>
              <a:spcAft>
                <a:spcPts val="0"/>
              </a:spcAft>
              <a:buSzPct val="100000"/>
              <a:buNone/>
            </a:pPr>
            <a:r>
              <a:t/>
            </a:r>
            <a:endParaRPr i="1" sz="2200"/>
          </a:p>
        </p:txBody>
      </p:sp>
      <p:sp>
        <p:nvSpPr>
          <p:cNvPr id="274" name="Google Shape;274;p21"/>
          <p:cNvSpPr txBox="1"/>
          <p:nvPr>
            <p:ph type="title"/>
          </p:nvPr>
        </p:nvSpPr>
        <p:spPr>
          <a:xfrm>
            <a:off x="685800" y="274320"/>
            <a:ext cx="7772400" cy="1508760"/>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chemeClr val="dk2"/>
              </a:buClr>
              <a:buSzPts val="4000"/>
              <a:buFont typeface="Corbel"/>
              <a:buNone/>
            </a:pPr>
            <a:r>
              <a:rPr lang="en-US" sz="4000"/>
              <a:t>Winner: 2024 HCM Outstanding Paper Based on a Dissertation</a:t>
            </a:r>
            <a:endParaRPr>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2"/>
          <p:cNvSpPr txBox="1"/>
          <p:nvPr>
            <p:ph type="title"/>
          </p:nvPr>
        </p:nvSpPr>
        <p:spPr>
          <a:xfrm>
            <a:off x="208344" y="284176"/>
            <a:ext cx="8618663" cy="1508760"/>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chemeClr val="dk2"/>
              </a:buClr>
              <a:buSzPts val="3600"/>
              <a:buFont typeface="Corbel"/>
              <a:buNone/>
            </a:pPr>
            <a:r>
              <a:rPr lang="en-US" sz="3600"/>
              <a:t>2024 Best Health Care Management Theory-to Practice Award</a:t>
            </a:r>
            <a:endParaRPr sz="3600">
              <a:solidFill>
                <a:srgbClr val="FF0000"/>
              </a:solidFill>
            </a:endParaRPr>
          </a:p>
        </p:txBody>
      </p:sp>
      <p:sp>
        <p:nvSpPr>
          <p:cNvPr id="280" name="Google Shape;280;p22"/>
          <p:cNvSpPr txBox="1"/>
          <p:nvPr>
            <p:ph idx="1" type="body"/>
          </p:nvPr>
        </p:nvSpPr>
        <p:spPr>
          <a:xfrm>
            <a:off x="628650" y="2255227"/>
            <a:ext cx="7886700" cy="4328400"/>
          </a:xfrm>
          <a:prstGeom prst="rect">
            <a:avLst/>
          </a:prstGeom>
          <a:noFill/>
          <a:ln>
            <a:noFill/>
          </a:ln>
        </p:spPr>
        <p:txBody>
          <a:bodyPr anchorCtr="0" anchor="t" bIns="45700" lIns="91425" spcFirstLastPara="1" rIns="91425" wrap="square" tIns="45700">
            <a:normAutofit/>
          </a:bodyPr>
          <a:lstStyle/>
          <a:p>
            <a:pPr indent="-330200" lvl="0" marL="330200" rtl="0" algn="l">
              <a:lnSpc>
                <a:spcPct val="90000"/>
              </a:lnSpc>
              <a:spcBef>
                <a:spcPts val="0"/>
              </a:spcBef>
              <a:spcAft>
                <a:spcPts val="0"/>
              </a:spcAft>
              <a:buSzPts val="2400"/>
              <a:buFont typeface="Noto Sans Symbols"/>
              <a:buChar char="▪"/>
            </a:pPr>
            <a:r>
              <a:rPr b="1" lang="en-US" sz="2400"/>
              <a:t>Best HCM paper for practicing health care managers answering relevant research questions about management practices</a:t>
            </a:r>
            <a:endParaRPr b="1" sz="2400"/>
          </a:p>
          <a:p>
            <a:pPr indent="-228600" lvl="0" marL="525780" rtl="0" algn="l">
              <a:lnSpc>
                <a:spcPct val="90000"/>
              </a:lnSpc>
              <a:spcBef>
                <a:spcPts val="1400"/>
              </a:spcBef>
              <a:spcAft>
                <a:spcPts val="0"/>
              </a:spcAft>
              <a:buSzPts val="1800"/>
              <a:buFont typeface="Noto Sans Symbols"/>
              <a:buNone/>
            </a:pPr>
            <a:r>
              <a:t/>
            </a:r>
            <a:endParaRPr sz="2500"/>
          </a:p>
          <a:p>
            <a:pPr indent="-342900" lvl="0" marL="342900" rtl="0" algn="l">
              <a:lnSpc>
                <a:spcPct val="90000"/>
              </a:lnSpc>
              <a:spcBef>
                <a:spcPts val="0"/>
              </a:spcBef>
              <a:spcAft>
                <a:spcPts val="0"/>
              </a:spcAft>
              <a:buSzPts val="2200"/>
              <a:buFont typeface="Noto Sans Symbols"/>
              <a:buChar char="▪"/>
            </a:pPr>
            <a:r>
              <a:rPr b="1" lang="en-US"/>
              <a:t>Sponsored by </a:t>
            </a:r>
            <a:r>
              <a:rPr b="1" i="1" lang="en-US"/>
              <a:t>AOM Health Care Management Division</a:t>
            </a:r>
            <a:endParaRPr b="1" i="1"/>
          </a:p>
          <a:p>
            <a:pPr indent="-228600" lvl="0" marL="525780" rtl="0" algn="l">
              <a:lnSpc>
                <a:spcPct val="90000"/>
              </a:lnSpc>
              <a:spcBef>
                <a:spcPts val="0"/>
              </a:spcBef>
              <a:spcAft>
                <a:spcPts val="0"/>
              </a:spcAft>
              <a:buSzPts val="1800"/>
              <a:buFont typeface="Noto Sans Symbols"/>
              <a:buNone/>
            </a:pPr>
            <a:r>
              <a:t/>
            </a:r>
            <a:endParaRPr b="1" i="1"/>
          </a:p>
          <a:p>
            <a:pPr indent="-323850" lvl="0" marL="323850" rtl="0" algn="l">
              <a:lnSpc>
                <a:spcPct val="90000"/>
              </a:lnSpc>
              <a:spcBef>
                <a:spcPts val="0"/>
              </a:spcBef>
              <a:spcAft>
                <a:spcPts val="0"/>
              </a:spcAft>
              <a:buSzPts val="2500"/>
              <a:buFont typeface="Noto Sans Symbols"/>
              <a:buChar char="▪"/>
            </a:pPr>
            <a:r>
              <a:rPr lang="en-US" sz="2500"/>
              <a:t>Selection Committee: </a:t>
            </a:r>
            <a:endParaRPr sz="2500"/>
          </a:p>
          <a:p>
            <a:pPr indent="-342900" lvl="1" marL="552450" rtl="0" algn="l">
              <a:lnSpc>
                <a:spcPct val="90000"/>
              </a:lnSpc>
              <a:spcBef>
                <a:spcPts val="400"/>
              </a:spcBef>
              <a:spcAft>
                <a:spcPts val="0"/>
              </a:spcAft>
              <a:buSzPts val="2500"/>
              <a:buFont typeface="Noto Sans Symbols"/>
              <a:buChar char="▪"/>
            </a:pPr>
            <a:r>
              <a:rPr b="1" lang="en-US" sz="2500"/>
              <a:t>Beth Brooks, </a:t>
            </a:r>
            <a:r>
              <a:rPr i="1" lang="en-US" sz="2500"/>
              <a:t>Practitioner-at-Large</a:t>
            </a:r>
            <a:endParaRPr i="1" sz="2500"/>
          </a:p>
          <a:p>
            <a:pPr indent="-342900" lvl="1" marL="527050" rtl="0" algn="l">
              <a:lnSpc>
                <a:spcPct val="90000"/>
              </a:lnSpc>
              <a:spcBef>
                <a:spcPts val="600"/>
              </a:spcBef>
              <a:spcAft>
                <a:spcPts val="0"/>
              </a:spcAft>
              <a:buSzPts val="2500"/>
              <a:buFont typeface="Noto Sans Symbols"/>
              <a:buChar char="▪"/>
            </a:pPr>
            <a:r>
              <a:rPr b="1" lang="en-US" sz="2500"/>
              <a:t>Gina Thoebes</a:t>
            </a:r>
            <a:r>
              <a:rPr lang="en-US" sz="2500"/>
              <a:t>, </a:t>
            </a:r>
            <a:r>
              <a:rPr i="1" lang="en-US" sz="2500"/>
              <a:t>Practitioner-at-Large</a:t>
            </a:r>
            <a:endParaRPr i="1" sz="2500"/>
          </a:p>
          <a:p>
            <a:pPr indent="-342900" lvl="1" marL="552450" rtl="0" algn="l">
              <a:lnSpc>
                <a:spcPct val="90000"/>
              </a:lnSpc>
              <a:spcBef>
                <a:spcPts val="600"/>
              </a:spcBef>
              <a:spcAft>
                <a:spcPts val="0"/>
              </a:spcAft>
              <a:buSzPts val="2500"/>
              <a:buFont typeface="Noto Sans Symbols"/>
              <a:buChar char="▪"/>
            </a:pPr>
            <a:r>
              <a:rPr b="1" lang="en-US" sz="2500"/>
              <a:t>Larry Hearld</a:t>
            </a:r>
            <a:r>
              <a:rPr lang="en-US" sz="2500"/>
              <a:t>, </a:t>
            </a:r>
            <a:r>
              <a:rPr i="1" lang="en-US" sz="2500"/>
              <a:t>Co-Editor,</a:t>
            </a:r>
            <a:r>
              <a:rPr lang="en-US" sz="2500"/>
              <a:t> </a:t>
            </a:r>
            <a:r>
              <a:rPr i="1" lang="en-US" sz="2500"/>
              <a:t>Health Care Management Review</a:t>
            </a:r>
            <a:endParaRPr sz="2300"/>
          </a:p>
          <a:p>
            <a:pPr indent="-55880" lvl="1" marL="411480" rtl="0" algn="l">
              <a:lnSpc>
                <a:spcPct val="90000"/>
              </a:lnSpc>
              <a:spcBef>
                <a:spcPts val="600"/>
              </a:spcBef>
              <a:spcAft>
                <a:spcPts val="0"/>
              </a:spcAft>
              <a:buSzPts val="2000"/>
              <a:buNone/>
            </a:pPr>
            <a:r>
              <a:t/>
            </a:r>
            <a:endParaRPr/>
          </a:p>
          <a:p>
            <a:pPr indent="-55880" lvl="1" marL="411480" rtl="0" algn="l">
              <a:lnSpc>
                <a:spcPct val="90000"/>
              </a:lnSpc>
              <a:spcBef>
                <a:spcPts val="600"/>
              </a:spcBef>
              <a:spcAft>
                <a:spcPts val="0"/>
              </a:spcAft>
              <a:buSzPts val="20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6"/>
          <p:cNvSpPr txBox="1"/>
          <p:nvPr>
            <p:ph type="title"/>
          </p:nvPr>
        </p:nvSpPr>
        <p:spPr>
          <a:xfrm>
            <a:off x="208344" y="284176"/>
            <a:ext cx="8618663" cy="1508760"/>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chemeClr val="dk2"/>
              </a:buClr>
              <a:buSzPts val="3600"/>
              <a:buFont typeface="Corbel"/>
              <a:buNone/>
            </a:pPr>
            <a:r>
              <a:rPr lang="en-US" sz="3600"/>
              <a:t>Winner: 2024 Best Health Care Management Theory-to Practice Award</a:t>
            </a:r>
            <a:endParaRPr sz="3600">
              <a:solidFill>
                <a:srgbClr val="FF0000"/>
              </a:solidFill>
            </a:endParaRPr>
          </a:p>
        </p:txBody>
      </p:sp>
      <p:sp>
        <p:nvSpPr>
          <p:cNvPr id="286" name="Google Shape;286;p16"/>
          <p:cNvSpPr txBox="1"/>
          <p:nvPr>
            <p:ph idx="1" type="body"/>
          </p:nvPr>
        </p:nvSpPr>
        <p:spPr>
          <a:xfrm>
            <a:off x="628650" y="2255227"/>
            <a:ext cx="7886700" cy="4328400"/>
          </a:xfrm>
          <a:prstGeom prst="rect">
            <a:avLst/>
          </a:prstGeom>
          <a:noFill/>
          <a:ln>
            <a:noFill/>
          </a:ln>
        </p:spPr>
        <p:txBody>
          <a:bodyPr anchorCtr="0" anchor="t" bIns="45700" lIns="91425" spcFirstLastPara="1" rIns="91425" wrap="square" tIns="45700">
            <a:normAutofit/>
          </a:bodyPr>
          <a:lstStyle/>
          <a:p>
            <a:pPr indent="-55880" lvl="1" marL="411480" rtl="0" algn="l">
              <a:lnSpc>
                <a:spcPct val="90000"/>
              </a:lnSpc>
              <a:spcBef>
                <a:spcPts val="600"/>
              </a:spcBef>
              <a:spcAft>
                <a:spcPts val="0"/>
              </a:spcAft>
              <a:buSzPts val="2000"/>
              <a:buNone/>
            </a:pPr>
            <a:r>
              <a:t/>
            </a:r>
            <a:endParaRPr/>
          </a:p>
          <a:p>
            <a:pPr indent="-55880" lvl="1" marL="411480" rtl="0" algn="l">
              <a:lnSpc>
                <a:spcPct val="90000"/>
              </a:lnSpc>
              <a:spcBef>
                <a:spcPts val="600"/>
              </a:spcBef>
              <a:spcAft>
                <a:spcPts val="0"/>
              </a:spcAft>
              <a:buSzPts val="2000"/>
              <a:buNone/>
            </a:pPr>
            <a:r>
              <a:t/>
            </a:r>
            <a:endParaRPr/>
          </a:p>
        </p:txBody>
      </p:sp>
      <p:sp>
        <p:nvSpPr>
          <p:cNvPr id="287" name="Google Shape;287;p16"/>
          <p:cNvSpPr txBox="1"/>
          <p:nvPr/>
        </p:nvSpPr>
        <p:spPr>
          <a:xfrm>
            <a:off x="231500" y="2699874"/>
            <a:ext cx="8669400" cy="39441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600"/>
              <a:buFont typeface="Noto Sans Symbols"/>
              <a:buNone/>
            </a:pPr>
            <a:r>
              <a:rPr b="0" i="1" lang="en-US" sz="3000" u="none" cap="none" strike="noStrike">
                <a:solidFill>
                  <a:schemeClr val="lt1"/>
                </a:solidFill>
                <a:latin typeface="Corbel"/>
                <a:ea typeface="Corbel"/>
                <a:cs typeface="Corbel"/>
                <a:sym typeface="Corbel"/>
              </a:rPr>
              <a:t>“The Frame Matters:</a:t>
            </a:r>
            <a:endParaRPr/>
          </a:p>
          <a:p>
            <a:pPr indent="0" lvl="0" marL="0" marR="0" rtl="0" algn="ctr">
              <a:lnSpc>
                <a:spcPct val="90000"/>
              </a:lnSpc>
              <a:spcBef>
                <a:spcPts val="0"/>
              </a:spcBef>
              <a:spcAft>
                <a:spcPts val="0"/>
              </a:spcAft>
              <a:buClr>
                <a:schemeClr val="lt1"/>
              </a:buClr>
              <a:buSzPts val="2600"/>
              <a:buFont typeface="Noto Sans Symbols"/>
              <a:buNone/>
            </a:pPr>
            <a:r>
              <a:rPr b="0" i="1" lang="en-US" sz="3000" u="none" cap="none" strike="noStrike">
                <a:solidFill>
                  <a:schemeClr val="lt1"/>
                </a:solidFill>
                <a:latin typeface="Corbel"/>
                <a:ea typeface="Corbel"/>
                <a:cs typeface="Corbel"/>
                <a:sym typeface="Corbel"/>
              </a:rPr>
              <a:t>Leaders’ Optimistic Realism During Crisis”</a:t>
            </a:r>
            <a:endParaRPr b="0" i="0" sz="2600" u="none" cap="none" strike="noStrike">
              <a:solidFill>
                <a:schemeClr val="lt1"/>
              </a:solidFill>
              <a:latin typeface="Corbel"/>
              <a:ea typeface="Corbel"/>
              <a:cs typeface="Corbel"/>
              <a:sym typeface="Corbel"/>
            </a:endParaRPr>
          </a:p>
          <a:p>
            <a:pPr indent="0" lvl="0" marL="0" marR="0" rtl="0" algn="ctr">
              <a:lnSpc>
                <a:spcPct val="90000"/>
              </a:lnSpc>
              <a:spcBef>
                <a:spcPts val="1400"/>
              </a:spcBef>
              <a:spcAft>
                <a:spcPts val="0"/>
              </a:spcAft>
              <a:buClr>
                <a:schemeClr val="lt1"/>
              </a:buClr>
              <a:buSzPts val="200"/>
              <a:buFont typeface="Noto Sans Symbols"/>
              <a:buNone/>
            </a:pPr>
            <a:r>
              <a:t/>
            </a:r>
            <a:endParaRPr b="0" i="1" sz="600" u="none" cap="none" strike="noStrike">
              <a:solidFill>
                <a:schemeClr val="lt1"/>
              </a:solidFill>
              <a:latin typeface="Corbel"/>
              <a:ea typeface="Corbel"/>
              <a:cs typeface="Corbel"/>
              <a:sym typeface="Corbel"/>
            </a:endParaRPr>
          </a:p>
          <a:p>
            <a:pPr indent="0" lvl="0" marL="0" marR="0" rtl="0" algn="ctr">
              <a:lnSpc>
                <a:spcPct val="90000"/>
              </a:lnSpc>
              <a:spcBef>
                <a:spcPts val="1400"/>
              </a:spcBef>
              <a:spcAft>
                <a:spcPts val="0"/>
              </a:spcAft>
              <a:buClr>
                <a:schemeClr val="lt1"/>
              </a:buClr>
              <a:buSzPts val="2200"/>
              <a:buFont typeface="Noto Sans Symbols"/>
              <a:buNone/>
            </a:pPr>
            <a:r>
              <a:rPr b="1" i="0" lang="en-US" sz="2600" u="none" cap="none" strike="noStrike">
                <a:solidFill>
                  <a:schemeClr val="lt1"/>
                </a:solidFill>
                <a:latin typeface="Corbel"/>
                <a:ea typeface="Corbel"/>
                <a:cs typeface="Corbel"/>
                <a:sym typeface="Corbel"/>
              </a:rPr>
              <a:t>Michaela Kerrissey</a:t>
            </a:r>
            <a:r>
              <a:rPr b="0" i="0" lang="en-US" sz="2600" u="none" cap="none" strike="noStrike">
                <a:solidFill>
                  <a:schemeClr val="lt1"/>
                </a:solidFill>
                <a:latin typeface="Corbel"/>
                <a:ea typeface="Corbel"/>
                <a:cs typeface="Corbel"/>
                <a:sym typeface="Corbel"/>
              </a:rPr>
              <a:t>, Harvard University</a:t>
            </a:r>
            <a:endParaRPr/>
          </a:p>
          <a:p>
            <a:pPr indent="0" lvl="0" marL="0" marR="0" rtl="0" algn="ctr">
              <a:lnSpc>
                <a:spcPct val="90000"/>
              </a:lnSpc>
              <a:spcBef>
                <a:spcPts val="1400"/>
              </a:spcBef>
              <a:spcAft>
                <a:spcPts val="0"/>
              </a:spcAft>
              <a:buClr>
                <a:schemeClr val="lt1"/>
              </a:buClr>
              <a:buSzPts val="2200"/>
              <a:buFont typeface="Noto Sans Symbols"/>
              <a:buNone/>
            </a:pPr>
            <a:r>
              <a:rPr b="1" i="0" lang="en-US" sz="2600" u="none" cap="none" strike="noStrike">
                <a:solidFill>
                  <a:schemeClr val="lt1"/>
                </a:solidFill>
                <a:latin typeface="Corbel"/>
                <a:ea typeface="Corbel"/>
                <a:cs typeface="Corbel"/>
                <a:sym typeface="Corbel"/>
              </a:rPr>
              <a:t>Ingrid Nembhard</a:t>
            </a:r>
            <a:r>
              <a:rPr b="0" i="0" lang="en-US" sz="2600" u="none" cap="none" strike="noStrike">
                <a:solidFill>
                  <a:schemeClr val="lt1"/>
                </a:solidFill>
                <a:latin typeface="Corbel"/>
                <a:ea typeface="Corbel"/>
                <a:cs typeface="Corbel"/>
                <a:sym typeface="Corbel"/>
              </a:rPr>
              <a:t>, University of Pennsylvania</a:t>
            </a:r>
            <a:endParaRPr/>
          </a:p>
          <a:p>
            <a:pPr indent="0" lvl="0" marL="0" marR="0" rtl="0" algn="ctr">
              <a:lnSpc>
                <a:spcPct val="90000"/>
              </a:lnSpc>
              <a:spcBef>
                <a:spcPts val="1400"/>
              </a:spcBef>
              <a:spcAft>
                <a:spcPts val="0"/>
              </a:spcAft>
              <a:buClr>
                <a:schemeClr val="lt1"/>
              </a:buClr>
              <a:buSzPts val="2200"/>
              <a:buFont typeface="Noto Sans Symbols"/>
              <a:buNone/>
            </a:pPr>
            <a:r>
              <a:rPr b="1" i="0" lang="en-US" sz="2600" u="none" cap="none" strike="noStrike">
                <a:solidFill>
                  <a:schemeClr val="lt1"/>
                </a:solidFill>
                <a:latin typeface="Corbel"/>
                <a:ea typeface="Corbel"/>
                <a:cs typeface="Corbel"/>
                <a:sym typeface="Corbel"/>
              </a:rPr>
              <a:t>Amy C. Edmondson, </a:t>
            </a:r>
            <a:r>
              <a:rPr b="0" i="0" lang="en-US" sz="2600" u="none" cap="none" strike="noStrike">
                <a:solidFill>
                  <a:schemeClr val="lt1"/>
                </a:solidFill>
                <a:latin typeface="Corbel"/>
                <a:ea typeface="Corbel"/>
                <a:cs typeface="Corbel"/>
                <a:sym typeface="Corbel"/>
              </a:rPr>
              <a:t>Harvard University</a:t>
            </a:r>
            <a:endParaRPr/>
          </a:p>
          <a:p>
            <a:pPr indent="0" lvl="0" marL="0" marR="0" rtl="0" algn="ctr">
              <a:lnSpc>
                <a:spcPct val="90000"/>
              </a:lnSpc>
              <a:spcBef>
                <a:spcPts val="1400"/>
              </a:spcBef>
              <a:spcAft>
                <a:spcPts val="0"/>
              </a:spcAft>
              <a:buClr>
                <a:schemeClr val="lt1"/>
              </a:buClr>
              <a:buSzPts val="2200"/>
              <a:buFont typeface="Noto Sans Symbols"/>
              <a:buNone/>
            </a:pPr>
            <a:r>
              <a:t/>
            </a:r>
            <a:endParaRPr b="0" i="1" sz="2200" u="none" cap="none" strike="noStrike">
              <a:solidFill>
                <a:schemeClr val="lt1"/>
              </a:solidFill>
              <a:latin typeface="Corbel"/>
              <a:ea typeface="Corbel"/>
              <a:cs typeface="Corbel"/>
              <a:sym typeface="Corbel"/>
            </a:endParaRPr>
          </a:p>
          <a:p>
            <a:pPr indent="-53657" lvl="1" marL="411480" marR="0" rtl="0" algn="l">
              <a:lnSpc>
                <a:spcPct val="90000"/>
              </a:lnSpc>
              <a:spcBef>
                <a:spcPts val="400"/>
              </a:spcBef>
              <a:spcAft>
                <a:spcPts val="0"/>
              </a:spcAft>
              <a:buClr>
                <a:schemeClr val="lt1"/>
              </a:buClr>
              <a:buSzPts val="2200"/>
              <a:buFont typeface="Noto Sans Symbols"/>
              <a:buNone/>
            </a:pPr>
            <a:r>
              <a:t/>
            </a:r>
            <a:endParaRPr b="0" i="0" sz="2200" u="none" cap="none" strike="noStrike">
              <a:solidFill>
                <a:schemeClr val="lt1"/>
              </a:solidFill>
              <a:latin typeface="Corbel"/>
              <a:ea typeface="Corbel"/>
              <a:cs typeface="Corbel"/>
              <a:sym typeface="Corbel"/>
            </a:endParaRPr>
          </a:p>
          <a:p>
            <a:pPr indent="-53656" lvl="0" marL="182880" marR="0" rtl="0" algn="l">
              <a:lnSpc>
                <a:spcPct val="90000"/>
              </a:lnSpc>
              <a:spcBef>
                <a:spcPts val="1600"/>
              </a:spcBef>
              <a:spcAft>
                <a:spcPts val="0"/>
              </a:spcAft>
              <a:buClr>
                <a:schemeClr val="lt1"/>
              </a:buClr>
              <a:buSzPts val="2200"/>
              <a:buFont typeface="Noto Sans Symbols"/>
              <a:buNone/>
            </a:pPr>
            <a:r>
              <a:t/>
            </a:r>
            <a:endParaRPr b="0" i="1" sz="2200" u="none" cap="none" strike="noStrike">
              <a:solidFill>
                <a:schemeClr val="lt1"/>
              </a:solidFill>
              <a:latin typeface="Corbel"/>
              <a:ea typeface="Corbel"/>
              <a:cs typeface="Corbel"/>
              <a:sym typeface="Corbe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5"/>
          <p:cNvSpPr txBox="1"/>
          <p:nvPr>
            <p:ph type="title"/>
          </p:nvPr>
        </p:nvSpPr>
        <p:spPr>
          <a:xfrm>
            <a:off x="0" y="581880"/>
            <a:ext cx="9144000" cy="960408"/>
          </a:xfrm>
          <a:prstGeom prst="rect">
            <a:avLst/>
          </a:prstGeom>
          <a:noFill/>
          <a:ln>
            <a:noFill/>
          </a:ln>
        </p:spPr>
        <p:txBody>
          <a:bodyPr anchorCtr="0" anchor="ctr" bIns="45700" lIns="91425" spcFirstLastPara="1" rIns="91425" wrap="square" tIns="45700">
            <a:noAutofit/>
          </a:bodyPr>
          <a:lstStyle/>
          <a:p>
            <a:pPr indent="0" lvl="0" marL="0" rtl="0" algn="ctr">
              <a:lnSpc>
                <a:spcPct val="85000"/>
              </a:lnSpc>
              <a:spcBef>
                <a:spcPts val="0"/>
              </a:spcBef>
              <a:spcAft>
                <a:spcPts val="0"/>
              </a:spcAft>
              <a:buClr>
                <a:schemeClr val="dk2"/>
              </a:buClr>
              <a:buSzPts val="3600"/>
              <a:buFont typeface="Corbel"/>
              <a:buNone/>
            </a:pPr>
            <a:r>
              <a:rPr lang="en-US" sz="3600"/>
              <a:t>2024 HCM Best International Paper</a:t>
            </a:r>
            <a:endParaRPr sz="3600">
              <a:solidFill>
                <a:srgbClr val="FF0000"/>
              </a:solidFill>
            </a:endParaRPr>
          </a:p>
        </p:txBody>
      </p:sp>
      <p:sp>
        <p:nvSpPr>
          <p:cNvPr id="294" name="Google Shape;294;p25"/>
          <p:cNvSpPr txBox="1"/>
          <p:nvPr>
            <p:ph idx="1" type="body"/>
          </p:nvPr>
        </p:nvSpPr>
        <p:spPr>
          <a:xfrm>
            <a:off x="457200" y="2020823"/>
            <a:ext cx="8229600" cy="4413843"/>
          </a:xfrm>
          <a:prstGeom prst="rect">
            <a:avLst/>
          </a:prstGeom>
          <a:noFill/>
          <a:ln>
            <a:noFill/>
          </a:ln>
        </p:spPr>
        <p:txBody>
          <a:bodyPr anchorCtr="0" anchor="t" bIns="45700" lIns="91425" spcFirstLastPara="1" rIns="91425" wrap="square" tIns="45700">
            <a:normAutofit/>
          </a:bodyPr>
          <a:lstStyle/>
          <a:p>
            <a:pPr indent="-330200" lvl="0" marL="330200" rtl="0" algn="l">
              <a:lnSpc>
                <a:spcPct val="90000"/>
              </a:lnSpc>
              <a:spcBef>
                <a:spcPts val="0"/>
              </a:spcBef>
              <a:spcAft>
                <a:spcPts val="0"/>
              </a:spcAft>
              <a:buSzPts val="2400"/>
              <a:buFont typeface="Noto Sans Symbols"/>
              <a:buChar char="▪"/>
            </a:pPr>
            <a:r>
              <a:rPr b="1" lang="en-US" sz="2400"/>
              <a:t>Best International paper submitted to the Division </a:t>
            </a:r>
            <a:endParaRPr b="1" sz="2400"/>
          </a:p>
          <a:p>
            <a:pPr indent="-228600" lvl="0" marL="525780" rtl="0" algn="l">
              <a:lnSpc>
                <a:spcPct val="90000"/>
              </a:lnSpc>
              <a:spcBef>
                <a:spcPts val="0"/>
              </a:spcBef>
              <a:spcAft>
                <a:spcPts val="0"/>
              </a:spcAft>
              <a:buSzPts val="1800"/>
              <a:buFont typeface="Noto Sans Symbols"/>
              <a:buNone/>
            </a:pPr>
            <a:r>
              <a:t/>
            </a:r>
            <a:endParaRPr b="1" sz="2400"/>
          </a:p>
          <a:p>
            <a:pPr indent="-330200" lvl="0" marL="330200" rtl="0" algn="l">
              <a:lnSpc>
                <a:spcPct val="90000"/>
              </a:lnSpc>
              <a:spcBef>
                <a:spcPts val="0"/>
              </a:spcBef>
              <a:spcAft>
                <a:spcPts val="0"/>
              </a:spcAft>
              <a:buSzPts val="2400"/>
              <a:buFont typeface="Noto Sans Symbols"/>
              <a:buChar char="▪"/>
            </a:pPr>
            <a:r>
              <a:rPr b="1" lang="en-US" sz="2400"/>
              <a:t>Sponsored by </a:t>
            </a:r>
            <a:r>
              <a:rPr b="1" i="1" lang="en-US" sz="2400"/>
              <a:t>AOM Health Care Management Division</a:t>
            </a:r>
            <a:endParaRPr b="1" i="1" sz="2400"/>
          </a:p>
          <a:p>
            <a:pPr indent="-228600" lvl="0" marL="342900" rtl="0" algn="l">
              <a:lnSpc>
                <a:spcPct val="90000"/>
              </a:lnSpc>
              <a:spcBef>
                <a:spcPts val="0"/>
              </a:spcBef>
              <a:spcAft>
                <a:spcPts val="0"/>
              </a:spcAft>
              <a:buSzPts val="1800"/>
              <a:buFont typeface="Noto Sans Symbols"/>
              <a:buNone/>
            </a:pPr>
            <a:r>
              <a:t/>
            </a:r>
            <a:endParaRPr b="1" i="1" sz="2400"/>
          </a:p>
          <a:p>
            <a:pPr indent="-330200" lvl="0" marL="330200" rtl="0" algn="l">
              <a:lnSpc>
                <a:spcPct val="90000"/>
              </a:lnSpc>
              <a:spcBef>
                <a:spcPts val="1400"/>
              </a:spcBef>
              <a:spcAft>
                <a:spcPts val="0"/>
              </a:spcAft>
              <a:buSzPts val="2400"/>
              <a:buFont typeface="Noto Sans Symbols"/>
              <a:buChar char="▪"/>
            </a:pPr>
            <a:r>
              <a:rPr b="1" lang="en-US" sz="2400"/>
              <a:t>Selection Committee:</a:t>
            </a:r>
            <a:endParaRPr sz="2400"/>
          </a:p>
          <a:p>
            <a:pPr indent="-342900" lvl="1" marL="558800" rtl="0" algn="l">
              <a:lnSpc>
                <a:spcPct val="90000"/>
              </a:lnSpc>
              <a:spcBef>
                <a:spcPts val="400"/>
              </a:spcBef>
              <a:spcAft>
                <a:spcPts val="0"/>
              </a:spcAft>
              <a:buSzPts val="2400"/>
              <a:buFont typeface="Noto Sans Symbols"/>
              <a:buChar char="▪"/>
            </a:pPr>
            <a:r>
              <a:rPr b="1" lang="en-US" sz="2400"/>
              <a:t>Abi Sriharan</a:t>
            </a:r>
            <a:r>
              <a:rPr lang="en-US" sz="2400"/>
              <a:t> HCM Division International Representative at Large </a:t>
            </a:r>
            <a:endParaRPr sz="2400"/>
          </a:p>
          <a:p>
            <a:pPr indent="-342900" lvl="1" marL="558800" rtl="0" algn="l">
              <a:lnSpc>
                <a:spcPct val="90000"/>
              </a:lnSpc>
              <a:spcBef>
                <a:spcPts val="600"/>
              </a:spcBef>
              <a:spcAft>
                <a:spcPts val="0"/>
              </a:spcAft>
              <a:buSzPts val="2400"/>
              <a:buFont typeface="Noto Sans Symbols"/>
              <a:buChar char="▪"/>
            </a:pPr>
            <a:r>
              <a:rPr b="1" lang="en-US" sz="2400"/>
              <a:t>Kristine Ria Hearld</a:t>
            </a:r>
            <a:r>
              <a:rPr lang="en-US" sz="2400"/>
              <a:t>, HCM Past Division Chair</a:t>
            </a:r>
            <a:endParaRPr sz="2200"/>
          </a:p>
          <a:p>
            <a:pPr indent="-342900" lvl="1" marL="558800" rtl="0" algn="l">
              <a:lnSpc>
                <a:spcPct val="90000"/>
              </a:lnSpc>
              <a:spcBef>
                <a:spcPts val="600"/>
              </a:spcBef>
              <a:spcAft>
                <a:spcPts val="0"/>
              </a:spcAft>
              <a:buSzPts val="2400"/>
              <a:buFont typeface="Noto Sans Symbols"/>
              <a:buChar char="▪"/>
            </a:pPr>
            <a:r>
              <a:rPr b="1" lang="en-US" sz="2400"/>
              <a:t>Andrew Scarffe, </a:t>
            </a:r>
            <a:r>
              <a:rPr lang="en-US" sz="2400"/>
              <a:t>HCM 2024 Conference Program Associate Editor</a:t>
            </a:r>
            <a:endParaRPr sz="22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27"/>
          <p:cNvSpPr txBox="1"/>
          <p:nvPr>
            <p:ph type="title"/>
          </p:nvPr>
        </p:nvSpPr>
        <p:spPr>
          <a:xfrm>
            <a:off x="0" y="581880"/>
            <a:ext cx="9144000" cy="960408"/>
          </a:xfrm>
          <a:prstGeom prst="rect">
            <a:avLst/>
          </a:prstGeom>
          <a:noFill/>
          <a:ln>
            <a:noFill/>
          </a:ln>
        </p:spPr>
        <p:txBody>
          <a:bodyPr anchorCtr="0" anchor="ctr" bIns="45700" lIns="91425" spcFirstLastPara="1" rIns="91425" wrap="square" tIns="45700">
            <a:noAutofit/>
          </a:bodyPr>
          <a:lstStyle/>
          <a:p>
            <a:pPr indent="0" lvl="0" marL="0" rtl="0" algn="ctr">
              <a:lnSpc>
                <a:spcPct val="85000"/>
              </a:lnSpc>
              <a:spcBef>
                <a:spcPts val="0"/>
              </a:spcBef>
              <a:spcAft>
                <a:spcPts val="0"/>
              </a:spcAft>
              <a:buClr>
                <a:schemeClr val="dk2"/>
              </a:buClr>
              <a:buSzPts val="3600"/>
              <a:buFont typeface="Corbel"/>
              <a:buNone/>
            </a:pPr>
            <a:r>
              <a:rPr lang="en-US" sz="3600"/>
              <a:t>Winner: 2024 HCM Best International Paper</a:t>
            </a:r>
            <a:endParaRPr sz="3600">
              <a:solidFill>
                <a:srgbClr val="FF0000"/>
              </a:solidFill>
            </a:endParaRPr>
          </a:p>
        </p:txBody>
      </p:sp>
      <p:sp>
        <p:nvSpPr>
          <p:cNvPr id="301" name="Google Shape;301;p27"/>
          <p:cNvSpPr txBox="1"/>
          <p:nvPr>
            <p:ph idx="1" type="body"/>
          </p:nvPr>
        </p:nvSpPr>
        <p:spPr>
          <a:xfrm>
            <a:off x="237281" y="2436471"/>
            <a:ext cx="8669438" cy="4421529"/>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2600"/>
              <a:buNone/>
            </a:pPr>
            <a:r>
              <a:rPr i="1" lang="en-US" sz="2900"/>
              <a:t>“It Does Not Add Up:</a:t>
            </a:r>
            <a:endParaRPr i="1" sz="2900"/>
          </a:p>
          <a:p>
            <a:pPr indent="0" lvl="0" marL="0" rtl="0" algn="ctr">
              <a:lnSpc>
                <a:spcPct val="90000"/>
              </a:lnSpc>
              <a:spcBef>
                <a:spcPts val="0"/>
              </a:spcBef>
              <a:spcAft>
                <a:spcPts val="0"/>
              </a:spcAft>
              <a:buSzPts val="2600"/>
              <a:buNone/>
            </a:pPr>
            <a:r>
              <a:rPr i="1" lang="en-US" sz="2900"/>
              <a:t>A Mixed-Methods Study of </a:t>
            </a:r>
            <a:endParaRPr i="1" sz="2900"/>
          </a:p>
          <a:p>
            <a:pPr indent="0" lvl="0" marL="0" rtl="0" algn="ctr">
              <a:lnSpc>
                <a:spcPct val="90000"/>
              </a:lnSpc>
              <a:spcBef>
                <a:spcPts val="0"/>
              </a:spcBef>
              <a:spcAft>
                <a:spcPts val="0"/>
              </a:spcAft>
              <a:buSzPts val="2600"/>
              <a:buNone/>
            </a:pPr>
            <a:r>
              <a:rPr i="1" lang="en-US" sz="2900"/>
              <a:t>Collaborative Healthcare Networks</a:t>
            </a:r>
            <a:endParaRPr i="1" sz="2900"/>
          </a:p>
          <a:p>
            <a:pPr indent="0" lvl="0" marL="0" rtl="0" algn="ctr">
              <a:lnSpc>
                <a:spcPct val="90000"/>
              </a:lnSpc>
              <a:spcBef>
                <a:spcPts val="1400"/>
              </a:spcBef>
              <a:spcAft>
                <a:spcPts val="0"/>
              </a:spcAft>
              <a:buSzPts val="2000"/>
              <a:buNone/>
            </a:pPr>
            <a:r>
              <a:t/>
            </a:r>
            <a:endParaRPr i="1" sz="2300"/>
          </a:p>
          <a:p>
            <a:pPr indent="0" lvl="0" marL="0" rtl="0" algn="ctr">
              <a:lnSpc>
                <a:spcPct val="90000"/>
              </a:lnSpc>
              <a:spcBef>
                <a:spcPts val="1400"/>
              </a:spcBef>
              <a:spcAft>
                <a:spcPts val="0"/>
              </a:spcAft>
              <a:buSzPts val="2200"/>
              <a:buNone/>
            </a:pPr>
            <a:r>
              <a:rPr b="1" lang="en-US" sz="2500"/>
              <a:t>Maike Vanessa Tietschert</a:t>
            </a:r>
            <a:r>
              <a:rPr lang="en-US" sz="2500"/>
              <a:t>, Erasmus University.</a:t>
            </a:r>
            <a:endParaRPr sz="2500"/>
          </a:p>
          <a:p>
            <a:pPr indent="0" lvl="0" marL="0" rtl="0" algn="ctr">
              <a:lnSpc>
                <a:spcPct val="90000"/>
              </a:lnSpc>
              <a:spcBef>
                <a:spcPts val="1400"/>
              </a:spcBef>
              <a:spcAft>
                <a:spcPts val="0"/>
              </a:spcAft>
              <a:buSzPts val="2200"/>
              <a:buNone/>
            </a:pPr>
            <a:r>
              <a:rPr b="1" lang="en-US" sz="2500"/>
              <a:t>Daan Westra</a:t>
            </a:r>
            <a:r>
              <a:rPr lang="en-US" sz="2500"/>
              <a:t>, Maastricht University</a:t>
            </a:r>
            <a:endParaRPr sz="2500"/>
          </a:p>
          <a:p>
            <a:pPr indent="0" lvl="0" marL="0" rtl="0" algn="ctr">
              <a:lnSpc>
                <a:spcPct val="90000"/>
              </a:lnSpc>
              <a:spcBef>
                <a:spcPts val="1400"/>
              </a:spcBef>
              <a:spcAft>
                <a:spcPts val="0"/>
              </a:spcAft>
              <a:buSzPts val="2200"/>
              <a:buNone/>
            </a:pPr>
            <a:r>
              <a:rPr lang="en-US"/>
              <a:t>.</a:t>
            </a:r>
            <a:endParaRPr/>
          </a:p>
          <a:p>
            <a:pPr indent="0" lvl="0" marL="0" rtl="0" algn="ctr">
              <a:lnSpc>
                <a:spcPct val="90000"/>
              </a:lnSpc>
              <a:spcBef>
                <a:spcPts val="1400"/>
              </a:spcBef>
              <a:spcAft>
                <a:spcPts val="0"/>
              </a:spcAft>
              <a:buSzPts val="2200"/>
              <a:buNone/>
            </a:pPr>
            <a:r>
              <a:t/>
            </a:r>
            <a:endParaRPr sz="22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8"/>
          <p:cNvSpPr txBox="1"/>
          <p:nvPr>
            <p:ph type="title"/>
          </p:nvPr>
        </p:nvSpPr>
        <p:spPr>
          <a:xfrm>
            <a:off x="0" y="284176"/>
            <a:ext cx="9143999" cy="1508760"/>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chemeClr val="dk2"/>
              </a:buClr>
              <a:buSzPts val="3600"/>
              <a:buFont typeface="Corbel"/>
              <a:buNone/>
            </a:pPr>
            <a:r>
              <a:rPr lang="en-US" sz="3600"/>
              <a:t>2024 HCM Best Student-Led Paper</a:t>
            </a:r>
            <a:endParaRPr sz="3600">
              <a:solidFill>
                <a:srgbClr val="FF0000"/>
              </a:solidFill>
            </a:endParaRPr>
          </a:p>
        </p:txBody>
      </p:sp>
      <p:sp>
        <p:nvSpPr>
          <p:cNvPr id="308" name="Google Shape;308;p28"/>
          <p:cNvSpPr txBox="1"/>
          <p:nvPr>
            <p:ph idx="1" type="body"/>
          </p:nvPr>
        </p:nvSpPr>
        <p:spPr>
          <a:xfrm>
            <a:off x="570725" y="2231827"/>
            <a:ext cx="7886700" cy="3962100"/>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SzPts val="2400"/>
              <a:buFont typeface="Noto Sans Symbols"/>
              <a:buChar char="▪"/>
            </a:pPr>
            <a:r>
              <a:rPr b="1" lang="en-US" sz="2400"/>
              <a:t>Best paper by a current student as the sole author or first author if multi-authored</a:t>
            </a:r>
            <a:endParaRPr b="1" sz="2400"/>
          </a:p>
          <a:p>
            <a:pPr indent="-228600" lvl="0" marL="525780" rtl="0" algn="l">
              <a:lnSpc>
                <a:spcPct val="90000"/>
              </a:lnSpc>
              <a:spcBef>
                <a:spcPts val="0"/>
              </a:spcBef>
              <a:spcAft>
                <a:spcPts val="0"/>
              </a:spcAft>
              <a:buSzPts val="1800"/>
              <a:buFont typeface="Noto Sans Symbols"/>
              <a:buNone/>
            </a:pPr>
            <a:r>
              <a:t/>
            </a:r>
            <a:endParaRPr b="1" sz="2400"/>
          </a:p>
          <a:p>
            <a:pPr indent="-342900" lvl="0" marL="342900" rtl="0" algn="l">
              <a:lnSpc>
                <a:spcPct val="90000"/>
              </a:lnSpc>
              <a:spcBef>
                <a:spcPts val="0"/>
              </a:spcBef>
              <a:spcAft>
                <a:spcPts val="0"/>
              </a:spcAft>
              <a:buSzPts val="2400"/>
              <a:buFont typeface="Noto Sans Symbols"/>
              <a:buChar char="▪"/>
            </a:pPr>
            <a:r>
              <a:rPr b="1" lang="en-US" sz="2400"/>
              <a:t>Sponsored by: </a:t>
            </a:r>
            <a:r>
              <a:rPr b="1" i="1" lang="en-US" sz="2400"/>
              <a:t>Association of University Programs in Health Administration (AUPHA)</a:t>
            </a:r>
            <a:endParaRPr sz="2400"/>
          </a:p>
          <a:p>
            <a:pPr indent="-342900" lvl="0" marL="342900" rtl="0" algn="l">
              <a:lnSpc>
                <a:spcPct val="90000"/>
              </a:lnSpc>
              <a:spcBef>
                <a:spcPts val="1400"/>
              </a:spcBef>
              <a:spcAft>
                <a:spcPts val="0"/>
              </a:spcAft>
              <a:buSzPts val="2400"/>
              <a:buFont typeface="Noto Sans Symbols"/>
              <a:buChar char="▪"/>
            </a:pPr>
            <a:r>
              <a:rPr b="1" lang="en-US" sz="2400"/>
              <a:t>Selection Committee: </a:t>
            </a:r>
            <a:endParaRPr sz="2400"/>
          </a:p>
          <a:p>
            <a:pPr indent="-342900" lvl="1" marL="558800" rtl="0" algn="l">
              <a:lnSpc>
                <a:spcPct val="90000"/>
              </a:lnSpc>
              <a:spcBef>
                <a:spcPts val="400"/>
              </a:spcBef>
              <a:spcAft>
                <a:spcPts val="0"/>
              </a:spcAft>
              <a:buSzPts val="2400"/>
              <a:buFont typeface="Noto Sans Symbols"/>
              <a:buChar char="▪"/>
            </a:pPr>
            <a:r>
              <a:rPr b="1" lang="en-US" sz="2400"/>
              <a:t>Margo Janssens, </a:t>
            </a:r>
            <a:r>
              <a:rPr lang="en-US" sz="2400"/>
              <a:t>2023 Winner</a:t>
            </a:r>
            <a:endParaRPr b="1" sz="2400"/>
          </a:p>
          <a:p>
            <a:pPr indent="-342900" lvl="1" marL="558800" rtl="0" algn="l">
              <a:lnSpc>
                <a:spcPct val="90000"/>
              </a:lnSpc>
              <a:spcBef>
                <a:spcPts val="600"/>
              </a:spcBef>
              <a:spcAft>
                <a:spcPts val="0"/>
              </a:spcAft>
              <a:buSzPts val="2400"/>
              <a:buFont typeface="Noto Sans Symbols"/>
              <a:buChar char="▪"/>
            </a:pPr>
            <a:r>
              <a:rPr b="1" lang="en-US" sz="2400"/>
              <a:t>Patrick Shay, </a:t>
            </a:r>
            <a:r>
              <a:rPr lang="en-US" sz="2400"/>
              <a:t>HCM Teaching Committee Chair</a:t>
            </a:r>
            <a:endParaRPr b="1" sz="2400"/>
          </a:p>
          <a:p>
            <a:pPr indent="-342900" lvl="1" marL="558800" rtl="0" algn="l">
              <a:lnSpc>
                <a:spcPct val="90000"/>
              </a:lnSpc>
              <a:spcBef>
                <a:spcPts val="600"/>
              </a:spcBef>
              <a:spcAft>
                <a:spcPts val="0"/>
              </a:spcAft>
              <a:buSzPts val="2400"/>
              <a:buFont typeface="Noto Sans Symbols"/>
              <a:buChar char="▪"/>
            </a:pPr>
            <a:r>
              <a:rPr b="1" lang="en-US" sz="2400"/>
              <a:t>Amber Stephenson, </a:t>
            </a:r>
            <a:r>
              <a:rPr lang="en-US" sz="2400"/>
              <a:t>HCM PDW Chair</a:t>
            </a:r>
            <a:endParaRPr sz="22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0"/>
          <p:cNvSpPr txBox="1"/>
          <p:nvPr>
            <p:ph type="title"/>
          </p:nvPr>
        </p:nvSpPr>
        <p:spPr>
          <a:xfrm>
            <a:off x="0" y="284176"/>
            <a:ext cx="9143999" cy="1508760"/>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chemeClr val="dk2"/>
              </a:buClr>
              <a:buSzPts val="3600"/>
              <a:buFont typeface="Corbel"/>
              <a:buNone/>
            </a:pPr>
            <a:r>
              <a:rPr lang="en-US" sz="3600"/>
              <a:t>Winner: 2024 HCM Best Student-Led Paper</a:t>
            </a:r>
            <a:endParaRPr sz="3600">
              <a:solidFill>
                <a:srgbClr val="FF0000"/>
              </a:solidFill>
            </a:endParaRPr>
          </a:p>
        </p:txBody>
      </p:sp>
      <p:sp>
        <p:nvSpPr>
          <p:cNvPr id="315" name="Google Shape;315;p30"/>
          <p:cNvSpPr txBox="1"/>
          <p:nvPr>
            <p:ph idx="1" type="body"/>
          </p:nvPr>
        </p:nvSpPr>
        <p:spPr>
          <a:xfrm>
            <a:off x="237281" y="2436471"/>
            <a:ext cx="8669438" cy="4421529"/>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2600"/>
              <a:buNone/>
            </a:pPr>
            <a:r>
              <a:rPr i="1" lang="en-US" sz="2800"/>
              <a:t>“Post-Acute Transitions </a:t>
            </a:r>
            <a:endParaRPr i="1" sz="2800"/>
          </a:p>
          <a:p>
            <a:pPr indent="0" lvl="0" marL="0" rtl="0" algn="ctr">
              <a:lnSpc>
                <a:spcPct val="90000"/>
              </a:lnSpc>
              <a:spcBef>
                <a:spcPts val="0"/>
              </a:spcBef>
              <a:spcAft>
                <a:spcPts val="0"/>
              </a:spcAft>
              <a:buSzPts val="2600"/>
              <a:buNone/>
            </a:pPr>
            <a:r>
              <a:rPr i="1" lang="en-US" sz="2800"/>
              <a:t>for Traditional Medicare Beneficiaries </a:t>
            </a:r>
            <a:endParaRPr i="1" sz="2800"/>
          </a:p>
          <a:p>
            <a:pPr indent="0" lvl="0" marL="0" rtl="0" algn="ctr">
              <a:lnSpc>
                <a:spcPct val="90000"/>
              </a:lnSpc>
              <a:spcBef>
                <a:spcPts val="0"/>
              </a:spcBef>
              <a:spcAft>
                <a:spcPts val="0"/>
              </a:spcAft>
              <a:buSzPts val="2600"/>
              <a:buNone/>
            </a:pPr>
            <a:r>
              <a:rPr i="1" lang="en-US" sz="2800"/>
              <a:t>with Serious Mental Illness”</a:t>
            </a:r>
            <a:endParaRPr sz="2400"/>
          </a:p>
          <a:p>
            <a:pPr indent="0" lvl="0" marL="0" rtl="0" algn="ctr">
              <a:lnSpc>
                <a:spcPct val="90000"/>
              </a:lnSpc>
              <a:spcBef>
                <a:spcPts val="1400"/>
              </a:spcBef>
              <a:spcAft>
                <a:spcPts val="0"/>
              </a:spcAft>
              <a:buSzPts val="2000"/>
              <a:buNone/>
            </a:pPr>
            <a:r>
              <a:t/>
            </a:r>
            <a:endParaRPr i="1"/>
          </a:p>
          <a:p>
            <a:pPr indent="0" lvl="0" marL="0" rtl="0" algn="ctr">
              <a:lnSpc>
                <a:spcPct val="90000"/>
              </a:lnSpc>
              <a:spcBef>
                <a:spcPts val="1400"/>
              </a:spcBef>
              <a:spcAft>
                <a:spcPts val="0"/>
              </a:spcAft>
              <a:buSzPts val="2200"/>
              <a:buNone/>
            </a:pPr>
            <a:r>
              <a:rPr b="1" lang="en-US" sz="2400"/>
              <a:t>Taylor Iris Bucy</a:t>
            </a:r>
            <a:r>
              <a:rPr lang="en-US" sz="2400"/>
              <a:t>, University of Kansas Medical Center</a:t>
            </a:r>
            <a:endParaRPr sz="2400"/>
          </a:p>
          <a:p>
            <a:pPr indent="0" lvl="0" marL="0" rtl="0" algn="ctr">
              <a:lnSpc>
                <a:spcPct val="90000"/>
              </a:lnSpc>
              <a:spcBef>
                <a:spcPts val="1400"/>
              </a:spcBef>
              <a:spcAft>
                <a:spcPts val="0"/>
              </a:spcAft>
              <a:buSzPts val="2200"/>
              <a:buNone/>
            </a:pPr>
            <a:r>
              <a:rPr b="1" lang="en-US" sz="2400"/>
              <a:t>Dori Amelie Cross, </a:t>
            </a:r>
            <a:r>
              <a:rPr lang="en-US" sz="2400"/>
              <a:t>, University of Minnesota</a:t>
            </a:r>
            <a:endParaRPr sz="2400"/>
          </a:p>
          <a:p>
            <a:pPr indent="0" lvl="0" marL="0" rtl="0" algn="l">
              <a:lnSpc>
                <a:spcPct val="90000"/>
              </a:lnSpc>
              <a:spcBef>
                <a:spcPts val="1400"/>
              </a:spcBef>
              <a:spcAft>
                <a:spcPts val="0"/>
              </a:spcAft>
              <a:buSzPts val="2200"/>
              <a:buNone/>
            </a:pPr>
            <a:r>
              <a:t/>
            </a:r>
            <a:endParaRPr sz="22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1"/>
          <p:cNvSpPr txBox="1"/>
          <p:nvPr>
            <p:ph idx="1" type="body"/>
          </p:nvPr>
        </p:nvSpPr>
        <p:spPr>
          <a:xfrm>
            <a:off x="476867" y="2095810"/>
            <a:ext cx="7980552" cy="4747645"/>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SzPts val="2200"/>
              <a:buFont typeface="Noto Sans Symbols"/>
              <a:buChar char="▪"/>
            </a:pPr>
            <a:r>
              <a:rPr b="1" lang="en-US" sz="2500"/>
              <a:t>Sponsored by: </a:t>
            </a:r>
            <a:r>
              <a:rPr b="1" i="1" lang="en-US" sz="2500"/>
              <a:t>American College of Healthcare Executives (ACHE)</a:t>
            </a:r>
            <a:endParaRPr sz="2500"/>
          </a:p>
          <a:p>
            <a:pPr indent="-323850" lvl="0" marL="323850" rtl="0" algn="l">
              <a:lnSpc>
                <a:spcPct val="90000"/>
              </a:lnSpc>
              <a:spcBef>
                <a:spcPts val="1400"/>
              </a:spcBef>
              <a:spcAft>
                <a:spcPts val="0"/>
              </a:spcAft>
              <a:buSzPts val="2500"/>
              <a:buFont typeface="Noto Sans Symbols"/>
              <a:buChar char="▪"/>
            </a:pPr>
            <a:r>
              <a:rPr b="1" lang="en-US" sz="2500"/>
              <a:t>The top 10% of the papers submitted to the annual program are considered for this award </a:t>
            </a:r>
            <a:endParaRPr sz="2500"/>
          </a:p>
          <a:p>
            <a:pPr indent="-323850" lvl="0" marL="323850" rtl="0" algn="l">
              <a:lnSpc>
                <a:spcPct val="90000"/>
              </a:lnSpc>
              <a:spcBef>
                <a:spcPts val="1400"/>
              </a:spcBef>
              <a:spcAft>
                <a:spcPts val="0"/>
              </a:spcAft>
              <a:buSzPts val="2500"/>
              <a:buFont typeface="Noto Sans Symbols"/>
              <a:buChar char="▪"/>
            </a:pPr>
            <a:r>
              <a:rPr b="1" lang="en-US" sz="2500"/>
              <a:t>Selection Committee: </a:t>
            </a:r>
            <a:endParaRPr sz="2500"/>
          </a:p>
          <a:p>
            <a:pPr indent="-342900" lvl="1" marL="552450" rtl="0" algn="l">
              <a:lnSpc>
                <a:spcPct val="90000"/>
              </a:lnSpc>
              <a:spcBef>
                <a:spcPts val="400"/>
              </a:spcBef>
              <a:spcAft>
                <a:spcPts val="0"/>
              </a:spcAft>
              <a:buSzPts val="2500"/>
              <a:buFont typeface="Noto Sans Symbols"/>
              <a:buChar char="▪"/>
            </a:pPr>
            <a:r>
              <a:rPr b="1" lang="en-US" sz="2500"/>
              <a:t>Eitan Naveh, </a:t>
            </a:r>
            <a:r>
              <a:rPr lang="en-US" sz="2500"/>
              <a:t>2023 winner</a:t>
            </a:r>
            <a:endParaRPr b="1" sz="2500"/>
          </a:p>
          <a:p>
            <a:pPr indent="-342900" lvl="1" marL="552450" rtl="0" algn="l">
              <a:lnSpc>
                <a:spcPct val="90000"/>
              </a:lnSpc>
              <a:spcBef>
                <a:spcPts val="600"/>
              </a:spcBef>
              <a:spcAft>
                <a:spcPts val="0"/>
              </a:spcAft>
              <a:buSzPts val="2500"/>
              <a:buFont typeface="Noto Sans Symbols"/>
              <a:buChar char="▪"/>
            </a:pPr>
            <a:r>
              <a:rPr b="1" lang="en-US" sz="2500"/>
              <a:t>Yuna Lee, </a:t>
            </a:r>
            <a:r>
              <a:rPr lang="en-US" sz="2500"/>
              <a:t>HCM Academic-at-Large &amp; 2023 winner</a:t>
            </a:r>
            <a:endParaRPr b="1" sz="2500"/>
          </a:p>
          <a:p>
            <a:pPr indent="-342900" lvl="1" marL="552450" rtl="0" algn="l">
              <a:lnSpc>
                <a:spcPct val="90000"/>
              </a:lnSpc>
              <a:spcBef>
                <a:spcPts val="600"/>
              </a:spcBef>
              <a:spcAft>
                <a:spcPts val="0"/>
              </a:spcAft>
              <a:buSzPts val="2500"/>
              <a:buFont typeface="Noto Sans Symbols"/>
              <a:buChar char="▪"/>
            </a:pPr>
            <a:r>
              <a:rPr b="1" lang="en-US" sz="2500"/>
              <a:t>Nick Edwardson, </a:t>
            </a:r>
            <a:r>
              <a:rPr lang="en-US" sz="2500"/>
              <a:t>HCM Division Chair-Elect</a:t>
            </a:r>
            <a:endParaRPr sz="2500"/>
          </a:p>
          <a:p>
            <a:pPr indent="-342900" lvl="1" marL="552450" rtl="0" algn="l">
              <a:lnSpc>
                <a:spcPct val="90000"/>
              </a:lnSpc>
              <a:spcBef>
                <a:spcPts val="600"/>
              </a:spcBef>
              <a:spcAft>
                <a:spcPts val="0"/>
              </a:spcAft>
              <a:buSzPts val="2500"/>
              <a:buFont typeface="Noto Sans Symbols"/>
              <a:buChar char="▪"/>
            </a:pPr>
            <a:r>
              <a:rPr b="1" lang="en-US" sz="2500"/>
              <a:t>Andrew Scarffe,</a:t>
            </a:r>
            <a:r>
              <a:rPr lang="en-US" sz="2500"/>
              <a:t> </a:t>
            </a:r>
            <a:r>
              <a:rPr lang="en-US" sz="2700"/>
              <a:t>HCM 2024 Conference Program Associate Editor</a:t>
            </a:r>
            <a:endParaRPr sz="2500"/>
          </a:p>
          <a:p>
            <a:pPr indent="-55880" lvl="1" marL="411480" rtl="0" algn="l">
              <a:lnSpc>
                <a:spcPct val="90000"/>
              </a:lnSpc>
              <a:spcBef>
                <a:spcPts val="600"/>
              </a:spcBef>
              <a:spcAft>
                <a:spcPts val="0"/>
              </a:spcAft>
              <a:buSzPts val="2000"/>
              <a:buNone/>
            </a:pPr>
            <a:r>
              <a:t/>
            </a:r>
            <a:endParaRPr b="1"/>
          </a:p>
          <a:p>
            <a:pPr indent="0" lvl="0" marL="0" rtl="0" algn="l">
              <a:lnSpc>
                <a:spcPct val="90000"/>
              </a:lnSpc>
              <a:spcBef>
                <a:spcPts val="1600"/>
              </a:spcBef>
              <a:spcAft>
                <a:spcPts val="0"/>
              </a:spcAft>
              <a:buSzPts val="2200"/>
              <a:buNone/>
            </a:pPr>
            <a:r>
              <a:t/>
            </a:r>
            <a:endParaRPr/>
          </a:p>
        </p:txBody>
      </p:sp>
      <p:sp>
        <p:nvSpPr>
          <p:cNvPr id="322" name="Google Shape;322;p31"/>
          <p:cNvSpPr txBox="1"/>
          <p:nvPr>
            <p:ph type="title"/>
          </p:nvPr>
        </p:nvSpPr>
        <p:spPr>
          <a:xfrm>
            <a:off x="0" y="284176"/>
            <a:ext cx="9143999" cy="1508760"/>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chemeClr val="dk2"/>
              </a:buClr>
              <a:buSzPts val="3600"/>
              <a:buFont typeface="Corbel"/>
              <a:buNone/>
            </a:pPr>
            <a:r>
              <a:rPr lang="en-US" sz="3600"/>
              <a:t>2024 Health Care Management Best Paper</a:t>
            </a:r>
            <a:endParaRPr sz="3600">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g2efd88fe22a_5_3"/>
          <p:cNvSpPr txBox="1"/>
          <p:nvPr>
            <p:ph type="title"/>
          </p:nvPr>
        </p:nvSpPr>
        <p:spPr>
          <a:xfrm>
            <a:off x="0" y="284176"/>
            <a:ext cx="9144000" cy="1508700"/>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chemeClr val="dk2"/>
              </a:buClr>
              <a:buSzPts val="3600"/>
              <a:buFont typeface="Corbel"/>
              <a:buNone/>
            </a:pPr>
            <a:r>
              <a:rPr lang="en-US" sz="3600"/>
              <a:t>Winner: 2024 Health Care Management </a:t>
            </a:r>
            <a:br>
              <a:rPr lang="en-US" sz="3600"/>
            </a:br>
            <a:r>
              <a:rPr lang="en-US" sz="3600"/>
              <a:t>Best Paper</a:t>
            </a:r>
            <a:endParaRPr sz="3600">
              <a:solidFill>
                <a:srgbClr val="FF0000"/>
              </a:solidFill>
            </a:endParaRPr>
          </a:p>
        </p:txBody>
      </p:sp>
      <p:sp>
        <p:nvSpPr>
          <p:cNvPr id="329" name="Google Shape;329;g2efd88fe22a_5_3"/>
          <p:cNvSpPr txBox="1"/>
          <p:nvPr>
            <p:ph idx="1" type="body"/>
          </p:nvPr>
        </p:nvSpPr>
        <p:spPr>
          <a:xfrm>
            <a:off x="237281" y="2436471"/>
            <a:ext cx="8669400" cy="44214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2600"/>
              <a:buNone/>
            </a:pPr>
            <a:r>
              <a:rPr i="1" lang="en-US" sz="3100"/>
              <a:t>“Effects of a Real-Time </a:t>
            </a:r>
            <a:endParaRPr i="1" sz="3100"/>
          </a:p>
          <a:p>
            <a:pPr indent="0" lvl="0" marL="0" rtl="0" algn="ctr">
              <a:lnSpc>
                <a:spcPct val="90000"/>
              </a:lnSpc>
              <a:spcBef>
                <a:spcPts val="0"/>
              </a:spcBef>
              <a:spcAft>
                <a:spcPts val="0"/>
              </a:spcAft>
              <a:buSzPts val="2600"/>
              <a:buNone/>
            </a:pPr>
            <a:r>
              <a:rPr i="1" lang="en-US" sz="3100"/>
              <a:t>Information-Based Intervention</a:t>
            </a:r>
            <a:endParaRPr i="1" sz="3100"/>
          </a:p>
          <a:p>
            <a:pPr indent="0" lvl="0" marL="0" rtl="0" algn="ctr">
              <a:lnSpc>
                <a:spcPct val="90000"/>
              </a:lnSpc>
              <a:spcBef>
                <a:spcPts val="0"/>
              </a:spcBef>
              <a:spcAft>
                <a:spcPts val="0"/>
              </a:spcAft>
              <a:buSzPts val="2600"/>
              <a:buNone/>
            </a:pPr>
            <a:r>
              <a:rPr i="1" lang="en-US" sz="3100"/>
              <a:t> on Physician prescribing Behavior”</a:t>
            </a:r>
            <a:endParaRPr sz="2700"/>
          </a:p>
          <a:p>
            <a:pPr indent="0" lvl="0" marL="0" rtl="0" algn="ctr">
              <a:lnSpc>
                <a:spcPct val="90000"/>
              </a:lnSpc>
              <a:spcBef>
                <a:spcPts val="1400"/>
              </a:spcBef>
              <a:spcAft>
                <a:spcPts val="0"/>
              </a:spcAft>
              <a:buSzPts val="2000"/>
              <a:buNone/>
            </a:pPr>
            <a:r>
              <a:t/>
            </a:r>
            <a:endParaRPr i="1" sz="2500"/>
          </a:p>
          <a:p>
            <a:pPr indent="0" lvl="0" marL="0" rtl="0" algn="ctr">
              <a:lnSpc>
                <a:spcPct val="90000"/>
              </a:lnSpc>
              <a:spcBef>
                <a:spcPts val="1400"/>
              </a:spcBef>
              <a:spcAft>
                <a:spcPts val="0"/>
              </a:spcAft>
              <a:buSzPts val="2200"/>
              <a:buNone/>
            </a:pPr>
            <a:r>
              <a:rPr b="1" lang="en-US" sz="2700"/>
              <a:t>Olivia Zhao</a:t>
            </a:r>
            <a:r>
              <a:rPr lang="en-US" sz="2700"/>
              <a:t>, Harvard University</a:t>
            </a:r>
            <a:endParaRPr sz="2700"/>
          </a:p>
          <a:p>
            <a:pPr indent="0" lvl="0" marL="0" rtl="0" algn="ctr">
              <a:lnSpc>
                <a:spcPct val="90000"/>
              </a:lnSpc>
              <a:spcBef>
                <a:spcPts val="1400"/>
              </a:spcBef>
              <a:spcAft>
                <a:spcPts val="0"/>
              </a:spcAft>
              <a:buSzPts val="2200"/>
              <a:buNone/>
            </a:pPr>
            <a:r>
              <a:rPr b="1" lang="en-US" sz="2700"/>
              <a:t>Anna Sinaiko, </a:t>
            </a:r>
            <a:r>
              <a:rPr lang="en-US" sz="2700"/>
              <a:t>Harvard University</a:t>
            </a:r>
            <a:endParaRPr sz="2700"/>
          </a:p>
          <a:p>
            <a:pPr indent="0" lvl="0" marL="0" rtl="0" algn="l">
              <a:lnSpc>
                <a:spcPct val="90000"/>
              </a:lnSpc>
              <a:spcBef>
                <a:spcPts val="1400"/>
              </a:spcBef>
              <a:spcAft>
                <a:spcPts val="0"/>
              </a:spcAft>
              <a:buSzPts val="2200"/>
              <a:buNone/>
            </a:pPr>
            <a:r>
              <a:t/>
            </a:r>
            <a:endParaRPr sz="2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4"/>
          <p:cNvSpPr txBox="1"/>
          <p:nvPr>
            <p:ph type="title"/>
          </p:nvPr>
        </p:nvSpPr>
        <p:spPr>
          <a:xfrm>
            <a:off x="294968" y="284176"/>
            <a:ext cx="8445909" cy="1508760"/>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SzPts val="1800"/>
              <a:buNone/>
            </a:pPr>
            <a:r>
              <a:rPr lang="en-US"/>
              <a:t>Welcome and Milestones</a:t>
            </a:r>
            <a:endParaRPr>
              <a:solidFill>
                <a:srgbClr val="FF0000"/>
              </a:solidFill>
            </a:endParaRPr>
          </a:p>
        </p:txBody>
      </p:sp>
      <p:sp>
        <p:nvSpPr>
          <p:cNvPr id="124" name="Google Shape;124;p4"/>
          <p:cNvSpPr txBox="1"/>
          <p:nvPr>
            <p:ph idx="1" type="body"/>
          </p:nvPr>
        </p:nvSpPr>
        <p:spPr>
          <a:xfrm>
            <a:off x="214604" y="2035276"/>
            <a:ext cx="8526273" cy="4757409"/>
          </a:xfrm>
          <a:prstGeom prst="rect">
            <a:avLst/>
          </a:prstGeom>
          <a:noFill/>
          <a:ln>
            <a:noFill/>
          </a:ln>
        </p:spPr>
        <p:txBody>
          <a:bodyPr anchorCtr="0" anchor="t" bIns="45700" lIns="91425" spcFirstLastPara="1" rIns="91425" wrap="square" tIns="45700">
            <a:noAutofit/>
          </a:bodyPr>
          <a:lstStyle/>
          <a:p>
            <a:pPr indent="-342900" lvl="1" marL="914400" rtl="0" algn="l">
              <a:lnSpc>
                <a:spcPct val="90000"/>
              </a:lnSpc>
              <a:spcBef>
                <a:spcPts val="200"/>
              </a:spcBef>
              <a:spcAft>
                <a:spcPts val="0"/>
              </a:spcAft>
              <a:buSzPts val="1800"/>
              <a:buChar char="▪"/>
            </a:pPr>
            <a:r>
              <a:rPr lang="en-US" sz="3200"/>
              <a:t>New members</a:t>
            </a:r>
            <a:endParaRPr/>
          </a:p>
          <a:p>
            <a:pPr indent="-342900" lvl="1" marL="914400" rtl="0" algn="l">
              <a:lnSpc>
                <a:spcPct val="90000"/>
              </a:lnSpc>
              <a:spcBef>
                <a:spcPts val="200"/>
              </a:spcBef>
              <a:spcAft>
                <a:spcPts val="0"/>
              </a:spcAft>
              <a:buSzPts val="1800"/>
              <a:buChar char="▪"/>
            </a:pPr>
            <a:r>
              <a:rPr lang="en-US" sz="3200"/>
              <a:t>First time attendees</a:t>
            </a:r>
            <a:endParaRPr/>
          </a:p>
          <a:p>
            <a:pPr indent="-228600" lvl="1" marL="914400" rtl="0" algn="l">
              <a:lnSpc>
                <a:spcPct val="90000"/>
              </a:lnSpc>
              <a:spcBef>
                <a:spcPts val="200"/>
              </a:spcBef>
              <a:spcAft>
                <a:spcPts val="0"/>
              </a:spcAft>
              <a:buSzPts val="1800"/>
              <a:buNone/>
            </a:pPr>
            <a:r>
              <a:t/>
            </a:r>
            <a:endParaRPr/>
          </a:p>
          <a:p>
            <a:pPr indent="-342900" lvl="1" marL="914400" rtl="0" algn="l">
              <a:lnSpc>
                <a:spcPct val="90000"/>
              </a:lnSpc>
              <a:spcBef>
                <a:spcPts val="200"/>
              </a:spcBef>
              <a:spcAft>
                <a:spcPts val="0"/>
              </a:spcAft>
              <a:buSzPts val="1800"/>
              <a:buChar char="▪"/>
            </a:pPr>
            <a:r>
              <a:rPr lang="en-US" sz="3200"/>
              <a:t>Past chairs</a:t>
            </a:r>
            <a:endParaRPr/>
          </a:p>
          <a:p>
            <a:pPr indent="-342900" lvl="1" marL="914400" rtl="0" algn="l">
              <a:lnSpc>
                <a:spcPct val="90000"/>
              </a:lnSpc>
              <a:spcBef>
                <a:spcPts val="200"/>
              </a:spcBef>
              <a:spcAft>
                <a:spcPts val="0"/>
              </a:spcAft>
              <a:buSzPts val="1800"/>
              <a:buChar char="▪"/>
            </a:pPr>
            <a:r>
              <a:rPr lang="en-US" sz="3000"/>
              <a:t>Past Teaching and Research award winners</a:t>
            </a:r>
            <a:endParaRPr/>
          </a:p>
          <a:p>
            <a:pPr indent="-228600" lvl="1" marL="914400" rtl="0" algn="l">
              <a:lnSpc>
                <a:spcPct val="90000"/>
              </a:lnSpc>
              <a:spcBef>
                <a:spcPts val="200"/>
              </a:spcBef>
              <a:spcAft>
                <a:spcPts val="0"/>
              </a:spcAft>
              <a:buClr>
                <a:srgbClr val="5FCBEF"/>
              </a:buClr>
              <a:buSzPts val="1800"/>
              <a:buNone/>
            </a:pPr>
            <a:r>
              <a:t/>
            </a:r>
            <a:endParaRPr/>
          </a:p>
          <a:p>
            <a:pPr indent="-342900" lvl="1" marL="914400" rtl="0" algn="l">
              <a:lnSpc>
                <a:spcPct val="90000"/>
              </a:lnSpc>
              <a:spcBef>
                <a:spcPts val="200"/>
              </a:spcBef>
              <a:spcAft>
                <a:spcPts val="0"/>
              </a:spcAft>
              <a:buClr>
                <a:srgbClr val="5FCBEF"/>
              </a:buClr>
              <a:buSzPts val="1800"/>
              <a:buChar char="▪"/>
            </a:pPr>
            <a:r>
              <a:rPr lang="en-US" sz="3200"/>
              <a:t>New doctorates</a:t>
            </a:r>
            <a:endParaRPr/>
          </a:p>
          <a:p>
            <a:pPr indent="-342900" lvl="1" marL="914400" rtl="0" algn="l">
              <a:lnSpc>
                <a:spcPct val="90000"/>
              </a:lnSpc>
              <a:spcBef>
                <a:spcPts val="200"/>
              </a:spcBef>
              <a:spcAft>
                <a:spcPts val="0"/>
              </a:spcAft>
              <a:buClr>
                <a:srgbClr val="5FCBEF"/>
              </a:buClr>
              <a:buSzPts val="1800"/>
              <a:buChar char="▪"/>
            </a:pPr>
            <a:r>
              <a:rPr lang="en-US" sz="3200"/>
              <a:t>Tenure</a:t>
            </a:r>
            <a:endParaRPr/>
          </a:p>
          <a:p>
            <a:pPr indent="-342900" lvl="1" marL="914400" rtl="0" algn="l">
              <a:lnSpc>
                <a:spcPct val="90000"/>
              </a:lnSpc>
              <a:spcBef>
                <a:spcPts val="200"/>
              </a:spcBef>
              <a:spcAft>
                <a:spcPts val="0"/>
              </a:spcAft>
              <a:buClr>
                <a:srgbClr val="5FCBEF"/>
              </a:buClr>
              <a:buSzPts val="1800"/>
              <a:buChar char="▪"/>
            </a:pPr>
            <a:r>
              <a:rPr lang="en-US" sz="3200"/>
              <a:t>Promotion</a:t>
            </a:r>
            <a:endParaRPr/>
          </a:p>
          <a:p>
            <a:pPr indent="0" lvl="1" marL="457200" rtl="0" algn="l">
              <a:lnSpc>
                <a:spcPct val="90000"/>
              </a:lnSpc>
              <a:spcBef>
                <a:spcPts val="200"/>
              </a:spcBef>
              <a:spcAft>
                <a:spcPts val="0"/>
              </a:spcAft>
              <a:buSzPts val="1800"/>
              <a:buNone/>
            </a:pPr>
            <a:r>
              <a:t/>
            </a:r>
            <a:endParaRPr b="1" sz="2400"/>
          </a:p>
          <a:p>
            <a:pPr indent="0" lvl="1" marL="457200" rtl="0" algn="l">
              <a:lnSpc>
                <a:spcPct val="90000"/>
              </a:lnSpc>
              <a:spcBef>
                <a:spcPts val="200"/>
              </a:spcBef>
              <a:spcAft>
                <a:spcPts val="0"/>
              </a:spcAft>
              <a:buSzPts val="1800"/>
              <a:buNone/>
            </a:pPr>
            <a:r>
              <a:rPr b="1" lang="en-US" sz="2400"/>
              <a:t>HCM Division Reception: Monday 6:30 PM -  SPIN Chicago</a:t>
            </a:r>
            <a:endParaRPr sz="24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36"/>
          <p:cNvSpPr txBox="1"/>
          <p:nvPr>
            <p:ph type="title"/>
          </p:nvPr>
        </p:nvSpPr>
        <p:spPr>
          <a:xfrm>
            <a:off x="685019" y="284176"/>
            <a:ext cx="7772400" cy="1508760"/>
          </a:xfrm>
          <a:prstGeom prst="rect">
            <a:avLst/>
          </a:prstGeom>
          <a:noFill/>
          <a:ln>
            <a:noFill/>
          </a:ln>
        </p:spPr>
        <p:txBody>
          <a:bodyPr anchorCtr="0" anchor="ctr" bIns="45700" lIns="91425" spcFirstLastPara="1" rIns="91425" wrap="square" tIns="45700">
            <a:noAutofit/>
          </a:bodyPr>
          <a:lstStyle/>
          <a:p>
            <a:pPr indent="0" lvl="0" marL="0" rtl="0" algn="ctr">
              <a:lnSpc>
                <a:spcPct val="85000"/>
              </a:lnSpc>
              <a:spcBef>
                <a:spcPts val="0"/>
              </a:spcBef>
              <a:spcAft>
                <a:spcPts val="0"/>
              </a:spcAft>
              <a:buClr>
                <a:schemeClr val="dk2"/>
              </a:buClr>
              <a:buSzPts val="3600"/>
              <a:buFont typeface="Corbel"/>
              <a:buNone/>
            </a:pPr>
            <a:r>
              <a:rPr lang="en-US" sz="3600"/>
              <a:t>Outstanding Reviewer Award Winners</a:t>
            </a:r>
            <a:endParaRPr sz="3600">
              <a:solidFill>
                <a:srgbClr val="FF0000"/>
              </a:solidFill>
            </a:endParaRPr>
          </a:p>
        </p:txBody>
      </p:sp>
      <p:sp>
        <p:nvSpPr>
          <p:cNvPr id="336" name="Google Shape;336;p36"/>
          <p:cNvSpPr txBox="1"/>
          <p:nvPr>
            <p:ph idx="1" type="body"/>
          </p:nvPr>
        </p:nvSpPr>
        <p:spPr>
          <a:xfrm>
            <a:off x="248900" y="2324500"/>
            <a:ext cx="8269500" cy="43977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500"/>
              </a:spcBef>
              <a:spcAft>
                <a:spcPts val="0"/>
              </a:spcAft>
              <a:buSzPts val="1800"/>
              <a:buNone/>
            </a:pPr>
            <a:r>
              <a:rPr lang="en-US"/>
              <a:t> </a:t>
            </a:r>
            <a:r>
              <a:rPr b="1" lang="en-US"/>
              <a:t>Daniele Mascia, </a:t>
            </a:r>
            <a:r>
              <a:rPr lang="en-US"/>
              <a:t>Luiss Guido Carli University</a:t>
            </a:r>
            <a:endParaRPr/>
          </a:p>
          <a:p>
            <a:pPr indent="0" lvl="0" marL="0" rtl="0" algn="ctr">
              <a:lnSpc>
                <a:spcPct val="100000"/>
              </a:lnSpc>
              <a:spcBef>
                <a:spcPts val="500"/>
              </a:spcBef>
              <a:spcAft>
                <a:spcPts val="0"/>
              </a:spcAft>
              <a:buSzPts val="1800"/>
              <a:buNone/>
            </a:pPr>
            <a:r>
              <a:rPr b="1" lang="en-US"/>
              <a:t>Mitchell Tang, </a:t>
            </a:r>
            <a:r>
              <a:rPr lang="en-US"/>
              <a:t>Harvard University</a:t>
            </a:r>
            <a:endParaRPr/>
          </a:p>
          <a:p>
            <a:pPr indent="0" lvl="0" marL="0" rtl="0" algn="ctr">
              <a:lnSpc>
                <a:spcPct val="100000"/>
              </a:lnSpc>
              <a:spcBef>
                <a:spcPts val="500"/>
              </a:spcBef>
              <a:spcAft>
                <a:spcPts val="0"/>
              </a:spcAft>
              <a:buSzPts val="1800"/>
              <a:buNone/>
            </a:pPr>
            <a:r>
              <a:rPr b="1" lang="en-US"/>
              <a:t>Brian Hilligoss, </a:t>
            </a:r>
            <a:r>
              <a:rPr lang="en-US"/>
              <a:t>University of Arizona</a:t>
            </a:r>
            <a:endParaRPr/>
          </a:p>
          <a:p>
            <a:pPr indent="0" lvl="0" marL="0" rtl="0" algn="ctr">
              <a:lnSpc>
                <a:spcPct val="100000"/>
              </a:lnSpc>
              <a:spcBef>
                <a:spcPts val="500"/>
              </a:spcBef>
              <a:spcAft>
                <a:spcPts val="0"/>
              </a:spcAft>
              <a:buSzPts val="1800"/>
              <a:buNone/>
            </a:pPr>
            <a:r>
              <a:rPr b="1" lang="en-US"/>
              <a:t>Sara Singer, </a:t>
            </a:r>
            <a:r>
              <a:rPr lang="en-US"/>
              <a:t>Stanford University</a:t>
            </a:r>
            <a:endParaRPr/>
          </a:p>
          <a:p>
            <a:pPr indent="0" lvl="0" marL="0" rtl="0" algn="ctr">
              <a:lnSpc>
                <a:spcPct val="100000"/>
              </a:lnSpc>
              <a:spcBef>
                <a:spcPts val="500"/>
              </a:spcBef>
              <a:spcAft>
                <a:spcPts val="0"/>
              </a:spcAft>
              <a:buSzPts val="1800"/>
              <a:buNone/>
            </a:pPr>
            <a:r>
              <a:rPr b="1" lang="en-US"/>
              <a:t>Leeann Comfort,</a:t>
            </a:r>
            <a:r>
              <a:rPr lang="en-US"/>
              <a:t> Agency for Healthcare Research and Quality</a:t>
            </a:r>
            <a:endParaRPr/>
          </a:p>
          <a:p>
            <a:pPr indent="0" lvl="0" marL="0" rtl="0" algn="ctr">
              <a:lnSpc>
                <a:spcPct val="100000"/>
              </a:lnSpc>
              <a:spcBef>
                <a:spcPts val="500"/>
              </a:spcBef>
              <a:spcAft>
                <a:spcPts val="0"/>
              </a:spcAft>
              <a:buSzPts val="1800"/>
              <a:buNone/>
            </a:pPr>
            <a:r>
              <a:rPr b="1" lang="en-US"/>
              <a:t>Eva Lilie Josephine Pattyn, </a:t>
            </a:r>
            <a:r>
              <a:rPr lang="en-US"/>
              <a:t>University of Ghent</a:t>
            </a:r>
            <a:endParaRPr/>
          </a:p>
          <a:p>
            <a:pPr indent="0" lvl="0" marL="0" rtl="0" algn="ctr">
              <a:lnSpc>
                <a:spcPct val="100000"/>
              </a:lnSpc>
              <a:spcBef>
                <a:spcPts val="500"/>
              </a:spcBef>
              <a:spcAft>
                <a:spcPts val="0"/>
              </a:spcAft>
              <a:buSzPts val="1800"/>
              <a:buNone/>
            </a:pPr>
            <a:r>
              <a:rPr b="1" lang="en-US"/>
              <a:t>Wardah Qureshi, </a:t>
            </a:r>
            <a:r>
              <a:rPr lang="en-US"/>
              <a:t>HRM</a:t>
            </a:r>
            <a:endParaRPr/>
          </a:p>
          <a:p>
            <a:pPr indent="0" lvl="0" marL="0" rtl="0" algn="ctr">
              <a:lnSpc>
                <a:spcPct val="100000"/>
              </a:lnSpc>
              <a:spcBef>
                <a:spcPts val="500"/>
              </a:spcBef>
              <a:spcAft>
                <a:spcPts val="0"/>
              </a:spcAft>
              <a:buSzPts val="1800"/>
              <a:buNone/>
            </a:pPr>
            <a:r>
              <a:rPr b="1" lang="en-US"/>
              <a:t>Anand Bhardwaj, </a:t>
            </a:r>
            <a:r>
              <a:rPr lang="en-US"/>
              <a:t>McGill University</a:t>
            </a:r>
            <a:endParaRPr/>
          </a:p>
          <a:p>
            <a:pPr indent="0" lvl="0" marL="0" rtl="0" algn="ctr">
              <a:lnSpc>
                <a:spcPct val="100000"/>
              </a:lnSpc>
              <a:spcBef>
                <a:spcPts val="500"/>
              </a:spcBef>
              <a:spcAft>
                <a:spcPts val="0"/>
              </a:spcAft>
              <a:buSzPts val="1800"/>
              <a:buNone/>
            </a:pPr>
            <a:r>
              <a:rPr b="1" lang="en-US"/>
              <a:t>Christy Harris Lemak, </a:t>
            </a:r>
            <a:r>
              <a:rPr lang="en-US"/>
              <a:t>University of Alabama (Birmingham)</a:t>
            </a:r>
            <a:endParaRPr/>
          </a:p>
          <a:p>
            <a:pPr indent="0" lvl="0" marL="0" rtl="0" algn="ctr">
              <a:lnSpc>
                <a:spcPct val="100000"/>
              </a:lnSpc>
              <a:spcBef>
                <a:spcPts val="500"/>
              </a:spcBef>
              <a:spcAft>
                <a:spcPts val="0"/>
              </a:spcAft>
              <a:buSzPts val="1800"/>
              <a:buNone/>
            </a:pPr>
            <a:r>
              <a:rPr b="1" lang="en-US"/>
              <a:t>Sasmira Matta, </a:t>
            </a:r>
            <a:r>
              <a:rPr lang="en-US"/>
              <a:t>University of Pennsylvania</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id="342" name="Google Shape;342;p20"/>
          <p:cNvPicPr preferRelativeResize="0"/>
          <p:nvPr/>
        </p:nvPicPr>
        <p:blipFill rotWithShape="1">
          <a:blip r:embed="rId3">
            <a:alphaModFix/>
          </a:blip>
          <a:srcRect b="0" l="0" r="0" t="0"/>
          <a:stretch/>
        </p:blipFill>
        <p:spPr>
          <a:xfrm>
            <a:off x="-775" y="0"/>
            <a:ext cx="9144000" cy="6858000"/>
          </a:xfrm>
          <a:prstGeom prst="rect">
            <a:avLst/>
          </a:prstGeom>
          <a:noFill/>
          <a:ln>
            <a:noFill/>
          </a:ln>
        </p:spPr>
      </p:pic>
      <p:sp>
        <p:nvSpPr>
          <p:cNvPr id="343" name="Google Shape;343;p20"/>
          <p:cNvSpPr txBox="1"/>
          <p:nvPr>
            <p:ph type="title"/>
          </p:nvPr>
        </p:nvSpPr>
        <p:spPr>
          <a:xfrm>
            <a:off x="83800" y="83775"/>
            <a:ext cx="3558600" cy="1121100"/>
          </a:xfrm>
          <a:prstGeom prst="rect">
            <a:avLst/>
          </a:prstGeom>
          <a:noFill/>
          <a:ln>
            <a:noFill/>
          </a:ln>
        </p:spPr>
        <p:txBody>
          <a:bodyPr anchorCtr="0" anchor="ctr" bIns="45700" lIns="91425" spcFirstLastPara="1" rIns="91425" wrap="square" tIns="45700">
            <a:noAutofit/>
          </a:bodyPr>
          <a:lstStyle/>
          <a:p>
            <a:pPr indent="0" lvl="0" marL="0" rtl="0" algn="ctr">
              <a:lnSpc>
                <a:spcPct val="85000"/>
              </a:lnSpc>
              <a:spcBef>
                <a:spcPts val="0"/>
              </a:spcBef>
              <a:spcAft>
                <a:spcPts val="0"/>
              </a:spcAft>
              <a:buClr>
                <a:schemeClr val="dk2"/>
              </a:buClr>
              <a:buSzPts val="3600"/>
              <a:buFont typeface="Corbel"/>
              <a:buNone/>
            </a:pPr>
            <a:r>
              <a:rPr b="1" lang="en-US" sz="3600">
                <a:solidFill>
                  <a:schemeClr val="dk1"/>
                </a:solidFill>
              </a:rPr>
              <a:t>AOM 2025</a:t>
            </a:r>
            <a:endParaRPr b="1" sz="3600">
              <a:solidFill>
                <a:schemeClr val="dk1"/>
              </a:solidFill>
            </a:endParaRPr>
          </a:p>
        </p:txBody>
      </p:sp>
      <p:sp>
        <p:nvSpPr>
          <p:cNvPr id="344" name="Google Shape;344;p20"/>
          <p:cNvSpPr txBox="1"/>
          <p:nvPr>
            <p:ph idx="1" type="body"/>
          </p:nvPr>
        </p:nvSpPr>
        <p:spPr>
          <a:xfrm>
            <a:off x="1133075" y="2875050"/>
            <a:ext cx="6876300" cy="3607800"/>
          </a:xfrm>
          <a:prstGeom prst="rect">
            <a:avLst/>
          </a:prstGeom>
          <a:solidFill>
            <a:srgbClr val="F3F3F3"/>
          </a:solidFill>
          <a:ln>
            <a:noFill/>
          </a:ln>
        </p:spPr>
        <p:txBody>
          <a:bodyPr anchorCtr="0" anchor="t" bIns="45700" lIns="91425" spcFirstLastPara="1" rIns="91425" wrap="square" tIns="45700">
            <a:normAutofit/>
          </a:bodyPr>
          <a:lstStyle/>
          <a:p>
            <a:pPr indent="-368300" lvl="0" marL="457200" rtl="0" algn="l">
              <a:lnSpc>
                <a:spcPct val="100000"/>
              </a:lnSpc>
              <a:spcBef>
                <a:spcPts val="500"/>
              </a:spcBef>
              <a:spcAft>
                <a:spcPts val="0"/>
              </a:spcAft>
              <a:buClr>
                <a:schemeClr val="dk1"/>
              </a:buClr>
              <a:buSzPts val="2200"/>
              <a:buChar char="▪"/>
            </a:pPr>
            <a:r>
              <a:rPr b="1" lang="en-US">
                <a:solidFill>
                  <a:schemeClr val="dk1"/>
                </a:solidFill>
              </a:rPr>
              <a:t>Dates</a:t>
            </a:r>
            <a:r>
              <a:rPr lang="en-US">
                <a:solidFill>
                  <a:schemeClr val="dk1"/>
                </a:solidFill>
              </a:rPr>
              <a:t>: July 25-29, 2025</a:t>
            </a:r>
            <a:endParaRPr>
              <a:solidFill>
                <a:schemeClr val="dk1"/>
              </a:solidFill>
            </a:endParaRPr>
          </a:p>
          <a:p>
            <a:pPr indent="-368300" lvl="0" marL="457200" rtl="0" algn="l">
              <a:lnSpc>
                <a:spcPct val="100000"/>
              </a:lnSpc>
              <a:spcBef>
                <a:spcPts val="0"/>
              </a:spcBef>
              <a:spcAft>
                <a:spcPts val="0"/>
              </a:spcAft>
              <a:buClr>
                <a:schemeClr val="dk1"/>
              </a:buClr>
              <a:buSzPts val="2200"/>
              <a:buChar char="▪"/>
            </a:pPr>
            <a:r>
              <a:rPr b="1" lang="en-US">
                <a:solidFill>
                  <a:schemeClr val="dk1"/>
                </a:solidFill>
              </a:rPr>
              <a:t>Conference Theme</a:t>
            </a:r>
            <a:r>
              <a:rPr lang="en-US">
                <a:solidFill>
                  <a:schemeClr val="dk1"/>
                </a:solidFill>
              </a:rPr>
              <a:t>:  "Copenhagen 2025"</a:t>
            </a:r>
            <a:endParaRPr>
              <a:solidFill>
                <a:schemeClr val="dk1"/>
              </a:solidFill>
            </a:endParaRPr>
          </a:p>
          <a:p>
            <a:pPr indent="-368300" lvl="0" marL="457200" rtl="0" algn="l">
              <a:lnSpc>
                <a:spcPct val="100000"/>
              </a:lnSpc>
              <a:spcBef>
                <a:spcPts val="0"/>
              </a:spcBef>
              <a:spcAft>
                <a:spcPts val="0"/>
              </a:spcAft>
              <a:buClr>
                <a:schemeClr val="dk1"/>
              </a:buClr>
              <a:buSzPts val="2200"/>
              <a:buChar char="▪"/>
            </a:pPr>
            <a:r>
              <a:rPr b="1" lang="en-US">
                <a:solidFill>
                  <a:schemeClr val="dk1"/>
                </a:solidFill>
              </a:rPr>
              <a:t>Location</a:t>
            </a:r>
            <a:r>
              <a:rPr lang="en-US">
                <a:solidFill>
                  <a:schemeClr val="dk1"/>
                </a:solidFill>
              </a:rPr>
              <a:t>:  </a:t>
            </a:r>
            <a:endParaRPr>
              <a:solidFill>
                <a:schemeClr val="dk1"/>
              </a:solidFill>
            </a:endParaRPr>
          </a:p>
          <a:p>
            <a:pPr indent="-355600" lvl="1" marL="914400" rtl="0" algn="l">
              <a:lnSpc>
                <a:spcPct val="100000"/>
              </a:lnSpc>
              <a:spcBef>
                <a:spcPts val="0"/>
              </a:spcBef>
              <a:spcAft>
                <a:spcPts val="0"/>
              </a:spcAft>
              <a:buClr>
                <a:schemeClr val="dk1"/>
              </a:buClr>
              <a:buSzPts val="2000"/>
              <a:buChar char="▪"/>
            </a:pPr>
            <a:r>
              <a:rPr i="1" lang="en-US" u="sng">
                <a:solidFill>
                  <a:schemeClr val="dk1"/>
                </a:solidFill>
              </a:rPr>
              <a:t>Papers </a:t>
            </a:r>
            <a:r>
              <a:rPr lang="en-US">
                <a:solidFill>
                  <a:schemeClr val="dk1"/>
                </a:solidFill>
              </a:rPr>
              <a:t>- Bella Center (90% of sessions)</a:t>
            </a:r>
            <a:endParaRPr>
              <a:solidFill>
                <a:schemeClr val="dk1"/>
              </a:solidFill>
            </a:endParaRPr>
          </a:p>
          <a:p>
            <a:pPr indent="-355600" lvl="1" marL="914400" rtl="0" algn="l">
              <a:lnSpc>
                <a:spcPct val="100000"/>
              </a:lnSpc>
              <a:spcBef>
                <a:spcPts val="0"/>
              </a:spcBef>
              <a:spcAft>
                <a:spcPts val="0"/>
              </a:spcAft>
              <a:buClr>
                <a:schemeClr val="dk1"/>
              </a:buClr>
              <a:buSzPts val="2000"/>
              <a:buChar char="▪"/>
            </a:pPr>
            <a:r>
              <a:rPr i="1" lang="en-US" u="sng">
                <a:solidFill>
                  <a:schemeClr val="dk1"/>
                </a:solidFill>
              </a:rPr>
              <a:t>PDWs, Consortia, Socials</a:t>
            </a:r>
            <a:r>
              <a:rPr lang="en-US">
                <a:solidFill>
                  <a:schemeClr val="dk1"/>
                </a:solidFill>
              </a:rPr>
              <a:t> - off-site, socially embedded</a:t>
            </a:r>
            <a:endParaRPr>
              <a:solidFill>
                <a:schemeClr val="dk1"/>
              </a:solidFill>
            </a:endParaRPr>
          </a:p>
          <a:p>
            <a:pPr indent="-368300" lvl="0" marL="457200" rtl="0" algn="l">
              <a:lnSpc>
                <a:spcPct val="100000"/>
              </a:lnSpc>
              <a:spcBef>
                <a:spcPts val="0"/>
              </a:spcBef>
              <a:spcAft>
                <a:spcPts val="0"/>
              </a:spcAft>
              <a:buClr>
                <a:schemeClr val="dk1"/>
              </a:buClr>
              <a:buSzPts val="2200"/>
              <a:buChar char="▪"/>
            </a:pPr>
            <a:r>
              <a:rPr b="1" lang="en-US">
                <a:solidFill>
                  <a:schemeClr val="dk1"/>
                </a:solidFill>
              </a:rPr>
              <a:t>Logistics</a:t>
            </a:r>
            <a:r>
              <a:rPr lang="en-US">
                <a:solidFill>
                  <a:schemeClr val="dk1"/>
                </a:solidFill>
              </a:rPr>
              <a:t>:  </a:t>
            </a:r>
            <a:endParaRPr>
              <a:solidFill>
                <a:schemeClr val="dk1"/>
              </a:solidFill>
            </a:endParaRPr>
          </a:p>
          <a:p>
            <a:pPr indent="-355600" lvl="1" marL="914400" rtl="0" algn="l">
              <a:lnSpc>
                <a:spcPct val="100000"/>
              </a:lnSpc>
              <a:spcBef>
                <a:spcPts val="0"/>
              </a:spcBef>
              <a:spcAft>
                <a:spcPts val="0"/>
              </a:spcAft>
              <a:buClr>
                <a:schemeClr val="dk1"/>
              </a:buClr>
              <a:buSzPts val="2000"/>
              <a:buChar char="▪"/>
            </a:pPr>
            <a:r>
              <a:rPr lang="en-US">
                <a:solidFill>
                  <a:schemeClr val="dk1"/>
                </a:solidFill>
              </a:rPr>
              <a:t>Attendees will stay in the city center</a:t>
            </a:r>
            <a:endParaRPr>
              <a:solidFill>
                <a:schemeClr val="dk1"/>
              </a:solidFill>
            </a:endParaRPr>
          </a:p>
          <a:p>
            <a:pPr indent="-355600" lvl="1" marL="914400" rtl="0" algn="l">
              <a:lnSpc>
                <a:spcPct val="100000"/>
              </a:lnSpc>
              <a:spcBef>
                <a:spcPts val="0"/>
              </a:spcBef>
              <a:spcAft>
                <a:spcPts val="0"/>
              </a:spcAft>
              <a:buClr>
                <a:schemeClr val="dk1"/>
              </a:buClr>
              <a:buSzPts val="2000"/>
              <a:buChar char="▪"/>
            </a:pPr>
            <a:r>
              <a:rPr lang="en-US">
                <a:solidFill>
                  <a:schemeClr val="dk1"/>
                </a:solidFill>
              </a:rPr>
              <a:t>Take 10 min public transit metro to Bella Center</a:t>
            </a:r>
            <a:endParaRPr>
              <a:solidFill>
                <a:schemeClr val="dk1"/>
              </a:solidFill>
            </a:endParaRPr>
          </a:p>
          <a:p>
            <a:pPr indent="0" lvl="0" marL="914400" rtl="0" algn="l">
              <a:lnSpc>
                <a:spcPct val="100000"/>
              </a:lnSpc>
              <a:spcBef>
                <a:spcPts val="500"/>
              </a:spcBef>
              <a:spcAft>
                <a:spcPts val="0"/>
              </a:spcAft>
              <a:buSzPts val="2200"/>
              <a:buNone/>
            </a:pPr>
            <a:r>
              <a:t/>
            </a:r>
            <a:endParaRPr>
              <a:solidFill>
                <a:schemeClr val="dk1"/>
              </a:solidFill>
            </a:endParaRPr>
          </a:p>
          <a:p>
            <a:pPr indent="0" lvl="0" marL="0" rtl="0" algn="ctr">
              <a:lnSpc>
                <a:spcPct val="100000"/>
              </a:lnSpc>
              <a:spcBef>
                <a:spcPts val="500"/>
              </a:spcBef>
              <a:spcAft>
                <a:spcPts val="0"/>
              </a:spcAft>
              <a:buSzPts val="2200"/>
              <a:buNone/>
            </a:pPr>
            <a:r>
              <a:rPr lang="en-US">
                <a:solidFill>
                  <a:schemeClr val="dk1"/>
                </a:solidFill>
              </a:rPr>
              <a:t>More information to come!</a:t>
            </a:r>
            <a:endParaRPr>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348" name="Shape 348"/>
        <p:cNvGrpSpPr/>
        <p:nvPr/>
      </p:nvGrpSpPr>
      <p:grpSpPr>
        <a:xfrm>
          <a:off x="0" y="0"/>
          <a:ext cx="0" cy="0"/>
          <a:chOff x="0" y="0"/>
          <a:chExt cx="0" cy="0"/>
        </a:xfrm>
      </p:grpSpPr>
      <p:sp>
        <p:nvSpPr>
          <p:cNvPr id="349" name="Google Shape;349;p37"/>
          <p:cNvSpPr/>
          <p:nvPr/>
        </p:nvSpPr>
        <p:spPr>
          <a:xfrm>
            <a:off x="0" y="0"/>
            <a:ext cx="9144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50" name="Google Shape;350;p37"/>
          <p:cNvSpPr txBox="1"/>
          <p:nvPr>
            <p:ph type="ctrTitle"/>
          </p:nvPr>
        </p:nvSpPr>
        <p:spPr>
          <a:xfrm>
            <a:off x="482601" y="1914860"/>
            <a:ext cx="8178799" cy="2474259"/>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chemeClr val="lt1"/>
              </a:buClr>
              <a:buSzPts val="3800"/>
              <a:buFont typeface="Corbel"/>
              <a:buNone/>
            </a:pPr>
            <a:r>
              <a:rPr lang="en-US" sz="3800">
                <a:solidFill>
                  <a:schemeClr val="lt1"/>
                </a:solidFill>
              </a:rPr>
              <a:t>HEALTHCARE MANAGEMENT DIVISION AWARD WINNERS</a:t>
            </a:r>
            <a:endParaRPr/>
          </a:p>
        </p:txBody>
      </p:sp>
      <p:sp>
        <p:nvSpPr>
          <p:cNvPr id="351" name="Google Shape;351;p37"/>
          <p:cNvSpPr/>
          <p:nvPr/>
        </p:nvSpPr>
        <p:spPr>
          <a:xfrm>
            <a:off x="0" y="4572000"/>
            <a:ext cx="9146751" cy="2286000"/>
          </a:xfrm>
          <a:prstGeom prst="rect">
            <a:avLst/>
          </a:prstGeom>
          <a:solidFill>
            <a:srgbClr val="0674A5">
              <a:alpha val="69411"/>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52" name="Google Shape;352;p37"/>
          <p:cNvSpPr txBox="1"/>
          <p:nvPr>
            <p:ph idx="1" type="subTitle"/>
          </p:nvPr>
        </p:nvSpPr>
        <p:spPr>
          <a:xfrm>
            <a:off x="1143000" y="4927001"/>
            <a:ext cx="6858000" cy="112955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2000"/>
              <a:buNone/>
            </a:pPr>
            <a:r>
              <a:rPr lang="en-US"/>
              <a:t>August 2024</a:t>
            </a:r>
            <a:endParaRPr/>
          </a:p>
        </p:txBody>
      </p:sp>
      <p:sp>
        <p:nvSpPr>
          <p:cNvPr id="353" name="Google Shape;353;p37"/>
          <p:cNvSpPr/>
          <p:nvPr/>
        </p:nvSpPr>
        <p:spPr>
          <a:xfrm>
            <a:off x="0" y="6375400"/>
            <a:ext cx="9146751" cy="4826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358" name="Shape 358"/>
        <p:cNvGrpSpPr/>
        <p:nvPr/>
      </p:nvGrpSpPr>
      <p:grpSpPr>
        <a:xfrm>
          <a:off x="0" y="0"/>
          <a:ext cx="0" cy="0"/>
          <a:chOff x="0" y="0"/>
          <a:chExt cx="0" cy="0"/>
        </a:xfrm>
      </p:grpSpPr>
      <p:pic>
        <p:nvPicPr>
          <p:cNvPr descr="Multi-coloured chairs" id="359" name="Google Shape;359;p38"/>
          <p:cNvPicPr preferRelativeResize="0"/>
          <p:nvPr/>
        </p:nvPicPr>
        <p:blipFill rotWithShape="1">
          <a:blip r:embed="rId3">
            <a:alphaModFix amt="25000"/>
          </a:blip>
          <a:srcRect b="1" l="20839" r="15493" t="0"/>
          <a:stretch/>
        </p:blipFill>
        <p:spPr>
          <a:xfrm>
            <a:off x="20" y="10"/>
            <a:ext cx="9143979" cy="6857989"/>
          </a:xfrm>
          <a:prstGeom prst="rect">
            <a:avLst/>
          </a:prstGeom>
          <a:noFill/>
          <a:ln>
            <a:noFill/>
          </a:ln>
        </p:spPr>
      </p:pic>
      <p:sp>
        <p:nvSpPr>
          <p:cNvPr id="360" name="Google Shape;360;p38"/>
          <p:cNvSpPr/>
          <p:nvPr/>
        </p:nvSpPr>
        <p:spPr>
          <a:xfrm>
            <a:off x="362" y="176109"/>
            <a:ext cx="9141714" cy="1645919"/>
          </a:xfrm>
          <a:prstGeom prst="rect">
            <a:avLst/>
          </a:prstGeom>
          <a:solidFill>
            <a:schemeClr val="lt1">
              <a:alpha val="9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61" name="Google Shape;361;p38"/>
          <p:cNvSpPr txBox="1"/>
          <p:nvPr>
            <p:ph type="title"/>
          </p:nvPr>
        </p:nvSpPr>
        <p:spPr>
          <a:xfrm>
            <a:off x="902189" y="284176"/>
            <a:ext cx="7338060" cy="150876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2"/>
              </a:buClr>
              <a:buSzPts val="3700"/>
              <a:buFont typeface="Corbel"/>
              <a:buNone/>
            </a:pPr>
            <a:r>
              <a:rPr lang="en-US" sz="3700"/>
              <a:t>HCM Division’s Excellence in Teaching Award </a:t>
            </a:r>
            <a:endParaRPr sz="3700"/>
          </a:p>
        </p:txBody>
      </p:sp>
      <p:sp>
        <p:nvSpPr>
          <p:cNvPr id="362" name="Google Shape;362;p38"/>
          <p:cNvSpPr txBox="1"/>
          <p:nvPr>
            <p:ph idx="1" type="body"/>
          </p:nvPr>
        </p:nvSpPr>
        <p:spPr>
          <a:xfrm>
            <a:off x="902189" y="2011680"/>
            <a:ext cx="7338060" cy="4206240"/>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SzPts val="2200"/>
              <a:buFont typeface="Noto Sans Symbols"/>
              <a:buChar char="▪"/>
            </a:pPr>
            <a:r>
              <a:rPr lang="en-US"/>
              <a:t>Recognizes innovative and outstanding teaching that takes place in our classrooms and provides the opportunity to encourage, recognize and reward the work of excellent, dedicated and inspiring teachers</a:t>
            </a:r>
            <a:endParaRPr/>
          </a:p>
          <a:p>
            <a:pPr indent="-342900" lvl="0" marL="342900" rtl="0" algn="l">
              <a:lnSpc>
                <a:spcPct val="90000"/>
              </a:lnSpc>
              <a:spcBef>
                <a:spcPts val="1400"/>
              </a:spcBef>
              <a:spcAft>
                <a:spcPts val="0"/>
              </a:spcAft>
              <a:buSzPts val="2200"/>
              <a:buFont typeface="Noto Sans Symbols"/>
              <a:buChar char="▪"/>
            </a:pPr>
            <a:r>
              <a:rPr lang="en-US"/>
              <a:t>Selection is managed by the HCM Teaching Committee’s Excellence in Teaching Award sub-committee, based on nominations from HCM Division members</a:t>
            </a:r>
            <a:endParaRPr/>
          </a:p>
          <a:p>
            <a:pPr indent="-203200" lvl="0" marL="342900" rtl="0" algn="l">
              <a:lnSpc>
                <a:spcPct val="90000"/>
              </a:lnSpc>
              <a:spcBef>
                <a:spcPts val="1400"/>
              </a:spcBef>
              <a:spcAft>
                <a:spcPts val="0"/>
              </a:spcAft>
              <a:buSzPts val="2200"/>
              <a:buFont typeface="Noto Sans Symbols"/>
              <a:buNone/>
            </a:pPr>
            <a:r>
              <a:t/>
            </a:r>
            <a:endParaRPr/>
          </a:p>
          <a:p>
            <a:pPr indent="0" lvl="1" marL="228600" rtl="0" algn="l">
              <a:lnSpc>
                <a:spcPct val="90000"/>
              </a:lnSpc>
              <a:spcBef>
                <a:spcPts val="400"/>
              </a:spcBef>
              <a:spcAft>
                <a:spcPts val="0"/>
              </a:spcAft>
              <a:buSzPts val="2000"/>
              <a:buNone/>
            </a:pPr>
            <a:r>
              <a:rPr lang="en-US"/>
              <a:t>	Tim Hoff (Chair)			Seongwon Choi</a:t>
            </a:r>
            <a:br>
              <a:rPr lang="en-US"/>
            </a:br>
            <a:r>
              <a:rPr lang="en-US"/>
              <a:t>	Erin Sullivan			Daan Westra</a:t>
            </a:r>
            <a:endParaRPr/>
          </a:p>
          <a:p>
            <a:pPr indent="0" lvl="0" marL="0" rtl="0" algn="l">
              <a:lnSpc>
                <a:spcPct val="90000"/>
              </a:lnSpc>
              <a:spcBef>
                <a:spcPts val="1600"/>
              </a:spcBef>
              <a:spcAft>
                <a:spcPts val="0"/>
              </a:spcAft>
              <a:buSzPts val="220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7" name="Shape 367"/>
        <p:cNvGrpSpPr/>
        <p:nvPr/>
      </p:nvGrpSpPr>
      <p:grpSpPr>
        <a:xfrm>
          <a:off x="0" y="0"/>
          <a:ext cx="0" cy="0"/>
          <a:chOff x="0" y="0"/>
          <a:chExt cx="0" cy="0"/>
        </a:xfrm>
      </p:grpSpPr>
      <p:sp>
        <p:nvSpPr>
          <p:cNvPr id="368" name="Google Shape;368;p39"/>
          <p:cNvSpPr/>
          <p:nvPr/>
        </p:nvSpPr>
        <p:spPr>
          <a:xfrm>
            <a:off x="0" y="0"/>
            <a:ext cx="3490722"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69" name="Google Shape;369;p39"/>
          <p:cNvSpPr txBox="1"/>
          <p:nvPr>
            <p:ph type="title"/>
          </p:nvPr>
        </p:nvSpPr>
        <p:spPr>
          <a:xfrm>
            <a:off x="466927" y="838646"/>
            <a:ext cx="2782493" cy="5180709"/>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lt2"/>
              </a:buClr>
              <a:buSzPts val="3100"/>
              <a:buFont typeface="Corbel"/>
              <a:buNone/>
            </a:pPr>
            <a:r>
              <a:rPr lang="en-US" sz="3100"/>
              <a:t>Quotes of Support from Students, Mentees, &amp; Peers</a:t>
            </a:r>
            <a:endParaRPr/>
          </a:p>
        </p:txBody>
      </p:sp>
      <p:sp>
        <p:nvSpPr>
          <p:cNvPr id="370" name="Google Shape;370;p39"/>
          <p:cNvSpPr/>
          <p:nvPr/>
        </p:nvSpPr>
        <p:spPr>
          <a:xfrm>
            <a:off x="3490721" y="-2"/>
            <a:ext cx="5653277" cy="68580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71" name="Google Shape;371;p39"/>
          <p:cNvSpPr txBox="1"/>
          <p:nvPr>
            <p:ph idx="1" type="body"/>
          </p:nvPr>
        </p:nvSpPr>
        <p:spPr>
          <a:xfrm>
            <a:off x="3872750" y="359525"/>
            <a:ext cx="4367400" cy="6064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600"/>
              <a:buNone/>
            </a:pPr>
            <a:r>
              <a:rPr b="1" lang="en-US" sz="1700">
                <a:solidFill>
                  <a:schemeClr val="dk2"/>
                </a:solidFill>
              </a:rPr>
              <a:t> </a:t>
            </a:r>
            <a:r>
              <a:rPr lang="en-US" sz="1700">
                <a:solidFill>
                  <a:schemeClr val="dk2"/>
                </a:solidFill>
              </a:rPr>
              <a:t>“[Dr. X’s] dedication to student success, ability to create inclusive and supportive learning environments, and genuine care for students’ well-being make [Dr. X] an outstanding educator and mentor.  [Their] impact on my life and academic journey is immeasurable.” </a:t>
            </a:r>
            <a:endParaRPr sz="2300"/>
          </a:p>
          <a:p>
            <a:pPr indent="0" lvl="0" marL="0" rtl="0" algn="l">
              <a:lnSpc>
                <a:spcPct val="90000"/>
              </a:lnSpc>
              <a:spcBef>
                <a:spcPts val="1400"/>
              </a:spcBef>
              <a:spcAft>
                <a:spcPts val="0"/>
              </a:spcAft>
              <a:buSzPts val="1600"/>
              <a:buNone/>
            </a:pPr>
            <a:r>
              <a:rPr lang="en-US" sz="1700">
                <a:solidFill>
                  <a:schemeClr val="dk2"/>
                </a:solidFill>
              </a:rPr>
              <a:t>“…of the dozens of professors I have worked with and learned from over the years, [Dr. X] stands alone in taking the time outside of the classroom to invest in my future and uplift my perspectives”</a:t>
            </a:r>
            <a:endParaRPr sz="1700">
              <a:solidFill>
                <a:schemeClr val="dk2"/>
              </a:solidFill>
            </a:endParaRPr>
          </a:p>
          <a:p>
            <a:pPr indent="0" lvl="0" marL="0" rtl="0" algn="l">
              <a:lnSpc>
                <a:spcPct val="90000"/>
              </a:lnSpc>
              <a:spcBef>
                <a:spcPts val="1400"/>
              </a:spcBef>
              <a:spcAft>
                <a:spcPts val="0"/>
              </a:spcAft>
              <a:buSzPts val="1600"/>
              <a:buNone/>
            </a:pPr>
            <a:r>
              <a:rPr lang="en-US" sz="1700">
                <a:solidFill>
                  <a:schemeClr val="dk2"/>
                </a:solidFill>
              </a:rPr>
              <a:t>“[Dr. X] is one of those teachers who appears only a few times in a student’s academic career.  Not only because [Dr. X] is  truly exceptional, but because [Dr. X] has the remarkable and rare ability to inspire students to believe in themselves.  …[Dr. X’s] ability to connect with individuals from diverse backgrounds and make them feel valued and heard is a testament to their exceptional character and leadership.” </a:t>
            </a:r>
            <a:endParaRPr sz="23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6" name="Shape 376"/>
        <p:cNvGrpSpPr/>
        <p:nvPr/>
      </p:nvGrpSpPr>
      <p:grpSpPr>
        <a:xfrm>
          <a:off x="0" y="0"/>
          <a:ext cx="0" cy="0"/>
          <a:chOff x="0" y="0"/>
          <a:chExt cx="0" cy="0"/>
        </a:xfrm>
      </p:grpSpPr>
      <p:sp>
        <p:nvSpPr>
          <p:cNvPr id="377" name="Google Shape;377;g2eb29472c5f_0_17"/>
          <p:cNvSpPr/>
          <p:nvPr/>
        </p:nvSpPr>
        <p:spPr>
          <a:xfrm>
            <a:off x="0" y="0"/>
            <a:ext cx="34908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78" name="Google Shape;378;g2eb29472c5f_0_17"/>
          <p:cNvSpPr txBox="1"/>
          <p:nvPr>
            <p:ph type="title"/>
          </p:nvPr>
        </p:nvSpPr>
        <p:spPr>
          <a:xfrm>
            <a:off x="466927" y="838646"/>
            <a:ext cx="2782500" cy="51807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lt2"/>
              </a:buClr>
              <a:buSzPts val="3100"/>
              <a:buFont typeface="Corbel"/>
              <a:buNone/>
            </a:pPr>
            <a:r>
              <a:rPr lang="en-US" sz="3200"/>
              <a:t>Quotes of Support from Students, Mentees, &amp; Peers</a:t>
            </a:r>
            <a:endParaRPr sz="3200"/>
          </a:p>
        </p:txBody>
      </p:sp>
      <p:sp>
        <p:nvSpPr>
          <p:cNvPr id="379" name="Google Shape;379;g2eb29472c5f_0_17"/>
          <p:cNvSpPr/>
          <p:nvPr/>
        </p:nvSpPr>
        <p:spPr>
          <a:xfrm>
            <a:off x="3490721" y="-2"/>
            <a:ext cx="56532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80" name="Google Shape;380;g2eb29472c5f_0_17"/>
          <p:cNvSpPr txBox="1"/>
          <p:nvPr>
            <p:ph idx="1" type="body"/>
          </p:nvPr>
        </p:nvSpPr>
        <p:spPr>
          <a:xfrm>
            <a:off x="3872750" y="359525"/>
            <a:ext cx="4367400" cy="6064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600"/>
              <a:buNone/>
            </a:pPr>
            <a:r>
              <a:rPr b="1" lang="en-US" sz="1600">
                <a:solidFill>
                  <a:schemeClr val="dk2"/>
                </a:solidFill>
              </a:rPr>
              <a:t> </a:t>
            </a:r>
            <a:r>
              <a:rPr lang="en-US" sz="1600">
                <a:solidFill>
                  <a:schemeClr val="dk2"/>
                </a:solidFill>
              </a:rPr>
              <a:t>“[Dr. X] is the real-life example of a visionary leader who can motivate large groups of people to drive towards change.  Their ability to inspire both students and colleagues is remarkable, and it is evident from the positive impact they have made in the field of health care management.”</a:t>
            </a:r>
            <a:endParaRPr sz="1600">
              <a:solidFill>
                <a:schemeClr val="dk2"/>
              </a:solidFill>
            </a:endParaRPr>
          </a:p>
          <a:p>
            <a:pPr indent="0" lvl="0" marL="0" rtl="0" algn="l">
              <a:lnSpc>
                <a:spcPct val="90000"/>
              </a:lnSpc>
              <a:spcBef>
                <a:spcPts val="0"/>
              </a:spcBef>
              <a:spcAft>
                <a:spcPts val="0"/>
              </a:spcAft>
              <a:buSzPts val="1600"/>
              <a:buNone/>
            </a:pPr>
            <a:r>
              <a:t/>
            </a:r>
            <a:endParaRPr sz="1600">
              <a:solidFill>
                <a:schemeClr val="dk2"/>
              </a:solidFill>
            </a:endParaRPr>
          </a:p>
          <a:p>
            <a:pPr indent="0" lvl="0" marL="0" rtl="0" algn="l">
              <a:lnSpc>
                <a:spcPct val="90000"/>
              </a:lnSpc>
              <a:spcBef>
                <a:spcPts val="0"/>
              </a:spcBef>
              <a:spcAft>
                <a:spcPts val="0"/>
              </a:spcAft>
              <a:buSzPts val="1600"/>
              <a:buNone/>
            </a:pPr>
            <a:r>
              <a:rPr lang="en-US" sz="1600">
                <a:solidFill>
                  <a:schemeClr val="dk2"/>
                </a:solidFill>
              </a:rPr>
              <a:t>“[Dr. X] is a compassionate mentor who genuinely cares about the success and well-being of students.  [Dr. X] creates a supportive learning environment where I personally felt empowered to explore new ideas and take intellectual risks.  Their mentorship continues to extend beyond the classroom.”</a:t>
            </a:r>
            <a:endParaRPr sz="1600">
              <a:solidFill>
                <a:schemeClr val="dk2"/>
              </a:solidFill>
            </a:endParaRPr>
          </a:p>
          <a:p>
            <a:pPr indent="0" lvl="0" marL="0" rtl="0" algn="l">
              <a:lnSpc>
                <a:spcPct val="90000"/>
              </a:lnSpc>
              <a:spcBef>
                <a:spcPts val="1400"/>
              </a:spcBef>
              <a:spcAft>
                <a:spcPts val="0"/>
              </a:spcAft>
              <a:buSzPts val="1600"/>
              <a:buNone/>
            </a:pPr>
            <a:r>
              <a:rPr lang="en-US" sz="1600">
                <a:solidFill>
                  <a:schemeClr val="dk2"/>
                </a:solidFill>
              </a:rPr>
              <a:t>“What makes [Dr. X] unique is that not only do they support students’ success at their own institution, they cross organizational and national boundaries to help other students and teachers flourish.  I consider myself lucky to have been taught how to conduct research by [Dr. X], even though there has never been an official relationship between us.  [Dr. X’s] students LOVE him because [Dr. X] genuinely cares about each individual uniquely.”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40"/>
          <p:cNvSpPr txBox="1"/>
          <p:nvPr>
            <p:ph type="title"/>
          </p:nvPr>
        </p:nvSpPr>
        <p:spPr>
          <a:xfrm>
            <a:off x="337457" y="438954"/>
            <a:ext cx="8229600" cy="5503652"/>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chemeClr val="dk2"/>
              </a:buClr>
              <a:buSzPts val="3600"/>
              <a:buFont typeface="Corbel"/>
              <a:buNone/>
            </a:pPr>
            <a:r>
              <a:rPr lang="en-US" sz="3600"/>
              <a:t>2024 Excellence in Teaching Award Winner</a:t>
            </a:r>
            <a:br>
              <a:rPr lang="en-US" sz="2400">
                <a:latin typeface="Times New Roman"/>
                <a:ea typeface="Times New Roman"/>
                <a:cs typeface="Times New Roman"/>
                <a:sym typeface="Times New Roman"/>
              </a:rPr>
            </a:br>
            <a:br>
              <a:rPr lang="en-US" sz="2400">
                <a:latin typeface="Times New Roman"/>
                <a:ea typeface="Times New Roman"/>
                <a:cs typeface="Times New Roman"/>
                <a:sym typeface="Times New Roman"/>
              </a:rPr>
            </a:br>
            <a:br>
              <a:rPr b="1" lang="en-US" sz="2400">
                <a:latin typeface="Times New Roman"/>
                <a:ea typeface="Times New Roman"/>
                <a:cs typeface="Times New Roman"/>
                <a:sym typeface="Times New Roman"/>
              </a:rPr>
            </a:br>
            <a:br>
              <a:rPr b="1" lang="en-US" sz="2400">
                <a:latin typeface="Times New Roman"/>
                <a:ea typeface="Times New Roman"/>
                <a:cs typeface="Times New Roman"/>
                <a:sym typeface="Times New Roman"/>
              </a:rPr>
            </a:br>
            <a:br>
              <a:rPr b="1" lang="en-US" sz="2400">
                <a:latin typeface="Times New Roman"/>
                <a:ea typeface="Times New Roman"/>
                <a:cs typeface="Times New Roman"/>
                <a:sym typeface="Times New Roman"/>
              </a:rPr>
            </a:br>
            <a:br>
              <a:rPr b="1" lang="en-US" sz="2400">
                <a:latin typeface="Times New Roman"/>
                <a:ea typeface="Times New Roman"/>
                <a:cs typeface="Times New Roman"/>
                <a:sym typeface="Times New Roman"/>
              </a:rPr>
            </a:br>
            <a:br>
              <a:rPr b="1" lang="en-US" sz="2400">
                <a:latin typeface="Times New Roman"/>
                <a:ea typeface="Times New Roman"/>
                <a:cs typeface="Times New Roman"/>
                <a:sym typeface="Times New Roman"/>
              </a:rPr>
            </a:br>
            <a:br>
              <a:rPr b="1" lang="en-US" sz="2400">
                <a:latin typeface="Times New Roman"/>
                <a:ea typeface="Times New Roman"/>
                <a:cs typeface="Times New Roman"/>
                <a:sym typeface="Times New Roman"/>
              </a:rPr>
            </a:br>
            <a:br>
              <a:rPr b="1" lang="en-US" sz="2400">
                <a:latin typeface="Times New Roman"/>
                <a:ea typeface="Times New Roman"/>
                <a:cs typeface="Times New Roman"/>
                <a:sym typeface="Times New Roman"/>
              </a:rPr>
            </a:br>
            <a:br>
              <a:rPr b="1" lang="en-US" sz="2400">
                <a:latin typeface="Times New Roman"/>
                <a:ea typeface="Times New Roman"/>
                <a:cs typeface="Times New Roman"/>
                <a:sym typeface="Times New Roman"/>
              </a:rPr>
            </a:br>
            <a:br>
              <a:rPr b="1" lang="en-US" sz="2400">
                <a:latin typeface="Times New Roman"/>
                <a:ea typeface="Times New Roman"/>
                <a:cs typeface="Times New Roman"/>
                <a:sym typeface="Times New Roman"/>
              </a:rPr>
            </a:br>
            <a:r>
              <a:rPr b="1" lang="en-US" sz="2400">
                <a:latin typeface="Times New Roman"/>
                <a:ea typeface="Times New Roman"/>
                <a:cs typeface="Times New Roman"/>
                <a:sym typeface="Times New Roman"/>
              </a:rPr>
              <a:t>PROFESSOR, CULVERHOUSE SCHOOL OF COMMERCE</a:t>
            </a:r>
            <a:br>
              <a:rPr b="1" lang="en-US" sz="2400">
                <a:latin typeface="Times New Roman"/>
                <a:ea typeface="Times New Roman"/>
                <a:cs typeface="Times New Roman"/>
                <a:sym typeface="Times New Roman"/>
              </a:rPr>
            </a:br>
            <a:r>
              <a:rPr b="1" lang="en-US" sz="2400">
                <a:latin typeface="Times New Roman"/>
                <a:ea typeface="Times New Roman"/>
                <a:cs typeface="Times New Roman"/>
                <a:sym typeface="Times New Roman"/>
              </a:rPr>
              <a:t>THE UNIVERSITY OF ALABAMA</a:t>
            </a:r>
            <a:endParaRPr b="1" sz="4800">
              <a:latin typeface="Times New Roman"/>
              <a:ea typeface="Times New Roman"/>
              <a:cs typeface="Times New Roman"/>
              <a:sym typeface="Times New Roman"/>
            </a:endParaRPr>
          </a:p>
        </p:txBody>
      </p:sp>
      <p:sp>
        <p:nvSpPr>
          <p:cNvPr id="387" name="Google Shape;387;p40"/>
          <p:cNvSpPr/>
          <p:nvPr/>
        </p:nvSpPr>
        <p:spPr>
          <a:xfrm>
            <a:off x="0" y="5288340"/>
            <a:ext cx="9144000" cy="156966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600"/>
              <a:buFont typeface="Corbel"/>
              <a:buNone/>
            </a:pPr>
            <a:r>
              <a:rPr b="1" i="0" lang="en-US" sz="3600" u="none" cap="none" strike="noStrike">
                <a:solidFill>
                  <a:srgbClr val="FFFFFF"/>
                </a:solidFill>
                <a:latin typeface="Corbel"/>
                <a:ea typeface="Corbel"/>
                <a:cs typeface="Corbel"/>
                <a:sym typeface="Corbel"/>
              </a:rPr>
              <a:t>Peter F. Martelli, PhD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2000"/>
              <a:buFont typeface="Corbel"/>
              <a:buNone/>
            </a:pPr>
            <a:r>
              <a:rPr b="0" i="0" lang="en-US" sz="2000" u="none" cap="none" strike="noStrike">
                <a:solidFill>
                  <a:srgbClr val="FFFFFF"/>
                </a:solidFill>
                <a:latin typeface="Corbel"/>
                <a:ea typeface="Corbel"/>
                <a:cs typeface="Corbel"/>
                <a:sym typeface="Corbel"/>
              </a:rPr>
              <a:t>Associate Professor, Healthcare Administration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2000"/>
              <a:buFont typeface="Corbel"/>
              <a:buNone/>
            </a:pPr>
            <a:r>
              <a:rPr b="0" i="0" lang="en-US" sz="2000" u="none" cap="none" strike="noStrike">
                <a:solidFill>
                  <a:srgbClr val="FFFFFF"/>
                </a:solidFill>
                <a:latin typeface="Corbel"/>
                <a:ea typeface="Corbel"/>
                <a:cs typeface="Corbel"/>
                <a:sym typeface="Corbel"/>
              </a:rPr>
              <a:t>Sawyer Business School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2000"/>
              <a:buFont typeface="Corbel"/>
              <a:buNone/>
            </a:pPr>
            <a:r>
              <a:rPr b="0" i="0" lang="en-US" sz="2000" u="none" cap="none" strike="noStrike">
                <a:solidFill>
                  <a:srgbClr val="FFFFFF"/>
                </a:solidFill>
                <a:latin typeface="Corbel"/>
                <a:ea typeface="Corbel"/>
                <a:cs typeface="Corbel"/>
                <a:sym typeface="Corbel"/>
              </a:rPr>
              <a:t>Suffolk University</a:t>
            </a:r>
            <a:endParaRPr b="0" i="0" sz="1400" u="none" cap="none" strike="noStrike">
              <a:solidFill>
                <a:srgbClr val="000000"/>
              </a:solidFill>
              <a:latin typeface="Arial"/>
              <a:ea typeface="Arial"/>
              <a:cs typeface="Arial"/>
              <a:sym typeface="Arial"/>
            </a:endParaRPr>
          </a:p>
        </p:txBody>
      </p:sp>
      <p:pic>
        <p:nvPicPr>
          <p:cNvPr id="388" name="Google Shape;388;p40"/>
          <p:cNvPicPr preferRelativeResize="0"/>
          <p:nvPr/>
        </p:nvPicPr>
        <p:blipFill rotWithShape="1">
          <a:blip r:embed="rId3">
            <a:alphaModFix/>
          </a:blip>
          <a:srcRect b="0" l="5204" r="5212" t="0"/>
          <a:stretch/>
        </p:blipFill>
        <p:spPr>
          <a:xfrm>
            <a:off x="2821339" y="1838835"/>
            <a:ext cx="3501322" cy="350132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3" name="Shape 393"/>
        <p:cNvGrpSpPr/>
        <p:nvPr/>
      </p:nvGrpSpPr>
      <p:grpSpPr>
        <a:xfrm>
          <a:off x="0" y="0"/>
          <a:ext cx="0" cy="0"/>
          <a:chOff x="0" y="0"/>
          <a:chExt cx="0" cy="0"/>
        </a:xfrm>
      </p:grpSpPr>
      <p:sp>
        <p:nvSpPr>
          <p:cNvPr id="394" name="Google Shape;394;p41"/>
          <p:cNvSpPr/>
          <p:nvPr/>
        </p:nvSpPr>
        <p:spPr>
          <a:xfrm>
            <a:off x="0" y="0"/>
            <a:ext cx="3490722"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95" name="Google Shape;395;p41"/>
          <p:cNvSpPr txBox="1"/>
          <p:nvPr>
            <p:ph type="title"/>
          </p:nvPr>
        </p:nvSpPr>
        <p:spPr>
          <a:xfrm>
            <a:off x="466927" y="838646"/>
            <a:ext cx="2782493" cy="5180709"/>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lt2"/>
              </a:buClr>
              <a:buSzPts val="3100"/>
              <a:buFont typeface="Corbel"/>
              <a:buNone/>
            </a:pPr>
            <a:r>
              <a:rPr lang="en-US" sz="3100"/>
              <a:t>2024 Myron D. Fottler Exceptional Service Award</a:t>
            </a:r>
            <a:endParaRPr sz="3100"/>
          </a:p>
        </p:txBody>
      </p:sp>
      <p:sp>
        <p:nvSpPr>
          <p:cNvPr id="396" name="Google Shape;396;p41"/>
          <p:cNvSpPr/>
          <p:nvPr/>
        </p:nvSpPr>
        <p:spPr>
          <a:xfrm>
            <a:off x="3490721" y="-2"/>
            <a:ext cx="5653277" cy="68580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97" name="Google Shape;397;p41"/>
          <p:cNvSpPr txBox="1"/>
          <p:nvPr>
            <p:ph idx="1" type="body"/>
          </p:nvPr>
        </p:nvSpPr>
        <p:spPr>
          <a:xfrm>
            <a:off x="3872753" y="838647"/>
            <a:ext cx="4367496" cy="5180708"/>
          </a:xfrm>
          <a:prstGeom prst="rect">
            <a:avLst/>
          </a:prstGeom>
          <a:noFill/>
          <a:ln>
            <a:noFill/>
          </a:ln>
        </p:spPr>
        <p:txBody>
          <a:bodyPr anchorCtr="0" anchor="ctr" bIns="45700" lIns="91425" spcFirstLastPara="1" rIns="91425" wrap="square" tIns="45700">
            <a:normAutofit/>
          </a:bodyPr>
          <a:lstStyle/>
          <a:p>
            <a:pPr indent="-285750" lvl="0" marL="285750" rtl="0" algn="l">
              <a:lnSpc>
                <a:spcPct val="90000"/>
              </a:lnSpc>
              <a:spcBef>
                <a:spcPts val="0"/>
              </a:spcBef>
              <a:spcAft>
                <a:spcPts val="0"/>
              </a:spcAft>
              <a:buSzPts val="1700"/>
              <a:buFont typeface="Noto Sans Symbols"/>
              <a:buChar char="▪"/>
            </a:pPr>
            <a:r>
              <a:rPr lang="en-US" sz="1700">
                <a:solidFill>
                  <a:schemeClr val="dk2"/>
                </a:solidFill>
              </a:rPr>
              <a:t>Dedicated at least 10 years to HCM and the profession, and established a consistently strong presence in the Division over a long period of time;</a:t>
            </a:r>
            <a:endParaRPr/>
          </a:p>
          <a:p>
            <a:pPr indent="-285750" lvl="0" marL="285750" rtl="0" algn="l">
              <a:lnSpc>
                <a:spcPct val="90000"/>
              </a:lnSpc>
              <a:spcBef>
                <a:spcPts val="1400"/>
              </a:spcBef>
              <a:spcAft>
                <a:spcPts val="0"/>
              </a:spcAft>
              <a:buSzPts val="1700"/>
              <a:buFont typeface="Noto Sans Symbols"/>
              <a:buChar char="▪"/>
            </a:pPr>
            <a:r>
              <a:rPr lang="en-US" sz="1700">
                <a:solidFill>
                  <a:schemeClr val="dk2"/>
                </a:solidFill>
              </a:rPr>
              <a:t>Served as a meaningful mentor, not only to colleagues and students in his or her own university, but also to others in HCM;</a:t>
            </a:r>
            <a:endParaRPr/>
          </a:p>
          <a:p>
            <a:pPr indent="-285750" lvl="0" marL="285750" rtl="0" algn="l">
              <a:lnSpc>
                <a:spcPct val="90000"/>
              </a:lnSpc>
              <a:spcBef>
                <a:spcPts val="1400"/>
              </a:spcBef>
              <a:spcAft>
                <a:spcPts val="0"/>
              </a:spcAft>
              <a:buSzPts val="1700"/>
              <a:buFont typeface="Noto Sans Symbols"/>
              <a:buChar char="▪"/>
            </a:pPr>
            <a:r>
              <a:rPr lang="en-US" sz="1700">
                <a:solidFill>
                  <a:schemeClr val="dk2"/>
                </a:solidFill>
              </a:rPr>
              <a:t>If the individual has served as a Division officer, he or she must have continued participation for at least five years after serving as an officer.</a:t>
            </a:r>
            <a:endParaRPr/>
          </a:p>
          <a:p>
            <a:pPr indent="-74928" lvl="0" marL="182880" rtl="0" algn="l">
              <a:lnSpc>
                <a:spcPct val="90000"/>
              </a:lnSpc>
              <a:spcBef>
                <a:spcPts val="1400"/>
              </a:spcBef>
              <a:spcAft>
                <a:spcPts val="0"/>
              </a:spcAft>
              <a:buSzPts val="1700"/>
              <a:buNone/>
            </a:pPr>
            <a:r>
              <a:t/>
            </a:r>
            <a:endParaRPr sz="1700">
              <a:solidFill>
                <a:schemeClr val="dk2"/>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1" name="Shape 401"/>
        <p:cNvGrpSpPr/>
        <p:nvPr/>
      </p:nvGrpSpPr>
      <p:grpSpPr>
        <a:xfrm>
          <a:off x="0" y="0"/>
          <a:ext cx="0" cy="0"/>
          <a:chOff x="0" y="0"/>
          <a:chExt cx="0" cy="0"/>
        </a:xfrm>
      </p:grpSpPr>
      <p:sp>
        <p:nvSpPr>
          <p:cNvPr id="402" name="Google Shape;402;p42"/>
          <p:cNvSpPr/>
          <p:nvPr/>
        </p:nvSpPr>
        <p:spPr>
          <a:xfrm>
            <a:off x="0" y="0"/>
            <a:ext cx="3490722"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03" name="Google Shape;403;p42"/>
          <p:cNvSpPr txBox="1"/>
          <p:nvPr>
            <p:ph type="title"/>
          </p:nvPr>
        </p:nvSpPr>
        <p:spPr>
          <a:xfrm>
            <a:off x="231649" y="838646"/>
            <a:ext cx="3017772" cy="5180709"/>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lt2"/>
              </a:buClr>
              <a:buSzPts val="2400"/>
              <a:buFont typeface="Corbel"/>
              <a:buNone/>
            </a:pPr>
            <a:r>
              <a:rPr lang="en-US" sz="2400"/>
              <a:t>Accomplishments &amp; Contributions</a:t>
            </a:r>
            <a:endParaRPr/>
          </a:p>
        </p:txBody>
      </p:sp>
      <p:sp>
        <p:nvSpPr>
          <p:cNvPr id="404" name="Google Shape;404;p42"/>
          <p:cNvSpPr/>
          <p:nvPr/>
        </p:nvSpPr>
        <p:spPr>
          <a:xfrm>
            <a:off x="3490721" y="-2"/>
            <a:ext cx="5653277" cy="68580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05" name="Google Shape;405;p42"/>
          <p:cNvSpPr txBox="1"/>
          <p:nvPr>
            <p:ph idx="1" type="body"/>
          </p:nvPr>
        </p:nvSpPr>
        <p:spPr>
          <a:xfrm>
            <a:off x="3872753" y="838647"/>
            <a:ext cx="4367496" cy="5180708"/>
          </a:xfrm>
          <a:prstGeom prst="rect">
            <a:avLst/>
          </a:prstGeom>
          <a:noFill/>
          <a:ln>
            <a:noFill/>
          </a:ln>
        </p:spPr>
        <p:txBody>
          <a:bodyPr anchorCtr="0" anchor="ctr" bIns="45700" lIns="91425" spcFirstLastPara="1" rIns="91425" wrap="square" tIns="45700">
            <a:normAutofit/>
          </a:bodyPr>
          <a:lstStyle/>
          <a:p>
            <a:pPr indent="-285750" lvl="0" marL="285750" rtl="0" algn="l">
              <a:lnSpc>
                <a:spcPct val="90000"/>
              </a:lnSpc>
              <a:spcBef>
                <a:spcPts val="0"/>
              </a:spcBef>
              <a:spcAft>
                <a:spcPts val="0"/>
              </a:spcAft>
              <a:buSzPts val="1700"/>
              <a:buFont typeface="Noto Sans Symbols"/>
              <a:buChar char="▪"/>
            </a:pPr>
            <a:r>
              <a:rPr lang="en-US" sz="1700">
                <a:solidFill>
                  <a:schemeClr val="dk2"/>
                </a:solidFill>
              </a:rPr>
              <a:t>A career-long, active member of HCMD</a:t>
            </a:r>
            <a:endParaRPr/>
          </a:p>
          <a:p>
            <a:pPr indent="-285750" lvl="0" marL="285750" rtl="0" algn="l">
              <a:lnSpc>
                <a:spcPct val="90000"/>
              </a:lnSpc>
              <a:spcBef>
                <a:spcPts val="1400"/>
              </a:spcBef>
              <a:spcAft>
                <a:spcPts val="0"/>
              </a:spcAft>
              <a:buSzPts val="1700"/>
              <a:buFont typeface="Noto Sans Symbols"/>
              <a:buChar char="▪"/>
            </a:pPr>
            <a:r>
              <a:rPr lang="en-US" sz="1700">
                <a:solidFill>
                  <a:schemeClr val="dk2"/>
                </a:solidFill>
              </a:rPr>
              <a:t>Has served as organizer, panelist, discussant, and presenter for a large number of PDW &amp; Emerging Scholars Consortium sessions, and the AOM scientific program</a:t>
            </a:r>
            <a:endParaRPr sz="1700">
              <a:solidFill>
                <a:schemeClr val="dk2"/>
              </a:solidFill>
            </a:endParaRPr>
          </a:p>
          <a:p>
            <a:pPr indent="-285750" lvl="0" marL="285750" rtl="0" algn="l">
              <a:lnSpc>
                <a:spcPct val="90000"/>
              </a:lnSpc>
              <a:spcBef>
                <a:spcPts val="1400"/>
              </a:spcBef>
              <a:spcAft>
                <a:spcPts val="0"/>
              </a:spcAft>
              <a:buClr>
                <a:schemeClr val="dk2"/>
              </a:buClr>
              <a:buSzPts val="1700"/>
              <a:buFont typeface="Noto Sans Symbols"/>
              <a:buChar char="▪"/>
            </a:pPr>
            <a:r>
              <a:rPr lang="en-US" sz="1700">
                <a:solidFill>
                  <a:schemeClr val="dk2"/>
                </a:solidFill>
              </a:rPr>
              <a:t>Is especially known for his invited presentation, “The Anatomy of an Empirical Research Manuscript,” which is consistently one of the highest-reviewed sessions at AOM</a:t>
            </a:r>
            <a:endParaRPr sz="1700">
              <a:solidFill>
                <a:schemeClr val="dk2"/>
              </a:solidFill>
            </a:endParaRPr>
          </a:p>
          <a:p>
            <a:pPr indent="-285750" lvl="0" marL="285750" rtl="0" algn="l">
              <a:lnSpc>
                <a:spcPct val="90000"/>
              </a:lnSpc>
              <a:spcBef>
                <a:spcPts val="1400"/>
              </a:spcBef>
              <a:spcAft>
                <a:spcPts val="0"/>
              </a:spcAft>
              <a:buSzPts val="1700"/>
              <a:buFont typeface="Noto Sans Symbols"/>
              <a:buChar char="▪"/>
            </a:pPr>
            <a:r>
              <a:rPr lang="en-US" sz="1700">
                <a:solidFill>
                  <a:schemeClr val="dk2"/>
                </a:solidFill>
              </a:rPr>
              <a:t>Is especially recognized for his mentoring activities for junior scholars and peer HCM colleagues</a:t>
            </a:r>
            <a:endParaRPr/>
          </a:p>
          <a:p>
            <a:pPr indent="-285750" lvl="0" marL="285750" rtl="0" algn="l">
              <a:lnSpc>
                <a:spcPct val="90000"/>
              </a:lnSpc>
              <a:spcBef>
                <a:spcPts val="1400"/>
              </a:spcBef>
              <a:spcAft>
                <a:spcPts val="0"/>
              </a:spcAft>
              <a:buSzPts val="1700"/>
              <a:buFont typeface="Noto Sans Symbols"/>
              <a:buChar char="▪"/>
            </a:pPr>
            <a:r>
              <a:rPr lang="en-US" sz="1700">
                <a:solidFill>
                  <a:schemeClr val="dk2"/>
                </a:solidFill>
              </a:rPr>
              <a:t>Is a recognized research scholar in health care management</a:t>
            </a:r>
            <a:endParaRPr/>
          </a:p>
          <a:p>
            <a:pPr indent="-74928" lvl="0" marL="182880" rtl="0" algn="l">
              <a:lnSpc>
                <a:spcPct val="90000"/>
              </a:lnSpc>
              <a:spcBef>
                <a:spcPts val="1400"/>
              </a:spcBef>
              <a:spcAft>
                <a:spcPts val="0"/>
              </a:spcAft>
              <a:buSzPts val="1700"/>
              <a:buNone/>
            </a:pPr>
            <a:r>
              <a:t/>
            </a:r>
            <a:endParaRPr sz="1700">
              <a:solidFill>
                <a:schemeClr val="dk2"/>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9" name="Shape 409"/>
        <p:cNvGrpSpPr/>
        <p:nvPr/>
      </p:nvGrpSpPr>
      <p:grpSpPr>
        <a:xfrm>
          <a:off x="0" y="0"/>
          <a:ext cx="0" cy="0"/>
          <a:chOff x="0" y="0"/>
          <a:chExt cx="0" cy="0"/>
        </a:xfrm>
      </p:grpSpPr>
      <p:sp>
        <p:nvSpPr>
          <p:cNvPr id="410" name="Google Shape;410;p43"/>
          <p:cNvSpPr/>
          <p:nvPr/>
        </p:nvSpPr>
        <p:spPr>
          <a:xfrm>
            <a:off x="0" y="0"/>
            <a:ext cx="3490722"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11" name="Google Shape;411;p43"/>
          <p:cNvSpPr txBox="1"/>
          <p:nvPr>
            <p:ph type="title"/>
          </p:nvPr>
        </p:nvSpPr>
        <p:spPr>
          <a:xfrm>
            <a:off x="466927" y="838646"/>
            <a:ext cx="2782493" cy="5180709"/>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lt2"/>
              </a:buClr>
              <a:buSzPts val="3100"/>
              <a:buFont typeface="Corbel"/>
              <a:buNone/>
            </a:pPr>
            <a:r>
              <a:rPr lang="en-US" sz="3100"/>
              <a:t>Quotes from Support letters for the candidate’s nomination </a:t>
            </a:r>
            <a:endParaRPr/>
          </a:p>
        </p:txBody>
      </p:sp>
      <p:sp>
        <p:nvSpPr>
          <p:cNvPr id="412" name="Google Shape;412;p43"/>
          <p:cNvSpPr/>
          <p:nvPr/>
        </p:nvSpPr>
        <p:spPr>
          <a:xfrm>
            <a:off x="3490721" y="-2"/>
            <a:ext cx="5653277" cy="68580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13" name="Google Shape;413;p43"/>
          <p:cNvSpPr txBox="1"/>
          <p:nvPr>
            <p:ph idx="1" type="body"/>
          </p:nvPr>
        </p:nvSpPr>
        <p:spPr>
          <a:xfrm>
            <a:off x="3994303" y="419321"/>
            <a:ext cx="4367400" cy="6019500"/>
          </a:xfrm>
          <a:prstGeom prst="rect">
            <a:avLst/>
          </a:prstGeom>
          <a:noFill/>
          <a:ln>
            <a:noFill/>
          </a:ln>
        </p:spPr>
        <p:txBody>
          <a:bodyPr anchorCtr="0" anchor="ctr" bIns="45700" lIns="91425" spcFirstLastPara="1" rIns="91425" wrap="square" tIns="45700">
            <a:normAutofit fontScale="92500" lnSpcReduction="20000"/>
          </a:bodyPr>
          <a:lstStyle/>
          <a:p>
            <a:pPr indent="0" lvl="0" marL="0" rtl="0" algn="l">
              <a:lnSpc>
                <a:spcPct val="90000"/>
              </a:lnSpc>
              <a:spcBef>
                <a:spcPts val="1400"/>
              </a:spcBef>
              <a:spcAft>
                <a:spcPts val="0"/>
              </a:spcAft>
              <a:buSzPct val="100000"/>
              <a:buNone/>
            </a:pPr>
            <a:r>
              <a:rPr lang="en-US" sz="2100">
                <a:solidFill>
                  <a:schemeClr val="dk2"/>
                </a:solidFill>
              </a:rPr>
              <a:t>Supporting quotes from peers:</a:t>
            </a:r>
            <a:endParaRPr/>
          </a:p>
          <a:p>
            <a:pPr indent="0" lvl="0" marL="0" rtl="0" algn="l">
              <a:lnSpc>
                <a:spcPct val="90000"/>
              </a:lnSpc>
              <a:spcBef>
                <a:spcPts val="1400"/>
              </a:spcBef>
              <a:spcAft>
                <a:spcPts val="0"/>
              </a:spcAft>
              <a:buSzPct val="100000"/>
              <a:buNone/>
            </a:pPr>
            <a:r>
              <a:rPr i="1" lang="en-US" sz="2100">
                <a:solidFill>
                  <a:schemeClr val="dk2"/>
                </a:solidFill>
              </a:rPr>
              <a:t>“</a:t>
            </a:r>
            <a:r>
              <a:rPr lang="en-US" sz="2100">
                <a:solidFill>
                  <a:schemeClr val="dk2"/>
                </a:solidFill>
              </a:rPr>
              <a:t>[Dr. X] has been transformative in the lives of so many of the scholars in our division. Whether it be at AOM, through his presentations detailing the structure of an empirical paper or the coterie of his mentees who surround him at any meeting he attends, [Dr. X] has had an outsize presence through his engagement with students. ”</a:t>
            </a:r>
            <a:endParaRPr sz="2100">
              <a:solidFill>
                <a:schemeClr val="dk2"/>
              </a:solidFill>
            </a:endParaRPr>
          </a:p>
          <a:p>
            <a:pPr indent="0" lvl="0" marL="0" rtl="0" algn="l">
              <a:lnSpc>
                <a:spcPct val="90000"/>
              </a:lnSpc>
              <a:spcBef>
                <a:spcPts val="1400"/>
              </a:spcBef>
              <a:spcAft>
                <a:spcPts val="0"/>
              </a:spcAft>
              <a:buSzPct val="100000"/>
              <a:buNone/>
            </a:pPr>
            <a:r>
              <a:rPr lang="en-US" sz="2100">
                <a:solidFill>
                  <a:schemeClr val="dk2"/>
                </a:solidFill>
              </a:rPr>
              <a:t>“[Dr. X’s] diversity of engagement has been made possible by the diverse collaborative network of hundreds of colleagues who he has mentored throughout his presence in our community. With over 400 co-authors, [Dr. X] has been a profound academic force in the HCM community.”</a:t>
            </a:r>
            <a:endParaRPr sz="2100">
              <a:solidFill>
                <a:schemeClr val="dk2"/>
              </a:solidFill>
            </a:endParaRPr>
          </a:p>
          <a:p>
            <a:pPr indent="0" lvl="0" marL="0" rtl="0" algn="l">
              <a:lnSpc>
                <a:spcPct val="90000"/>
              </a:lnSpc>
              <a:spcBef>
                <a:spcPts val="1400"/>
              </a:spcBef>
              <a:spcAft>
                <a:spcPts val="0"/>
              </a:spcAft>
              <a:buSzPct val="100000"/>
              <a:buNone/>
            </a:pPr>
            <a:r>
              <a:rPr lang="en-US" sz="2100">
                <a:solidFill>
                  <a:schemeClr val="dk2"/>
                </a:solidFill>
              </a:rPr>
              <a:t>“While not listed as a co-author on any of my articles, [Dr. X’s] fingerprints can be found on each of them. I owe him a debt of gratitude for a significant portion of my professional success, which is remarkable considering I was never a student or formal colleague of his.”</a:t>
            </a:r>
            <a:endParaRPr i="1" sz="17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2ed6c552c8d_0_24"/>
          <p:cNvSpPr txBox="1"/>
          <p:nvPr>
            <p:ph type="title"/>
          </p:nvPr>
        </p:nvSpPr>
        <p:spPr>
          <a:xfrm>
            <a:off x="685019" y="284176"/>
            <a:ext cx="7772400" cy="1508700"/>
          </a:xfrm>
          <a:prstGeom prst="rect">
            <a:avLst/>
          </a:prstGeom>
          <a:noFill/>
          <a:ln>
            <a:noFill/>
          </a:ln>
        </p:spPr>
        <p:txBody>
          <a:bodyPr anchorCtr="0" anchor="ctr" bIns="45700" lIns="91425" spcFirstLastPara="1" rIns="91425" wrap="square" tIns="45700">
            <a:noAutofit/>
          </a:bodyPr>
          <a:lstStyle/>
          <a:p>
            <a:pPr indent="0" lvl="0" marL="0" rtl="0" algn="ctr">
              <a:lnSpc>
                <a:spcPct val="85000"/>
              </a:lnSpc>
              <a:spcBef>
                <a:spcPts val="0"/>
              </a:spcBef>
              <a:spcAft>
                <a:spcPts val="0"/>
              </a:spcAft>
              <a:buClr>
                <a:schemeClr val="dk2"/>
              </a:buClr>
              <a:buSzPts val="3700"/>
              <a:buFont typeface="Corbel"/>
              <a:buNone/>
            </a:pPr>
            <a:r>
              <a:rPr lang="en-US" sz="3700"/>
              <a:t>Year in Review: 2023-2024</a:t>
            </a:r>
            <a:endParaRPr/>
          </a:p>
        </p:txBody>
      </p:sp>
      <p:sp>
        <p:nvSpPr>
          <p:cNvPr id="131" name="Google Shape;131;g2ed6c552c8d_0_24"/>
          <p:cNvSpPr txBox="1"/>
          <p:nvPr>
            <p:ph idx="1" type="body"/>
          </p:nvPr>
        </p:nvSpPr>
        <p:spPr>
          <a:xfrm>
            <a:off x="685019" y="2182368"/>
            <a:ext cx="7772400" cy="4206300"/>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90000"/>
              </a:lnSpc>
              <a:spcBef>
                <a:spcPts val="1400"/>
              </a:spcBef>
              <a:spcAft>
                <a:spcPts val="0"/>
              </a:spcAft>
              <a:buSzPts val="2200"/>
              <a:buFont typeface="Noto Sans Symbols"/>
              <a:buChar char="▪"/>
            </a:pPr>
            <a:r>
              <a:rPr lang="en-US" sz="2800">
                <a:solidFill>
                  <a:schemeClr val="lt1"/>
                </a:solidFill>
              </a:rPr>
              <a:t>Monthly Executive Committee meetings</a:t>
            </a:r>
            <a:endParaRPr/>
          </a:p>
          <a:p>
            <a:pPr indent="-342900" lvl="0" marL="342900" rtl="0" algn="l">
              <a:lnSpc>
                <a:spcPct val="90000"/>
              </a:lnSpc>
              <a:spcBef>
                <a:spcPts val="1400"/>
              </a:spcBef>
              <a:spcAft>
                <a:spcPts val="0"/>
              </a:spcAft>
              <a:buSzPts val="2200"/>
              <a:buFont typeface="Noto Sans Symbols"/>
              <a:buChar char="▪"/>
            </a:pPr>
            <a:r>
              <a:rPr lang="en-US" sz="2800">
                <a:solidFill>
                  <a:schemeClr val="lt1"/>
                </a:solidFill>
              </a:rPr>
              <a:t>On-going initiatives</a:t>
            </a:r>
            <a:endParaRPr/>
          </a:p>
          <a:p>
            <a:pPr indent="-342900" lvl="1" marL="800100" rtl="0" algn="l">
              <a:lnSpc>
                <a:spcPct val="90000"/>
              </a:lnSpc>
              <a:spcBef>
                <a:spcPts val="1400"/>
              </a:spcBef>
              <a:spcAft>
                <a:spcPts val="0"/>
              </a:spcAft>
              <a:buSzPts val="2200"/>
              <a:buFont typeface="Noto Sans Symbols"/>
              <a:buChar char="▪"/>
            </a:pPr>
            <a:r>
              <a:rPr lang="en-US" sz="2600">
                <a:solidFill>
                  <a:schemeClr val="lt1"/>
                </a:solidFill>
              </a:rPr>
              <a:t>Focus on strategic plan action-items</a:t>
            </a:r>
            <a:endParaRPr/>
          </a:p>
          <a:p>
            <a:pPr indent="-342900" lvl="0" marL="342900" rtl="0" algn="l">
              <a:lnSpc>
                <a:spcPct val="90000"/>
              </a:lnSpc>
              <a:spcBef>
                <a:spcPts val="1400"/>
              </a:spcBef>
              <a:spcAft>
                <a:spcPts val="0"/>
              </a:spcAft>
              <a:buSzPts val="2200"/>
              <a:buFont typeface="Noto Sans Symbols"/>
              <a:buChar char="▪"/>
            </a:pPr>
            <a:r>
              <a:rPr lang="en-US" sz="2800">
                <a:solidFill>
                  <a:schemeClr val="lt1"/>
                </a:solidFill>
              </a:rPr>
              <a:t>New initiatives:</a:t>
            </a:r>
            <a:endParaRPr/>
          </a:p>
          <a:p>
            <a:pPr indent="-342900" lvl="1" marL="800100" rtl="0" algn="l">
              <a:lnSpc>
                <a:spcPct val="90000"/>
              </a:lnSpc>
              <a:spcBef>
                <a:spcPts val="1400"/>
              </a:spcBef>
              <a:spcAft>
                <a:spcPts val="0"/>
              </a:spcAft>
              <a:buSzPts val="2200"/>
              <a:buFont typeface="Noto Sans Symbols"/>
              <a:buChar char="▪"/>
            </a:pPr>
            <a:r>
              <a:rPr lang="en-US" sz="2600">
                <a:solidFill>
                  <a:schemeClr val="lt1"/>
                </a:solidFill>
              </a:rPr>
              <a:t>HCM Ambassadors for conference</a:t>
            </a:r>
            <a:endParaRPr/>
          </a:p>
          <a:p>
            <a:pPr indent="-342900" lvl="1" marL="800100" rtl="0" algn="l">
              <a:lnSpc>
                <a:spcPct val="90000"/>
              </a:lnSpc>
              <a:spcBef>
                <a:spcPts val="1400"/>
              </a:spcBef>
              <a:spcAft>
                <a:spcPts val="0"/>
              </a:spcAft>
              <a:buSzPts val="2200"/>
              <a:buFont typeface="Noto Sans Symbols"/>
              <a:buChar char="▪"/>
            </a:pPr>
            <a:r>
              <a:rPr lang="en-US" sz="2600">
                <a:solidFill>
                  <a:schemeClr val="lt1"/>
                </a:solidFill>
              </a:rPr>
              <a:t>Awards Task Force – developed written guidelines</a:t>
            </a:r>
            <a:endParaRPr/>
          </a:p>
          <a:p>
            <a:pPr indent="-342900" lvl="1" marL="800100" rtl="0" algn="l">
              <a:lnSpc>
                <a:spcPct val="90000"/>
              </a:lnSpc>
              <a:spcBef>
                <a:spcPts val="1400"/>
              </a:spcBef>
              <a:spcAft>
                <a:spcPts val="0"/>
              </a:spcAft>
              <a:buSzPts val="2200"/>
              <a:buFont typeface="Noto Sans Symbols"/>
              <a:buChar char="▪"/>
            </a:pPr>
            <a:r>
              <a:rPr lang="en-US" sz="2600">
                <a:solidFill>
                  <a:schemeClr val="lt1"/>
                </a:solidFill>
              </a:rPr>
              <a:t>New Excellence in Teaching award for 2025:</a:t>
            </a:r>
            <a:endParaRPr/>
          </a:p>
          <a:p>
            <a:pPr indent="-342900" lvl="2" marL="1257300" rtl="0" algn="l">
              <a:lnSpc>
                <a:spcPct val="90000"/>
              </a:lnSpc>
              <a:spcBef>
                <a:spcPts val="1400"/>
              </a:spcBef>
              <a:spcAft>
                <a:spcPts val="0"/>
              </a:spcAft>
              <a:buSzPts val="2200"/>
              <a:buFont typeface="Noto Sans Symbols"/>
              <a:buChar char="▪"/>
            </a:pPr>
            <a:r>
              <a:rPr lang="en-US" sz="2400">
                <a:solidFill>
                  <a:schemeClr val="lt1"/>
                </a:solidFill>
              </a:rPr>
              <a:t>Now have “early career” and “later career” awards</a:t>
            </a:r>
            <a:endParaRPr sz="2400">
              <a:solidFill>
                <a:schemeClr val="lt1"/>
              </a:solidFill>
            </a:endParaRPr>
          </a:p>
          <a:p>
            <a:pPr indent="-43178" lvl="0" marL="182880" rtl="0" algn="l">
              <a:lnSpc>
                <a:spcPct val="90000"/>
              </a:lnSpc>
              <a:spcBef>
                <a:spcPts val="1400"/>
              </a:spcBef>
              <a:spcAft>
                <a:spcPts val="0"/>
              </a:spcAft>
              <a:buSzPts val="2200"/>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44"/>
          <p:cNvSpPr txBox="1"/>
          <p:nvPr>
            <p:ph type="title"/>
          </p:nvPr>
        </p:nvSpPr>
        <p:spPr>
          <a:xfrm>
            <a:off x="337457" y="438954"/>
            <a:ext cx="8229600" cy="5503652"/>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chemeClr val="dk2"/>
              </a:buClr>
              <a:buSzPts val="3600"/>
              <a:buFont typeface="Corbel"/>
              <a:buNone/>
            </a:pPr>
            <a:r>
              <a:rPr lang="en-US" sz="3600"/>
              <a:t>2024 Myron D. Fottler Exceptional Service Award Winner</a:t>
            </a:r>
            <a:br>
              <a:rPr lang="en-US" sz="2400">
                <a:latin typeface="Times New Roman"/>
                <a:ea typeface="Times New Roman"/>
                <a:cs typeface="Times New Roman"/>
                <a:sym typeface="Times New Roman"/>
              </a:rPr>
            </a:br>
            <a:br>
              <a:rPr lang="en-US" sz="2400">
                <a:latin typeface="Times New Roman"/>
                <a:ea typeface="Times New Roman"/>
                <a:cs typeface="Times New Roman"/>
                <a:sym typeface="Times New Roman"/>
              </a:rPr>
            </a:br>
            <a:br>
              <a:rPr b="1" lang="en-US" sz="2400">
                <a:latin typeface="Times New Roman"/>
                <a:ea typeface="Times New Roman"/>
                <a:cs typeface="Times New Roman"/>
                <a:sym typeface="Times New Roman"/>
              </a:rPr>
            </a:br>
            <a:br>
              <a:rPr b="1" lang="en-US" sz="2400">
                <a:latin typeface="Times New Roman"/>
                <a:ea typeface="Times New Roman"/>
                <a:cs typeface="Times New Roman"/>
                <a:sym typeface="Times New Roman"/>
              </a:rPr>
            </a:br>
            <a:br>
              <a:rPr b="1" lang="en-US" sz="2400">
                <a:latin typeface="Times New Roman"/>
                <a:ea typeface="Times New Roman"/>
                <a:cs typeface="Times New Roman"/>
                <a:sym typeface="Times New Roman"/>
              </a:rPr>
            </a:br>
            <a:br>
              <a:rPr b="1" lang="en-US" sz="2400">
                <a:latin typeface="Times New Roman"/>
                <a:ea typeface="Times New Roman"/>
                <a:cs typeface="Times New Roman"/>
                <a:sym typeface="Times New Roman"/>
              </a:rPr>
            </a:br>
            <a:br>
              <a:rPr b="1" lang="en-US" sz="2400">
                <a:latin typeface="Times New Roman"/>
                <a:ea typeface="Times New Roman"/>
                <a:cs typeface="Times New Roman"/>
                <a:sym typeface="Times New Roman"/>
              </a:rPr>
            </a:br>
            <a:br>
              <a:rPr b="1" lang="en-US" sz="2400">
                <a:latin typeface="Times New Roman"/>
                <a:ea typeface="Times New Roman"/>
                <a:cs typeface="Times New Roman"/>
                <a:sym typeface="Times New Roman"/>
              </a:rPr>
            </a:br>
            <a:br>
              <a:rPr b="1" lang="en-US" sz="2400">
                <a:latin typeface="Times New Roman"/>
                <a:ea typeface="Times New Roman"/>
                <a:cs typeface="Times New Roman"/>
                <a:sym typeface="Times New Roman"/>
              </a:rPr>
            </a:br>
            <a:br>
              <a:rPr b="1" lang="en-US" sz="2400">
                <a:latin typeface="Times New Roman"/>
                <a:ea typeface="Times New Roman"/>
                <a:cs typeface="Times New Roman"/>
                <a:sym typeface="Times New Roman"/>
              </a:rPr>
            </a:br>
            <a:br>
              <a:rPr b="1" lang="en-US" sz="2400">
                <a:latin typeface="Times New Roman"/>
                <a:ea typeface="Times New Roman"/>
                <a:cs typeface="Times New Roman"/>
                <a:sym typeface="Times New Roman"/>
              </a:rPr>
            </a:br>
            <a:r>
              <a:rPr b="1" lang="en-US" sz="2400">
                <a:latin typeface="Times New Roman"/>
                <a:ea typeface="Times New Roman"/>
                <a:cs typeface="Times New Roman"/>
                <a:sym typeface="Times New Roman"/>
              </a:rPr>
              <a:t>PROFESSOR, CULVERHOUSE SCHOOL OF COMMERCE</a:t>
            </a:r>
            <a:br>
              <a:rPr b="1" lang="en-US" sz="2400">
                <a:latin typeface="Times New Roman"/>
                <a:ea typeface="Times New Roman"/>
                <a:cs typeface="Times New Roman"/>
                <a:sym typeface="Times New Roman"/>
              </a:rPr>
            </a:br>
            <a:r>
              <a:rPr b="1" lang="en-US" sz="2400">
                <a:latin typeface="Times New Roman"/>
                <a:ea typeface="Times New Roman"/>
                <a:cs typeface="Times New Roman"/>
                <a:sym typeface="Times New Roman"/>
              </a:rPr>
              <a:t>THE UNIVERSITY OF ALABAMA</a:t>
            </a:r>
            <a:endParaRPr b="1" sz="4800">
              <a:latin typeface="Times New Roman"/>
              <a:ea typeface="Times New Roman"/>
              <a:cs typeface="Times New Roman"/>
              <a:sym typeface="Times New Roman"/>
            </a:endParaRPr>
          </a:p>
        </p:txBody>
      </p:sp>
      <p:sp>
        <p:nvSpPr>
          <p:cNvPr id="420" name="Google Shape;420;p44"/>
          <p:cNvSpPr/>
          <p:nvPr/>
        </p:nvSpPr>
        <p:spPr>
          <a:xfrm>
            <a:off x="0" y="5403273"/>
            <a:ext cx="9144000" cy="126188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600"/>
              <a:buFont typeface="Corbel"/>
              <a:buNone/>
            </a:pPr>
            <a:r>
              <a:rPr b="1" i="0" lang="en-US" sz="3600" u="none" cap="none" strike="noStrike">
                <a:solidFill>
                  <a:srgbClr val="FFFFFF"/>
                </a:solidFill>
                <a:latin typeface="Corbel"/>
                <a:ea typeface="Corbel"/>
                <a:cs typeface="Corbel"/>
                <a:sym typeface="Corbel"/>
              </a:rPr>
              <a:t>Nir Menachemi, PhD, MPH</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2000"/>
              <a:buFont typeface="Corbel"/>
              <a:buNone/>
            </a:pPr>
            <a:r>
              <a:rPr b="0" i="0" lang="en-US" sz="2000" u="none" cap="none" strike="noStrike">
                <a:solidFill>
                  <a:srgbClr val="FFFFFF"/>
                </a:solidFill>
                <a:latin typeface="Corbel"/>
                <a:ea typeface="Corbel"/>
                <a:cs typeface="Corbel"/>
                <a:sym typeface="Corbel"/>
              </a:rPr>
              <a:t>Dean, Professor, and Fairbanks Endowed Chair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2000"/>
              <a:buFont typeface="Corbel"/>
              <a:buNone/>
            </a:pPr>
            <a:r>
              <a:rPr b="0" i="0" lang="en-US" sz="2000" u="none" cap="none" strike="noStrike">
                <a:solidFill>
                  <a:srgbClr val="FFFFFF"/>
                </a:solidFill>
                <a:latin typeface="Corbel"/>
                <a:ea typeface="Corbel"/>
                <a:cs typeface="Corbel"/>
                <a:sym typeface="Corbel"/>
              </a:rPr>
              <a:t>Richard M. Fairbanks School of Public Health  |  Indiana University Indianapolis</a:t>
            </a:r>
            <a:endParaRPr b="0" i="0" sz="1400" u="none" cap="none" strike="noStrike">
              <a:solidFill>
                <a:srgbClr val="000000"/>
              </a:solidFill>
              <a:latin typeface="Arial"/>
              <a:ea typeface="Arial"/>
              <a:cs typeface="Arial"/>
              <a:sym typeface="Arial"/>
            </a:endParaRPr>
          </a:p>
        </p:txBody>
      </p:sp>
      <p:pic>
        <p:nvPicPr>
          <p:cNvPr id="421" name="Google Shape;421;p44"/>
          <p:cNvPicPr preferRelativeResize="0"/>
          <p:nvPr/>
        </p:nvPicPr>
        <p:blipFill rotWithShape="1">
          <a:blip r:embed="rId3">
            <a:alphaModFix/>
          </a:blip>
          <a:srcRect b="0" l="0" r="0" t="0"/>
          <a:stretch/>
        </p:blipFill>
        <p:spPr>
          <a:xfrm>
            <a:off x="976150" y="2061925"/>
            <a:ext cx="7191700" cy="32136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45"/>
          <p:cNvSpPr txBox="1"/>
          <p:nvPr>
            <p:ph type="title"/>
          </p:nvPr>
        </p:nvSpPr>
        <p:spPr>
          <a:xfrm>
            <a:off x="179901" y="362969"/>
            <a:ext cx="8854751" cy="1181878"/>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85000"/>
              </a:lnSpc>
              <a:spcBef>
                <a:spcPts val="0"/>
              </a:spcBef>
              <a:spcAft>
                <a:spcPts val="0"/>
              </a:spcAft>
              <a:buClr>
                <a:schemeClr val="dk2"/>
              </a:buClr>
              <a:buSzPct val="100000"/>
              <a:buFont typeface="Corbel"/>
              <a:buNone/>
            </a:pPr>
            <a:br>
              <a:rPr b="1" lang="en-US" sz="3600"/>
            </a:br>
            <a:br>
              <a:rPr b="1" lang="en-US"/>
            </a:br>
            <a:br>
              <a:rPr b="1" lang="en-US"/>
            </a:br>
            <a:br>
              <a:rPr b="1" lang="en-US"/>
            </a:br>
            <a:br>
              <a:rPr b="1" lang="en-US"/>
            </a:br>
            <a:r>
              <a:rPr lang="en-US"/>
              <a:t>2024 HCM Division Research Scholar Awards</a:t>
            </a:r>
            <a:br>
              <a:rPr lang="en-US"/>
            </a:br>
            <a:br>
              <a:rPr lang="en-US"/>
            </a:br>
            <a:br>
              <a:rPr b="1" lang="en-US"/>
            </a:br>
            <a:br>
              <a:rPr b="1" lang="en-US"/>
            </a:br>
            <a:br>
              <a:rPr b="1" lang="en-US"/>
            </a:br>
            <a:r>
              <a:rPr b="1" lang="en-US"/>
              <a:t>THANK YOU!</a:t>
            </a:r>
            <a:endParaRPr b="1" sz="3600"/>
          </a:p>
        </p:txBody>
      </p:sp>
      <p:sp>
        <p:nvSpPr>
          <p:cNvPr id="428" name="Google Shape;428;p45"/>
          <p:cNvSpPr txBox="1"/>
          <p:nvPr>
            <p:ph idx="1" type="body"/>
          </p:nvPr>
        </p:nvSpPr>
        <p:spPr>
          <a:xfrm>
            <a:off x="224514" y="1949249"/>
            <a:ext cx="8168170" cy="4842588"/>
          </a:xfrm>
          <a:prstGeom prst="rect">
            <a:avLst/>
          </a:prstGeom>
          <a:noFill/>
          <a:ln>
            <a:noFill/>
          </a:ln>
        </p:spPr>
        <p:txBody>
          <a:bodyPr anchorCtr="0" anchor="t" bIns="45700" lIns="91425" spcFirstLastPara="1" rIns="91425" wrap="square" tIns="45700">
            <a:normAutofit/>
          </a:bodyPr>
          <a:lstStyle/>
          <a:p>
            <a:pPr indent="-436880" lvl="0" marL="436880" rtl="0" algn="l">
              <a:lnSpc>
                <a:spcPct val="90000"/>
              </a:lnSpc>
              <a:spcBef>
                <a:spcPts val="0"/>
              </a:spcBef>
              <a:spcAft>
                <a:spcPts val="0"/>
              </a:spcAft>
              <a:buSzPts val="3200"/>
              <a:buFont typeface="Noto Sans Symbols"/>
              <a:buChar char="▪"/>
            </a:pPr>
            <a:r>
              <a:rPr lang="en-US" sz="3200"/>
              <a:t>HCM Early Career Achievement Award</a:t>
            </a:r>
            <a:r>
              <a:rPr lang="en-US" sz="3600"/>
              <a:t> </a:t>
            </a:r>
            <a:endParaRPr/>
          </a:p>
          <a:p>
            <a:pPr indent="-436880" lvl="0" marL="436880" rtl="0" algn="l">
              <a:lnSpc>
                <a:spcPct val="90000"/>
              </a:lnSpc>
              <a:spcBef>
                <a:spcPts val="1400"/>
              </a:spcBef>
              <a:spcAft>
                <a:spcPts val="0"/>
              </a:spcAft>
              <a:buSzPts val="3200"/>
              <a:buFont typeface="Noto Sans Symbols"/>
              <a:buChar char="▪"/>
            </a:pPr>
            <a:r>
              <a:rPr lang="en-US" sz="3200"/>
              <a:t>HCM Mid-Career Achievement Award</a:t>
            </a:r>
            <a:endParaRPr/>
          </a:p>
          <a:p>
            <a:pPr indent="-436880" lvl="0" marL="436880" rtl="0" algn="l">
              <a:lnSpc>
                <a:spcPct val="90000"/>
              </a:lnSpc>
              <a:spcBef>
                <a:spcPts val="1400"/>
              </a:spcBef>
              <a:spcAft>
                <a:spcPts val="0"/>
              </a:spcAft>
              <a:buSzPts val="3200"/>
              <a:buFont typeface="Noto Sans Symbols"/>
              <a:buChar char="▪"/>
            </a:pPr>
            <a:r>
              <a:rPr lang="en-US" sz="3200"/>
              <a:t>Keith G. Provan Distinguished Scholar Award</a:t>
            </a:r>
            <a:endParaRPr/>
          </a:p>
        </p:txBody>
      </p:sp>
      <p:sp>
        <p:nvSpPr>
          <p:cNvPr id="429" name="Google Shape;429;p45"/>
          <p:cNvSpPr/>
          <p:nvPr/>
        </p:nvSpPr>
        <p:spPr>
          <a:xfrm>
            <a:off x="1114778" y="2102556"/>
            <a:ext cx="698499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orbel"/>
                <a:ea typeface="Corbel"/>
                <a:cs typeface="Corbel"/>
                <a:sym typeface="Corbel"/>
              </a:rPr>
              <a:t> </a:t>
            </a:r>
            <a:endParaRPr b="0" i="0" sz="1400" u="none" cap="none" strike="noStrike">
              <a:solidFill>
                <a:srgbClr val="000000"/>
              </a:solidFill>
              <a:latin typeface="Arial"/>
              <a:ea typeface="Arial"/>
              <a:cs typeface="Arial"/>
              <a:sym typeface="Arial"/>
            </a:endParaRPr>
          </a:p>
        </p:txBody>
      </p:sp>
      <p:sp>
        <p:nvSpPr>
          <p:cNvPr id="430" name="Google Shape;430;p45"/>
          <p:cNvSpPr/>
          <p:nvPr/>
        </p:nvSpPr>
        <p:spPr>
          <a:xfrm>
            <a:off x="2500604" y="2471888"/>
            <a:ext cx="479483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orbel"/>
                <a:ea typeface="Corbel"/>
                <a:cs typeface="Corbel"/>
                <a:sym typeface="Corbe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46"/>
          <p:cNvSpPr txBox="1"/>
          <p:nvPr>
            <p:ph type="title"/>
          </p:nvPr>
        </p:nvSpPr>
        <p:spPr>
          <a:xfrm>
            <a:off x="337457" y="438954"/>
            <a:ext cx="8229600" cy="5503652"/>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chemeClr val="dk2"/>
              </a:buClr>
              <a:buSzPts val="3600"/>
              <a:buFont typeface="Corbel"/>
              <a:buNone/>
            </a:pPr>
            <a:r>
              <a:rPr lang="en-US" sz="3600"/>
              <a:t>2024 Early Career Achievement Award</a:t>
            </a:r>
            <a:br>
              <a:rPr lang="en-US" sz="2400">
                <a:latin typeface="Times New Roman"/>
                <a:ea typeface="Times New Roman"/>
                <a:cs typeface="Times New Roman"/>
                <a:sym typeface="Times New Roman"/>
              </a:rPr>
            </a:br>
            <a:br>
              <a:rPr lang="en-US" sz="2400">
                <a:latin typeface="Times New Roman"/>
                <a:ea typeface="Times New Roman"/>
                <a:cs typeface="Times New Roman"/>
                <a:sym typeface="Times New Roman"/>
              </a:rPr>
            </a:br>
            <a:br>
              <a:rPr b="1" lang="en-US" sz="2400">
                <a:latin typeface="Times New Roman"/>
                <a:ea typeface="Times New Roman"/>
                <a:cs typeface="Times New Roman"/>
                <a:sym typeface="Times New Roman"/>
              </a:rPr>
            </a:br>
            <a:br>
              <a:rPr b="1" lang="en-US" sz="2400">
                <a:latin typeface="Times New Roman"/>
                <a:ea typeface="Times New Roman"/>
                <a:cs typeface="Times New Roman"/>
                <a:sym typeface="Times New Roman"/>
              </a:rPr>
            </a:br>
            <a:br>
              <a:rPr b="1" lang="en-US" sz="2400">
                <a:latin typeface="Times New Roman"/>
                <a:ea typeface="Times New Roman"/>
                <a:cs typeface="Times New Roman"/>
                <a:sym typeface="Times New Roman"/>
              </a:rPr>
            </a:br>
            <a:br>
              <a:rPr b="1" lang="en-US" sz="2400">
                <a:latin typeface="Times New Roman"/>
                <a:ea typeface="Times New Roman"/>
                <a:cs typeface="Times New Roman"/>
                <a:sym typeface="Times New Roman"/>
              </a:rPr>
            </a:br>
            <a:br>
              <a:rPr b="1" lang="en-US" sz="2400">
                <a:latin typeface="Times New Roman"/>
                <a:ea typeface="Times New Roman"/>
                <a:cs typeface="Times New Roman"/>
                <a:sym typeface="Times New Roman"/>
              </a:rPr>
            </a:br>
            <a:br>
              <a:rPr b="1" lang="en-US" sz="2400">
                <a:latin typeface="Times New Roman"/>
                <a:ea typeface="Times New Roman"/>
                <a:cs typeface="Times New Roman"/>
                <a:sym typeface="Times New Roman"/>
              </a:rPr>
            </a:br>
            <a:br>
              <a:rPr b="1" lang="en-US" sz="2400">
                <a:latin typeface="Times New Roman"/>
                <a:ea typeface="Times New Roman"/>
                <a:cs typeface="Times New Roman"/>
                <a:sym typeface="Times New Roman"/>
              </a:rPr>
            </a:br>
            <a:br>
              <a:rPr b="1" lang="en-US" sz="2400">
                <a:latin typeface="Times New Roman"/>
                <a:ea typeface="Times New Roman"/>
                <a:cs typeface="Times New Roman"/>
                <a:sym typeface="Times New Roman"/>
              </a:rPr>
            </a:br>
            <a:br>
              <a:rPr b="1" lang="en-US" sz="2400">
                <a:latin typeface="Times New Roman"/>
                <a:ea typeface="Times New Roman"/>
                <a:cs typeface="Times New Roman"/>
                <a:sym typeface="Times New Roman"/>
              </a:rPr>
            </a:br>
            <a:r>
              <a:rPr b="1" lang="en-US" sz="2400">
                <a:latin typeface="Times New Roman"/>
                <a:ea typeface="Times New Roman"/>
                <a:cs typeface="Times New Roman"/>
                <a:sym typeface="Times New Roman"/>
              </a:rPr>
              <a:t>PROFESSOR, CULVERHOUSE SCHOOL OF COMMERCE</a:t>
            </a:r>
            <a:br>
              <a:rPr b="1" lang="en-US" sz="2400">
                <a:latin typeface="Times New Roman"/>
                <a:ea typeface="Times New Roman"/>
                <a:cs typeface="Times New Roman"/>
                <a:sym typeface="Times New Roman"/>
              </a:rPr>
            </a:br>
            <a:r>
              <a:rPr b="1" lang="en-US" sz="2400">
                <a:latin typeface="Times New Roman"/>
                <a:ea typeface="Times New Roman"/>
                <a:cs typeface="Times New Roman"/>
                <a:sym typeface="Times New Roman"/>
              </a:rPr>
              <a:t>THE UNIVERSITY OF ALABAMA</a:t>
            </a:r>
            <a:endParaRPr b="1" sz="4800">
              <a:latin typeface="Times New Roman"/>
              <a:ea typeface="Times New Roman"/>
              <a:cs typeface="Times New Roman"/>
              <a:sym typeface="Times New Roman"/>
            </a:endParaRPr>
          </a:p>
        </p:txBody>
      </p:sp>
      <p:sp>
        <p:nvSpPr>
          <p:cNvPr id="437" name="Google Shape;437;p46"/>
          <p:cNvSpPr/>
          <p:nvPr/>
        </p:nvSpPr>
        <p:spPr>
          <a:xfrm>
            <a:off x="0" y="4824500"/>
            <a:ext cx="9144000" cy="1118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3600"/>
              <a:buFont typeface="Corbel"/>
              <a:buNone/>
            </a:pPr>
            <a:r>
              <a:t/>
            </a:r>
            <a:endParaRPr b="1" i="0" sz="3600" u="none" cap="none" strike="noStrike">
              <a:solidFill>
                <a:srgbClr val="FFFFFF"/>
              </a:solidFill>
              <a:latin typeface="Corbel"/>
              <a:ea typeface="Corbel"/>
              <a:cs typeface="Corbel"/>
              <a:sym typeface="Corbel"/>
            </a:endParaRPr>
          </a:p>
          <a:p>
            <a:pPr indent="0" lvl="0" marL="0" marR="0" rtl="0" algn="ctr">
              <a:lnSpc>
                <a:spcPct val="100000"/>
              </a:lnSpc>
              <a:spcBef>
                <a:spcPts val="0"/>
              </a:spcBef>
              <a:spcAft>
                <a:spcPts val="0"/>
              </a:spcAft>
              <a:buClr>
                <a:srgbClr val="FFFFFF"/>
              </a:buClr>
              <a:buSzPts val="2000"/>
              <a:buFont typeface="Corbel"/>
              <a:buNone/>
            </a:pPr>
            <a:r>
              <a:rPr b="0" i="0" lang="en-US" sz="2000" u="none" cap="none" strike="noStrike">
                <a:solidFill>
                  <a:srgbClr val="FFFFFF"/>
                </a:solidFill>
                <a:latin typeface="Corbel"/>
                <a:ea typeface="Corbel"/>
                <a:cs typeface="Corbel"/>
                <a:sym typeface="Corbel"/>
              </a:rPr>
              <a:t>Assistant Professor, MPH, PhD </a:t>
            </a:r>
            <a:endParaRPr b="0" i="0" sz="2000" u="none" cap="none" strike="noStrike">
              <a:solidFill>
                <a:srgbClr val="FFFFFF"/>
              </a:solidFill>
              <a:latin typeface="Corbel"/>
              <a:ea typeface="Corbel"/>
              <a:cs typeface="Corbel"/>
              <a:sym typeface="Corbel"/>
            </a:endParaRPr>
          </a:p>
          <a:p>
            <a:pPr indent="0" lvl="0" marL="0" marR="0" rtl="0" algn="ctr">
              <a:lnSpc>
                <a:spcPct val="100000"/>
              </a:lnSpc>
              <a:spcBef>
                <a:spcPts val="0"/>
              </a:spcBef>
              <a:spcAft>
                <a:spcPts val="0"/>
              </a:spcAft>
              <a:buClr>
                <a:srgbClr val="FFFFFF"/>
              </a:buClr>
              <a:buSzPts val="2000"/>
              <a:buFont typeface="Corbel"/>
              <a:buNone/>
            </a:pPr>
            <a:r>
              <a:rPr b="0" i="0" lang="en-US" sz="2000" u="none" cap="none" strike="noStrike">
                <a:solidFill>
                  <a:srgbClr val="FFFFFF"/>
                </a:solidFill>
                <a:latin typeface="Corbel"/>
                <a:ea typeface="Corbel"/>
                <a:cs typeface="Corbel"/>
                <a:sym typeface="Corbel"/>
              </a:rPr>
              <a:t>Public Health Policy and Management</a:t>
            </a:r>
            <a:endParaRPr b="0" i="0" sz="2000" u="none" cap="none" strike="noStrike">
              <a:solidFill>
                <a:srgbClr val="FFFFFF"/>
              </a:solidFill>
              <a:latin typeface="Corbel"/>
              <a:ea typeface="Corbel"/>
              <a:cs typeface="Corbel"/>
              <a:sym typeface="Corbel"/>
            </a:endParaRPr>
          </a:p>
          <a:p>
            <a:pPr indent="0" lvl="0" marL="0" marR="0" rtl="0" algn="ctr">
              <a:lnSpc>
                <a:spcPct val="100000"/>
              </a:lnSpc>
              <a:spcBef>
                <a:spcPts val="0"/>
              </a:spcBef>
              <a:spcAft>
                <a:spcPts val="0"/>
              </a:spcAft>
              <a:buClr>
                <a:srgbClr val="FFFFFF"/>
              </a:buClr>
              <a:buSzPts val="2000"/>
              <a:buFont typeface="Corbel"/>
              <a:buNone/>
            </a:pPr>
            <a:r>
              <a:rPr b="0" i="0" lang="en-US" sz="2000" u="none" cap="none" strike="noStrike">
                <a:solidFill>
                  <a:srgbClr val="FFFFFF"/>
                </a:solidFill>
                <a:latin typeface="Corbel"/>
                <a:ea typeface="Corbel"/>
                <a:cs typeface="Corbel"/>
                <a:sym typeface="Corbel"/>
              </a:rPr>
              <a:t>School of Global Public Health</a:t>
            </a:r>
            <a:endParaRPr b="0" i="0" sz="2000" u="none" cap="none" strike="noStrike">
              <a:solidFill>
                <a:srgbClr val="FFFFFF"/>
              </a:solidFill>
              <a:latin typeface="Corbel"/>
              <a:ea typeface="Corbel"/>
              <a:cs typeface="Corbel"/>
              <a:sym typeface="Corbel"/>
            </a:endParaRPr>
          </a:p>
          <a:p>
            <a:pPr indent="0" lvl="0" marL="0" marR="0" rtl="0" algn="ctr">
              <a:lnSpc>
                <a:spcPct val="100000"/>
              </a:lnSpc>
              <a:spcBef>
                <a:spcPts val="0"/>
              </a:spcBef>
              <a:spcAft>
                <a:spcPts val="0"/>
              </a:spcAft>
              <a:buClr>
                <a:srgbClr val="FFFFFF"/>
              </a:buClr>
              <a:buSzPts val="2000"/>
              <a:buFont typeface="Corbel"/>
              <a:buNone/>
            </a:pPr>
            <a:r>
              <a:rPr b="0" i="0" lang="en-US" sz="2000" u="none" cap="none" strike="noStrike">
                <a:solidFill>
                  <a:srgbClr val="FFFFFF"/>
                </a:solidFill>
                <a:latin typeface="Corbel"/>
                <a:ea typeface="Corbel"/>
                <a:cs typeface="Corbel"/>
                <a:sym typeface="Corbel"/>
              </a:rPr>
              <a:t>New York University</a:t>
            </a:r>
            <a:endParaRPr b="0" i="0" sz="1200" u="none" cap="none" strike="noStrike">
              <a:solidFill>
                <a:srgbClr val="21212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FFFFFF"/>
              </a:buClr>
              <a:buSzPts val="2000"/>
              <a:buFont typeface="Corbel"/>
              <a:buNone/>
            </a:pPr>
            <a:r>
              <a:t/>
            </a:r>
            <a:endParaRPr b="0" i="0" sz="2000" u="none" cap="none" strike="noStrike">
              <a:solidFill>
                <a:srgbClr val="FFFFFF"/>
              </a:solidFill>
              <a:latin typeface="Corbel"/>
              <a:ea typeface="Corbel"/>
              <a:cs typeface="Corbel"/>
              <a:sym typeface="Corbel"/>
            </a:endParaRPr>
          </a:p>
          <a:p>
            <a:pPr indent="0" lvl="0" marL="0" marR="0" rtl="0" algn="ctr">
              <a:lnSpc>
                <a:spcPct val="100000"/>
              </a:lnSpc>
              <a:spcBef>
                <a:spcPts val="0"/>
              </a:spcBef>
              <a:spcAft>
                <a:spcPts val="0"/>
              </a:spcAft>
              <a:buClr>
                <a:srgbClr val="FFFFFF"/>
              </a:buClr>
              <a:buSzPts val="2000"/>
              <a:buFont typeface="Corbel"/>
              <a:buNone/>
            </a:pPr>
            <a:r>
              <a:t/>
            </a:r>
            <a:endParaRPr b="0" i="0" sz="2000" u="none" cap="none" strike="noStrike">
              <a:solidFill>
                <a:srgbClr val="FFFFFF"/>
              </a:solidFill>
              <a:latin typeface="Corbel"/>
              <a:ea typeface="Corbel"/>
              <a:cs typeface="Corbel"/>
              <a:sym typeface="Corbel"/>
            </a:endParaRPr>
          </a:p>
        </p:txBody>
      </p:sp>
      <p:pic>
        <p:nvPicPr>
          <p:cNvPr id="438" name="Google Shape;438;p46"/>
          <p:cNvPicPr preferRelativeResize="0"/>
          <p:nvPr/>
        </p:nvPicPr>
        <p:blipFill rotWithShape="1">
          <a:blip r:embed="rId3">
            <a:alphaModFix/>
          </a:blip>
          <a:srcRect b="0" l="0" r="0" t="0"/>
          <a:stretch/>
        </p:blipFill>
        <p:spPr>
          <a:xfrm>
            <a:off x="1627650" y="1975350"/>
            <a:ext cx="5649200" cy="33573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3" name="Shape 443"/>
        <p:cNvGrpSpPr/>
        <p:nvPr/>
      </p:nvGrpSpPr>
      <p:grpSpPr>
        <a:xfrm>
          <a:off x="0" y="0"/>
          <a:ext cx="0" cy="0"/>
          <a:chOff x="0" y="0"/>
          <a:chExt cx="0" cy="0"/>
        </a:xfrm>
      </p:grpSpPr>
      <p:sp>
        <p:nvSpPr>
          <p:cNvPr id="444" name="Google Shape;444;p47"/>
          <p:cNvSpPr/>
          <p:nvPr/>
        </p:nvSpPr>
        <p:spPr>
          <a:xfrm>
            <a:off x="0" y="0"/>
            <a:ext cx="3490722"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45" name="Google Shape;445;p47"/>
          <p:cNvSpPr txBox="1"/>
          <p:nvPr>
            <p:ph type="title"/>
          </p:nvPr>
        </p:nvSpPr>
        <p:spPr>
          <a:xfrm>
            <a:off x="466927" y="838646"/>
            <a:ext cx="2782493" cy="5180709"/>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lt2"/>
              </a:buClr>
              <a:buSzPts val="3100"/>
              <a:buFont typeface="Corbel"/>
              <a:buNone/>
            </a:pPr>
            <a:r>
              <a:rPr lang="en-US" sz="3100"/>
              <a:t>The Strength of Dr. Lai’s Research: Reflections by Nominators</a:t>
            </a:r>
            <a:endParaRPr/>
          </a:p>
        </p:txBody>
      </p:sp>
      <p:sp>
        <p:nvSpPr>
          <p:cNvPr id="446" name="Google Shape;446;p47"/>
          <p:cNvSpPr/>
          <p:nvPr/>
        </p:nvSpPr>
        <p:spPr>
          <a:xfrm>
            <a:off x="3490721" y="-2"/>
            <a:ext cx="5653277" cy="68580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47" name="Google Shape;447;p47"/>
          <p:cNvSpPr txBox="1"/>
          <p:nvPr>
            <p:ph idx="1" type="body"/>
          </p:nvPr>
        </p:nvSpPr>
        <p:spPr>
          <a:xfrm>
            <a:off x="3836177" y="1497015"/>
            <a:ext cx="4367496" cy="5180708"/>
          </a:xfrm>
          <a:prstGeom prst="rect">
            <a:avLst/>
          </a:prstGeom>
          <a:noFill/>
          <a:ln>
            <a:noFill/>
          </a:ln>
        </p:spPr>
        <p:txBody>
          <a:bodyPr anchorCtr="0" anchor="ctr" bIns="45700" lIns="91425" spcFirstLastPara="1" rIns="91425" wrap="square" tIns="45700">
            <a:normAutofit fontScale="92500" lnSpcReduction="10000"/>
          </a:bodyPr>
          <a:lstStyle/>
          <a:p>
            <a:pPr indent="0" lvl="0" marL="0" rtl="0" algn="l">
              <a:lnSpc>
                <a:spcPct val="90000"/>
              </a:lnSpc>
              <a:spcBef>
                <a:spcPts val="1400"/>
              </a:spcBef>
              <a:spcAft>
                <a:spcPts val="0"/>
              </a:spcAft>
              <a:buSzPct val="88452"/>
              <a:buNone/>
            </a:pPr>
            <a:r>
              <a:rPr lang="en-US"/>
              <a:t>“[Dr. Lai] is distinguishing himself in the field of health care management as a foremost expert in the design of health care work, the impact of that work on employee and organizational outcomes, and the impact of organizational initiatives on the work and experiences of critical frontline staff.”</a:t>
            </a:r>
            <a:endParaRPr/>
          </a:p>
          <a:p>
            <a:pPr indent="0" lvl="0" marL="0" rtl="0" algn="l">
              <a:lnSpc>
                <a:spcPct val="90000"/>
              </a:lnSpc>
              <a:spcBef>
                <a:spcPts val="1400"/>
              </a:spcBef>
              <a:spcAft>
                <a:spcPts val="0"/>
              </a:spcAft>
              <a:buSzPct val="88452"/>
              <a:buNone/>
            </a:pPr>
            <a:r>
              <a:rPr lang="en-US"/>
              <a:t>“Alden’s work is also having a positive impact on practice. He has published 14 articles in practice and policy-oriented outlets and contributed to three technical reports, including one to the New York City Office of Labor Relations. Numerous invited talks further testify to the value of his work to industry and government, both in the US and beyond.”</a:t>
            </a:r>
            <a:endParaRPr/>
          </a:p>
          <a:p>
            <a:pPr indent="-81278" lvl="0" marL="182880" rtl="0" algn="l">
              <a:lnSpc>
                <a:spcPct val="90000"/>
              </a:lnSpc>
              <a:spcBef>
                <a:spcPts val="1400"/>
              </a:spcBef>
              <a:spcAft>
                <a:spcPts val="0"/>
              </a:spcAft>
              <a:buSzPct val="100000"/>
              <a:buNone/>
            </a:pPr>
            <a:r>
              <a:t/>
            </a:r>
            <a:endParaRPr sz="1600">
              <a:solidFill>
                <a:schemeClr val="dk2"/>
              </a:solidFill>
              <a:latin typeface="Helvetica Neue"/>
              <a:ea typeface="Helvetica Neue"/>
              <a:cs typeface="Helvetica Neue"/>
              <a:sym typeface="Helvetica Neue"/>
            </a:endParaRPr>
          </a:p>
          <a:p>
            <a:pPr indent="-81278" lvl="0" marL="182880" rtl="0" algn="l">
              <a:lnSpc>
                <a:spcPct val="90000"/>
              </a:lnSpc>
              <a:spcBef>
                <a:spcPts val="1400"/>
              </a:spcBef>
              <a:spcAft>
                <a:spcPts val="0"/>
              </a:spcAft>
              <a:buSzPct val="100000"/>
              <a:buNone/>
            </a:pPr>
            <a:r>
              <a:t/>
            </a:r>
            <a:endParaRPr sz="1600">
              <a:solidFill>
                <a:schemeClr val="dk2"/>
              </a:solidFill>
              <a:latin typeface="Helvetica Neue"/>
              <a:ea typeface="Helvetica Neue"/>
              <a:cs typeface="Helvetica Neue"/>
              <a:sym typeface="Helvetica Neue"/>
            </a:endParaRPr>
          </a:p>
          <a:p>
            <a:pPr indent="-81278" lvl="0" marL="182880" rtl="0" algn="l">
              <a:lnSpc>
                <a:spcPct val="90000"/>
              </a:lnSpc>
              <a:spcBef>
                <a:spcPts val="1400"/>
              </a:spcBef>
              <a:spcAft>
                <a:spcPts val="0"/>
              </a:spcAft>
              <a:buSzPct val="100000"/>
              <a:buNone/>
            </a:pPr>
            <a:r>
              <a:t/>
            </a:r>
            <a:endParaRPr sz="1600">
              <a:solidFill>
                <a:schemeClr val="dk2"/>
              </a:solidFill>
              <a:latin typeface="Helvetica Neue"/>
              <a:ea typeface="Helvetica Neue"/>
              <a:cs typeface="Helvetica Neue"/>
              <a:sym typeface="Helvetica Neue"/>
            </a:endParaRPr>
          </a:p>
          <a:p>
            <a:pPr indent="-81278" lvl="0" marL="182880" rtl="0" algn="l">
              <a:lnSpc>
                <a:spcPct val="90000"/>
              </a:lnSpc>
              <a:spcBef>
                <a:spcPts val="1400"/>
              </a:spcBef>
              <a:spcAft>
                <a:spcPts val="0"/>
              </a:spcAft>
              <a:buSzPct val="100000"/>
              <a:buNone/>
            </a:pPr>
            <a:r>
              <a:t/>
            </a:r>
            <a:endParaRPr sz="1600">
              <a:solidFill>
                <a:schemeClr val="dk2"/>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48"/>
          <p:cNvSpPr txBox="1"/>
          <p:nvPr>
            <p:ph type="title"/>
          </p:nvPr>
        </p:nvSpPr>
        <p:spPr>
          <a:xfrm>
            <a:off x="337457" y="438954"/>
            <a:ext cx="8229600" cy="5503652"/>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chemeClr val="dk2"/>
              </a:buClr>
              <a:buSzPts val="3600"/>
              <a:buFont typeface="Corbel"/>
              <a:buNone/>
            </a:pPr>
            <a:r>
              <a:rPr lang="en-US" sz="3600"/>
              <a:t>2024 Mid-Career Achievement Award</a:t>
            </a:r>
            <a:br>
              <a:rPr lang="en-US" sz="2400">
                <a:latin typeface="Times New Roman"/>
                <a:ea typeface="Times New Roman"/>
                <a:cs typeface="Times New Roman"/>
                <a:sym typeface="Times New Roman"/>
              </a:rPr>
            </a:br>
            <a:br>
              <a:rPr lang="en-US" sz="2400">
                <a:latin typeface="Times New Roman"/>
                <a:ea typeface="Times New Roman"/>
                <a:cs typeface="Times New Roman"/>
                <a:sym typeface="Times New Roman"/>
              </a:rPr>
            </a:br>
            <a:br>
              <a:rPr b="1" lang="en-US" sz="2400">
                <a:latin typeface="Times New Roman"/>
                <a:ea typeface="Times New Roman"/>
                <a:cs typeface="Times New Roman"/>
                <a:sym typeface="Times New Roman"/>
              </a:rPr>
            </a:br>
            <a:br>
              <a:rPr b="1" lang="en-US" sz="2400">
                <a:latin typeface="Times New Roman"/>
                <a:ea typeface="Times New Roman"/>
                <a:cs typeface="Times New Roman"/>
                <a:sym typeface="Times New Roman"/>
              </a:rPr>
            </a:br>
            <a:br>
              <a:rPr b="1" lang="en-US" sz="2400">
                <a:latin typeface="Times New Roman"/>
                <a:ea typeface="Times New Roman"/>
                <a:cs typeface="Times New Roman"/>
                <a:sym typeface="Times New Roman"/>
              </a:rPr>
            </a:br>
            <a:br>
              <a:rPr b="1" lang="en-US" sz="2400">
                <a:latin typeface="Times New Roman"/>
                <a:ea typeface="Times New Roman"/>
                <a:cs typeface="Times New Roman"/>
                <a:sym typeface="Times New Roman"/>
              </a:rPr>
            </a:br>
            <a:br>
              <a:rPr b="1" lang="en-US" sz="2400">
                <a:latin typeface="Times New Roman"/>
                <a:ea typeface="Times New Roman"/>
                <a:cs typeface="Times New Roman"/>
                <a:sym typeface="Times New Roman"/>
              </a:rPr>
            </a:br>
            <a:br>
              <a:rPr b="1" lang="en-US" sz="2400">
                <a:latin typeface="Times New Roman"/>
                <a:ea typeface="Times New Roman"/>
                <a:cs typeface="Times New Roman"/>
                <a:sym typeface="Times New Roman"/>
              </a:rPr>
            </a:br>
            <a:br>
              <a:rPr b="1" lang="en-US" sz="2400">
                <a:latin typeface="Times New Roman"/>
                <a:ea typeface="Times New Roman"/>
                <a:cs typeface="Times New Roman"/>
                <a:sym typeface="Times New Roman"/>
              </a:rPr>
            </a:br>
            <a:br>
              <a:rPr b="1" lang="en-US" sz="2400">
                <a:latin typeface="Times New Roman"/>
                <a:ea typeface="Times New Roman"/>
                <a:cs typeface="Times New Roman"/>
                <a:sym typeface="Times New Roman"/>
              </a:rPr>
            </a:br>
            <a:br>
              <a:rPr b="1" lang="en-US" sz="2400">
                <a:latin typeface="Times New Roman"/>
                <a:ea typeface="Times New Roman"/>
                <a:cs typeface="Times New Roman"/>
                <a:sym typeface="Times New Roman"/>
              </a:rPr>
            </a:br>
            <a:r>
              <a:rPr b="1" lang="en-US" sz="2400">
                <a:latin typeface="Times New Roman"/>
                <a:ea typeface="Times New Roman"/>
                <a:cs typeface="Times New Roman"/>
                <a:sym typeface="Times New Roman"/>
              </a:rPr>
              <a:t>PROFESSOR, CULVERHOUSE SCHOOL OF COMMERCE</a:t>
            </a:r>
            <a:br>
              <a:rPr b="1" lang="en-US" sz="2400">
                <a:latin typeface="Times New Roman"/>
                <a:ea typeface="Times New Roman"/>
                <a:cs typeface="Times New Roman"/>
                <a:sym typeface="Times New Roman"/>
              </a:rPr>
            </a:br>
            <a:r>
              <a:rPr b="1" lang="en-US" sz="2400">
                <a:latin typeface="Times New Roman"/>
                <a:ea typeface="Times New Roman"/>
                <a:cs typeface="Times New Roman"/>
                <a:sym typeface="Times New Roman"/>
              </a:rPr>
              <a:t>THE UNIVERSITY OF ALABAMA</a:t>
            </a:r>
            <a:endParaRPr b="1" sz="4800">
              <a:latin typeface="Times New Roman"/>
              <a:ea typeface="Times New Roman"/>
              <a:cs typeface="Times New Roman"/>
              <a:sym typeface="Times New Roman"/>
            </a:endParaRPr>
          </a:p>
        </p:txBody>
      </p:sp>
      <p:sp>
        <p:nvSpPr>
          <p:cNvPr id="454" name="Google Shape;454;p48"/>
          <p:cNvSpPr/>
          <p:nvPr/>
        </p:nvSpPr>
        <p:spPr>
          <a:xfrm>
            <a:off x="0" y="5288340"/>
            <a:ext cx="9144000" cy="156966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600"/>
              <a:buFont typeface="Corbe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FFFFFF"/>
                </a:solidFill>
                <a:latin typeface="Corbel"/>
                <a:ea typeface="Corbel"/>
                <a:cs typeface="Corbel"/>
                <a:sym typeface="Corbel"/>
              </a:rPr>
              <a:t>Jennifer Hefner, PhD</a:t>
            </a:r>
            <a:endParaRPr b="0" i="0" sz="2000" u="none" cap="none" strike="noStrike">
              <a:solidFill>
                <a:srgbClr val="FFFFFF"/>
              </a:solidFill>
              <a:latin typeface="Corbel"/>
              <a:ea typeface="Corbel"/>
              <a:cs typeface="Corbel"/>
              <a:sym typeface="Corbel"/>
            </a:endParaRPr>
          </a:p>
          <a:p>
            <a:pPr indent="0" lvl="0" marL="0" marR="0" rtl="0" algn="ctr">
              <a:lnSpc>
                <a:spcPct val="100000"/>
              </a:lnSpc>
              <a:spcBef>
                <a:spcPts val="0"/>
              </a:spcBef>
              <a:spcAft>
                <a:spcPts val="0"/>
              </a:spcAft>
              <a:buClr>
                <a:srgbClr val="FFFFFF"/>
              </a:buClr>
              <a:buSzPts val="2000"/>
              <a:buFont typeface="Corbel"/>
              <a:buNone/>
            </a:pPr>
            <a:r>
              <a:rPr b="0" i="0" lang="en-US" sz="2000" u="none" cap="none" strike="noStrike">
                <a:solidFill>
                  <a:srgbClr val="FFFFFF"/>
                </a:solidFill>
                <a:latin typeface="Corbel"/>
                <a:ea typeface="Corbel"/>
                <a:cs typeface="Corbel"/>
                <a:sym typeface="Corbel"/>
              </a:rPr>
              <a:t>Associate Professor</a:t>
            </a:r>
            <a:endParaRPr b="0" i="0" sz="2000" u="none" cap="none" strike="noStrike">
              <a:solidFill>
                <a:srgbClr val="FFFFFF"/>
              </a:solidFill>
              <a:latin typeface="Corbel"/>
              <a:ea typeface="Corbel"/>
              <a:cs typeface="Corbel"/>
              <a:sym typeface="Corbel"/>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FFFFFF"/>
                </a:solidFill>
                <a:uFill>
                  <a:noFill/>
                </a:uFill>
                <a:latin typeface="Corbel"/>
                <a:ea typeface="Corbel"/>
                <a:cs typeface="Corbel"/>
                <a:sym typeface="Corbel"/>
                <a:hlinkClick r:id="rId3">
                  <a:extLst>
                    <a:ext uri="{A12FA001-AC4F-418D-AE19-62706E023703}">
                      <ahyp:hlinkClr val="tx"/>
                    </a:ext>
                  </a:extLst>
                </a:hlinkClick>
              </a:rPr>
              <a:t>Health Services Management and Policy</a:t>
            </a:r>
            <a:endParaRPr b="1" i="0" sz="1200" u="none" cap="none" strike="noStrike">
              <a:solidFill>
                <a:srgbClr val="0E4E8E"/>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2000"/>
              <a:buFont typeface="Corbel"/>
              <a:buNone/>
            </a:pPr>
            <a:r>
              <a:rPr b="0" i="0" lang="en-US" sz="2000" u="none" cap="none" strike="noStrike">
                <a:solidFill>
                  <a:srgbClr val="FFFFFF"/>
                </a:solidFill>
                <a:latin typeface="Corbel"/>
                <a:ea typeface="Corbel"/>
                <a:cs typeface="Corbel"/>
                <a:sym typeface="Corbel"/>
              </a:rPr>
              <a:t>Ohio State University </a:t>
            </a:r>
            <a:endParaRPr b="1" i="0" sz="1200" u="none" cap="none" strike="noStrike">
              <a:solidFill>
                <a:srgbClr val="0E4E8E"/>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2000"/>
              <a:buFont typeface="Corbel"/>
              <a:buNone/>
            </a:pPr>
            <a:r>
              <a:t/>
            </a:r>
            <a:endParaRPr b="0" i="0" sz="2000" u="none" cap="none" strike="noStrike">
              <a:solidFill>
                <a:srgbClr val="FFFFFF"/>
              </a:solidFill>
              <a:latin typeface="Corbel"/>
              <a:ea typeface="Corbel"/>
              <a:cs typeface="Corbel"/>
              <a:sym typeface="Corbel"/>
            </a:endParaRPr>
          </a:p>
        </p:txBody>
      </p:sp>
      <p:pic>
        <p:nvPicPr>
          <p:cNvPr id="455" name="Google Shape;455;p48"/>
          <p:cNvPicPr preferRelativeResize="0"/>
          <p:nvPr/>
        </p:nvPicPr>
        <p:blipFill rotWithShape="1">
          <a:blip r:embed="rId4">
            <a:alphaModFix/>
          </a:blip>
          <a:srcRect b="0" l="2468" r="4395" t="0"/>
          <a:stretch/>
        </p:blipFill>
        <p:spPr>
          <a:xfrm>
            <a:off x="2507287" y="1967325"/>
            <a:ext cx="3889925" cy="34527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0" name="Shape 460"/>
        <p:cNvGrpSpPr/>
        <p:nvPr/>
      </p:nvGrpSpPr>
      <p:grpSpPr>
        <a:xfrm>
          <a:off x="0" y="0"/>
          <a:ext cx="0" cy="0"/>
          <a:chOff x="0" y="0"/>
          <a:chExt cx="0" cy="0"/>
        </a:xfrm>
      </p:grpSpPr>
      <p:sp>
        <p:nvSpPr>
          <p:cNvPr id="461" name="Google Shape;461;p49"/>
          <p:cNvSpPr/>
          <p:nvPr/>
        </p:nvSpPr>
        <p:spPr>
          <a:xfrm>
            <a:off x="0" y="0"/>
            <a:ext cx="3490722"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62" name="Google Shape;462;p49"/>
          <p:cNvSpPr txBox="1"/>
          <p:nvPr>
            <p:ph type="title"/>
          </p:nvPr>
        </p:nvSpPr>
        <p:spPr>
          <a:xfrm>
            <a:off x="466927" y="838646"/>
            <a:ext cx="2782493" cy="5180709"/>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lt2"/>
              </a:buClr>
              <a:buSzPts val="3100"/>
              <a:buFont typeface="Corbel"/>
              <a:buNone/>
            </a:pPr>
            <a:r>
              <a:rPr lang="en-US" sz="3100"/>
              <a:t>The Strength of Dr. Hefner’s Research: Reflections by Nominators</a:t>
            </a:r>
            <a:endParaRPr/>
          </a:p>
        </p:txBody>
      </p:sp>
      <p:sp>
        <p:nvSpPr>
          <p:cNvPr id="463" name="Google Shape;463;p49"/>
          <p:cNvSpPr/>
          <p:nvPr/>
        </p:nvSpPr>
        <p:spPr>
          <a:xfrm>
            <a:off x="3539196" y="-2"/>
            <a:ext cx="56532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orbel"/>
              <a:ea typeface="Corbel"/>
              <a:cs typeface="Corbel"/>
              <a:sym typeface="Corbel"/>
            </a:endParaRPr>
          </a:p>
        </p:txBody>
      </p:sp>
      <p:sp>
        <p:nvSpPr>
          <p:cNvPr id="464" name="Google Shape;464;p49"/>
          <p:cNvSpPr txBox="1"/>
          <p:nvPr>
            <p:ph idx="1" type="body"/>
          </p:nvPr>
        </p:nvSpPr>
        <p:spPr>
          <a:xfrm>
            <a:off x="3921225" y="157525"/>
            <a:ext cx="5093400" cy="6555000"/>
          </a:xfrm>
          <a:prstGeom prst="rect">
            <a:avLst/>
          </a:prstGeom>
          <a:noFill/>
          <a:ln>
            <a:noFill/>
          </a:ln>
        </p:spPr>
        <p:txBody>
          <a:bodyPr anchorCtr="0" anchor="ctr" bIns="45700" lIns="91425" spcFirstLastPara="1" rIns="91425" wrap="square" tIns="45700">
            <a:normAutofit lnSpcReduction="10000"/>
          </a:bodyPr>
          <a:lstStyle/>
          <a:p>
            <a:pPr indent="-151130" lvl="0" marL="182880" rtl="0" algn="l">
              <a:lnSpc>
                <a:spcPct val="115000"/>
              </a:lnSpc>
              <a:spcBef>
                <a:spcPts val="0"/>
              </a:spcBef>
              <a:spcAft>
                <a:spcPts val="0"/>
              </a:spcAft>
              <a:buSzPts val="1300"/>
              <a:buChar char="▪"/>
            </a:pPr>
            <a:r>
              <a:rPr lang="en-US"/>
              <a:t>Dr. Hefner’s commitment and dedication to research that transforms healthcare by advancing quality and safety work, by improving our understanding of what patients need to engage more fully in their care, and by examining how healthcare organizations can collaborate with community organizations to address patients’ social needs is exemplary.</a:t>
            </a:r>
            <a:endParaRPr/>
          </a:p>
          <a:p>
            <a:pPr indent="0" lvl="0" marL="182880" rtl="0" algn="l">
              <a:lnSpc>
                <a:spcPct val="115000"/>
              </a:lnSpc>
              <a:spcBef>
                <a:spcPts val="0"/>
              </a:spcBef>
              <a:spcAft>
                <a:spcPts val="0"/>
              </a:spcAft>
              <a:buSzPts val="1800"/>
              <a:buNone/>
            </a:pPr>
            <a:r>
              <a:t/>
            </a:r>
            <a:endParaRPr/>
          </a:p>
          <a:p>
            <a:pPr indent="-182880" lvl="0" marL="182880" rtl="0" algn="l">
              <a:lnSpc>
                <a:spcPct val="115000"/>
              </a:lnSpc>
              <a:spcBef>
                <a:spcPts val="0"/>
              </a:spcBef>
              <a:spcAft>
                <a:spcPts val="0"/>
              </a:spcAft>
              <a:buSzPts val="1800"/>
              <a:buChar char="▪"/>
            </a:pPr>
            <a:r>
              <a:rPr lang="en-US"/>
              <a:t>Her critical work helps us to understand what each partner in these efforts can provide, how to facilitate cross-sector collaboration, and how to leverage institutional resources to share data among partners.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50"/>
          <p:cNvSpPr txBox="1"/>
          <p:nvPr>
            <p:ph type="title"/>
          </p:nvPr>
        </p:nvSpPr>
        <p:spPr>
          <a:xfrm>
            <a:off x="337457" y="438954"/>
            <a:ext cx="8229600" cy="5503652"/>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chemeClr val="dk2"/>
              </a:buClr>
              <a:buSzPts val="3600"/>
              <a:buFont typeface="Corbel"/>
              <a:buNone/>
            </a:pPr>
            <a:r>
              <a:rPr lang="en-US" sz="3600"/>
              <a:t>2024 Keith G. Provan Award</a:t>
            </a:r>
            <a:br>
              <a:rPr lang="en-US" sz="2400">
                <a:latin typeface="Times New Roman"/>
                <a:ea typeface="Times New Roman"/>
                <a:cs typeface="Times New Roman"/>
                <a:sym typeface="Times New Roman"/>
              </a:rPr>
            </a:br>
            <a:br>
              <a:rPr lang="en-US" sz="2400">
                <a:latin typeface="Times New Roman"/>
                <a:ea typeface="Times New Roman"/>
                <a:cs typeface="Times New Roman"/>
                <a:sym typeface="Times New Roman"/>
              </a:rPr>
            </a:br>
            <a:br>
              <a:rPr b="1" lang="en-US" sz="2400">
                <a:latin typeface="Times New Roman"/>
                <a:ea typeface="Times New Roman"/>
                <a:cs typeface="Times New Roman"/>
                <a:sym typeface="Times New Roman"/>
              </a:rPr>
            </a:br>
            <a:br>
              <a:rPr b="1" lang="en-US" sz="2400">
                <a:latin typeface="Times New Roman"/>
                <a:ea typeface="Times New Roman"/>
                <a:cs typeface="Times New Roman"/>
                <a:sym typeface="Times New Roman"/>
              </a:rPr>
            </a:br>
            <a:br>
              <a:rPr b="1" lang="en-US" sz="2400">
                <a:latin typeface="Times New Roman"/>
                <a:ea typeface="Times New Roman"/>
                <a:cs typeface="Times New Roman"/>
                <a:sym typeface="Times New Roman"/>
              </a:rPr>
            </a:br>
            <a:br>
              <a:rPr b="1" lang="en-US" sz="2400">
                <a:latin typeface="Times New Roman"/>
                <a:ea typeface="Times New Roman"/>
                <a:cs typeface="Times New Roman"/>
                <a:sym typeface="Times New Roman"/>
              </a:rPr>
            </a:br>
            <a:br>
              <a:rPr b="1" lang="en-US" sz="2400">
                <a:latin typeface="Times New Roman"/>
                <a:ea typeface="Times New Roman"/>
                <a:cs typeface="Times New Roman"/>
                <a:sym typeface="Times New Roman"/>
              </a:rPr>
            </a:br>
            <a:br>
              <a:rPr b="1" lang="en-US" sz="2400">
                <a:latin typeface="Times New Roman"/>
                <a:ea typeface="Times New Roman"/>
                <a:cs typeface="Times New Roman"/>
                <a:sym typeface="Times New Roman"/>
              </a:rPr>
            </a:br>
            <a:br>
              <a:rPr b="1" lang="en-US" sz="2400">
                <a:latin typeface="Times New Roman"/>
                <a:ea typeface="Times New Roman"/>
                <a:cs typeface="Times New Roman"/>
                <a:sym typeface="Times New Roman"/>
              </a:rPr>
            </a:br>
            <a:br>
              <a:rPr b="1" lang="en-US" sz="2400">
                <a:latin typeface="Times New Roman"/>
                <a:ea typeface="Times New Roman"/>
                <a:cs typeface="Times New Roman"/>
                <a:sym typeface="Times New Roman"/>
              </a:rPr>
            </a:br>
            <a:br>
              <a:rPr b="1" lang="en-US" sz="2400">
                <a:latin typeface="Times New Roman"/>
                <a:ea typeface="Times New Roman"/>
                <a:cs typeface="Times New Roman"/>
                <a:sym typeface="Times New Roman"/>
              </a:rPr>
            </a:br>
            <a:r>
              <a:rPr b="1" lang="en-US" sz="2400">
                <a:latin typeface="Times New Roman"/>
                <a:ea typeface="Times New Roman"/>
                <a:cs typeface="Times New Roman"/>
                <a:sym typeface="Times New Roman"/>
              </a:rPr>
              <a:t>PROFESSOR, CULVERHOUSE SCHOOL OF COMMERCE</a:t>
            </a:r>
            <a:br>
              <a:rPr b="1" lang="en-US" sz="2400">
                <a:latin typeface="Times New Roman"/>
                <a:ea typeface="Times New Roman"/>
                <a:cs typeface="Times New Roman"/>
                <a:sym typeface="Times New Roman"/>
              </a:rPr>
            </a:br>
            <a:r>
              <a:rPr b="1" lang="en-US" sz="2400">
                <a:latin typeface="Times New Roman"/>
                <a:ea typeface="Times New Roman"/>
                <a:cs typeface="Times New Roman"/>
                <a:sym typeface="Times New Roman"/>
              </a:rPr>
              <a:t>THE UNIVERSITY OF ALABAMA</a:t>
            </a:r>
            <a:endParaRPr b="1" sz="4800">
              <a:latin typeface="Times New Roman"/>
              <a:ea typeface="Times New Roman"/>
              <a:cs typeface="Times New Roman"/>
              <a:sym typeface="Times New Roman"/>
            </a:endParaRPr>
          </a:p>
        </p:txBody>
      </p:sp>
      <p:sp>
        <p:nvSpPr>
          <p:cNvPr id="471" name="Google Shape;471;p50"/>
          <p:cNvSpPr/>
          <p:nvPr/>
        </p:nvSpPr>
        <p:spPr>
          <a:xfrm>
            <a:off x="0" y="5288340"/>
            <a:ext cx="9144000" cy="156966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FFFFFF"/>
                </a:solidFill>
                <a:latin typeface="Corbel"/>
                <a:ea typeface="Corbel"/>
                <a:cs typeface="Corbel"/>
                <a:sym typeface="Corbel"/>
              </a:rPr>
              <a:t>Martin P. Charns,DBA</a:t>
            </a:r>
            <a:endParaRPr b="0" i="0" sz="2000" u="none" cap="none" strike="noStrike">
              <a:solidFill>
                <a:srgbClr val="FFFFFF"/>
              </a:solidFill>
              <a:latin typeface="Corbel"/>
              <a:ea typeface="Corbel"/>
              <a:cs typeface="Corbel"/>
              <a:sym typeface="Corbel"/>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FFFFFF"/>
                </a:solidFill>
                <a:latin typeface="Corbel"/>
                <a:ea typeface="Corbel"/>
                <a:cs typeface="Corbel"/>
                <a:sym typeface="Corbel"/>
              </a:rPr>
              <a:t>Professor</a:t>
            </a:r>
            <a:endParaRPr b="0" i="0" sz="2000" u="none" cap="none" strike="noStrike">
              <a:solidFill>
                <a:srgbClr val="FFFFFF"/>
              </a:solidFill>
              <a:latin typeface="Corbel"/>
              <a:ea typeface="Corbel"/>
              <a:cs typeface="Corbel"/>
              <a:sym typeface="Corbel"/>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FFFFFF"/>
                </a:solidFill>
                <a:latin typeface="Corbel"/>
                <a:ea typeface="Corbel"/>
                <a:cs typeface="Corbel"/>
                <a:sym typeface="Corbel"/>
              </a:rPr>
              <a:t>Health Law, Policy, and Management</a:t>
            </a:r>
            <a:endParaRPr b="0" i="0" sz="2000" u="none" cap="none" strike="noStrike">
              <a:solidFill>
                <a:srgbClr val="FFFFFF"/>
              </a:solidFill>
              <a:latin typeface="Corbel"/>
              <a:ea typeface="Corbel"/>
              <a:cs typeface="Corbel"/>
              <a:sym typeface="Corbel"/>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FFFFFF"/>
                </a:solidFill>
                <a:latin typeface="Corbel"/>
                <a:ea typeface="Corbel"/>
                <a:cs typeface="Corbel"/>
                <a:sym typeface="Corbel"/>
              </a:rPr>
              <a:t>School of Public Health, Boston University </a:t>
            </a:r>
            <a:endParaRPr b="0" i="0" sz="2000" u="none" cap="none" strike="noStrike">
              <a:solidFill>
                <a:srgbClr val="FFFFFF"/>
              </a:solidFill>
              <a:latin typeface="Corbel"/>
              <a:ea typeface="Corbel"/>
              <a:cs typeface="Corbel"/>
              <a:sym typeface="Corbel"/>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FFFFFF"/>
              </a:solidFill>
              <a:latin typeface="Corbel"/>
              <a:ea typeface="Corbel"/>
              <a:cs typeface="Corbel"/>
              <a:sym typeface="Corbel"/>
            </a:endParaRPr>
          </a:p>
        </p:txBody>
      </p:sp>
      <p:pic>
        <p:nvPicPr>
          <p:cNvPr id="472" name="Google Shape;472;p50"/>
          <p:cNvPicPr preferRelativeResize="0"/>
          <p:nvPr/>
        </p:nvPicPr>
        <p:blipFill rotWithShape="1">
          <a:blip r:embed="rId3">
            <a:alphaModFix/>
          </a:blip>
          <a:srcRect b="0" l="0" r="0" t="0"/>
          <a:stretch/>
        </p:blipFill>
        <p:spPr>
          <a:xfrm>
            <a:off x="2758100" y="1825500"/>
            <a:ext cx="3544851" cy="344514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7" name="Shape 477"/>
        <p:cNvGrpSpPr/>
        <p:nvPr/>
      </p:nvGrpSpPr>
      <p:grpSpPr>
        <a:xfrm>
          <a:off x="0" y="0"/>
          <a:ext cx="0" cy="0"/>
          <a:chOff x="0" y="0"/>
          <a:chExt cx="0" cy="0"/>
        </a:xfrm>
      </p:grpSpPr>
      <p:sp>
        <p:nvSpPr>
          <p:cNvPr id="478" name="Google Shape;478;g2e7db56c7cf_1_7"/>
          <p:cNvSpPr/>
          <p:nvPr/>
        </p:nvSpPr>
        <p:spPr>
          <a:xfrm>
            <a:off x="0" y="0"/>
            <a:ext cx="34908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79" name="Google Shape;479;g2e7db56c7cf_1_7"/>
          <p:cNvSpPr txBox="1"/>
          <p:nvPr>
            <p:ph type="title"/>
          </p:nvPr>
        </p:nvSpPr>
        <p:spPr>
          <a:xfrm>
            <a:off x="466927" y="838646"/>
            <a:ext cx="2782500" cy="51807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lt2"/>
              </a:buClr>
              <a:buSzPts val="3100"/>
              <a:buFont typeface="Corbel"/>
              <a:buNone/>
            </a:pPr>
            <a:r>
              <a:rPr lang="en-US" sz="3100"/>
              <a:t>The Strength of Dr. Charns’s Research: Reflections by Nominators</a:t>
            </a:r>
            <a:endParaRPr/>
          </a:p>
        </p:txBody>
      </p:sp>
      <p:sp>
        <p:nvSpPr>
          <p:cNvPr id="480" name="Google Shape;480;g2e7db56c7cf_1_7"/>
          <p:cNvSpPr/>
          <p:nvPr/>
        </p:nvSpPr>
        <p:spPr>
          <a:xfrm>
            <a:off x="3490721" y="-2"/>
            <a:ext cx="56532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81" name="Google Shape;481;g2e7db56c7cf_1_7"/>
          <p:cNvSpPr txBox="1"/>
          <p:nvPr>
            <p:ph idx="1" type="body"/>
          </p:nvPr>
        </p:nvSpPr>
        <p:spPr>
          <a:xfrm>
            <a:off x="3799075" y="1766725"/>
            <a:ext cx="5245200" cy="2792100"/>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0"/>
              </a:spcBef>
              <a:spcAft>
                <a:spcPts val="0"/>
              </a:spcAft>
              <a:buSzPts val="1800"/>
              <a:buNone/>
            </a:pPr>
            <a:r>
              <a:rPr lang="en-US"/>
              <a:t>Dr. Charns made important contributions to the field of implementation science and organizational change, leading development of the Organizational Transformation Model, Lean Management Systems (measure of organizational transformation). </a:t>
            </a:r>
            <a:endParaRPr/>
          </a:p>
        </p:txBody>
      </p:sp>
      <p:sp>
        <p:nvSpPr>
          <p:cNvPr id="482" name="Google Shape;482;g2e7db56c7cf_1_7"/>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483" name="Google Shape;483;g2e7db56c7cf_1_7"/>
          <p:cNvGraphicFramePr/>
          <p:nvPr/>
        </p:nvGraphicFramePr>
        <p:xfrm>
          <a:off x="3898775" y="59875"/>
          <a:ext cx="3000000" cy="3000000"/>
        </p:xfrm>
        <a:graphic>
          <a:graphicData uri="http://schemas.openxmlformats.org/drawingml/2006/table">
            <a:tbl>
              <a:tblPr>
                <a:noFill/>
                <a:tableStyleId>{2117576E-D6B6-411C-A613-9B273AD1362C}</a:tableStyleId>
              </a:tblPr>
              <a:tblGrid>
                <a:gridCol w="5145500"/>
              </a:tblGrid>
              <a:tr h="1066650">
                <a:tc>
                  <a:txBody>
                    <a:bodyPr/>
                    <a:lstStyle/>
                    <a:p>
                      <a:pPr indent="0" lvl="0" marL="0" marR="0" rtl="0" algn="l">
                        <a:lnSpc>
                          <a:spcPct val="115000"/>
                        </a:lnSpc>
                        <a:spcBef>
                          <a:spcPts val="0"/>
                        </a:spcBef>
                        <a:spcAft>
                          <a:spcPts val="0"/>
                        </a:spcAft>
                        <a:buClr>
                          <a:srgbClr val="000000"/>
                        </a:buClr>
                        <a:buSzPts val="2200"/>
                        <a:buFont typeface="Arial"/>
                        <a:buNone/>
                      </a:pPr>
                      <a:r>
                        <a:rPr lang="en-US" sz="2200" u="none" cap="none" strike="noStrike">
                          <a:solidFill>
                            <a:schemeClr val="dk1"/>
                          </a:solidFill>
                          <a:latin typeface="Corbel"/>
                          <a:ea typeface="Corbel"/>
                          <a:cs typeface="Corbel"/>
                          <a:sym typeface="Corbel"/>
                        </a:rPr>
                        <a:t>Dr. Charns is a highly impactful scholar and a thought leader in establishing conceptual linkages between healthcare management practices and clinical outcomes. </a:t>
                      </a:r>
                      <a:endParaRPr sz="850" u="none" cap="none" strike="noStrike">
                        <a:latin typeface="Times New Roman"/>
                        <a:ea typeface="Times New Roman"/>
                        <a:cs typeface="Times New Roman"/>
                        <a:sym typeface="Times New Roman"/>
                      </a:endParaRPr>
                    </a:p>
                  </a:txBody>
                  <a:tcPr marT="91425" marB="91425" marR="47625" marL="47625"/>
                </a:tc>
              </a:tr>
            </a:tbl>
          </a:graphicData>
        </a:graphic>
      </p:graphicFrame>
      <p:graphicFrame>
        <p:nvGraphicFramePr>
          <p:cNvPr id="484" name="Google Shape;484;g2e7db56c7cf_1_7"/>
          <p:cNvGraphicFramePr/>
          <p:nvPr/>
        </p:nvGraphicFramePr>
        <p:xfrm>
          <a:off x="3898775" y="4560600"/>
          <a:ext cx="3000000" cy="3000000"/>
        </p:xfrm>
        <a:graphic>
          <a:graphicData uri="http://schemas.openxmlformats.org/drawingml/2006/table">
            <a:tbl>
              <a:tblPr>
                <a:noFill/>
                <a:tableStyleId>{2117576E-D6B6-411C-A613-9B273AD1362C}</a:tableStyleId>
              </a:tblPr>
              <a:tblGrid>
                <a:gridCol w="5145500"/>
              </a:tblGrid>
              <a:tr h="254000">
                <a:tc>
                  <a:txBody>
                    <a:bodyPr/>
                    <a:lstStyle/>
                    <a:p>
                      <a:pPr indent="0" lvl="0" marL="0" marR="0" rtl="0" algn="l">
                        <a:lnSpc>
                          <a:spcPct val="115000"/>
                        </a:lnSpc>
                        <a:spcBef>
                          <a:spcPts val="0"/>
                        </a:spcBef>
                        <a:spcAft>
                          <a:spcPts val="0"/>
                        </a:spcAft>
                        <a:buClr>
                          <a:srgbClr val="000000"/>
                        </a:buClr>
                        <a:buSzPts val="900"/>
                        <a:buFont typeface="Arial"/>
                        <a:buNone/>
                      </a:pPr>
                      <a:r>
                        <a:rPr lang="en-US" sz="900" u="none" cap="none" strike="noStrike">
                          <a:latin typeface="Times New Roman"/>
                          <a:ea typeface="Times New Roman"/>
                          <a:cs typeface="Times New Roman"/>
                          <a:sym typeface="Times New Roman"/>
                        </a:rPr>
                        <a:t> </a:t>
                      </a:r>
                      <a:r>
                        <a:rPr lang="en-US" sz="2000" u="none" cap="none" strike="noStrike">
                          <a:latin typeface="Corbel"/>
                          <a:ea typeface="Corbel"/>
                          <a:cs typeface="Corbel"/>
                          <a:sym typeface="Corbel"/>
                        </a:rPr>
                        <a:t>Marty has been a thought leader on organizing health services delivery organizations. He conceptualized the variations in service line structures used in hospitals and in healthcare networks, and led empirical studies in both the VA and private sector on this topic.</a:t>
                      </a:r>
                      <a:r>
                        <a:rPr lang="en-US" sz="850" u="none" cap="none" strike="noStrike">
                          <a:latin typeface="Corbel"/>
                          <a:ea typeface="Corbel"/>
                          <a:cs typeface="Corbel"/>
                          <a:sym typeface="Corbel"/>
                        </a:rPr>
                        <a:t> </a:t>
                      </a:r>
                      <a:endParaRPr sz="850" u="none" cap="none" strike="noStrike">
                        <a:latin typeface="Corbel"/>
                        <a:ea typeface="Corbel"/>
                        <a:cs typeface="Corbel"/>
                        <a:sym typeface="Corbel"/>
                      </a:endParaRPr>
                    </a:p>
                  </a:txBody>
                  <a:tcPr marT="91425" marB="91425" marR="47625" marL="47625"/>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488" name="Shape 488"/>
        <p:cNvGrpSpPr/>
        <p:nvPr/>
      </p:nvGrpSpPr>
      <p:grpSpPr>
        <a:xfrm>
          <a:off x="0" y="0"/>
          <a:ext cx="0" cy="0"/>
          <a:chOff x="0" y="0"/>
          <a:chExt cx="0" cy="0"/>
        </a:xfrm>
      </p:grpSpPr>
      <p:sp>
        <p:nvSpPr>
          <p:cNvPr id="489" name="Google Shape;489;p53"/>
          <p:cNvSpPr txBox="1"/>
          <p:nvPr>
            <p:ph type="title"/>
          </p:nvPr>
        </p:nvSpPr>
        <p:spPr>
          <a:xfrm>
            <a:off x="902189" y="284176"/>
            <a:ext cx="7338060" cy="150876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85000"/>
              </a:lnSpc>
              <a:spcBef>
                <a:spcPts val="0"/>
              </a:spcBef>
              <a:spcAft>
                <a:spcPts val="0"/>
              </a:spcAft>
              <a:buClr>
                <a:schemeClr val="dk2"/>
              </a:buClr>
              <a:buSzPct val="100000"/>
              <a:buFont typeface="Corbel"/>
              <a:buNone/>
            </a:pPr>
            <a:r>
              <a:rPr lang="en-US"/>
              <a:t>HCMD Keynote Address</a:t>
            </a:r>
            <a:br>
              <a:rPr lang="en-US"/>
            </a:br>
            <a:r>
              <a:rPr i="1" lang="en-US" cap="none"/>
              <a:t>by</a:t>
            </a:r>
            <a:r>
              <a:rPr lang="en-US"/>
              <a:t>   </a:t>
            </a:r>
            <a:br>
              <a:rPr lang="en-US"/>
            </a:br>
            <a:r>
              <a:rPr lang="en-US"/>
              <a:t>Dr. Charns</a:t>
            </a:r>
            <a:endParaRPr/>
          </a:p>
        </p:txBody>
      </p:sp>
      <p:sp>
        <p:nvSpPr>
          <p:cNvPr id="490" name="Google Shape;490;p53"/>
          <p:cNvSpPr txBox="1"/>
          <p:nvPr>
            <p:ph idx="1" type="body"/>
          </p:nvPr>
        </p:nvSpPr>
        <p:spPr>
          <a:xfrm>
            <a:off x="394692" y="2011675"/>
            <a:ext cx="8077800" cy="42063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2200"/>
              <a:buNone/>
            </a:pPr>
            <a:r>
              <a:rPr lang="en-US" sz="6000"/>
              <a:t>Seeing the Forest and the Trees</a:t>
            </a:r>
            <a:endParaRPr sz="6000"/>
          </a:p>
          <a:p>
            <a:pPr indent="0" lvl="0" marL="0" rtl="0" algn="l">
              <a:lnSpc>
                <a:spcPct val="90000"/>
              </a:lnSpc>
              <a:spcBef>
                <a:spcPts val="1400"/>
              </a:spcBef>
              <a:spcAft>
                <a:spcPts val="0"/>
              </a:spcAft>
              <a:buSzPts val="2200"/>
              <a:buNone/>
            </a:pPr>
            <a:r>
              <a:t/>
            </a:r>
            <a:endParaRPr sz="6000"/>
          </a:p>
          <a:p>
            <a:pPr indent="-600075" lvl="0" marL="739775" rtl="0" algn="l">
              <a:lnSpc>
                <a:spcPct val="90000"/>
              </a:lnSpc>
              <a:spcBef>
                <a:spcPts val="1400"/>
              </a:spcBef>
              <a:spcAft>
                <a:spcPts val="0"/>
              </a:spcAft>
              <a:buSzPts val="2200"/>
              <a:buNone/>
            </a:pPr>
            <a:r>
              <a:t/>
            </a:r>
            <a:endParaRPr u="sng" strike="noStrike"/>
          </a:p>
          <a:p>
            <a:pPr indent="-600075" lvl="0" marL="739775" rtl="0" algn="l">
              <a:lnSpc>
                <a:spcPct val="90000"/>
              </a:lnSpc>
              <a:spcBef>
                <a:spcPts val="1400"/>
              </a:spcBef>
              <a:spcAft>
                <a:spcPts val="0"/>
              </a:spcAft>
              <a:buSzPts val="2200"/>
              <a:buNone/>
            </a:pPr>
            <a:r>
              <a:t/>
            </a:r>
            <a:endParaRPr/>
          </a:p>
          <a:p>
            <a:pPr indent="-285750" lvl="0" marL="285750" rtl="0" algn="l">
              <a:lnSpc>
                <a:spcPct val="90000"/>
              </a:lnSpc>
              <a:spcBef>
                <a:spcPts val="200"/>
              </a:spcBef>
              <a:spcAft>
                <a:spcPts val="0"/>
              </a:spcAft>
              <a:buSzPts val="2200"/>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495" name="Shape 495"/>
        <p:cNvGrpSpPr/>
        <p:nvPr/>
      </p:nvGrpSpPr>
      <p:grpSpPr>
        <a:xfrm>
          <a:off x="0" y="0"/>
          <a:ext cx="0" cy="0"/>
          <a:chOff x="0" y="0"/>
          <a:chExt cx="0" cy="0"/>
        </a:xfrm>
      </p:grpSpPr>
      <p:sp>
        <p:nvSpPr>
          <p:cNvPr id="496" name="Google Shape;496;p54"/>
          <p:cNvSpPr/>
          <p:nvPr/>
        </p:nvSpPr>
        <p:spPr>
          <a:xfrm>
            <a:off x="2286" y="2059012"/>
            <a:ext cx="9141714" cy="18288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97" name="Google Shape;497;p54"/>
          <p:cNvSpPr/>
          <p:nvPr/>
        </p:nvSpPr>
        <p:spPr>
          <a:xfrm>
            <a:off x="2286" y="0"/>
            <a:ext cx="9141714"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98" name="Google Shape;498;p54"/>
          <p:cNvSpPr/>
          <p:nvPr/>
        </p:nvSpPr>
        <p:spPr>
          <a:xfrm>
            <a:off x="2286" y="3982720"/>
            <a:ext cx="9141714" cy="1828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99" name="Google Shape;499;p54"/>
          <p:cNvSpPr txBox="1"/>
          <p:nvPr>
            <p:ph type="title"/>
          </p:nvPr>
        </p:nvSpPr>
        <p:spPr>
          <a:xfrm>
            <a:off x="274319" y="4119880"/>
            <a:ext cx="8603674" cy="1739347"/>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chemeClr val="dk2"/>
              </a:buClr>
              <a:buSzPts val="4200"/>
              <a:buFont typeface="Corbel"/>
              <a:buNone/>
            </a:pPr>
            <a:r>
              <a:rPr lang="en-US" sz="4200"/>
              <a:t>THANK YOU AND BEST WISHES TO OUR NEW CHAIR, </a:t>
            </a:r>
            <a:br>
              <a:rPr lang="en-US" sz="4200"/>
            </a:br>
            <a:r>
              <a:rPr b="1" lang="en-US" sz="4200"/>
              <a:t>NICK EDWARDSON</a:t>
            </a:r>
            <a:endParaRPr/>
          </a:p>
        </p:txBody>
      </p:sp>
      <p:sp>
        <p:nvSpPr>
          <p:cNvPr id="500" name="Google Shape;500;p54"/>
          <p:cNvSpPr/>
          <p:nvPr/>
        </p:nvSpPr>
        <p:spPr>
          <a:xfrm>
            <a:off x="3012753" y="372889"/>
            <a:ext cx="3118500" cy="31827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descr="A close-up of a gavel&#10;&#10;Description automatically generated" id="501" name="Google Shape;501;p54"/>
          <p:cNvPicPr preferRelativeResize="0"/>
          <p:nvPr/>
        </p:nvPicPr>
        <p:blipFill rotWithShape="1">
          <a:blip r:embed="rId3">
            <a:alphaModFix/>
          </a:blip>
          <a:srcRect b="0" l="0" r="0" t="0"/>
          <a:stretch/>
        </p:blipFill>
        <p:spPr>
          <a:xfrm>
            <a:off x="3286594" y="692881"/>
            <a:ext cx="2570811" cy="254271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6"/>
          <p:cNvSpPr txBox="1"/>
          <p:nvPr>
            <p:ph type="title"/>
          </p:nvPr>
        </p:nvSpPr>
        <p:spPr>
          <a:xfrm>
            <a:off x="1128532" y="752474"/>
            <a:ext cx="6717167" cy="398478"/>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85000"/>
              </a:lnSpc>
              <a:spcBef>
                <a:spcPts val="0"/>
              </a:spcBef>
              <a:spcAft>
                <a:spcPts val="0"/>
              </a:spcAft>
              <a:buSzPct val="50000"/>
              <a:buNone/>
            </a:pPr>
            <a:r>
              <a:rPr lang="en-US"/>
              <a:t>FINANCIAL REPORT (July, 2024) </a:t>
            </a:r>
            <a:endParaRPr>
              <a:solidFill>
                <a:srgbClr val="FF0000"/>
              </a:solidFill>
            </a:endParaRPr>
          </a:p>
        </p:txBody>
      </p:sp>
      <p:sp>
        <p:nvSpPr>
          <p:cNvPr id="138" name="Google Shape;138;p6"/>
          <p:cNvSpPr txBox="1"/>
          <p:nvPr/>
        </p:nvSpPr>
        <p:spPr>
          <a:xfrm>
            <a:off x="1187303" y="6125515"/>
            <a:ext cx="6599623"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1" sz="1400" u="none" cap="none" strike="noStrike">
              <a:solidFill>
                <a:srgbClr val="FFFFFF"/>
              </a:solidFill>
              <a:latin typeface="Corbel"/>
              <a:ea typeface="Corbel"/>
              <a:cs typeface="Corbel"/>
              <a:sym typeface="Corbel"/>
            </a:endParaRPr>
          </a:p>
          <a:p>
            <a:pPr indent="0" lvl="0" marL="0" marR="0" rtl="0" algn="l">
              <a:lnSpc>
                <a:spcPct val="100000"/>
              </a:lnSpc>
              <a:spcBef>
                <a:spcPts val="0"/>
              </a:spcBef>
              <a:spcAft>
                <a:spcPts val="0"/>
              </a:spcAft>
              <a:buNone/>
            </a:pPr>
            <a:r>
              <a:rPr b="1" i="1" lang="en-US" sz="1400" u="none" cap="none" strike="noStrike">
                <a:solidFill>
                  <a:srgbClr val="FFFFFF"/>
                </a:solidFill>
                <a:latin typeface="Corbel"/>
                <a:ea typeface="Corbel"/>
                <a:cs typeface="Corbel"/>
                <a:sym typeface="Corbel"/>
              </a:rPr>
              <a:t>TOTAL FUNDS IN OPERATING ACCOUNT (July, 2024: $47,991)</a:t>
            </a:r>
            <a:endParaRPr/>
          </a:p>
          <a:p>
            <a:pPr indent="0" lvl="0" marL="0" marR="0" rtl="0" algn="r">
              <a:lnSpc>
                <a:spcPct val="100000"/>
              </a:lnSpc>
              <a:spcBef>
                <a:spcPts val="0"/>
              </a:spcBef>
              <a:spcAft>
                <a:spcPts val="0"/>
              </a:spcAft>
              <a:buNone/>
            </a:pPr>
            <a:r>
              <a:t/>
            </a:r>
            <a:endParaRPr b="1" i="0" sz="1400" u="none" cap="none" strike="noStrike">
              <a:solidFill>
                <a:srgbClr val="FFFFFF"/>
              </a:solidFill>
              <a:latin typeface="Corbel"/>
              <a:ea typeface="Corbel"/>
              <a:cs typeface="Corbel"/>
              <a:sym typeface="Corbel"/>
            </a:endParaRPr>
          </a:p>
        </p:txBody>
      </p:sp>
      <p:pic>
        <p:nvPicPr>
          <p:cNvPr id="139" name="Google Shape;139;p6"/>
          <p:cNvPicPr preferRelativeResize="0"/>
          <p:nvPr/>
        </p:nvPicPr>
        <p:blipFill rotWithShape="1">
          <a:blip r:embed="rId3">
            <a:alphaModFix/>
          </a:blip>
          <a:srcRect b="0" l="0" r="0" t="0"/>
          <a:stretch/>
        </p:blipFill>
        <p:spPr>
          <a:xfrm>
            <a:off x="799319" y="2011680"/>
            <a:ext cx="7543800" cy="4343400"/>
          </a:xfrm>
          <a:prstGeom prst="rect">
            <a:avLst/>
          </a:prstGeom>
          <a:noFill/>
          <a:ln>
            <a:noFill/>
          </a:ln>
        </p:spPr>
      </p:pic>
      <p:sp>
        <p:nvSpPr>
          <p:cNvPr id="140" name="Google Shape;140;p6"/>
          <p:cNvSpPr txBox="1"/>
          <p:nvPr>
            <p:ph idx="1" type="body"/>
          </p:nvPr>
        </p:nvSpPr>
        <p:spPr>
          <a:xfrm>
            <a:off x="685019" y="2011680"/>
            <a:ext cx="7772400" cy="4206240"/>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200"/>
              </a:spcBef>
              <a:spcAft>
                <a:spcPts val="0"/>
              </a:spcAft>
              <a:buSzPts val="18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8"/>
          <p:cNvSpPr txBox="1"/>
          <p:nvPr>
            <p:ph type="title"/>
          </p:nvPr>
        </p:nvSpPr>
        <p:spPr>
          <a:xfrm>
            <a:off x="685019" y="284176"/>
            <a:ext cx="7772400" cy="1508700"/>
          </a:xfrm>
          <a:prstGeom prst="rect">
            <a:avLst/>
          </a:prstGeom>
          <a:noFill/>
          <a:ln>
            <a:noFill/>
          </a:ln>
        </p:spPr>
        <p:txBody>
          <a:bodyPr anchorCtr="0" anchor="ctr" bIns="45700" lIns="91425" spcFirstLastPara="1" rIns="91425" wrap="square" tIns="45700">
            <a:noAutofit/>
          </a:bodyPr>
          <a:lstStyle/>
          <a:p>
            <a:pPr indent="0" lvl="0" marL="0" rtl="0" algn="ctr">
              <a:lnSpc>
                <a:spcPct val="85000"/>
              </a:lnSpc>
              <a:spcBef>
                <a:spcPts val="0"/>
              </a:spcBef>
              <a:spcAft>
                <a:spcPts val="0"/>
              </a:spcAft>
              <a:buClr>
                <a:schemeClr val="dk2"/>
              </a:buClr>
              <a:buSzPts val="3700"/>
              <a:buFont typeface="Corbel"/>
              <a:buNone/>
            </a:pPr>
            <a:r>
              <a:rPr lang="en-US" sz="3700"/>
              <a:t>Many Thanks to Outgoing Executive Committee Members!</a:t>
            </a:r>
            <a:endParaRPr/>
          </a:p>
        </p:txBody>
      </p:sp>
      <p:sp>
        <p:nvSpPr>
          <p:cNvPr id="147" name="Google Shape;147;p8"/>
          <p:cNvSpPr txBox="1"/>
          <p:nvPr>
            <p:ph idx="1" type="body"/>
          </p:nvPr>
        </p:nvSpPr>
        <p:spPr>
          <a:xfrm>
            <a:off x="685019" y="2182368"/>
            <a:ext cx="7772400" cy="4206300"/>
          </a:xfrm>
          <a:prstGeom prst="rect">
            <a:avLst/>
          </a:prstGeom>
          <a:noFill/>
          <a:ln>
            <a:noFill/>
          </a:ln>
        </p:spPr>
        <p:txBody>
          <a:bodyPr anchorCtr="0" anchor="t" bIns="45700" lIns="91425" spcFirstLastPara="1" rIns="91425" wrap="square" tIns="45700">
            <a:normAutofit/>
          </a:bodyPr>
          <a:lstStyle/>
          <a:p>
            <a:pPr indent="-342900" lvl="0" marL="482601" rtl="0" algn="l">
              <a:lnSpc>
                <a:spcPct val="90000"/>
              </a:lnSpc>
              <a:spcBef>
                <a:spcPts val="1400"/>
              </a:spcBef>
              <a:spcAft>
                <a:spcPts val="0"/>
              </a:spcAft>
              <a:buSzPts val="2200"/>
              <a:buFont typeface="Noto Sans Symbols"/>
              <a:buChar char="▪"/>
            </a:pPr>
            <a:r>
              <a:rPr lang="en-US" sz="3200"/>
              <a:t>Yuna Lee, Academic-at-Large</a:t>
            </a:r>
            <a:endParaRPr/>
          </a:p>
          <a:p>
            <a:pPr indent="-342900" lvl="0" marL="482601" rtl="0" algn="l">
              <a:lnSpc>
                <a:spcPct val="90000"/>
              </a:lnSpc>
              <a:spcBef>
                <a:spcPts val="1400"/>
              </a:spcBef>
              <a:spcAft>
                <a:spcPts val="0"/>
              </a:spcAft>
              <a:buSzPts val="2200"/>
              <a:buFont typeface="Noto Sans Symbols"/>
              <a:buChar char="▪"/>
            </a:pPr>
            <a:r>
              <a:rPr lang="en-US" sz="3200"/>
              <a:t>Beth Brooks, Practitioner-at-Large</a:t>
            </a:r>
            <a:endParaRPr/>
          </a:p>
          <a:p>
            <a:pPr indent="-342900" lvl="0" marL="482601" rtl="0" algn="l">
              <a:lnSpc>
                <a:spcPct val="90000"/>
              </a:lnSpc>
              <a:spcBef>
                <a:spcPts val="1400"/>
              </a:spcBef>
              <a:spcAft>
                <a:spcPts val="0"/>
              </a:spcAft>
              <a:buSzPts val="2200"/>
              <a:buFont typeface="Noto Sans Symbols"/>
              <a:buChar char="▪"/>
            </a:pPr>
            <a:r>
              <a:rPr lang="en-US" sz="3200"/>
              <a:t>Gina Theobes, Practitioner-at-Large</a:t>
            </a:r>
            <a:endParaRPr/>
          </a:p>
          <a:p>
            <a:pPr indent="-342900" lvl="0" marL="482601" rtl="0" algn="l">
              <a:lnSpc>
                <a:spcPct val="90000"/>
              </a:lnSpc>
              <a:spcBef>
                <a:spcPts val="1400"/>
              </a:spcBef>
              <a:spcAft>
                <a:spcPts val="0"/>
              </a:spcAft>
              <a:buSzPts val="2200"/>
              <a:buFont typeface="Noto Sans Symbols"/>
              <a:buChar char="▪"/>
            </a:pPr>
            <a:r>
              <a:rPr lang="en-US" sz="3200"/>
              <a:t>Olena Mazurenko, Research Committee Chair</a:t>
            </a:r>
            <a:endParaRPr sz="3200"/>
          </a:p>
          <a:p>
            <a:pPr indent="-406400" lvl="0" marL="482601" rtl="0" algn="l">
              <a:lnSpc>
                <a:spcPct val="90000"/>
              </a:lnSpc>
              <a:spcBef>
                <a:spcPts val="1400"/>
              </a:spcBef>
              <a:spcAft>
                <a:spcPts val="0"/>
              </a:spcAft>
              <a:buSzPts val="3200"/>
              <a:buChar char="▪"/>
            </a:pPr>
            <a:r>
              <a:rPr lang="en-US" sz="3200"/>
              <a:t>Robin Peeters, Student Representative</a:t>
            </a:r>
            <a:endParaRPr sz="3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2ed6c552c8d_0_40"/>
          <p:cNvSpPr txBox="1"/>
          <p:nvPr>
            <p:ph type="title"/>
          </p:nvPr>
        </p:nvSpPr>
        <p:spPr>
          <a:xfrm>
            <a:off x="362309" y="803247"/>
            <a:ext cx="8727300" cy="583800"/>
          </a:xfrm>
          <a:prstGeom prst="rect">
            <a:avLst/>
          </a:prstGeom>
          <a:noFill/>
          <a:ln>
            <a:noFill/>
          </a:ln>
        </p:spPr>
        <p:txBody>
          <a:bodyPr anchorCtr="0" anchor="ctr" bIns="45700" lIns="91425" spcFirstLastPara="1" rIns="91425" wrap="square" tIns="45700">
            <a:noAutofit/>
          </a:bodyPr>
          <a:lstStyle/>
          <a:p>
            <a:pPr indent="0" lvl="0" marL="0" rtl="0" algn="ctr">
              <a:lnSpc>
                <a:spcPct val="85000"/>
              </a:lnSpc>
              <a:spcBef>
                <a:spcPts val="0"/>
              </a:spcBef>
              <a:spcAft>
                <a:spcPts val="0"/>
              </a:spcAft>
              <a:buClr>
                <a:schemeClr val="dk2"/>
              </a:buClr>
              <a:buSzPts val="3600"/>
              <a:buFont typeface="Corbel"/>
              <a:buNone/>
            </a:pPr>
            <a:r>
              <a:rPr lang="en-US" sz="3600"/>
              <a:t>2024-2025 Division Leadership Team</a:t>
            </a:r>
            <a:endParaRPr sz="3600" cap="none">
              <a:solidFill>
                <a:srgbClr val="FF0000"/>
              </a:solidFill>
            </a:endParaRPr>
          </a:p>
        </p:txBody>
      </p:sp>
      <p:sp>
        <p:nvSpPr>
          <p:cNvPr id="154" name="Google Shape;154;g2ed6c552c8d_0_40"/>
          <p:cNvSpPr txBox="1"/>
          <p:nvPr>
            <p:ph idx="1" type="body"/>
          </p:nvPr>
        </p:nvSpPr>
        <p:spPr>
          <a:xfrm>
            <a:off x="362309" y="1905324"/>
            <a:ext cx="4038600" cy="4952676"/>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000"/>
              <a:buFont typeface="Noto Sans Symbols"/>
              <a:buChar char="▪"/>
            </a:pPr>
            <a:r>
              <a:rPr lang="en-US" sz="1800"/>
              <a:t>PDW Chair: </a:t>
            </a:r>
            <a:r>
              <a:rPr b="1" lang="en-US" sz="1800"/>
              <a:t>Ingrid Nembhard</a:t>
            </a:r>
            <a:r>
              <a:rPr lang="en-US" sz="1800"/>
              <a:t>*</a:t>
            </a:r>
            <a:endParaRPr b="1" sz="1800"/>
          </a:p>
          <a:p>
            <a:pPr indent="-342900" lvl="0" marL="342900" rtl="0" algn="l">
              <a:lnSpc>
                <a:spcPct val="100000"/>
              </a:lnSpc>
              <a:spcBef>
                <a:spcPts val="200"/>
              </a:spcBef>
              <a:spcAft>
                <a:spcPts val="0"/>
              </a:spcAft>
              <a:buSzPts val="2000"/>
              <a:buFont typeface="Noto Sans Symbols"/>
              <a:buChar char="▪"/>
            </a:pPr>
            <a:r>
              <a:rPr lang="en-US" sz="1800"/>
              <a:t>Program Chair: </a:t>
            </a:r>
            <a:r>
              <a:rPr b="1" lang="en-US" sz="1800"/>
              <a:t>Amber Stephenson</a:t>
            </a:r>
            <a:endParaRPr sz="1800"/>
          </a:p>
          <a:p>
            <a:pPr indent="-342900" lvl="0" marL="342900" rtl="0" algn="l">
              <a:lnSpc>
                <a:spcPct val="100000"/>
              </a:lnSpc>
              <a:spcBef>
                <a:spcPts val="200"/>
              </a:spcBef>
              <a:spcAft>
                <a:spcPts val="0"/>
              </a:spcAft>
              <a:buSzPts val="2000"/>
              <a:buFont typeface="Noto Sans Symbols"/>
              <a:buChar char="▪"/>
            </a:pPr>
            <a:r>
              <a:rPr lang="en-US" sz="1800"/>
              <a:t>Chair Elect: </a:t>
            </a:r>
            <a:r>
              <a:rPr b="1" lang="en-US" sz="1800"/>
              <a:t>Deirdre McCaughey</a:t>
            </a:r>
            <a:endParaRPr sz="1800"/>
          </a:p>
          <a:p>
            <a:pPr indent="-342900" lvl="0" marL="342900" rtl="0" algn="l">
              <a:lnSpc>
                <a:spcPct val="100000"/>
              </a:lnSpc>
              <a:spcBef>
                <a:spcPts val="200"/>
              </a:spcBef>
              <a:spcAft>
                <a:spcPts val="0"/>
              </a:spcAft>
              <a:buSzPts val="2000"/>
              <a:buFont typeface="Noto Sans Symbols"/>
              <a:buChar char="▪"/>
            </a:pPr>
            <a:r>
              <a:rPr lang="en-US" sz="1800"/>
              <a:t>Division Chair: </a:t>
            </a:r>
            <a:r>
              <a:rPr b="1" lang="en-US" sz="1800"/>
              <a:t>Nick Edwardson</a:t>
            </a:r>
            <a:endParaRPr sz="1800"/>
          </a:p>
          <a:p>
            <a:pPr indent="-342900" lvl="0" marL="342900" rtl="0" algn="l">
              <a:lnSpc>
                <a:spcPct val="100000"/>
              </a:lnSpc>
              <a:spcBef>
                <a:spcPts val="200"/>
              </a:spcBef>
              <a:spcAft>
                <a:spcPts val="0"/>
              </a:spcAft>
              <a:buSzPts val="2000"/>
              <a:buFont typeface="Noto Sans Symbols"/>
              <a:buChar char="▪"/>
            </a:pPr>
            <a:r>
              <a:rPr lang="en-US" sz="1800"/>
              <a:t>Past Division Chair: </a:t>
            </a:r>
            <a:r>
              <a:rPr b="1" lang="en-US" sz="1800"/>
              <a:t>Cheryl Rathert</a:t>
            </a:r>
            <a:endParaRPr b="1" sz="1800"/>
          </a:p>
          <a:p>
            <a:pPr indent="-342900" lvl="0" marL="342900" rtl="0" algn="l">
              <a:lnSpc>
                <a:spcPct val="100000"/>
              </a:lnSpc>
              <a:spcBef>
                <a:spcPts val="200"/>
              </a:spcBef>
              <a:spcAft>
                <a:spcPts val="0"/>
              </a:spcAft>
              <a:buSzPts val="2000"/>
              <a:buFont typeface="Noto Sans Symbols"/>
              <a:buChar char="▪"/>
            </a:pPr>
            <a:r>
              <a:rPr lang="en-US" sz="1800"/>
              <a:t>Academics-at-Large: </a:t>
            </a:r>
            <a:endParaRPr sz="1800"/>
          </a:p>
          <a:p>
            <a:pPr indent="-342900" lvl="1" marL="571500" rtl="0" algn="l">
              <a:lnSpc>
                <a:spcPct val="100000"/>
              </a:lnSpc>
              <a:spcBef>
                <a:spcPts val="200"/>
              </a:spcBef>
              <a:spcAft>
                <a:spcPts val="0"/>
              </a:spcAft>
              <a:buSzPts val="2000"/>
              <a:buFont typeface="Noto Sans Symbols"/>
              <a:buChar char="▪"/>
            </a:pPr>
            <a:r>
              <a:rPr b="1" lang="en-US" sz="1800"/>
              <a:t>Gordon Shen*</a:t>
            </a:r>
            <a:endParaRPr sz="1800"/>
          </a:p>
          <a:p>
            <a:pPr indent="-342900" lvl="1" marL="571500" rtl="0" algn="l">
              <a:lnSpc>
                <a:spcPct val="100000"/>
              </a:lnSpc>
              <a:spcBef>
                <a:spcPts val="200"/>
              </a:spcBef>
              <a:spcAft>
                <a:spcPts val="0"/>
              </a:spcAft>
              <a:buSzPts val="2000"/>
              <a:buFont typeface="Noto Sans Symbols"/>
              <a:buChar char="▪"/>
            </a:pPr>
            <a:r>
              <a:rPr b="1" lang="en-US" sz="1800"/>
              <a:t>Daan Westra</a:t>
            </a:r>
            <a:endParaRPr b="1" sz="1800"/>
          </a:p>
          <a:p>
            <a:pPr indent="-342900" lvl="0" marL="342900" rtl="0" algn="l">
              <a:lnSpc>
                <a:spcPct val="100000"/>
              </a:lnSpc>
              <a:spcBef>
                <a:spcPts val="200"/>
              </a:spcBef>
              <a:spcAft>
                <a:spcPts val="0"/>
              </a:spcAft>
              <a:buSzPts val="2000"/>
              <a:buFont typeface="Noto Sans Symbols"/>
              <a:buChar char="▪"/>
            </a:pPr>
            <a:r>
              <a:rPr lang="en-US" sz="1800"/>
              <a:t>Practitioners-at-Large: </a:t>
            </a:r>
            <a:endParaRPr sz="1800"/>
          </a:p>
          <a:p>
            <a:pPr indent="-342900" lvl="1" marL="571500" rtl="0" algn="l">
              <a:lnSpc>
                <a:spcPct val="100000"/>
              </a:lnSpc>
              <a:spcBef>
                <a:spcPts val="200"/>
              </a:spcBef>
              <a:spcAft>
                <a:spcPts val="0"/>
              </a:spcAft>
              <a:buSzPts val="2000"/>
              <a:buFont typeface="Noto Sans Symbols"/>
              <a:buChar char="▪"/>
            </a:pPr>
            <a:r>
              <a:rPr b="1" lang="en-US" sz="1800"/>
              <a:t>Mishell Klatt*</a:t>
            </a:r>
            <a:endParaRPr sz="1800"/>
          </a:p>
          <a:p>
            <a:pPr indent="-342900" lvl="1" marL="571500" rtl="0" algn="l">
              <a:lnSpc>
                <a:spcPct val="100000"/>
              </a:lnSpc>
              <a:spcBef>
                <a:spcPts val="200"/>
              </a:spcBef>
              <a:spcAft>
                <a:spcPts val="0"/>
              </a:spcAft>
              <a:buSzPts val="2000"/>
              <a:buFont typeface="Noto Sans Symbols"/>
              <a:buChar char="▪"/>
            </a:pPr>
            <a:r>
              <a:rPr b="1" lang="en-US" sz="1800"/>
              <a:t>Andres Pinto*</a:t>
            </a:r>
            <a:endParaRPr sz="1800"/>
          </a:p>
          <a:p>
            <a:pPr indent="-342900" lvl="0" marL="342900" rtl="0" algn="l">
              <a:lnSpc>
                <a:spcPct val="100000"/>
              </a:lnSpc>
              <a:spcBef>
                <a:spcPts val="200"/>
              </a:spcBef>
              <a:spcAft>
                <a:spcPts val="0"/>
              </a:spcAft>
              <a:buSzPts val="2000"/>
              <a:buFont typeface="Noto Sans Symbols"/>
              <a:buChar char="▪"/>
            </a:pPr>
            <a:r>
              <a:rPr lang="en-US" sz="1800"/>
              <a:t>Secretary: </a:t>
            </a:r>
            <a:r>
              <a:rPr b="1" lang="en-US" sz="1800"/>
              <a:t>Nate Carroll</a:t>
            </a:r>
            <a:endParaRPr sz="1800"/>
          </a:p>
          <a:p>
            <a:pPr indent="-342900" lvl="0" marL="342900" rtl="0" algn="l">
              <a:lnSpc>
                <a:spcPct val="100000"/>
              </a:lnSpc>
              <a:spcBef>
                <a:spcPts val="200"/>
              </a:spcBef>
              <a:spcAft>
                <a:spcPts val="0"/>
              </a:spcAft>
              <a:buSzPts val="2000"/>
              <a:buFont typeface="Noto Sans Symbols"/>
              <a:buChar char="▪"/>
            </a:pPr>
            <a:r>
              <a:rPr lang="en-US" sz="1800"/>
              <a:t>Treasurer: </a:t>
            </a:r>
            <a:r>
              <a:rPr b="1" lang="en-US" sz="1800"/>
              <a:t>Terri Menser</a:t>
            </a:r>
            <a:endParaRPr sz="1800"/>
          </a:p>
          <a:p>
            <a:pPr indent="-171450" lvl="0" marL="285750" rtl="0" algn="l">
              <a:lnSpc>
                <a:spcPct val="100000"/>
              </a:lnSpc>
              <a:spcBef>
                <a:spcPts val="200"/>
              </a:spcBef>
              <a:spcAft>
                <a:spcPts val="0"/>
              </a:spcAft>
              <a:buSzPts val="1800"/>
              <a:buFont typeface="Noto Sans Symbols"/>
              <a:buNone/>
            </a:pPr>
            <a:r>
              <a:t/>
            </a:r>
            <a:endParaRPr b="1" sz="1800"/>
          </a:p>
          <a:p>
            <a:pPr indent="-285750" lvl="0" marL="285750" rtl="0" algn="l">
              <a:lnSpc>
                <a:spcPct val="100000"/>
              </a:lnSpc>
              <a:spcBef>
                <a:spcPts val="200"/>
              </a:spcBef>
              <a:spcAft>
                <a:spcPts val="0"/>
              </a:spcAft>
              <a:buSzPts val="1800"/>
              <a:buFont typeface="Noto Sans Symbols"/>
              <a:buChar char="▪"/>
            </a:pPr>
            <a:r>
              <a:rPr b="1" lang="en-US" sz="1800"/>
              <a:t>*Denotes new leader</a:t>
            </a:r>
            <a:endParaRPr sz="1800"/>
          </a:p>
        </p:txBody>
      </p:sp>
      <p:sp>
        <p:nvSpPr>
          <p:cNvPr id="155" name="Google Shape;155;g2ed6c552c8d_0_40"/>
          <p:cNvSpPr txBox="1"/>
          <p:nvPr>
            <p:ph idx="2" type="body"/>
          </p:nvPr>
        </p:nvSpPr>
        <p:spPr>
          <a:xfrm>
            <a:off x="4400909" y="1905324"/>
            <a:ext cx="4275600" cy="4952700"/>
          </a:xfrm>
          <a:prstGeom prst="rect">
            <a:avLst/>
          </a:prstGeom>
          <a:noFill/>
          <a:ln>
            <a:noFill/>
          </a:ln>
        </p:spPr>
        <p:txBody>
          <a:bodyPr anchorCtr="0" anchor="t" bIns="45700" lIns="91425" spcFirstLastPara="1" rIns="91425" wrap="square" tIns="45700">
            <a:noAutofit/>
          </a:bodyPr>
          <a:lstStyle/>
          <a:p>
            <a:pPr indent="-285750" lvl="0" marL="285750" rtl="0" algn="l">
              <a:lnSpc>
                <a:spcPct val="100000"/>
              </a:lnSpc>
              <a:spcBef>
                <a:spcPts val="0"/>
              </a:spcBef>
              <a:spcAft>
                <a:spcPts val="0"/>
              </a:spcAft>
              <a:buSzPts val="2000"/>
              <a:buFont typeface="Noto Sans Symbols"/>
              <a:buChar char="▪"/>
            </a:pPr>
            <a:r>
              <a:rPr lang="en-US" sz="1800">
                <a:solidFill>
                  <a:schemeClr val="lt1"/>
                </a:solidFill>
              </a:rPr>
              <a:t>Student Representatives: </a:t>
            </a:r>
            <a:endParaRPr sz="1800">
              <a:solidFill>
                <a:schemeClr val="lt1"/>
              </a:solidFill>
            </a:endParaRPr>
          </a:p>
          <a:p>
            <a:pPr indent="-285750" lvl="1" marL="514350" rtl="0" algn="l">
              <a:lnSpc>
                <a:spcPct val="100000"/>
              </a:lnSpc>
              <a:spcBef>
                <a:spcPts val="200"/>
              </a:spcBef>
              <a:spcAft>
                <a:spcPts val="0"/>
              </a:spcAft>
              <a:buSzPts val="1800"/>
              <a:buFont typeface="Noto Sans Symbols"/>
              <a:buChar char="▪"/>
            </a:pPr>
            <a:r>
              <a:rPr b="1" lang="en-US" sz="1800">
                <a:solidFill>
                  <a:schemeClr val="lt1"/>
                </a:solidFill>
              </a:rPr>
              <a:t>Pejmon (PJ) Noghrehchi</a:t>
            </a:r>
            <a:endParaRPr b="1" sz="1800">
              <a:solidFill>
                <a:schemeClr val="lt1"/>
              </a:solidFill>
            </a:endParaRPr>
          </a:p>
          <a:p>
            <a:pPr indent="-285750" lvl="1" marL="514350" rtl="0" algn="l">
              <a:lnSpc>
                <a:spcPct val="100000"/>
              </a:lnSpc>
              <a:spcBef>
                <a:spcPts val="400"/>
              </a:spcBef>
              <a:spcAft>
                <a:spcPts val="0"/>
              </a:spcAft>
              <a:buSzPts val="1800"/>
              <a:buFont typeface="Noto Sans Symbols"/>
              <a:buChar char="▪"/>
            </a:pPr>
            <a:r>
              <a:rPr b="1" lang="en-US" sz="1800">
                <a:solidFill>
                  <a:schemeClr val="lt1"/>
                </a:solidFill>
              </a:rPr>
              <a:t>Ren Lovegood*</a:t>
            </a:r>
            <a:endParaRPr sz="1800">
              <a:solidFill>
                <a:schemeClr val="lt1"/>
              </a:solidFill>
            </a:endParaRPr>
          </a:p>
          <a:p>
            <a:pPr indent="-285750" lvl="0" marL="285750" rtl="0" algn="l">
              <a:lnSpc>
                <a:spcPct val="100000"/>
              </a:lnSpc>
              <a:spcBef>
                <a:spcPts val="400"/>
              </a:spcBef>
              <a:spcAft>
                <a:spcPts val="0"/>
              </a:spcAft>
              <a:buSzPts val="2000"/>
              <a:buFont typeface="Noto Sans Symbols"/>
              <a:buChar char="▪"/>
            </a:pPr>
            <a:r>
              <a:rPr lang="en-US" sz="1800">
                <a:solidFill>
                  <a:schemeClr val="lt1"/>
                </a:solidFill>
              </a:rPr>
              <a:t>International Representative-at-Large</a:t>
            </a:r>
            <a:r>
              <a:rPr b="1" lang="en-US" sz="1800">
                <a:solidFill>
                  <a:schemeClr val="lt1"/>
                </a:solidFill>
              </a:rPr>
              <a:t>: </a:t>
            </a:r>
            <a:endParaRPr sz="1800">
              <a:solidFill>
                <a:schemeClr val="lt1"/>
              </a:solidFill>
            </a:endParaRPr>
          </a:p>
          <a:p>
            <a:pPr indent="-342900" lvl="0" marL="517525" rtl="0" algn="l">
              <a:lnSpc>
                <a:spcPct val="100000"/>
              </a:lnSpc>
              <a:spcBef>
                <a:spcPts val="200"/>
              </a:spcBef>
              <a:spcAft>
                <a:spcPts val="0"/>
              </a:spcAft>
              <a:buSzPts val="2000"/>
              <a:buFont typeface="Noto Sans Symbols"/>
              <a:buChar char="▪"/>
            </a:pPr>
            <a:r>
              <a:rPr b="1" lang="en-US" sz="1800">
                <a:solidFill>
                  <a:schemeClr val="lt1"/>
                </a:solidFill>
              </a:rPr>
              <a:t> Abi Sriharan</a:t>
            </a:r>
            <a:endParaRPr b="1" sz="1800">
              <a:solidFill>
                <a:schemeClr val="lt1"/>
              </a:solidFill>
            </a:endParaRPr>
          </a:p>
          <a:p>
            <a:pPr indent="-285750" lvl="0" marL="285750" rtl="0" algn="l">
              <a:lnSpc>
                <a:spcPct val="100000"/>
              </a:lnSpc>
              <a:spcBef>
                <a:spcPts val="200"/>
              </a:spcBef>
              <a:spcAft>
                <a:spcPts val="0"/>
              </a:spcAft>
              <a:buSzPts val="2000"/>
              <a:buFont typeface="Noto Sans Symbols"/>
              <a:buChar char="▪"/>
            </a:pPr>
            <a:r>
              <a:rPr lang="en-US" sz="1800">
                <a:solidFill>
                  <a:schemeClr val="lt1"/>
                </a:solidFill>
              </a:rPr>
              <a:t>Committee Chairs:</a:t>
            </a:r>
            <a:endParaRPr sz="1800">
              <a:solidFill>
                <a:schemeClr val="lt1"/>
              </a:solidFill>
            </a:endParaRPr>
          </a:p>
          <a:p>
            <a:pPr indent="-285750" lvl="1" marL="514350" rtl="0" algn="l">
              <a:lnSpc>
                <a:spcPct val="100000"/>
              </a:lnSpc>
              <a:spcBef>
                <a:spcPts val="200"/>
              </a:spcBef>
              <a:spcAft>
                <a:spcPts val="0"/>
              </a:spcAft>
              <a:buSzPts val="2000"/>
              <a:buFont typeface="Noto Sans Symbols"/>
              <a:buChar char="▪"/>
            </a:pPr>
            <a:r>
              <a:rPr lang="en-US" sz="1800">
                <a:solidFill>
                  <a:schemeClr val="lt1"/>
                </a:solidFill>
              </a:rPr>
              <a:t>Teaching: </a:t>
            </a:r>
            <a:r>
              <a:rPr b="1" lang="en-US" sz="1800">
                <a:solidFill>
                  <a:schemeClr val="lt1"/>
                </a:solidFill>
              </a:rPr>
              <a:t>Patrick Shay</a:t>
            </a:r>
            <a:endParaRPr sz="1800">
              <a:solidFill>
                <a:schemeClr val="lt1"/>
              </a:solidFill>
            </a:endParaRPr>
          </a:p>
          <a:p>
            <a:pPr indent="-285750" lvl="1" marL="514350" rtl="0" algn="l">
              <a:lnSpc>
                <a:spcPct val="100000"/>
              </a:lnSpc>
              <a:spcBef>
                <a:spcPts val="200"/>
              </a:spcBef>
              <a:spcAft>
                <a:spcPts val="0"/>
              </a:spcAft>
              <a:buSzPts val="2000"/>
              <a:buFont typeface="Noto Sans Symbols"/>
              <a:buChar char="▪"/>
            </a:pPr>
            <a:r>
              <a:rPr lang="en-US" sz="1800">
                <a:solidFill>
                  <a:schemeClr val="lt1"/>
                </a:solidFill>
              </a:rPr>
              <a:t>Practice: </a:t>
            </a:r>
            <a:r>
              <a:rPr b="1" lang="en-US" sz="1800">
                <a:solidFill>
                  <a:schemeClr val="lt1"/>
                </a:solidFill>
              </a:rPr>
              <a:t>Tracy Porter &amp; Jennifer Gutberg</a:t>
            </a:r>
            <a:endParaRPr sz="1800">
              <a:solidFill>
                <a:schemeClr val="lt1"/>
              </a:solidFill>
            </a:endParaRPr>
          </a:p>
          <a:p>
            <a:pPr indent="-285750" lvl="1" marL="514350" rtl="0" algn="l">
              <a:lnSpc>
                <a:spcPct val="100000"/>
              </a:lnSpc>
              <a:spcBef>
                <a:spcPts val="200"/>
              </a:spcBef>
              <a:spcAft>
                <a:spcPts val="0"/>
              </a:spcAft>
              <a:buSzPts val="2000"/>
              <a:buFont typeface="Noto Sans Symbols"/>
              <a:buChar char="▪"/>
            </a:pPr>
            <a:r>
              <a:rPr lang="en-US" sz="1800">
                <a:solidFill>
                  <a:schemeClr val="lt1"/>
                </a:solidFill>
              </a:rPr>
              <a:t> Research: </a:t>
            </a:r>
            <a:r>
              <a:rPr b="1" lang="en-US" sz="1800">
                <a:solidFill>
                  <a:schemeClr val="lt1"/>
                </a:solidFill>
              </a:rPr>
              <a:t>Dan Walker</a:t>
            </a:r>
            <a:endParaRPr sz="1800">
              <a:solidFill>
                <a:schemeClr val="lt1"/>
              </a:solidFill>
            </a:endParaRPr>
          </a:p>
          <a:p>
            <a:pPr indent="-285750" lvl="1" marL="514350" rtl="0" algn="l">
              <a:lnSpc>
                <a:spcPct val="100000"/>
              </a:lnSpc>
              <a:spcBef>
                <a:spcPts val="200"/>
              </a:spcBef>
              <a:spcAft>
                <a:spcPts val="0"/>
              </a:spcAft>
              <a:buSzPts val="2000"/>
              <a:buFont typeface="Noto Sans Symbols"/>
              <a:buChar char="▪"/>
            </a:pPr>
            <a:r>
              <a:rPr lang="en-US" sz="1800">
                <a:solidFill>
                  <a:schemeClr val="lt1"/>
                </a:solidFill>
              </a:rPr>
              <a:t> Communications:</a:t>
            </a:r>
            <a:r>
              <a:rPr b="1" lang="en-US" sz="1800">
                <a:solidFill>
                  <a:schemeClr val="lt1"/>
                </a:solidFill>
              </a:rPr>
              <a:t> Tory Hogan</a:t>
            </a:r>
            <a:endParaRPr sz="1800">
              <a:solidFill>
                <a:schemeClr val="lt1"/>
              </a:solidFill>
            </a:endParaRPr>
          </a:p>
          <a:p>
            <a:pPr indent="-285750" lvl="1" marL="514350" rtl="0" algn="l">
              <a:lnSpc>
                <a:spcPct val="100000"/>
              </a:lnSpc>
              <a:spcBef>
                <a:spcPts val="200"/>
              </a:spcBef>
              <a:spcAft>
                <a:spcPts val="0"/>
              </a:spcAft>
              <a:buSzPts val="2000"/>
              <a:buFont typeface="Noto Sans Symbols"/>
              <a:buChar char="▪"/>
            </a:pPr>
            <a:r>
              <a:rPr lang="en-US" sz="1800">
                <a:solidFill>
                  <a:schemeClr val="lt1"/>
                </a:solidFill>
              </a:rPr>
              <a:t>Membership Engagement: </a:t>
            </a:r>
            <a:r>
              <a:rPr b="1" lang="en-US" sz="1800">
                <a:solidFill>
                  <a:schemeClr val="lt1"/>
                </a:solidFill>
              </a:rPr>
              <a:t>Geoff Silvera</a:t>
            </a:r>
            <a:endParaRPr sz="1800">
              <a:solidFill>
                <a:schemeClr val="lt1"/>
              </a:solidFill>
            </a:endParaRPr>
          </a:p>
          <a:p>
            <a:pPr indent="-285750" lvl="1" marL="514350" rtl="0" algn="l">
              <a:lnSpc>
                <a:spcPct val="100000"/>
              </a:lnSpc>
              <a:spcBef>
                <a:spcPts val="200"/>
              </a:spcBef>
              <a:spcAft>
                <a:spcPts val="0"/>
              </a:spcAft>
              <a:buSzPts val="2000"/>
              <a:buFont typeface="Noto Sans Symbols"/>
              <a:buChar char="▪"/>
            </a:pPr>
            <a:r>
              <a:rPr lang="en-US" sz="1800">
                <a:solidFill>
                  <a:schemeClr val="lt1"/>
                </a:solidFill>
              </a:rPr>
              <a:t>DEI Committee: </a:t>
            </a:r>
            <a:r>
              <a:rPr b="1" lang="en-US" sz="1800">
                <a:solidFill>
                  <a:schemeClr val="lt1"/>
                </a:solidFill>
              </a:rPr>
              <a:t>Vicky Parker &amp; Charleata Battle</a:t>
            </a:r>
            <a:endParaRPr sz="1800">
              <a:solidFill>
                <a:schemeClr val="lt1"/>
              </a:solidFill>
            </a:endParaRPr>
          </a:p>
          <a:p>
            <a:pPr indent="-55562" lvl="1" marL="411162" rtl="0" algn="l">
              <a:lnSpc>
                <a:spcPct val="100000"/>
              </a:lnSpc>
              <a:spcBef>
                <a:spcPts val="200"/>
              </a:spcBef>
              <a:spcAft>
                <a:spcPts val="0"/>
              </a:spcAft>
              <a:buSzPts val="2000"/>
              <a:buNone/>
            </a:pPr>
            <a:r>
              <a:t/>
            </a:r>
            <a:endParaRPr b="1"/>
          </a:p>
          <a:p>
            <a:pPr indent="-55562" lvl="1" marL="411162" rtl="0" algn="l">
              <a:lnSpc>
                <a:spcPct val="100000"/>
              </a:lnSpc>
              <a:spcBef>
                <a:spcPts val="200"/>
              </a:spcBef>
              <a:spcAft>
                <a:spcPts val="0"/>
              </a:spcAft>
              <a:buSzPts val="2000"/>
              <a:buNone/>
            </a:pPr>
            <a:r>
              <a:t/>
            </a:r>
            <a:endParaRPr b="1"/>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2"/>
          <p:cNvSpPr/>
          <p:nvPr/>
        </p:nvSpPr>
        <p:spPr>
          <a:xfrm>
            <a:off x="0" y="427168"/>
            <a:ext cx="9144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161" name="Google Shape;161;p12"/>
          <p:cNvSpPr txBox="1"/>
          <p:nvPr>
            <p:ph type="title"/>
          </p:nvPr>
        </p:nvSpPr>
        <p:spPr>
          <a:xfrm>
            <a:off x="482600" y="654519"/>
            <a:ext cx="2317078" cy="539014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5000"/>
              </a:lnSpc>
              <a:spcBef>
                <a:spcPts val="0"/>
              </a:spcBef>
              <a:spcAft>
                <a:spcPts val="0"/>
              </a:spcAft>
              <a:buClr>
                <a:schemeClr val="dk2"/>
              </a:buClr>
              <a:buSzPct val="111111"/>
              <a:buFont typeface="Corbel"/>
              <a:buNone/>
            </a:pPr>
            <a:br>
              <a:rPr lang="en-US" sz="2800">
                <a:solidFill>
                  <a:schemeClr val="dk2"/>
                </a:solidFill>
              </a:rPr>
            </a:br>
            <a:br>
              <a:rPr lang="en-US" sz="2800">
                <a:solidFill>
                  <a:schemeClr val="dk2"/>
                </a:solidFill>
              </a:rPr>
            </a:br>
            <a:br>
              <a:rPr lang="en-US" sz="2800">
                <a:solidFill>
                  <a:schemeClr val="dk2"/>
                </a:solidFill>
              </a:rPr>
            </a:br>
            <a:br>
              <a:rPr lang="en-US" sz="2800">
                <a:solidFill>
                  <a:schemeClr val="dk2"/>
                </a:solidFill>
              </a:rPr>
            </a:br>
            <a:br>
              <a:rPr lang="en-US" sz="2800">
                <a:solidFill>
                  <a:schemeClr val="dk2"/>
                </a:solidFill>
              </a:rPr>
            </a:br>
            <a:br>
              <a:rPr lang="en-US" sz="2800">
                <a:solidFill>
                  <a:schemeClr val="dk2"/>
                </a:solidFill>
              </a:rPr>
            </a:br>
            <a:br>
              <a:rPr lang="en-US" sz="2800">
                <a:solidFill>
                  <a:schemeClr val="dk2"/>
                </a:solidFill>
              </a:rPr>
            </a:br>
            <a:br>
              <a:rPr lang="en-US" sz="2800">
                <a:solidFill>
                  <a:schemeClr val="dk2"/>
                </a:solidFill>
              </a:rPr>
            </a:br>
            <a:r>
              <a:rPr b="1" lang="en-US" sz="2800">
                <a:solidFill>
                  <a:schemeClr val="dk2"/>
                </a:solidFill>
              </a:rPr>
              <a:t>Thank you HCM Committees &amp; Committee Chairs!</a:t>
            </a:r>
            <a:br>
              <a:rPr b="1" lang="en-US" sz="2800">
                <a:solidFill>
                  <a:schemeClr val="dk2"/>
                </a:solidFill>
              </a:rPr>
            </a:br>
            <a:br>
              <a:rPr b="1" lang="en-US" sz="2800">
                <a:solidFill>
                  <a:schemeClr val="dk2"/>
                </a:solidFill>
              </a:rPr>
            </a:br>
            <a:r>
              <a:rPr b="1" lang="en-US" sz="2800">
                <a:solidFill>
                  <a:schemeClr val="dk2"/>
                </a:solidFill>
              </a:rPr>
              <a:t>Consider joining a committee!</a:t>
            </a:r>
            <a:br>
              <a:rPr b="1" lang="en-US" sz="2800">
                <a:solidFill>
                  <a:schemeClr val="dk2"/>
                </a:solidFill>
              </a:rPr>
            </a:br>
            <a:br>
              <a:rPr b="1" lang="en-US" sz="2800">
                <a:solidFill>
                  <a:schemeClr val="dk2"/>
                </a:solidFill>
              </a:rPr>
            </a:br>
            <a:br>
              <a:rPr lang="en-US" sz="2800">
                <a:solidFill>
                  <a:schemeClr val="dk2"/>
                </a:solidFill>
              </a:rPr>
            </a:br>
            <a:br>
              <a:rPr lang="en-US" sz="2800">
                <a:solidFill>
                  <a:schemeClr val="dk2"/>
                </a:solidFill>
              </a:rPr>
            </a:br>
            <a:br>
              <a:rPr lang="en-US" sz="2800">
                <a:solidFill>
                  <a:schemeClr val="dk2"/>
                </a:solidFill>
              </a:rPr>
            </a:br>
            <a:br>
              <a:rPr lang="en-US" sz="2800">
                <a:solidFill>
                  <a:schemeClr val="dk2"/>
                </a:solidFill>
              </a:rPr>
            </a:br>
            <a:br>
              <a:rPr lang="en-US" sz="2800">
                <a:solidFill>
                  <a:schemeClr val="dk2"/>
                </a:solidFill>
              </a:rPr>
            </a:br>
            <a:br>
              <a:rPr lang="en-US" sz="2800">
                <a:solidFill>
                  <a:schemeClr val="dk2"/>
                </a:solidFill>
              </a:rPr>
            </a:br>
            <a:br>
              <a:rPr lang="en-US" sz="2800">
                <a:solidFill>
                  <a:schemeClr val="dk2"/>
                </a:solidFill>
              </a:rPr>
            </a:br>
            <a:endParaRPr sz="2800">
              <a:solidFill>
                <a:srgbClr val="FF0000"/>
              </a:solidFill>
            </a:endParaRPr>
          </a:p>
        </p:txBody>
      </p:sp>
      <p:sp>
        <p:nvSpPr>
          <p:cNvPr id="162" name="Google Shape;162;p12"/>
          <p:cNvSpPr/>
          <p:nvPr/>
        </p:nvSpPr>
        <p:spPr>
          <a:xfrm>
            <a:off x="0" y="0"/>
            <a:ext cx="9146751" cy="4826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cxnSp>
        <p:nvCxnSpPr>
          <p:cNvPr id="163" name="Google Shape;163;p12"/>
          <p:cNvCxnSpPr/>
          <p:nvPr/>
        </p:nvCxnSpPr>
        <p:spPr>
          <a:xfrm>
            <a:off x="3044951" y="1836869"/>
            <a:ext cx="0" cy="3184263"/>
          </a:xfrm>
          <a:prstGeom prst="straightConnector1">
            <a:avLst/>
          </a:prstGeom>
          <a:noFill/>
          <a:ln cap="flat" cmpd="sng" w="25400">
            <a:solidFill>
              <a:schemeClr val="dk2"/>
            </a:solidFill>
            <a:prstDash val="solid"/>
            <a:round/>
            <a:headEnd len="sm" w="sm" type="none"/>
            <a:tailEnd len="sm" w="sm" type="none"/>
          </a:ln>
        </p:spPr>
      </p:cxnSp>
      <p:sp>
        <p:nvSpPr>
          <p:cNvPr id="164" name="Google Shape;164;p12"/>
          <p:cNvSpPr txBox="1"/>
          <p:nvPr>
            <p:ph idx="1" type="body"/>
          </p:nvPr>
        </p:nvSpPr>
        <p:spPr>
          <a:xfrm>
            <a:off x="3286251" y="813335"/>
            <a:ext cx="4953998" cy="4918598"/>
          </a:xfrm>
          <a:prstGeom prst="rect">
            <a:avLst/>
          </a:prstGeom>
          <a:noFill/>
          <a:ln>
            <a:noFill/>
          </a:ln>
        </p:spPr>
        <p:txBody>
          <a:bodyPr anchorCtr="0" anchor="ctr" bIns="45700" lIns="91425" spcFirstLastPara="1" rIns="91425" wrap="square" tIns="45700">
            <a:noAutofit/>
          </a:bodyPr>
          <a:lstStyle/>
          <a:p>
            <a:pPr indent="-342900" lvl="0" marL="342900" rtl="0" algn="l">
              <a:lnSpc>
                <a:spcPct val="100000"/>
              </a:lnSpc>
              <a:spcBef>
                <a:spcPts val="600"/>
              </a:spcBef>
              <a:spcAft>
                <a:spcPts val="0"/>
              </a:spcAft>
              <a:buSzPts val="1800"/>
              <a:buChar char="▪"/>
            </a:pPr>
            <a:r>
              <a:rPr lang="en-US" sz="2000">
                <a:solidFill>
                  <a:schemeClr val="dk2"/>
                </a:solidFill>
              </a:rPr>
              <a:t>Committee members serve for 3 years</a:t>
            </a:r>
            <a:endParaRPr/>
          </a:p>
          <a:p>
            <a:pPr indent="-342900" lvl="0" marL="342900" rtl="0" algn="l">
              <a:lnSpc>
                <a:spcPct val="100000"/>
              </a:lnSpc>
              <a:spcBef>
                <a:spcPts val="600"/>
              </a:spcBef>
              <a:spcAft>
                <a:spcPts val="0"/>
              </a:spcAft>
              <a:buSzPts val="1800"/>
              <a:buChar char="▪"/>
            </a:pPr>
            <a:r>
              <a:rPr lang="en-US" sz="2000">
                <a:solidFill>
                  <a:schemeClr val="dk2"/>
                </a:solidFill>
              </a:rPr>
              <a:t>Can serve a 2</a:t>
            </a:r>
            <a:r>
              <a:rPr baseline="30000" lang="en-US" sz="2000">
                <a:solidFill>
                  <a:schemeClr val="dk2"/>
                </a:solidFill>
              </a:rPr>
              <a:t>nd</a:t>
            </a:r>
            <a:r>
              <a:rPr lang="en-US" sz="2000">
                <a:solidFill>
                  <a:schemeClr val="dk2"/>
                </a:solidFill>
              </a:rPr>
              <a:t> 3-year term</a:t>
            </a:r>
            <a:endParaRPr/>
          </a:p>
          <a:p>
            <a:pPr indent="-342900" lvl="0" marL="342900" rtl="0" algn="l">
              <a:lnSpc>
                <a:spcPct val="100000"/>
              </a:lnSpc>
              <a:spcBef>
                <a:spcPts val="600"/>
              </a:spcBef>
              <a:spcAft>
                <a:spcPts val="0"/>
              </a:spcAft>
              <a:buSzPts val="1800"/>
              <a:buChar char="▪"/>
            </a:pPr>
            <a:r>
              <a:rPr lang="en-US" sz="2000">
                <a:solidFill>
                  <a:schemeClr val="dk2"/>
                </a:solidFill>
              </a:rPr>
              <a:t>Members must participate in one initiative per year</a:t>
            </a:r>
            <a:endParaRPr/>
          </a:p>
          <a:p>
            <a:pPr indent="-342900" lvl="1" marL="800100" rtl="0" algn="l">
              <a:lnSpc>
                <a:spcPct val="100000"/>
              </a:lnSpc>
              <a:spcBef>
                <a:spcPts val="600"/>
              </a:spcBef>
              <a:spcAft>
                <a:spcPts val="0"/>
              </a:spcAft>
              <a:buSzPts val="1800"/>
              <a:buChar char="▪"/>
            </a:pPr>
            <a:r>
              <a:rPr lang="en-US" sz="1800">
                <a:solidFill>
                  <a:schemeClr val="dk2"/>
                </a:solidFill>
              </a:rPr>
              <a:t>Research – Dan Walker</a:t>
            </a:r>
            <a:endParaRPr/>
          </a:p>
          <a:p>
            <a:pPr indent="-342900" lvl="1" marL="800100" rtl="0" algn="l">
              <a:lnSpc>
                <a:spcPct val="100000"/>
              </a:lnSpc>
              <a:spcBef>
                <a:spcPts val="600"/>
              </a:spcBef>
              <a:spcAft>
                <a:spcPts val="0"/>
              </a:spcAft>
              <a:buSzPts val="1800"/>
              <a:buChar char="▪"/>
            </a:pPr>
            <a:r>
              <a:rPr lang="en-US" sz="1800">
                <a:solidFill>
                  <a:schemeClr val="dk2"/>
                </a:solidFill>
              </a:rPr>
              <a:t>Teaching – Patrick Shay</a:t>
            </a:r>
            <a:endParaRPr/>
          </a:p>
          <a:p>
            <a:pPr indent="-342900" lvl="1" marL="800100" rtl="0" algn="l">
              <a:lnSpc>
                <a:spcPct val="100000"/>
              </a:lnSpc>
              <a:spcBef>
                <a:spcPts val="600"/>
              </a:spcBef>
              <a:spcAft>
                <a:spcPts val="0"/>
              </a:spcAft>
              <a:buSzPts val="1800"/>
              <a:buChar char="▪"/>
            </a:pPr>
            <a:r>
              <a:rPr lang="en-US" sz="1800">
                <a:solidFill>
                  <a:schemeClr val="dk2"/>
                </a:solidFill>
              </a:rPr>
              <a:t>Practice – Tracy Porter &amp; Jennifer Gutberg</a:t>
            </a:r>
            <a:endParaRPr sz="1800">
              <a:solidFill>
                <a:schemeClr val="dk2"/>
              </a:solidFill>
            </a:endParaRPr>
          </a:p>
          <a:p>
            <a:pPr indent="-342900" lvl="1" marL="800100" rtl="0" algn="l">
              <a:lnSpc>
                <a:spcPct val="100000"/>
              </a:lnSpc>
              <a:spcBef>
                <a:spcPts val="600"/>
              </a:spcBef>
              <a:spcAft>
                <a:spcPts val="0"/>
              </a:spcAft>
              <a:buSzPts val="1800"/>
              <a:buChar char="▪"/>
            </a:pPr>
            <a:r>
              <a:rPr lang="en-US" sz="1800">
                <a:solidFill>
                  <a:schemeClr val="dk2"/>
                </a:solidFill>
              </a:rPr>
              <a:t>Student Engagement – PJ Noghrechi &amp; Ren Lovegood</a:t>
            </a:r>
            <a:endParaRPr/>
          </a:p>
          <a:p>
            <a:pPr indent="-342900" lvl="1" marL="800100" rtl="0" algn="l">
              <a:lnSpc>
                <a:spcPct val="100000"/>
              </a:lnSpc>
              <a:spcBef>
                <a:spcPts val="600"/>
              </a:spcBef>
              <a:spcAft>
                <a:spcPts val="0"/>
              </a:spcAft>
              <a:buSzPts val="1800"/>
              <a:buChar char="▪"/>
            </a:pPr>
            <a:r>
              <a:rPr lang="en-US" sz="1800">
                <a:solidFill>
                  <a:schemeClr val="dk2"/>
                </a:solidFill>
              </a:rPr>
              <a:t>Communications – Tory Hogan</a:t>
            </a:r>
            <a:endParaRPr/>
          </a:p>
          <a:p>
            <a:pPr indent="-342900" lvl="1" marL="800100" rtl="0" algn="l">
              <a:lnSpc>
                <a:spcPct val="100000"/>
              </a:lnSpc>
              <a:spcBef>
                <a:spcPts val="600"/>
              </a:spcBef>
              <a:spcAft>
                <a:spcPts val="0"/>
              </a:spcAft>
              <a:buSzPts val="1800"/>
              <a:buChar char="▪"/>
            </a:pPr>
            <a:r>
              <a:rPr lang="en-US" sz="1800">
                <a:solidFill>
                  <a:schemeClr val="dk2"/>
                </a:solidFill>
              </a:rPr>
              <a:t>Member Engagement – Geoffrey Silvera</a:t>
            </a:r>
            <a:endParaRPr sz="1800">
              <a:solidFill>
                <a:schemeClr val="dk2"/>
              </a:solidFill>
            </a:endParaRPr>
          </a:p>
          <a:p>
            <a:pPr indent="-342900" lvl="1" marL="800100" rtl="0" algn="l">
              <a:lnSpc>
                <a:spcPct val="100000"/>
              </a:lnSpc>
              <a:spcBef>
                <a:spcPts val="600"/>
              </a:spcBef>
              <a:spcAft>
                <a:spcPts val="0"/>
              </a:spcAft>
              <a:buSzPts val="1800"/>
              <a:buChar char="▪"/>
            </a:pPr>
            <a:r>
              <a:rPr lang="en-US" sz="1800">
                <a:solidFill>
                  <a:schemeClr val="dk2"/>
                </a:solidFill>
              </a:rPr>
              <a:t>DEI – Charleata Battle &amp; Vicky Parker</a:t>
            </a:r>
            <a:endParaRPr/>
          </a:p>
          <a:p>
            <a:pPr indent="0" lvl="1" marL="457200" rtl="0" algn="l">
              <a:lnSpc>
                <a:spcPct val="100000"/>
              </a:lnSpc>
              <a:spcBef>
                <a:spcPts val="600"/>
              </a:spcBef>
              <a:spcAft>
                <a:spcPts val="0"/>
              </a:spcAft>
              <a:buSzPts val="1800"/>
              <a:buNone/>
            </a:pPr>
            <a:r>
              <a:rPr lang="en-US" sz="1800">
                <a:solidFill>
                  <a:schemeClr val="dk2"/>
                </a:solidFill>
              </a:rPr>
              <a:t>(Listed on HCM website)</a:t>
            </a:r>
            <a:endParaRPr/>
          </a:p>
        </p:txBody>
      </p:sp>
      <p:sp>
        <p:nvSpPr>
          <p:cNvPr id="165" name="Google Shape;165;p12"/>
          <p:cNvSpPr/>
          <p:nvPr/>
        </p:nvSpPr>
        <p:spPr>
          <a:xfrm>
            <a:off x="0" y="6375400"/>
            <a:ext cx="9146751" cy="4826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9" name="Shape 169"/>
        <p:cNvGrpSpPr/>
        <p:nvPr/>
      </p:nvGrpSpPr>
      <p:grpSpPr>
        <a:xfrm>
          <a:off x="0" y="0"/>
          <a:ext cx="0" cy="0"/>
          <a:chOff x="0" y="0"/>
          <a:chExt cx="0" cy="0"/>
        </a:xfrm>
      </p:grpSpPr>
      <p:sp>
        <p:nvSpPr>
          <p:cNvPr id="170" name="Google Shape;170;p5"/>
          <p:cNvSpPr/>
          <p:nvPr/>
        </p:nvSpPr>
        <p:spPr>
          <a:xfrm>
            <a:off x="0" y="427168"/>
            <a:ext cx="9144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171" name="Google Shape;171;p5"/>
          <p:cNvSpPr txBox="1"/>
          <p:nvPr>
            <p:ph type="title"/>
          </p:nvPr>
        </p:nvSpPr>
        <p:spPr>
          <a:xfrm>
            <a:off x="482600" y="654519"/>
            <a:ext cx="2317078" cy="539014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5000"/>
              </a:lnSpc>
              <a:spcBef>
                <a:spcPts val="0"/>
              </a:spcBef>
              <a:spcAft>
                <a:spcPts val="0"/>
              </a:spcAft>
              <a:buClr>
                <a:schemeClr val="dk2"/>
              </a:buClr>
              <a:buSzPct val="111111"/>
              <a:buFont typeface="Corbel"/>
              <a:buNone/>
            </a:pPr>
            <a:br>
              <a:rPr lang="en-US" sz="2800">
                <a:solidFill>
                  <a:schemeClr val="dk2"/>
                </a:solidFill>
              </a:rPr>
            </a:br>
            <a:br>
              <a:rPr lang="en-US" sz="2800">
                <a:solidFill>
                  <a:schemeClr val="dk2"/>
                </a:solidFill>
              </a:rPr>
            </a:br>
            <a:br>
              <a:rPr lang="en-US" sz="2800">
                <a:solidFill>
                  <a:schemeClr val="dk2"/>
                </a:solidFill>
              </a:rPr>
            </a:br>
            <a:br>
              <a:rPr lang="en-US" sz="2800">
                <a:solidFill>
                  <a:schemeClr val="dk2"/>
                </a:solidFill>
              </a:rPr>
            </a:br>
            <a:br>
              <a:rPr lang="en-US" sz="2800">
                <a:solidFill>
                  <a:schemeClr val="dk2"/>
                </a:solidFill>
              </a:rPr>
            </a:br>
            <a:br>
              <a:rPr lang="en-US" sz="2800">
                <a:solidFill>
                  <a:schemeClr val="dk2"/>
                </a:solidFill>
              </a:rPr>
            </a:br>
            <a:br>
              <a:rPr lang="en-US" sz="2800">
                <a:solidFill>
                  <a:schemeClr val="dk2"/>
                </a:solidFill>
              </a:rPr>
            </a:br>
            <a:br>
              <a:rPr lang="en-US" sz="2800">
                <a:solidFill>
                  <a:schemeClr val="dk2"/>
                </a:solidFill>
              </a:rPr>
            </a:br>
            <a:r>
              <a:rPr b="1" lang="en-US" sz="2800">
                <a:solidFill>
                  <a:schemeClr val="dk2"/>
                </a:solidFill>
              </a:rPr>
              <a:t>New DEI Committee: </a:t>
            </a:r>
            <a:br>
              <a:rPr b="1" lang="en-US" sz="2800">
                <a:solidFill>
                  <a:schemeClr val="dk2"/>
                </a:solidFill>
              </a:rPr>
            </a:br>
            <a:r>
              <a:rPr b="1" lang="en-US" sz="2800">
                <a:solidFill>
                  <a:schemeClr val="dk2"/>
                </a:solidFill>
              </a:rPr>
              <a:t>Diversity, Equity, &amp; Inclusion Statement</a:t>
            </a:r>
            <a:br>
              <a:rPr lang="en-US" sz="2800">
                <a:solidFill>
                  <a:schemeClr val="dk2"/>
                </a:solidFill>
              </a:rPr>
            </a:br>
            <a:br>
              <a:rPr lang="en-US" sz="2800">
                <a:solidFill>
                  <a:schemeClr val="dk2"/>
                </a:solidFill>
              </a:rPr>
            </a:br>
            <a:br>
              <a:rPr lang="en-US" sz="2800">
                <a:solidFill>
                  <a:schemeClr val="dk2"/>
                </a:solidFill>
              </a:rPr>
            </a:br>
            <a:br>
              <a:rPr lang="en-US" sz="2800">
                <a:solidFill>
                  <a:schemeClr val="dk2"/>
                </a:solidFill>
              </a:rPr>
            </a:br>
            <a:br>
              <a:rPr lang="en-US" sz="2800">
                <a:solidFill>
                  <a:schemeClr val="dk2"/>
                </a:solidFill>
              </a:rPr>
            </a:br>
            <a:br>
              <a:rPr lang="en-US" sz="2800">
                <a:solidFill>
                  <a:schemeClr val="dk2"/>
                </a:solidFill>
              </a:rPr>
            </a:br>
            <a:br>
              <a:rPr lang="en-US" sz="2800">
                <a:solidFill>
                  <a:schemeClr val="dk2"/>
                </a:solidFill>
              </a:rPr>
            </a:br>
            <a:br>
              <a:rPr lang="en-US" sz="2800">
                <a:solidFill>
                  <a:schemeClr val="dk2"/>
                </a:solidFill>
              </a:rPr>
            </a:br>
            <a:br>
              <a:rPr lang="en-US" sz="2800">
                <a:solidFill>
                  <a:schemeClr val="dk2"/>
                </a:solidFill>
              </a:rPr>
            </a:br>
            <a:endParaRPr sz="2800">
              <a:solidFill>
                <a:srgbClr val="FF0000"/>
              </a:solidFill>
            </a:endParaRPr>
          </a:p>
        </p:txBody>
      </p:sp>
      <p:sp>
        <p:nvSpPr>
          <p:cNvPr id="172" name="Google Shape;172;p5"/>
          <p:cNvSpPr/>
          <p:nvPr/>
        </p:nvSpPr>
        <p:spPr>
          <a:xfrm>
            <a:off x="0" y="0"/>
            <a:ext cx="9146751" cy="4826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cxnSp>
        <p:nvCxnSpPr>
          <p:cNvPr id="173" name="Google Shape;173;p5"/>
          <p:cNvCxnSpPr/>
          <p:nvPr/>
        </p:nvCxnSpPr>
        <p:spPr>
          <a:xfrm>
            <a:off x="3044951" y="1836869"/>
            <a:ext cx="0" cy="3184263"/>
          </a:xfrm>
          <a:prstGeom prst="straightConnector1">
            <a:avLst/>
          </a:prstGeom>
          <a:noFill/>
          <a:ln cap="flat" cmpd="sng" w="25400">
            <a:solidFill>
              <a:schemeClr val="dk2"/>
            </a:solidFill>
            <a:prstDash val="solid"/>
            <a:round/>
            <a:headEnd len="sm" w="sm" type="none"/>
            <a:tailEnd len="sm" w="sm" type="none"/>
          </a:ln>
        </p:spPr>
      </p:cxnSp>
      <p:sp>
        <p:nvSpPr>
          <p:cNvPr id="174" name="Google Shape;174;p5"/>
          <p:cNvSpPr txBox="1"/>
          <p:nvPr>
            <p:ph idx="1" type="body"/>
          </p:nvPr>
        </p:nvSpPr>
        <p:spPr>
          <a:xfrm>
            <a:off x="3286251" y="813335"/>
            <a:ext cx="4953998" cy="4918598"/>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1200"/>
              </a:spcBef>
              <a:spcAft>
                <a:spcPts val="0"/>
              </a:spcAft>
              <a:buSzPts val="1800"/>
              <a:buNone/>
            </a:pPr>
            <a:r>
              <a:rPr b="1" lang="en-US" sz="1400">
                <a:solidFill>
                  <a:schemeClr val="dk2"/>
                </a:solidFill>
                <a:latin typeface="Corbel"/>
                <a:ea typeface="Corbel"/>
                <a:cs typeface="Corbel"/>
                <a:sym typeface="Corbel"/>
              </a:rPr>
              <a:t>1</a:t>
            </a:r>
            <a:r>
              <a:rPr b="1" lang="en-US" sz="1500">
                <a:solidFill>
                  <a:schemeClr val="dk2"/>
                </a:solidFill>
                <a:latin typeface="Corbel"/>
                <a:ea typeface="Corbel"/>
                <a:cs typeface="Corbel"/>
                <a:sym typeface="Corbel"/>
              </a:rPr>
              <a:t>. We are dedicated to supporting a diverse, equitable, and inclusive healthcare management and organization field.</a:t>
            </a:r>
            <a:endParaRPr b="1" sz="1500">
              <a:solidFill>
                <a:schemeClr val="dk2"/>
              </a:solidFill>
              <a:latin typeface="Corbel"/>
              <a:ea typeface="Corbel"/>
              <a:cs typeface="Corbel"/>
              <a:sym typeface="Corbel"/>
            </a:endParaRPr>
          </a:p>
          <a:p>
            <a:pPr indent="0" lvl="0" marL="0" rtl="0" algn="l">
              <a:lnSpc>
                <a:spcPct val="115000"/>
              </a:lnSpc>
              <a:spcBef>
                <a:spcPts val="1200"/>
              </a:spcBef>
              <a:spcAft>
                <a:spcPts val="0"/>
              </a:spcAft>
              <a:buSzPts val="1800"/>
              <a:buNone/>
            </a:pPr>
            <a:r>
              <a:rPr b="1" lang="en-US" sz="1500">
                <a:solidFill>
                  <a:schemeClr val="dk2"/>
                </a:solidFill>
                <a:latin typeface="Corbel"/>
                <a:ea typeface="Corbel"/>
                <a:cs typeface="Corbel"/>
                <a:sym typeface="Corbel"/>
              </a:rPr>
              <a:t>2. We are committed to leading policies and practices that foster and promote equitable inclusion for all persons and the benefits of diversity.</a:t>
            </a:r>
            <a:endParaRPr b="1" sz="1500">
              <a:solidFill>
                <a:schemeClr val="dk2"/>
              </a:solidFill>
              <a:latin typeface="Corbel"/>
              <a:ea typeface="Corbel"/>
              <a:cs typeface="Corbel"/>
              <a:sym typeface="Corbel"/>
            </a:endParaRPr>
          </a:p>
          <a:p>
            <a:pPr indent="0" lvl="0" marL="0" rtl="0" algn="l">
              <a:lnSpc>
                <a:spcPct val="115000"/>
              </a:lnSpc>
              <a:spcBef>
                <a:spcPts val="1200"/>
              </a:spcBef>
              <a:spcAft>
                <a:spcPts val="0"/>
              </a:spcAft>
              <a:buSzPts val="1800"/>
              <a:buNone/>
            </a:pPr>
            <a:r>
              <a:rPr b="1" lang="en-US" sz="1500">
                <a:solidFill>
                  <a:schemeClr val="dk2"/>
                </a:solidFill>
                <a:latin typeface="Corbel"/>
                <a:ea typeface="Corbel"/>
                <a:cs typeface="Corbel"/>
                <a:sym typeface="Corbel"/>
              </a:rPr>
              <a:t>3. We value and embrace the many dimensions of diversity among HCM members and respect each other’s voices.</a:t>
            </a:r>
            <a:endParaRPr b="1" sz="1500">
              <a:solidFill>
                <a:schemeClr val="dk2"/>
              </a:solidFill>
              <a:latin typeface="Corbel"/>
              <a:ea typeface="Corbel"/>
              <a:cs typeface="Corbel"/>
              <a:sym typeface="Corbel"/>
            </a:endParaRPr>
          </a:p>
          <a:p>
            <a:pPr indent="0" lvl="0" marL="0" rtl="0" algn="l">
              <a:lnSpc>
                <a:spcPct val="115000"/>
              </a:lnSpc>
              <a:spcBef>
                <a:spcPts val="1200"/>
              </a:spcBef>
              <a:spcAft>
                <a:spcPts val="0"/>
              </a:spcAft>
              <a:buSzPts val="1800"/>
              <a:buNone/>
            </a:pPr>
            <a:r>
              <a:rPr b="1" lang="en-US" sz="1500">
                <a:solidFill>
                  <a:schemeClr val="dk2"/>
                </a:solidFill>
                <a:latin typeface="Corbel"/>
                <a:ea typeface="Corbel"/>
                <a:cs typeface="Corbel"/>
                <a:sym typeface="Corbel"/>
              </a:rPr>
              <a:t>4. These are all means to raise the quality of research, teaching, practice, and mentorship in the field of healthcare management and organization.</a:t>
            </a:r>
            <a:endParaRPr b="1" sz="1500">
              <a:solidFill>
                <a:schemeClr val="dk2"/>
              </a:solidFill>
              <a:latin typeface="Corbel"/>
              <a:ea typeface="Corbel"/>
              <a:cs typeface="Corbel"/>
              <a:sym typeface="Corbel"/>
            </a:endParaRPr>
          </a:p>
          <a:p>
            <a:pPr indent="0" lvl="0" marL="0" rtl="0" algn="l">
              <a:lnSpc>
                <a:spcPct val="115000"/>
              </a:lnSpc>
              <a:spcBef>
                <a:spcPts val="1200"/>
              </a:spcBef>
              <a:spcAft>
                <a:spcPts val="0"/>
              </a:spcAft>
              <a:buSzPts val="1800"/>
              <a:buNone/>
            </a:pPr>
            <a:r>
              <a:rPr b="1" lang="en-US" sz="1500">
                <a:solidFill>
                  <a:schemeClr val="dk2"/>
                </a:solidFill>
                <a:latin typeface="Corbel"/>
                <a:ea typeface="Corbel"/>
                <a:cs typeface="Corbel"/>
                <a:sym typeface="Corbel"/>
              </a:rPr>
              <a:t>5. Together, we share the responsibility to uphold community standards for ethical and bias-free behavior among members.</a:t>
            </a:r>
            <a:endParaRPr b="1" sz="1500">
              <a:solidFill>
                <a:schemeClr val="dk2"/>
              </a:solidFill>
              <a:latin typeface="Corbel"/>
              <a:ea typeface="Corbel"/>
              <a:cs typeface="Corbel"/>
              <a:sym typeface="Corbel"/>
            </a:endParaRPr>
          </a:p>
          <a:p>
            <a:pPr indent="-55878" lvl="0" marL="182880" rtl="0" algn="l">
              <a:lnSpc>
                <a:spcPct val="90000"/>
              </a:lnSpc>
              <a:spcBef>
                <a:spcPts val="1200"/>
              </a:spcBef>
              <a:spcAft>
                <a:spcPts val="0"/>
              </a:spcAft>
              <a:buSzPts val="2000"/>
              <a:buNone/>
            </a:pPr>
            <a:r>
              <a:rPr lang="en-US" sz="2000">
                <a:solidFill>
                  <a:schemeClr val="dk2"/>
                </a:solidFill>
              </a:rPr>
              <a:t>(Posted on HCM Website)</a:t>
            </a:r>
            <a:endParaRPr sz="2000">
              <a:solidFill>
                <a:schemeClr val="dk2"/>
              </a:solidFill>
            </a:endParaRPr>
          </a:p>
        </p:txBody>
      </p:sp>
      <p:sp>
        <p:nvSpPr>
          <p:cNvPr id="175" name="Google Shape;175;p5"/>
          <p:cNvSpPr/>
          <p:nvPr/>
        </p:nvSpPr>
        <p:spPr>
          <a:xfrm>
            <a:off x="0" y="6375400"/>
            <a:ext cx="9146751" cy="4826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Tree>
  </p:cSld>
  <p:clrMapOvr>
    <a:masterClrMapping/>
  </p:clrMapOvr>
</p:sld>
</file>

<file path=ppt/theme/theme1.xml><?xml version="1.0" encoding="utf-8"?>
<a:theme xmlns:a="http://schemas.openxmlformats.org/drawingml/2006/main" xmlns:r="http://schemas.openxmlformats.org/officeDocument/2006/relationships"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2015-07-31T19:39:11Z</dcterms:created>
  <dc:creator>Jami DelliFraine</dc:creator>
</cp:coreProperties>
</file>