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notesMasterIdLst>
    <p:notesMasterId r:id="rId57"/>
  </p:notesMasterIdLst>
  <p:sldIdLst>
    <p:sldId id="256" r:id="rId2"/>
    <p:sldId id="342" r:id="rId3"/>
    <p:sldId id="422" r:id="rId4"/>
    <p:sldId id="435" r:id="rId5"/>
    <p:sldId id="436" r:id="rId6"/>
    <p:sldId id="442" r:id="rId7"/>
    <p:sldId id="402" r:id="rId8"/>
    <p:sldId id="369" r:id="rId9"/>
    <p:sldId id="438" r:id="rId10"/>
    <p:sldId id="434" r:id="rId11"/>
    <p:sldId id="437" r:id="rId12"/>
    <p:sldId id="316" r:id="rId13"/>
    <p:sldId id="416" r:id="rId14"/>
    <p:sldId id="417" r:id="rId15"/>
    <p:sldId id="378" r:id="rId16"/>
    <p:sldId id="379" r:id="rId17"/>
    <p:sldId id="477" r:id="rId18"/>
    <p:sldId id="478" r:id="rId19"/>
    <p:sldId id="458" r:id="rId20"/>
    <p:sldId id="459" r:id="rId21"/>
    <p:sldId id="460" r:id="rId22"/>
    <p:sldId id="461" r:id="rId23"/>
    <p:sldId id="462" r:id="rId24"/>
    <p:sldId id="463" r:id="rId25"/>
    <p:sldId id="464" r:id="rId26"/>
    <p:sldId id="465" r:id="rId27"/>
    <p:sldId id="466" r:id="rId28"/>
    <p:sldId id="467" r:id="rId29"/>
    <p:sldId id="468" r:id="rId30"/>
    <p:sldId id="469" r:id="rId31"/>
    <p:sldId id="470" r:id="rId32"/>
    <p:sldId id="471" r:id="rId33"/>
    <p:sldId id="472" r:id="rId34"/>
    <p:sldId id="473" r:id="rId35"/>
    <p:sldId id="474" r:id="rId36"/>
    <p:sldId id="475" r:id="rId37"/>
    <p:sldId id="476" r:id="rId38"/>
    <p:sldId id="405" r:id="rId39"/>
    <p:sldId id="439" r:id="rId40"/>
    <p:sldId id="440" r:id="rId41"/>
    <p:sldId id="454" r:id="rId42"/>
    <p:sldId id="279" r:id="rId43"/>
    <p:sldId id="426" r:id="rId44"/>
    <p:sldId id="427" r:id="rId45"/>
    <p:sldId id="377" r:id="rId46"/>
    <p:sldId id="449" r:id="rId47"/>
    <p:sldId id="455" r:id="rId48"/>
    <p:sldId id="445" r:id="rId49"/>
    <p:sldId id="456" r:id="rId50"/>
    <p:sldId id="447" r:id="rId51"/>
    <p:sldId id="457" r:id="rId52"/>
    <p:sldId id="451" r:id="rId53"/>
    <p:sldId id="452" r:id="rId54"/>
    <p:sldId id="453" r:id="rId55"/>
    <p:sldId id="413" r:id="rId56"/>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toria Parker" initials="VP" lastIdx="2" clrIdx="0"/>
  <p:cmAuthor id="1" name="VCU User" initials="VU" lastIdx="1" clrIdx="1"/>
  <p:cmAuthor id="2" name="Parker, Victoria A" initials="PVA" lastIdx="2" clrIdx="2">
    <p:extLst>
      <p:ext uri="{19B8F6BF-5375-455C-9EA6-DF929625EA0E}">
        <p15:presenceInfo xmlns:p15="http://schemas.microsoft.com/office/powerpoint/2012/main" userId="S-1-5-21-848115496-1524922173-1168901340-46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9" autoAdjust="0"/>
    <p:restoredTop sz="89920" autoAdjust="0"/>
  </p:normalViewPr>
  <p:slideViewPr>
    <p:cSldViewPr snapToGrid="0">
      <p:cViewPr varScale="1">
        <p:scale>
          <a:sx n="96" d="100"/>
          <a:sy n="96" d="100"/>
        </p:scale>
        <p:origin x="1824" y="176"/>
      </p:cViewPr>
      <p:guideLst>
        <p:guide orient="horz" pos="2160"/>
        <p:guide pos="2880"/>
      </p:guideLst>
    </p:cSldViewPr>
  </p:slideViewPr>
  <p:outlineViewPr>
    <p:cViewPr>
      <p:scale>
        <a:sx n="33" d="100"/>
        <a:sy n="33" d="100"/>
      </p:scale>
      <p:origin x="0" y="-39610"/>
    </p:cViewPr>
  </p:outlineViewPr>
  <p:notesTextViewPr>
    <p:cViewPr>
      <p:scale>
        <a:sx n="3" d="2"/>
        <a:sy n="3" d="2"/>
      </p:scale>
      <p:origin x="0" y="0"/>
    </p:cViewPr>
  </p:notesTextViewPr>
  <p:sorterViewPr>
    <p:cViewPr varScale="1">
      <p:scale>
        <a:sx n="1" d="1"/>
        <a:sy n="1" d="1"/>
      </p:scale>
      <p:origin x="0" y="-1398"/>
    </p:cViewPr>
  </p:sorterViewPr>
  <p:notesViewPr>
    <p:cSldViewPr snapToGrid="0">
      <p:cViewPr varScale="1">
        <p:scale>
          <a:sx n="66" d="100"/>
          <a:sy n="66" d="100"/>
        </p:scale>
        <p:origin x="309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68DCEF5C-9C32-4301-9329-B14C23F385B1}" type="datetimeFigureOut">
              <a:rPr lang="en-US" smtClean="0"/>
              <a:pPr/>
              <a:t>9/14/23</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A7A674A1-9836-421F-8BCB-D5441F853503}" type="slidenum">
              <a:rPr lang="en-US" smtClean="0"/>
              <a:pPr/>
              <a:t>‹#›</a:t>
            </a:fld>
            <a:endParaRPr lang="en-US"/>
          </a:p>
        </p:txBody>
      </p:sp>
    </p:spTree>
    <p:extLst>
      <p:ext uri="{BB962C8B-B14F-4D97-AF65-F5344CB8AC3E}">
        <p14:creationId xmlns:p14="http://schemas.microsoft.com/office/powerpoint/2010/main" val="2360261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674A1-9836-421F-8BCB-D5441F853503}" type="slidenum">
              <a:rPr lang="en-US" smtClean="0"/>
              <a:pPr/>
              <a:t>1</a:t>
            </a:fld>
            <a:endParaRPr lang="en-US" dirty="0"/>
          </a:p>
        </p:txBody>
      </p:sp>
    </p:spTree>
    <p:extLst>
      <p:ext uri="{BB962C8B-B14F-4D97-AF65-F5344CB8AC3E}">
        <p14:creationId xmlns:p14="http://schemas.microsoft.com/office/powerpoint/2010/main" val="28992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 to present</a:t>
            </a:r>
          </a:p>
        </p:txBody>
      </p:sp>
      <p:sp>
        <p:nvSpPr>
          <p:cNvPr id="4" name="Slide Number Placeholder 3"/>
          <p:cNvSpPr>
            <a:spLocks noGrp="1"/>
          </p:cNvSpPr>
          <p:nvPr>
            <p:ph type="sldNum" sz="quarter" idx="5"/>
          </p:nvPr>
        </p:nvSpPr>
        <p:spPr/>
        <p:txBody>
          <a:bodyPr/>
          <a:lstStyle/>
          <a:p>
            <a:fld id="{A7A674A1-9836-421F-8BCB-D5441F853503}" type="slidenum">
              <a:rPr lang="en-US" smtClean="0"/>
              <a:pPr/>
              <a:t>13</a:t>
            </a:fld>
            <a:endParaRPr lang="en-US"/>
          </a:p>
        </p:txBody>
      </p:sp>
    </p:spTree>
    <p:extLst>
      <p:ext uri="{BB962C8B-B14F-4D97-AF65-F5344CB8AC3E}">
        <p14:creationId xmlns:p14="http://schemas.microsoft.com/office/powerpoint/2010/main" val="1470467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 to present</a:t>
            </a:r>
          </a:p>
        </p:txBody>
      </p:sp>
      <p:sp>
        <p:nvSpPr>
          <p:cNvPr id="4" name="Slide Number Placeholder 3"/>
          <p:cNvSpPr>
            <a:spLocks noGrp="1"/>
          </p:cNvSpPr>
          <p:nvPr>
            <p:ph type="sldNum" sz="quarter" idx="5"/>
          </p:nvPr>
        </p:nvSpPr>
        <p:spPr/>
        <p:txBody>
          <a:bodyPr/>
          <a:lstStyle/>
          <a:p>
            <a:fld id="{A7A674A1-9836-421F-8BCB-D5441F853503}" type="slidenum">
              <a:rPr lang="en-US" smtClean="0"/>
              <a:pPr/>
              <a:t>14</a:t>
            </a:fld>
            <a:endParaRPr lang="en-US"/>
          </a:p>
        </p:txBody>
      </p:sp>
    </p:spTree>
    <p:extLst>
      <p:ext uri="{BB962C8B-B14F-4D97-AF65-F5344CB8AC3E}">
        <p14:creationId xmlns:p14="http://schemas.microsoft.com/office/powerpoint/2010/main" val="180699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Ria to present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194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Ria to present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5773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Ria to present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4810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Ria to present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4628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5679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8558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9236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89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A674A1-9836-421F-8BCB-D5441F853503}" type="slidenum">
              <a:rPr lang="en-US" smtClean="0"/>
              <a:pPr/>
              <a:t>2</a:t>
            </a:fld>
            <a:endParaRPr lang="en-US"/>
          </a:p>
        </p:txBody>
      </p:sp>
    </p:spTree>
    <p:extLst>
      <p:ext uri="{BB962C8B-B14F-4D97-AF65-F5344CB8AC3E}">
        <p14:creationId xmlns:p14="http://schemas.microsoft.com/office/powerpoint/2010/main" val="1719496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750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5228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7591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027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3039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3400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2049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423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5794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674A1-9836-421F-8BCB-D5441F853503}" type="slidenum">
              <a:rPr lang="en-US" smtClean="0"/>
              <a:pPr/>
              <a:t>39</a:t>
            </a:fld>
            <a:endParaRPr lang="en-US"/>
          </a:p>
        </p:txBody>
      </p:sp>
    </p:spTree>
    <p:extLst>
      <p:ext uri="{BB962C8B-B14F-4D97-AF65-F5344CB8AC3E}">
        <p14:creationId xmlns:p14="http://schemas.microsoft.com/office/powerpoint/2010/main" val="218624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some of the activities of the division</a:t>
            </a:r>
          </a:p>
          <a:p>
            <a:r>
              <a:rPr lang="en-US" dirty="0"/>
              <a:t>First, new strategic planning process—now an ongoing effort as opposed to every 5 years</a:t>
            </a:r>
          </a:p>
        </p:txBody>
      </p:sp>
      <p:sp>
        <p:nvSpPr>
          <p:cNvPr id="4" name="Slide Number Placeholder 3"/>
          <p:cNvSpPr>
            <a:spLocks noGrp="1"/>
          </p:cNvSpPr>
          <p:nvPr>
            <p:ph type="sldNum" sz="quarter" idx="5"/>
          </p:nvPr>
        </p:nvSpPr>
        <p:spPr/>
        <p:txBody>
          <a:bodyPr/>
          <a:lstStyle/>
          <a:p>
            <a:fld id="{A7A674A1-9836-421F-8BCB-D5441F853503}" type="slidenum">
              <a:rPr lang="en-US" smtClean="0"/>
              <a:pPr/>
              <a:t>3</a:t>
            </a:fld>
            <a:endParaRPr lang="en-US"/>
          </a:p>
        </p:txBody>
      </p:sp>
    </p:spTree>
    <p:extLst>
      <p:ext uri="{BB962C8B-B14F-4D97-AF65-F5344CB8AC3E}">
        <p14:creationId xmlns:p14="http://schemas.microsoft.com/office/powerpoint/2010/main" val="1368123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7A674A1-9836-421F-8BCB-D5441F853503}" type="slidenum">
              <a:rPr lang="en-US" smtClean="0"/>
              <a:pPr/>
              <a:t>40</a:t>
            </a:fld>
            <a:endParaRPr lang="en-US"/>
          </a:p>
        </p:txBody>
      </p:sp>
    </p:spTree>
    <p:extLst>
      <p:ext uri="{BB962C8B-B14F-4D97-AF65-F5344CB8AC3E}">
        <p14:creationId xmlns:p14="http://schemas.microsoft.com/office/powerpoint/2010/main" val="1581258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3588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530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148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career: </a:t>
            </a:r>
            <a:r>
              <a:rPr lang="en-US" sz="1200" kern="1200" dirty="0">
                <a:solidFill>
                  <a:schemeClr val="tx1"/>
                </a:solidFill>
                <a:effectLst/>
                <a:latin typeface="+mn-lt"/>
                <a:ea typeface="+mn-ea"/>
                <a:cs typeface="+mn-cs"/>
              </a:rPr>
              <a:t>Nominees must have received their doctoral degree </a:t>
            </a:r>
            <a:r>
              <a:rPr lang="en-US" sz="1200" u="sng" kern="1200" dirty="0">
                <a:solidFill>
                  <a:schemeClr val="tx1"/>
                </a:solidFill>
                <a:effectLst/>
                <a:latin typeface="+mn-lt"/>
                <a:ea typeface="+mn-ea"/>
                <a:cs typeface="+mn-cs"/>
              </a:rPr>
              <a:t>within 7 years</a:t>
            </a:r>
            <a:r>
              <a:rPr lang="en-US" sz="1200" u="none" kern="1200" dirty="0">
                <a:solidFill>
                  <a:schemeClr val="tx1"/>
                </a:solidFill>
                <a:effectLst/>
                <a:latin typeface="+mn-lt"/>
                <a:ea typeface="+mn-ea"/>
                <a:cs typeface="+mn-cs"/>
              </a:rPr>
              <a:t> prior to the annual meeting</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Mid-Career: Nominees must have received their doctoral degree </a:t>
            </a:r>
            <a:r>
              <a:rPr lang="en-US" sz="1200" u="sng" kern="1200" dirty="0">
                <a:solidFill>
                  <a:schemeClr val="tx1"/>
                </a:solidFill>
                <a:effectLst/>
                <a:latin typeface="+mn-lt"/>
                <a:ea typeface="+mn-ea"/>
                <a:cs typeface="+mn-cs"/>
              </a:rPr>
              <a:t>more than</a:t>
            </a:r>
            <a:r>
              <a:rPr lang="en-US" sz="1200" u="none" kern="1200" dirty="0">
                <a:solidFill>
                  <a:schemeClr val="tx1"/>
                </a:solidFill>
                <a:effectLst/>
                <a:latin typeface="+mn-lt"/>
                <a:ea typeface="+mn-ea"/>
                <a:cs typeface="+mn-cs"/>
              </a:rPr>
              <a:t> 7 years prior to the annual meeting; and must not yet have reached the rank of Full professor or equivalent. </a:t>
            </a:r>
          </a:p>
          <a:p>
            <a:r>
              <a:rPr lang="en-US" sz="1200" kern="1200" dirty="0" err="1">
                <a:solidFill>
                  <a:schemeClr val="tx1"/>
                </a:solidFill>
                <a:effectLst/>
                <a:latin typeface="+mn-lt"/>
                <a:ea typeface="+mn-ea"/>
                <a:cs typeface="+mn-cs"/>
              </a:rPr>
              <a:t>Provan</a:t>
            </a:r>
            <a:r>
              <a:rPr lang="en-US" sz="1200" kern="1200" dirty="0">
                <a:solidFill>
                  <a:schemeClr val="tx1"/>
                </a:solidFill>
                <a:effectLst/>
                <a:latin typeface="+mn-lt"/>
                <a:ea typeface="+mn-ea"/>
                <a:cs typeface="+mn-cs"/>
              </a:rPr>
              <a:t>: Contribution to health care management scholarship through high-quality research over an extended career period.</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A674A1-9836-421F-8BCB-D5441F853503}" type="slidenum">
              <a:rPr lang="en-US" smtClean="0"/>
              <a:pPr/>
              <a:t>46</a:t>
            </a:fld>
            <a:endParaRPr lang="en-US"/>
          </a:p>
        </p:txBody>
      </p:sp>
    </p:spTree>
    <p:extLst>
      <p:ext uri="{BB962C8B-B14F-4D97-AF65-F5344CB8AC3E}">
        <p14:creationId xmlns:p14="http://schemas.microsoft.com/office/powerpoint/2010/main" val="4173537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8425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OLENA/DAN</a:t>
            </a:r>
          </a:p>
          <a:p>
            <a:r>
              <a:rPr lang="en-US" dirty="0">
                <a:effectLst/>
                <a:latin typeface="Helvetica" pitchFamily="2" charset="0"/>
              </a:rPr>
              <a:t>She is poised to make high-value</a:t>
            </a:r>
          </a:p>
          <a:p>
            <a:r>
              <a:rPr lang="en-US" dirty="0">
                <a:effectLst/>
                <a:latin typeface="Helvetica" pitchFamily="2" charset="0"/>
              </a:rPr>
              <a:t>contributions to our research community and to the key policy and delivery system</a:t>
            </a:r>
          </a:p>
          <a:p>
            <a:r>
              <a:rPr lang="en-US" dirty="0">
                <a:effectLst/>
                <a:latin typeface="Helvetica" pitchFamily="2" charset="0"/>
              </a:rPr>
              <a:t>stakeholders of health care management research.</a:t>
            </a:r>
          </a:p>
          <a:p>
            <a:endParaRPr lang="en-US" dirty="0"/>
          </a:p>
        </p:txBody>
      </p:sp>
      <p:sp>
        <p:nvSpPr>
          <p:cNvPr id="4" name="Slide Number Placeholder 3"/>
          <p:cNvSpPr>
            <a:spLocks noGrp="1"/>
          </p:cNvSpPr>
          <p:nvPr>
            <p:ph type="sldNum" sz="quarter" idx="5"/>
          </p:nvPr>
        </p:nvSpPr>
        <p:spPr/>
        <p:txBody>
          <a:bodyPr/>
          <a:lstStyle/>
          <a:p>
            <a:fld id="{A7A674A1-9836-421F-8BCB-D5441F853503}" type="slidenum">
              <a:rPr lang="en-US" smtClean="0"/>
              <a:pPr/>
              <a:t>48</a:t>
            </a:fld>
            <a:endParaRPr lang="en-US"/>
          </a:p>
        </p:txBody>
      </p:sp>
    </p:spTree>
    <p:extLst>
      <p:ext uri="{BB962C8B-B14F-4D97-AF65-F5344CB8AC3E}">
        <p14:creationId xmlns:p14="http://schemas.microsoft.com/office/powerpoint/2010/main" val="2408214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1693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Ingrid’s scholarship in particular as it illuminates how health care organizations can rapidly learn from experience, innovate, and deliver high quality, safe care sustainably. Her work does so by powerfully combining a conceptual sophistication with an empirical rigor that draws upon multiple methods </a:t>
            </a:r>
          </a:p>
          <a:p>
            <a:endParaRPr lang="en-US" dirty="0"/>
          </a:p>
        </p:txBody>
      </p:sp>
      <p:sp>
        <p:nvSpPr>
          <p:cNvPr id="4" name="Slide Number Placeholder 3"/>
          <p:cNvSpPr>
            <a:spLocks noGrp="1"/>
          </p:cNvSpPr>
          <p:nvPr>
            <p:ph type="sldNum" sz="quarter" idx="5"/>
          </p:nvPr>
        </p:nvSpPr>
        <p:spPr/>
        <p:txBody>
          <a:bodyPr/>
          <a:lstStyle/>
          <a:p>
            <a:fld id="{A7A674A1-9836-421F-8BCB-D5441F853503}" type="slidenum">
              <a:rPr lang="en-US" smtClean="0"/>
              <a:pPr/>
              <a:t>50</a:t>
            </a:fld>
            <a:endParaRPr lang="en-US"/>
          </a:p>
        </p:txBody>
      </p:sp>
    </p:spTree>
    <p:extLst>
      <p:ext uri="{BB962C8B-B14F-4D97-AF65-F5344CB8AC3E}">
        <p14:creationId xmlns:p14="http://schemas.microsoft.com/office/powerpoint/2010/main" val="1607826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9247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introductions and additional thanks</a:t>
            </a:r>
          </a:p>
        </p:txBody>
      </p:sp>
      <p:sp>
        <p:nvSpPr>
          <p:cNvPr id="4" name="Slide Number Placeholder 3"/>
          <p:cNvSpPr>
            <a:spLocks noGrp="1"/>
          </p:cNvSpPr>
          <p:nvPr>
            <p:ph type="sldNum" sz="quarter" idx="5"/>
          </p:nvPr>
        </p:nvSpPr>
        <p:spPr/>
        <p:txBody>
          <a:bodyPr/>
          <a:lstStyle/>
          <a:p>
            <a:fld id="{A7A674A1-9836-421F-8BCB-D5441F853503}" type="slidenum">
              <a:rPr lang="en-US" smtClean="0"/>
              <a:pPr/>
              <a:t>7</a:t>
            </a:fld>
            <a:endParaRPr lang="en-US"/>
          </a:p>
        </p:txBody>
      </p:sp>
    </p:spTree>
    <p:extLst>
      <p:ext uri="{BB962C8B-B14F-4D97-AF65-F5344CB8AC3E}">
        <p14:creationId xmlns:p14="http://schemas.microsoft.com/office/powerpoint/2010/main" val="4264449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year in Chicago</a:t>
            </a:r>
          </a:p>
          <a:p>
            <a:endParaRPr lang="en-US" dirty="0"/>
          </a:p>
        </p:txBody>
      </p:sp>
      <p:sp>
        <p:nvSpPr>
          <p:cNvPr id="4" name="Slide Number Placeholder 3"/>
          <p:cNvSpPr>
            <a:spLocks noGrp="1"/>
          </p:cNvSpPr>
          <p:nvPr>
            <p:ph type="sldNum" sz="quarter" idx="10"/>
          </p:nvPr>
        </p:nvSpPr>
        <p:spPr/>
        <p:txBody>
          <a:bodyPr/>
          <a:lstStyle/>
          <a:p>
            <a:fld id="{A7A674A1-9836-421F-8BCB-D5441F853503}" type="slidenum">
              <a:rPr lang="en-US" smtClean="0"/>
              <a:pPr/>
              <a:t>55</a:t>
            </a:fld>
            <a:endParaRPr lang="en-US"/>
          </a:p>
        </p:txBody>
      </p:sp>
    </p:spTree>
    <p:extLst>
      <p:ext uri="{BB962C8B-B14F-4D97-AF65-F5344CB8AC3E}">
        <p14:creationId xmlns:p14="http://schemas.microsoft.com/office/powerpoint/2010/main" val="2713758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674A1-9836-421F-8BCB-D5441F853503}" type="slidenum">
              <a:rPr lang="en-US" smtClean="0"/>
              <a:pPr/>
              <a:t>8</a:t>
            </a:fld>
            <a:endParaRPr lang="en-US"/>
          </a:p>
        </p:txBody>
      </p:sp>
    </p:spTree>
    <p:extLst>
      <p:ext uri="{BB962C8B-B14F-4D97-AF65-F5344CB8AC3E}">
        <p14:creationId xmlns:p14="http://schemas.microsoft.com/office/powerpoint/2010/main" val="1737427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674A1-9836-421F-8BCB-D5441F853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8789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year we had a starting balance of $53,388.  There is currently no allocation or base portion posted for 2023 but these are expected to return to their pre-pandemic levels. This year we raised $11,000 in sponsorships, with nearly all of it already collected. The net income prior to social costs is $58,745.  The amount for AOM socials and early academic program expenses is estimated to be X ($58,745-costs from Geoff). We gave out a total of $2750 dollars in scholarships from our HCM account, of which $2200 has been claimed to date.</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EDC7E4-FE1B-234D-B302-3DCD586227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150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674A1-9836-421F-8BCB-D5441F853503}" type="slidenum">
              <a:rPr lang="en-US" smtClean="0"/>
              <a:pPr/>
              <a:t>11</a:t>
            </a:fld>
            <a:endParaRPr lang="en-US"/>
          </a:p>
        </p:txBody>
      </p:sp>
    </p:spTree>
    <p:extLst>
      <p:ext uri="{BB962C8B-B14F-4D97-AF65-F5344CB8AC3E}">
        <p14:creationId xmlns:p14="http://schemas.microsoft.com/office/powerpoint/2010/main" val="1721185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r>
              <a:rPr lang="en-US" dirty="0"/>
              <a:t>Tim</a:t>
            </a:r>
          </a:p>
          <a:p>
            <a:r>
              <a:rPr lang="en-US" dirty="0"/>
              <a:t>Tia</a:t>
            </a:r>
          </a:p>
        </p:txBody>
      </p:sp>
      <p:sp>
        <p:nvSpPr>
          <p:cNvPr id="4" name="Slide Number Placeholder 3"/>
          <p:cNvSpPr>
            <a:spLocks noGrp="1"/>
          </p:cNvSpPr>
          <p:nvPr>
            <p:ph type="sldNum" sz="quarter" idx="10"/>
          </p:nvPr>
        </p:nvSpPr>
        <p:spPr/>
        <p:txBody>
          <a:bodyPr/>
          <a:lstStyle/>
          <a:p>
            <a:fld id="{A7A674A1-9836-421F-8BCB-D5441F853503}" type="slidenum">
              <a:rPr lang="en-US" smtClean="0"/>
              <a:pPr/>
              <a:t>12</a:t>
            </a:fld>
            <a:endParaRPr lang="en-US" dirty="0"/>
          </a:p>
        </p:txBody>
      </p:sp>
    </p:spTree>
    <p:extLst>
      <p:ext uri="{BB962C8B-B14F-4D97-AF65-F5344CB8AC3E}">
        <p14:creationId xmlns:p14="http://schemas.microsoft.com/office/powerpoint/2010/main" val="307322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9E93F2EF-D36C-4E32-9F4F-E6843967783D}" type="datetimeFigureOut">
              <a:rPr lang="en-US" smtClean="0"/>
              <a:pPr>
                <a:defRPr/>
              </a:pPr>
              <a:t>9/14/23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AE6864-AAB6-4F4F-86AB-CD29D6AD009C}" type="slidenum">
              <a:rPr lang="en-US" smtClean="0"/>
              <a:pPr>
                <a:defRPr/>
              </a:pPr>
              <a:t>‹#›</a:t>
            </a:fld>
            <a:endParaRPr lang="en-US"/>
          </a:p>
        </p:txBody>
      </p:sp>
    </p:spTree>
    <p:extLst>
      <p:ext uri="{BB962C8B-B14F-4D97-AF65-F5344CB8AC3E}">
        <p14:creationId xmlns:p14="http://schemas.microsoft.com/office/powerpoint/2010/main" val="426694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23FED13-9125-41A8-A320-B40C3D066B66}" type="datetimeFigureOut">
              <a:rPr lang="en-US" smtClean="0"/>
              <a:pPr>
                <a:defRPr/>
              </a:pPr>
              <a:t>9/14/23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13A29C-4B2E-42D6-BB4A-0DCFDFC69992}" type="slidenum">
              <a:rPr lang="en-US" smtClean="0"/>
              <a:pPr>
                <a:defRPr/>
              </a:pPr>
              <a:t>‹#›</a:t>
            </a:fld>
            <a:endParaRPr lang="en-US"/>
          </a:p>
        </p:txBody>
      </p:sp>
    </p:spTree>
    <p:extLst>
      <p:ext uri="{BB962C8B-B14F-4D97-AF65-F5344CB8AC3E}">
        <p14:creationId xmlns:p14="http://schemas.microsoft.com/office/powerpoint/2010/main" val="4200530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pPr>
              <a:defRPr/>
            </a:pPr>
            <a:fld id="{492CC635-2C4D-42D3-B4FD-ED2EBEABB125}" type="datetimeFigureOut">
              <a:rPr lang="en-US" smtClean="0"/>
              <a:pPr>
                <a:defRPr/>
              </a:pPr>
              <a:t>9/14/23</a:t>
            </a:fld>
            <a:endParaRPr lang="en-US"/>
          </a:p>
        </p:txBody>
      </p:sp>
      <p:sp>
        <p:nvSpPr>
          <p:cNvPr id="5" name="Footer Placeholder 4"/>
          <p:cNvSpPr>
            <a:spLocks noGrp="1"/>
          </p:cNvSpPr>
          <p:nvPr>
            <p:ph type="ftr" sz="quarter" idx="11"/>
          </p:nvPr>
        </p:nvSpPr>
        <p:spPr>
          <a:xfrm>
            <a:off x="2832102" y="6422855"/>
            <a:ext cx="3209752" cy="365125"/>
          </a:xfrm>
        </p:spPr>
        <p:txBody>
          <a:bodyPr/>
          <a:lstStyle/>
          <a:p>
            <a:pPr>
              <a:defRPr/>
            </a:pPr>
            <a:endParaRPr lang="en-US"/>
          </a:p>
        </p:txBody>
      </p:sp>
      <p:sp>
        <p:nvSpPr>
          <p:cNvPr id="6" name="Slide Number Placeholder 5"/>
          <p:cNvSpPr>
            <a:spLocks noGrp="1"/>
          </p:cNvSpPr>
          <p:nvPr>
            <p:ph type="sldNum" sz="quarter" idx="12"/>
          </p:nvPr>
        </p:nvSpPr>
        <p:spPr>
          <a:xfrm>
            <a:off x="6054787" y="6422855"/>
            <a:ext cx="659819" cy="365125"/>
          </a:xfrm>
        </p:spPr>
        <p:txBody>
          <a:bodyPr/>
          <a:lstStyle/>
          <a:p>
            <a:pPr>
              <a:defRPr/>
            </a:pPr>
            <a:fld id="{0C5FF19D-0C12-4C1D-BE50-239330AED11C}" type="slidenum">
              <a:rPr lang="en-US" smtClean="0"/>
              <a:pPr>
                <a:defRPr/>
              </a:pPr>
              <a:t>‹#›</a:t>
            </a:fld>
            <a:endParaRPr lang="en-US"/>
          </a:p>
        </p:txBody>
      </p:sp>
    </p:spTree>
    <p:extLst>
      <p:ext uri="{BB962C8B-B14F-4D97-AF65-F5344CB8AC3E}">
        <p14:creationId xmlns:p14="http://schemas.microsoft.com/office/powerpoint/2010/main" val="376163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02913B0-B154-466F-87D2-4EE4990CE1FB}" type="datetimeFigureOut">
              <a:rPr lang="en-US" smtClean="0"/>
              <a:pPr>
                <a:defRPr/>
              </a:pPr>
              <a:t>9/14/23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218733-AE9A-45D1-A3DC-16D1092087B8}" type="slidenum">
              <a:rPr lang="en-US" smtClean="0"/>
              <a:pPr>
                <a:defRPr/>
              </a:pPr>
              <a:t>‹#›</a:t>
            </a:fld>
            <a:endParaRPr lang="en-US"/>
          </a:p>
        </p:txBody>
      </p:sp>
    </p:spTree>
    <p:extLst>
      <p:ext uri="{BB962C8B-B14F-4D97-AF65-F5344CB8AC3E}">
        <p14:creationId xmlns:p14="http://schemas.microsoft.com/office/powerpoint/2010/main" val="419824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fld id="{D38787B5-6CAC-4216-BB20-36132F45F202}" type="datetimeFigureOut">
              <a:rPr lang="en-US" smtClean="0"/>
              <a:pPr>
                <a:defRPr/>
              </a:pPr>
              <a:t>9/14/23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F48455C5-10D2-4A8B-B5EE-CE4BBC3D7437}" type="slidenum">
              <a:rPr lang="en-US" smtClean="0"/>
              <a:pPr>
                <a:defRPr/>
              </a:pPr>
              <a:t>‹#›</a:t>
            </a:fld>
            <a:endParaRPr lang="en-US"/>
          </a:p>
        </p:txBody>
      </p:sp>
    </p:spTree>
    <p:extLst>
      <p:ext uri="{BB962C8B-B14F-4D97-AF65-F5344CB8AC3E}">
        <p14:creationId xmlns:p14="http://schemas.microsoft.com/office/powerpoint/2010/main" val="356716817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12CAF60-F4DF-4328-8F64-7E2D47947B0C}" type="datetimeFigureOut">
              <a:rPr lang="en-US" smtClean="0"/>
              <a:pPr>
                <a:defRPr/>
              </a:pPr>
              <a:t>9/14/23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F7D39AC-2F05-4619-8F1A-4656B2DB1016}" type="slidenum">
              <a:rPr lang="en-US" smtClean="0"/>
              <a:pPr>
                <a:defRPr/>
              </a:pPr>
              <a:t>‹#›</a:t>
            </a:fld>
            <a:endParaRPr lang="en-US"/>
          </a:p>
        </p:txBody>
      </p:sp>
    </p:spTree>
    <p:extLst>
      <p:ext uri="{BB962C8B-B14F-4D97-AF65-F5344CB8AC3E}">
        <p14:creationId xmlns:p14="http://schemas.microsoft.com/office/powerpoint/2010/main" val="426303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30D3312-E559-46FC-9FD6-EBEE9AC7A321}" type="datetimeFigureOut">
              <a:rPr lang="en-US" smtClean="0"/>
              <a:pPr>
                <a:defRPr/>
              </a:pPr>
              <a:t>9/14/23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C4855C2-471F-4335-A007-25030BFE194E}" type="slidenum">
              <a:rPr lang="en-US" smtClean="0"/>
              <a:pPr>
                <a:defRPr/>
              </a:pPr>
              <a:t>‹#›</a:t>
            </a:fld>
            <a:endParaRPr lang="en-US"/>
          </a:p>
        </p:txBody>
      </p:sp>
    </p:spTree>
    <p:extLst>
      <p:ext uri="{BB962C8B-B14F-4D97-AF65-F5344CB8AC3E}">
        <p14:creationId xmlns:p14="http://schemas.microsoft.com/office/powerpoint/2010/main" val="119138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850C0AD-CF78-4C61-A88E-8FCB6E673A2B}" type="datetimeFigureOut">
              <a:rPr lang="en-US" smtClean="0"/>
              <a:pPr>
                <a:defRPr/>
              </a:pPr>
              <a:t>9/14/23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13DC1C5-3628-4011-A5B6-08539EB597F3}" type="slidenum">
              <a:rPr lang="en-US" smtClean="0"/>
              <a:pPr>
                <a:defRPr/>
              </a:pPr>
              <a:t>‹#›</a:t>
            </a:fld>
            <a:endParaRPr lang="en-US"/>
          </a:p>
        </p:txBody>
      </p:sp>
    </p:spTree>
    <p:extLst>
      <p:ext uri="{BB962C8B-B14F-4D97-AF65-F5344CB8AC3E}">
        <p14:creationId xmlns:p14="http://schemas.microsoft.com/office/powerpoint/2010/main" val="140450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6074DEB-53CE-4DE4-A64E-563A841553CF}" type="datetimeFigureOut">
              <a:rPr lang="en-US" smtClean="0"/>
              <a:pPr>
                <a:defRPr/>
              </a:pPr>
              <a:t>9/14/23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C246199-DC64-43FA-B792-5F3573D0350C}" type="slidenum">
              <a:rPr lang="en-US" smtClean="0"/>
              <a:pPr>
                <a:defRPr/>
              </a:pPr>
              <a:t>‹#›</a:t>
            </a:fld>
            <a:endParaRPr lang="en-US"/>
          </a:p>
        </p:txBody>
      </p:sp>
    </p:spTree>
    <p:extLst>
      <p:ext uri="{BB962C8B-B14F-4D97-AF65-F5344CB8AC3E}">
        <p14:creationId xmlns:p14="http://schemas.microsoft.com/office/powerpoint/2010/main" val="401595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3BAFAD5-3E53-44D8-8418-EE6263F89558}" type="datetimeFigureOut">
              <a:rPr lang="en-US" smtClean="0"/>
              <a:pPr>
                <a:defRPr/>
              </a:pPr>
              <a:t>9/14/23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6CDA383-7889-4580-AB3B-1475A113BC4E}" type="slidenum">
              <a:rPr lang="en-US" smtClean="0"/>
              <a:pPr>
                <a:defRPr/>
              </a:pPr>
              <a:t>‹#›</a:t>
            </a:fld>
            <a:endParaRPr lang="en-US"/>
          </a:p>
        </p:txBody>
      </p:sp>
    </p:spTree>
    <p:extLst>
      <p:ext uri="{BB962C8B-B14F-4D97-AF65-F5344CB8AC3E}">
        <p14:creationId xmlns:p14="http://schemas.microsoft.com/office/powerpoint/2010/main" val="106990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3E1691A1-1C1F-483B-9CDC-8FB280E17E98}" type="datetimeFigureOut">
              <a:rPr lang="en-US" smtClean="0"/>
              <a:pPr>
                <a:defRPr/>
              </a:pPr>
              <a:t>9/14/23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23A714-20DA-4F39-BEB2-355B933C7840}" type="slidenum">
              <a:rPr lang="en-US" smtClean="0"/>
              <a:pPr>
                <a:defRPr/>
              </a:pPr>
              <a:t>‹#›</a:t>
            </a:fld>
            <a:endParaRPr lang="en-US"/>
          </a:p>
        </p:txBody>
      </p:sp>
    </p:spTree>
    <p:extLst>
      <p:ext uri="{BB962C8B-B14F-4D97-AF65-F5344CB8AC3E}">
        <p14:creationId xmlns:p14="http://schemas.microsoft.com/office/powerpoint/2010/main" val="420846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pPr>
              <a:defRPr/>
            </a:pPr>
            <a:fld id="{7632505F-1421-487E-8504-B5559416A09F}" type="datetimeFigureOut">
              <a:rPr lang="en-US" smtClean="0"/>
              <a:pPr>
                <a:defRPr/>
              </a:pPr>
              <a:t>9/14/23</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pPr>
              <a:defRPr/>
            </a:pPr>
            <a:fld id="{91D490CD-C660-4AF2-B1FF-16D1DD15492C}" type="slidenum">
              <a:rPr lang="en-US" smtClean="0"/>
              <a:pPr>
                <a:defRPr/>
              </a:pPr>
              <a:t>‹#›</a:t>
            </a:fld>
            <a:endParaRPr lang="en-US"/>
          </a:p>
        </p:txBody>
      </p:sp>
    </p:spTree>
    <p:extLst>
      <p:ext uri="{BB962C8B-B14F-4D97-AF65-F5344CB8AC3E}">
        <p14:creationId xmlns:p14="http://schemas.microsoft.com/office/powerpoint/2010/main" val="3852058405"/>
      </p:ext>
    </p:extLst>
  </p:cSld>
  <p:clrMap bg1="dk1" tx1="lt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www.hcm.aom.org/"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www.hcm.aom.org,manag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tiff"/><Relationship Id="rId4" Type="http://schemas.openxmlformats.org/officeDocument/2006/relationships/image" Target="../media/image12.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jpe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emf"/><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7" name="Rectangle 1032">
            <a:extLst>
              <a:ext uri="{FF2B5EF4-FFF2-40B4-BE49-F238E27FC236}">
                <a16:creationId xmlns:a16="http://schemas.microsoft.com/office/drawing/2014/main" id="{E6E37985-09B8-4F09-93C7-44CB3EDE5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6198"/>
            <a:ext cx="9144000" cy="60056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ectangle 1030">
            <a:extLst>
              <a:ext uri="{FF2B5EF4-FFF2-40B4-BE49-F238E27FC236}">
                <a16:creationId xmlns:a16="http://schemas.microsoft.com/office/drawing/2014/main" id="{E6E37985-09B8-4F09-93C7-44CB3EDE5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760" y="745236"/>
            <a:ext cx="8172480" cy="5367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01309" y="3043765"/>
            <a:ext cx="7741382" cy="2321634"/>
          </a:xfrm>
        </p:spPr>
        <p:txBody>
          <a:bodyPr>
            <a:normAutofit/>
          </a:bodyPr>
          <a:lstStyle/>
          <a:p>
            <a:pPr defTabSz="756849">
              <a:defRPr/>
            </a:pPr>
            <a:r>
              <a:rPr lang="en-US" sz="2649" kern="1200" cap="all" spc="0" baseline="0">
                <a:solidFill>
                  <a:schemeClr val="bg1"/>
                </a:solidFill>
                <a:latin typeface="+mj-lt"/>
                <a:ea typeface="+mj-ea"/>
                <a:cs typeface="+mj-cs"/>
              </a:rPr>
              <a:t>HealthCare MANAGEMENT Division </a:t>
            </a:r>
            <a:br>
              <a:rPr lang="en-US" sz="2649" kern="1200" cap="all" spc="0" baseline="0">
                <a:solidFill>
                  <a:schemeClr val="bg1"/>
                </a:solidFill>
                <a:latin typeface="+mj-lt"/>
                <a:ea typeface="+mj-ea"/>
                <a:cs typeface="+mj-cs"/>
              </a:rPr>
            </a:br>
            <a:r>
              <a:rPr lang="en-US" sz="2649" kern="1200" cap="all" spc="0" baseline="0">
                <a:solidFill>
                  <a:schemeClr val="bg1"/>
                </a:solidFill>
                <a:latin typeface="+mj-lt"/>
                <a:ea typeface="+mj-ea"/>
                <a:cs typeface="+mj-cs"/>
              </a:rPr>
              <a:t>ANNUAL Business MEETING </a:t>
            </a:r>
            <a:br>
              <a:rPr lang="en-US" sz="2649" kern="1200" cap="all" spc="0" baseline="0">
                <a:solidFill>
                  <a:schemeClr val="bg1"/>
                </a:solidFill>
                <a:latin typeface="+mj-lt"/>
                <a:ea typeface="+mj-ea"/>
                <a:cs typeface="+mj-cs"/>
              </a:rPr>
            </a:br>
            <a:r>
              <a:rPr lang="en-US" sz="2649" kern="1200" cap="all" spc="0" baseline="0">
                <a:solidFill>
                  <a:schemeClr val="bg1"/>
                </a:solidFill>
                <a:latin typeface="+mj-lt"/>
                <a:ea typeface="+mj-ea"/>
                <a:cs typeface="+mj-cs"/>
              </a:rPr>
              <a:t>AND AWARDS CEREMONY </a:t>
            </a:r>
            <a:br>
              <a:rPr lang="en-US" sz="4966" kern="1200" cap="all" spc="0" baseline="0">
                <a:solidFill>
                  <a:schemeClr val="bg1"/>
                </a:solidFill>
                <a:latin typeface="+mj-lt"/>
                <a:ea typeface="+mj-ea"/>
                <a:cs typeface="+mj-cs"/>
              </a:rPr>
            </a:br>
            <a:endParaRPr lang="en-US" sz="3600">
              <a:solidFill>
                <a:schemeClr val="bg1"/>
              </a:solidFill>
            </a:endParaRPr>
          </a:p>
        </p:txBody>
      </p:sp>
      <p:sp>
        <p:nvSpPr>
          <p:cNvPr id="4" name="TextBox 3"/>
          <p:cNvSpPr txBox="1"/>
          <p:nvPr/>
        </p:nvSpPr>
        <p:spPr>
          <a:xfrm>
            <a:off x="2472776" y="4947894"/>
            <a:ext cx="4471584" cy="397929"/>
          </a:xfrm>
          <a:prstGeom prst="rect">
            <a:avLst/>
          </a:prstGeom>
          <a:noFill/>
        </p:spPr>
        <p:txBody>
          <a:bodyPr wrap="square" rtlCol="0">
            <a:spAutoFit/>
          </a:bodyPr>
          <a:lstStyle/>
          <a:p>
            <a:pPr algn="ctr" defTabSz="378424">
              <a:spcAft>
                <a:spcPts val="534"/>
              </a:spcAft>
            </a:pPr>
            <a:r>
              <a:rPr lang="en-US" sz="1986" kern="1200">
                <a:solidFill>
                  <a:schemeClr val="bg1"/>
                </a:solidFill>
                <a:latin typeface="+mn-lt"/>
                <a:ea typeface="+mn-ea"/>
                <a:cs typeface="+mn-cs"/>
              </a:rPr>
              <a:t>Monday, August 7, 2023</a:t>
            </a:r>
            <a:endParaRPr lang="en-US" sz="2400">
              <a:solidFill>
                <a:schemeClr val="bg1"/>
              </a:solidFill>
            </a:endParaRPr>
          </a:p>
        </p:txBody>
      </p:sp>
      <p:pic>
        <p:nvPicPr>
          <p:cNvPr id="1026" name="Picture 2" descr="http://hcm.aom.org/images/stories/aom_hcm_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1173" y="1492601"/>
            <a:ext cx="3267579" cy="1147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532" y="752474"/>
            <a:ext cx="6717167" cy="398478"/>
          </a:xfrm>
        </p:spPr>
        <p:txBody>
          <a:bodyPr>
            <a:normAutofit fontScale="90000"/>
          </a:bodyPr>
          <a:lstStyle/>
          <a:p>
            <a:pPr algn="ctr"/>
            <a:r>
              <a:rPr lang="en-US" dirty="0"/>
              <a:t>Financial Report (July, 2023)</a:t>
            </a:r>
            <a:endParaRPr lang="en-US" dirty="0">
              <a:solidFill>
                <a:srgbClr val="FF0000"/>
              </a:solidFill>
            </a:endParaRPr>
          </a:p>
        </p:txBody>
      </p:sp>
      <p:graphicFrame>
        <p:nvGraphicFramePr>
          <p:cNvPr id="4" name="Content Placeholder 3"/>
          <p:cNvGraphicFramePr>
            <a:graphicFrameLocks noGrp="1"/>
          </p:cNvGraphicFramePr>
          <p:nvPr>
            <p:ph idx="1"/>
          </p:nvPr>
        </p:nvGraphicFramePr>
        <p:xfrm>
          <a:off x="957346" y="1954874"/>
          <a:ext cx="7502996" cy="4206161"/>
        </p:xfrm>
        <a:graphic>
          <a:graphicData uri="http://schemas.openxmlformats.org/drawingml/2006/table">
            <a:tbl>
              <a:tblPr firstRow="1" bandRow="1">
                <a:tableStyleId>{073A0DAA-6AF3-43AB-8588-CEC1D06C72B9}</a:tableStyleId>
              </a:tblPr>
              <a:tblGrid>
                <a:gridCol w="4871556">
                  <a:extLst>
                    <a:ext uri="{9D8B030D-6E8A-4147-A177-3AD203B41FA5}">
                      <a16:colId xmlns:a16="http://schemas.microsoft.com/office/drawing/2014/main" val="3343923602"/>
                    </a:ext>
                  </a:extLst>
                </a:gridCol>
                <a:gridCol w="2631440">
                  <a:extLst>
                    <a:ext uri="{9D8B030D-6E8A-4147-A177-3AD203B41FA5}">
                      <a16:colId xmlns:a16="http://schemas.microsoft.com/office/drawing/2014/main" val="3774722231"/>
                    </a:ext>
                  </a:extLst>
                </a:gridCol>
              </a:tblGrid>
              <a:tr h="243001">
                <a:tc>
                  <a:txBody>
                    <a:bodyPr/>
                    <a:lstStyle/>
                    <a:p>
                      <a:pPr algn="ctr"/>
                      <a:r>
                        <a:rPr lang="en-US" sz="1600" dirty="0">
                          <a:solidFill>
                            <a:schemeClr val="tx1"/>
                          </a:solidFill>
                        </a:rPr>
                        <a:t>REVENUE</a:t>
                      </a:r>
                      <a:r>
                        <a:rPr lang="en-US" sz="1600" baseline="0" dirty="0">
                          <a:solidFill>
                            <a:schemeClr val="tx1"/>
                          </a:solidFill>
                        </a:rPr>
                        <a:t> </a:t>
                      </a:r>
                      <a:endParaRPr lang="en-US" sz="1600" dirty="0">
                        <a:solidFill>
                          <a:schemeClr val="tx1"/>
                        </a:solidFill>
                      </a:endParaRPr>
                    </a:p>
                  </a:txBody>
                  <a:tcPr marL="51435" marR="51435" marT="25718" marB="25718">
                    <a:lnB w="38100" cmpd="sng">
                      <a:noFill/>
                    </a:lnB>
                  </a:tcPr>
                </a:tc>
                <a:tc>
                  <a:txBody>
                    <a:bodyPr/>
                    <a:lstStyle/>
                    <a:p>
                      <a:pPr algn="ctr"/>
                      <a:r>
                        <a:rPr lang="en-US" sz="1600" dirty="0">
                          <a:solidFill>
                            <a:schemeClr val="tx1"/>
                          </a:solidFill>
                        </a:rPr>
                        <a:t>AMOUNT </a:t>
                      </a:r>
                    </a:p>
                  </a:txBody>
                  <a:tcPr marL="51435" marR="51435" marT="25718" marB="25718">
                    <a:lnB w="38100" cmpd="sng">
                      <a:noFill/>
                    </a:lnB>
                  </a:tcPr>
                </a:tc>
                <a:extLst>
                  <a:ext uri="{0D108BD9-81ED-4DB2-BD59-A6C34878D82A}">
                    <a16:rowId xmlns:a16="http://schemas.microsoft.com/office/drawing/2014/main" val="1108288140"/>
                  </a:ext>
                </a:extLst>
              </a:tr>
              <a:tr h="24300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dirty="0"/>
                        <a:t>REVENUES</a:t>
                      </a:r>
                    </a:p>
                  </a:txBody>
                  <a:tcPr marL="51435" marR="51435" marT="25718" marB="2571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endParaRPr lang="en-US" sz="1600" b="0" i="0" dirty="0"/>
                    </a:p>
                  </a:txBody>
                  <a:tcPr marL="51435" marR="51435" marT="25718" marB="2571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68965881"/>
                  </a:ext>
                </a:extLst>
              </a:tr>
              <a:tr h="24300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dirty="0"/>
                        <a:t>   Starting balance (January, 2023) </a:t>
                      </a:r>
                    </a:p>
                  </a:txBody>
                  <a:tcPr marL="51435" marR="51435" marT="25718" marB="257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pPr algn="ctr"/>
                      <a:r>
                        <a:rPr lang="en-US" sz="1600" b="0" i="0" dirty="0"/>
                        <a:t>$53,388</a:t>
                      </a:r>
                    </a:p>
                  </a:txBody>
                  <a:tcPr marL="51435" marR="51435" marT="25718" marB="257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733875478"/>
                  </a:ext>
                </a:extLst>
              </a:tr>
              <a:tr h="243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2023 Division allocation</a:t>
                      </a:r>
                    </a:p>
                  </a:txBody>
                  <a:tcPr marL="51435" marR="51435" marT="25718" marB="257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pPr algn="ctr"/>
                      <a:r>
                        <a:rPr lang="en-US" sz="1600" dirty="0"/>
                        <a:t>--</a:t>
                      </a:r>
                    </a:p>
                  </a:txBody>
                  <a:tcPr marL="51435" marR="51435" marT="25718" marB="257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3651318435"/>
                  </a:ext>
                </a:extLst>
              </a:tr>
              <a:tr h="24300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   Base portion</a:t>
                      </a:r>
                    </a:p>
                  </a:txBody>
                  <a:tcPr marL="51435" marR="51435" marT="25718" marB="257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pPr algn="ctr"/>
                      <a:r>
                        <a:rPr lang="en-US" sz="1600" dirty="0"/>
                        <a:t>--</a:t>
                      </a:r>
                    </a:p>
                  </a:txBody>
                  <a:tcPr marL="51435" marR="51435" marT="25718" marB="257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3560467747"/>
                  </a:ext>
                </a:extLst>
              </a:tr>
              <a:tr h="24300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   Sponsorship</a:t>
                      </a:r>
                    </a:p>
                  </a:txBody>
                  <a:tcPr marL="51435" marR="51435" marT="25718" marB="2571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1600" dirty="0"/>
                        <a:t>$11,000 ($9,000 to date)</a:t>
                      </a:r>
                    </a:p>
                  </a:txBody>
                  <a:tcPr marL="51435" marR="51435" marT="25718" marB="2571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613818455"/>
                  </a:ext>
                </a:extLst>
              </a:tr>
              <a:tr h="24300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TOTAL REVENUE</a:t>
                      </a:r>
                    </a:p>
                  </a:txBody>
                  <a:tcPr marL="51435" marR="51435" marT="25718" marB="25718">
                    <a:lnT w="12700" cap="flat" cmpd="sng" algn="ctr">
                      <a:noFill/>
                      <a:prstDash val="solid"/>
                      <a:round/>
                      <a:headEnd type="none" w="med" len="med"/>
                      <a:tailEnd type="none" w="med" len="med"/>
                    </a:lnT>
                    <a:solidFill>
                      <a:schemeClr val="tx1"/>
                    </a:solidFill>
                  </a:tcPr>
                </a:tc>
                <a:tc>
                  <a:txBody>
                    <a:bodyPr/>
                    <a:lstStyle/>
                    <a:p>
                      <a:pPr algn="ctr"/>
                      <a:r>
                        <a:rPr lang="en-US" sz="1600" b="1" dirty="0"/>
                        <a:t>$ 62,388</a:t>
                      </a:r>
                    </a:p>
                  </a:txBody>
                  <a:tcPr marL="51435" marR="51435" marT="25718" marB="25718">
                    <a:lnT w="12700" cap="flat" cmpd="sng" algn="ctr">
                      <a:noFill/>
                      <a:prstDash val="solid"/>
                      <a:round/>
                      <a:headEnd type="none" w="med" len="med"/>
                      <a:tailEnd type="none" w="med" len="med"/>
                    </a:lnT>
                    <a:solidFill>
                      <a:schemeClr val="tx1"/>
                    </a:solidFill>
                  </a:tcPr>
                </a:tc>
                <a:extLst>
                  <a:ext uri="{0D108BD9-81ED-4DB2-BD59-A6C34878D82A}">
                    <a16:rowId xmlns:a16="http://schemas.microsoft.com/office/drawing/2014/main" val="198372583"/>
                  </a:ext>
                </a:extLst>
              </a:tr>
              <a:tr h="243001">
                <a:tc>
                  <a:txBody>
                    <a:bodyPr/>
                    <a:lstStyle/>
                    <a:p>
                      <a:pPr algn="l"/>
                      <a:endParaRPr lang="en-US" sz="1100" b="1" dirty="0">
                        <a:solidFill>
                          <a:schemeClr val="bg1"/>
                        </a:solidFill>
                      </a:endParaRPr>
                    </a:p>
                  </a:txBody>
                  <a:tcPr marL="51435" marR="51435" marT="25718" marB="25718">
                    <a:solidFill>
                      <a:schemeClr val="tx1"/>
                    </a:solidFill>
                  </a:tcPr>
                </a:tc>
                <a:tc>
                  <a:txBody>
                    <a:bodyPr/>
                    <a:lstStyle/>
                    <a:p>
                      <a:pPr algn="ctr"/>
                      <a:endParaRPr lang="en-US" sz="1100" b="1" dirty="0">
                        <a:solidFill>
                          <a:schemeClr val="bg1"/>
                        </a:solidFill>
                      </a:endParaRPr>
                    </a:p>
                  </a:txBody>
                  <a:tcPr marL="51435" marR="51435" marT="25718" marB="25718">
                    <a:solidFill>
                      <a:schemeClr val="tx1"/>
                    </a:solidFill>
                  </a:tcPr>
                </a:tc>
                <a:extLst>
                  <a:ext uri="{0D108BD9-81ED-4DB2-BD59-A6C34878D82A}">
                    <a16:rowId xmlns:a16="http://schemas.microsoft.com/office/drawing/2014/main" val="1424713203"/>
                  </a:ext>
                </a:extLst>
              </a:tr>
              <a:tr h="243001">
                <a:tc>
                  <a:txBody>
                    <a:bodyPr/>
                    <a:lstStyle/>
                    <a:p>
                      <a:pPr algn="l"/>
                      <a:r>
                        <a:rPr lang="en-US" sz="1600" b="1" dirty="0">
                          <a:solidFill>
                            <a:schemeClr val="bg1"/>
                          </a:solidFill>
                        </a:rPr>
                        <a:t>EXPENSES</a:t>
                      </a:r>
                    </a:p>
                  </a:txBody>
                  <a:tcPr marL="51435" marR="51435" marT="25718" marB="25718">
                    <a:lnB w="12700" cmpd="sng">
                      <a:noFill/>
                    </a:lnB>
                    <a:solidFill>
                      <a:schemeClr val="tx1"/>
                    </a:solidFill>
                  </a:tcPr>
                </a:tc>
                <a:tc>
                  <a:txBody>
                    <a:bodyPr/>
                    <a:lstStyle/>
                    <a:p>
                      <a:pPr algn="ctr"/>
                      <a:endParaRPr lang="en-US" sz="1600" b="1" dirty="0">
                        <a:solidFill>
                          <a:schemeClr val="bg1"/>
                        </a:solidFill>
                      </a:endParaRPr>
                    </a:p>
                  </a:txBody>
                  <a:tcPr marL="51435" marR="51435" marT="25718" marB="25718">
                    <a:lnB w="12700" cmpd="sng">
                      <a:noFill/>
                    </a:lnB>
                    <a:solidFill>
                      <a:schemeClr val="tx1"/>
                    </a:solidFill>
                  </a:tcPr>
                </a:tc>
                <a:extLst>
                  <a:ext uri="{0D108BD9-81ED-4DB2-BD59-A6C34878D82A}">
                    <a16:rowId xmlns:a16="http://schemas.microsoft.com/office/drawing/2014/main" val="3284623148"/>
                  </a:ext>
                </a:extLst>
              </a:tr>
              <a:tr h="243001">
                <a:tc>
                  <a:txBody>
                    <a:bodyPr/>
                    <a:lstStyle/>
                    <a:p>
                      <a:r>
                        <a:rPr lang="en-US" sz="1600" dirty="0"/>
                        <a:t>   2023 Socials and Scholars Luncheon</a:t>
                      </a:r>
                    </a:p>
                  </a:txBody>
                  <a:tcPr marL="51435" marR="51435" marT="25718" marB="257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pPr algn="ctr"/>
                      <a:r>
                        <a:rPr lang="en-US" sz="1600" dirty="0"/>
                        <a:t>($33,815.49)</a:t>
                      </a:r>
                    </a:p>
                  </a:txBody>
                  <a:tcPr marL="51435" marR="51435" marT="25718" marB="257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3765226808"/>
                  </a:ext>
                </a:extLst>
              </a:tr>
              <a:tr h="243001">
                <a:tc>
                  <a:txBody>
                    <a:bodyPr/>
                    <a:lstStyle/>
                    <a:p>
                      <a:r>
                        <a:rPr lang="en-US" sz="1600" dirty="0"/>
                        <a:t>   Recognition &amp; Awards</a:t>
                      </a:r>
                    </a:p>
                  </a:txBody>
                  <a:tcPr marL="51435" marR="51435" marT="25718" marB="257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pPr algn="ctr"/>
                      <a:r>
                        <a:rPr lang="en-US" sz="1600" dirty="0"/>
                        <a:t>$2750 ($2,200 claimed)</a:t>
                      </a:r>
                    </a:p>
                  </a:txBody>
                  <a:tcPr marL="51435" marR="51435" marT="25718" marB="257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4257912552"/>
                  </a:ext>
                </a:extLst>
              </a:tr>
              <a:tr h="243001">
                <a:tc>
                  <a:txBody>
                    <a:bodyPr/>
                    <a:lstStyle/>
                    <a:p>
                      <a:r>
                        <a:rPr lang="en-US" sz="1600" dirty="0"/>
                        <a:t>   Plaques</a:t>
                      </a:r>
                    </a:p>
                  </a:txBody>
                  <a:tcPr marL="51435" marR="51435" marT="25718" marB="2571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1600" dirty="0"/>
                        <a:t>($1,443)</a:t>
                      </a:r>
                    </a:p>
                  </a:txBody>
                  <a:tcPr marL="51435" marR="51435" marT="25718" marB="2571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3505449603"/>
                  </a:ext>
                </a:extLst>
              </a:tr>
              <a:tr h="419848">
                <a:tc>
                  <a:txBody>
                    <a:bodyPr/>
                    <a:lstStyle/>
                    <a:p>
                      <a:r>
                        <a:rPr lang="en-US" sz="1600" b="1" dirty="0"/>
                        <a:t>TOTAL EXPENSES</a:t>
                      </a:r>
                    </a:p>
                  </a:txBody>
                  <a:tcPr marL="51435" marR="51435" marT="25718" marB="25718">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b="1" dirty="0"/>
                        <a:t>($3,643)</a:t>
                      </a:r>
                    </a:p>
                  </a:txBody>
                  <a:tcPr marL="51435" marR="51435" marT="25718" marB="25718">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862492826"/>
                  </a:ext>
                </a:extLst>
              </a:tr>
              <a:tr h="243001">
                <a:tc>
                  <a:txBody>
                    <a:bodyPr/>
                    <a:lstStyle/>
                    <a:p>
                      <a:r>
                        <a:rPr lang="en-US" sz="1600" b="1" dirty="0">
                          <a:solidFill>
                            <a:schemeClr val="bg1"/>
                          </a:solidFill>
                        </a:rPr>
                        <a:t>CURRENT YEAR NET INCOME</a:t>
                      </a:r>
                    </a:p>
                  </a:txBody>
                  <a:tcPr marL="51435" marR="51435" marT="25718" marB="25718">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ctr"/>
                      <a:r>
                        <a:rPr lang="en-US" sz="1600" b="1" dirty="0"/>
                        <a:t>$24,929.51</a:t>
                      </a:r>
                    </a:p>
                  </a:txBody>
                  <a:tcPr marL="51435" marR="51435" marT="25718" marB="25718">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2336190990"/>
                  </a:ext>
                </a:extLst>
              </a:tr>
            </a:tbl>
          </a:graphicData>
        </a:graphic>
      </p:graphicFrame>
      <p:sp>
        <p:nvSpPr>
          <p:cNvPr id="5" name="TextBox 4"/>
          <p:cNvSpPr txBox="1"/>
          <p:nvPr/>
        </p:nvSpPr>
        <p:spPr>
          <a:xfrm>
            <a:off x="1187303" y="6125515"/>
            <a:ext cx="6599623" cy="646331"/>
          </a:xfrm>
          <a:prstGeom prst="rect">
            <a:avLst/>
          </a:prstGeom>
          <a:noFill/>
        </p:spPr>
        <p:txBody>
          <a:bodyPr wrap="square" rtlCol="0">
            <a:spAutoFit/>
          </a:bodyPr>
          <a:lstStyle/>
          <a:p>
            <a:pPr defTabSz="342900"/>
            <a:r>
              <a:rPr lang="en-US" b="1" i="1" dirty="0">
                <a:solidFill>
                  <a:srgbClr val="FFFFFF"/>
                </a:solidFill>
                <a:latin typeface="Corbel" panose="020B0503020204020204"/>
              </a:rPr>
              <a:t>TOTAL FUNDS IN OPERATING ACCOUNT (July, 2023: $58,745)</a:t>
            </a:r>
          </a:p>
          <a:p>
            <a:pPr algn="r" defTabSz="342900"/>
            <a:endParaRPr lang="en-US" b="1" dirty="0">
              <a:solidFill>
                <a:srgbClr val="FFFFFF"/>
              </a:solidFill>
              <a:latin typeface="Corbel" panose="020B0503020204020204"/>
            </a:endParaRPr>
          </a:p>
        </p:txBody>
      </p:sp>
    </p:spTree>
    <p:extLst>
      <p:ext uri="{BB962C8B-B14F-4D97-AF65-F5344CB8AC3E}">
        <p14:creationId xmlns:p14="http://schemas.microsoft.com/office/powerpoint/2010/main" val="653889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964"/>
            <a:ext cx="8845966" cy="1143000"/>
          </a:xfrm>
        </p:spPr>
        <p:txBody>
          <a:bodyPr>
            <a:normAutofit/>
          </a:bodyPr>
          <a:lstStyle/>
          <a:p>
            <a:pPr>
              <a:defRPr/>
            </a:pPr>
            <a:r>
              <a:rPr lang="en-US" sz="3600" dirty="0"/>
              <a:t>Jon </a:t>
            </a:r>
            <a:r>
              <a:rPr lang="en-US" sz="3600" dirty="0" err="1"/>
              <a:t>Chilingerian</a:t>
            </a:r>
            <a:br>
              <a:rPr lang="en-US" sz="3600" dirty="0"/>
            </a:br>
            <a:r>
              <a:rPr lang="en-US" sz="3600" dirty="0"/>
              <a:t>		</a:t>
            </a:r>
            <a:r>
              <a:rPr lang="en-US" sz="2800" dirty="0"/>
              <a:t>1951-2023</a:t>
            </a:r>
            <a:endParaRPr lang="en-US" sz="2800" dirty="0">
              <a:solidFill>
                <a:srgbClr val="FF0000"/>
              </a:solidFill>
            </a:endParaRPr>
          </a:p>
        </p:txBody>
      </p:sp>
      <p:sp>
        <p:nvSpPr>
          <p:cNvPr id="7" name="Content Placeholder 2">
            <a:extLst>
              <a:ext uri="{FF2B5EF4-FFF2-40B4-BE49-F238E27FC236}">
                <a16:creationId xmlns:a16="http://schemas.microsoft.com/office/drawing/2014/main" id="{5861ADF4-6352-4A47-86DC-2C7B2B2F8A36}"/>
              </a:ext>
            </a:extLst>
          </p:cNvPr>
          <p:cNvSpPr>
            <a:spLocks noGrp="1"/>
          </p:cNvSpPr>
          <p:nvPr>
            <p:ph idx="1"/>
          </p:nvPr>
        </p:nvSpPr>
        <p:spPr>
          <a:xfrm>
            <a:off x="221834" y="2231816"/>
            <a:ext cx="8700332" cy="4416633"/>
          </a:xfrm>
        </p:spPr>
        <p:txBody>
          <a:bodyPr>
            <a:normAutofit fontScale="92500" lnSpcReduction="20000"/>
          </a:bodyPr>
          <a:lstStyle/>
          <a:p>
            <a:r>
              <a:rPr lang="en-US" b="1" dirty="0"/>
              <a:t>HCMD Chair, 1997-98</a:t>
            </a:r>
          </a:p>
          <a:p>
            <a:r>
              <a:rPr lang="en-US" b="1" dirty="0"/>
              <a:t>HCMD Myron </a:t>
            </a:r>
            <a:r>
              <a:rPr lang="en-US" b="1" dirty="0" err="1"/>
              <a:t>Fottler</a:t>
            </a:r>
            <a:r>
              <a:rPr lang="en-US" b="1" dirty="0"/>
              <a:t> Exceptional Service Award, 2010</a:t>
            </a:r>
          </a:p>
          <a:p>
            <a:r>
              <a:rPr lang="en-US" b="1" dirty="0"/>
              <a:t>Professor &amp; Director of EMBA program for physicians, Brandeis University</a:t>
            </a:r>
          </a:p>
          <a:p>
            <a:r>
              <a:rPr lang="en-US" b="1" dirty="0"/>
              <a:t>Visiting Scholar, Healthcare Management Initiative, INSEAD</a:t>
            </a:r>
          </a:p>
          <a:p>
            <a:r>
              <a:rPr lang="en-US" b="1" dirty="0"/>
              <a:t>Stuart Altman, “It is hard to imagine anyone other than Jon accomplishing so much is such a short period of time. He left us much too soon.”</a:t>
            </a:r>
          </a:p>
          <a:p>
            <a:r>
              <a:rPr lang="en-US" b="1" dirty="0"/>
              <a:t>Stephen Chick, “He has impacted healthcare leaders in INSEAD programs that number in the thousands in many countries around the world.”</a:t>
            </a:r>
          </a:p>
          <a:p>
            <a:r>
              <a:rPr lang="en-US" b="1" dirty="0"/>
              <a:t>Regina Herzlinger, “The world of health care management and I will miss him dearly. His many accomplishments are overshadowed by the sheer presence of his personality.”</a:t>
            </a:r>
          </a:p>
          <a:p>
            <a:r>
              <a:rPr lang="en-US" b="1" u="sng" dirty="0"/>
              <a:t>Forthcoming book</a:t>
            </a:r>
            <a:r>
              <a:rPr lang="en-US" b="1" dirty="0"/>
              <a:t>: </a:t>
            </a:r>
            <a:r>
              <a:rPr lang="en-US" b="1" i="1" dirty="0"/>
              <a:t>The New Science of Medicine &amp; Management: A Comprehensive Case-Based Guide for Clinical Leaders </a:t>
            </a:r>
            <a:r>
              <a:rPr lang="en-US" b="1" dirty="0"/>
              <a:t>(Springer)</a:t>
            </a:r>
          </a:p>
        </p:txBody>
      </p:sp>
      <p:pic>
        <p:nvPicPr>
          <p:cNvPr id="5" name="Picture 4">
            <a:extLst>
              <a:ext uri="{FF2B5EF4-FFF2-40B4-BE49-F238E27FC236}">
                <a16:creationId xmlns:a16="http://schemas.microsoft.com/office/drawing/2014/main" id="{3A670373-B0FC-78F4-CDB1-17498A2C5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550" y="1"/>
            <a:ext cx="3378616" cy="2655584"/>
          </a:xfrm>
          <a:prstGeom prst="rect">
            <a:avLst/>
          </a:prstGeom>
        </p:spPr>
      </p:pic>
    </p:spTree>
    <p:extLst>
      <p:ext uri="{BB962C8B-B14F-4D97-AF65-F5344CB8AC3E}">
        <p14:creationId xmlns:p14="http://schemas.microsoft.com/office/powerpoint/2010/main" val="1451575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11" name="Rectangle 47110">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5" name="Title 1"/>
          <p:cNvSpPr>
            <a:spLocks noGrp="1"/>
          </p:cNvSpPr>
          <p:nvPr>
            <p:ph type="title"/>
          </p:nvPr>
        </p:nvSpPr>
        <p:spPr>
          <a:xfrm>
            <a:off x="466927" y="838646"/>
            <a:ext cx="2782493" cy="5180709"/>
          </a:xfrm>
        </p:spPr>
        <p:txBody>
          <a:bodyPr>
            <a:normAutofit/>
          </a:bodyPr>
          <a:lstStyle/>
          <a:p>
            <a:r>
              <a:rPr lang="en-US" sz="3100"/>
              <a:t>Program Highlights</a:t>
            </a:r>
          </a:p>
        </p:txBody>
      </p:sp>
      <p:sp useBgFill="1">
        <p:nvSpPr>
          <p:cNvPr id="47113" name="Rectangle 47112">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1" y="-2"/>
            <a:ext cx="565327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Content Placeholder 2"/>
          <p:cNvSpPr>
            <a:spLocks noGrp="1"/>
          </p:cNvSpPr>
          <p:nvPr>
            <p:ph idx="1"/>
          </p:nvPr>
        </p:nvSpPr>
        <p:spPr>
          <a:xfrm>
            <a:off x="3872752" y="838647"/>
            <a:ext cx="5076176" cy="5180708"/>
          </a:xfrm>
        </p:spPr>
        <p:txBody>
          <a:bodyPr anchor="ctr">
            <a:normAutofit/>
          </a:bodyPr>
          <a:lstStyle/>
          <a:p>
            <a:pPr lvl="1"/>
            <a:r>
              <a:rPr lang="en-US" sz="2400" dirty="0">
                <a:solidFill>
                  <a:schemeClr val="tx2"/>
                </a:solidFill>
              </a:rPr>
              <a:t>2023 PDW Chair – Deirdre McCaughey</a:t>
            </a:r>
          </a:p>
          <a:p>
            <a:pPr lvl="1"/>
            <a:endParaRPr lang="en-US" sz="2400" dirty="0">
              <a:solidFill>
                <a:schemeClr val="tx2"/>
              </a:solidFill>
            </a:endParaRPr>
          </a:p>
          <a:p>
            <a:pPr lvl="1"/>
            <a:r>
              <a:rPr lang="en-US" sz="2400" dirty="0">
                <a:solidFill>
                  <a:schemeClr val="tx2"/>
                </a:solidFill>
              </a:rPr>
              <a:t>2023 Program Chair — Nick Edwardson</a:t>
            </a:r>
          </a:p>
        </p:txBody>
      </p:sp>
    </p:spTree>
    <p:extLst>
      <p:ext uri="{BB962C8B-B14F-4D97-AF65-F5344CB8AC3E}">
        <p14:creationId xmlns:p14="http://schemas.microsoft.com/office/powerpoint/2010/main" val="101833582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2023 HCM Professional Development Workshops </a:t>
            </a:r>
            <a:r>
              <a:rPr lang="en-US" dirty="0">
                <a:solidFill>
                  <a:srgbClr val="FF0000"/>
                </a:solidFill>
              </a:rPr>
              <a:t>Deirdre</a:t>
            </a:r>
          </a:p>
        </p:txBody>
      </p:sp>
      <p:sp>
        <p:nvSpPr>
          <p:cNvPr id="5" name="Content Placeholder 4"/>
          <p:cNvSpPr>
            <a:spLocks noGrp="1"/>
          </p:cNvSpPr>
          <p:nvPr>
            <p:ph idx="1"/>
          </p:nvPr>
        </p:nvSpPr>
        <p:spPr>
          <a:xfrm>
            <a:off x="186612" y="1959428"/>
            <a:ext cx="8957388" cy="4898571"/>
          </a:xfrm>
          <a:prstGeom prst="rect">
            <a:avLst/>
          </a:prstGeom>
        </p:spPr>
        <p:txBody>
          <a:bodyPr>
            <a:normAutofit/>
          </a:bodyPr>
          <a:lstStyle/>
          <a:p>
            <a:r>
              <a:rPr lang="en-US" sz="2500" dirty="0"/>
              <a:t> </a:t>
            </a:r>
            <a:r>
              <a:rPr lang="en-US" sz="2500" b="1" dirty="0"/>
              <a:t>30 hours of programming, 17 sessions</a:t>
            </a:r>
            <a:r>
              <a:rPr lang="en-US" sz="2500" dirty="0"/>
              <a:t> </a:t>
            </a:r>
          </a:p>
          <a:p>
            <a:pPr marL="0" lvl="0" indent="0">
              <a:buNone/>
            </a:pPr>
            <a:r>
              <a:rPr lang="en-US" sz="2400" b="1" dirty="0"/>
              <a:t>Friday</a:t>
            </a:r>
          </a:p>
          <a:p>
            <a:pPr lvl="0"/>
            <a:r>
              <a:rPr lang="en-US" dirty="0"/>
              <a:t>Emerging Scholars Consortium </a:t>
            </a:r>
            <a:r>
              <a:rPr lang="mr-IN" dirty="0"/>
              <a:t>–</a:t>
            </a:r>
            <a:r>
              <a:rPr lang="en-US" dirty="0"/>
              <a:t> Everyone welcome!</a:t>
            </a:r>
          </a:p>
          <a:p>
            <a:pPr lvl="1"/>
            <a:r>
              <a:rPr lang="en-US" dirty="0"/>
              <a:t>4 Real-Time Open Sessions:</a:t>
            </a:r>
          </a:p>
          <a:p>
            <a:pPr lvl="2"/>
            <a:r>
              <a:rPr lang="en-US" dirty="0"/>
              <a:t>Building Collaborations as Emerging Scholars 	Editors Panel</a:t>
            </a:r>
          </a:p>
          <a:p>
            <a:pPr lvl="2"/>
            <a:r>
              <a:rPr lang="en-US" dirty="0"/>
              <a:t>Online Teaching				Hot Topics Research Roundtables</a:t>
            </a:r>
          </a:p>
          <a:p>
            <a:pPr lvl="0"/>
            <a:r>
              <a:rPr lang="en-US" dirty="0"/>
              <a:t>Emerging Scholars Social </a:t>
            </a:r>
            <a:r>
              <a:rPr lang="mr-IN" dirty="0"/>
              <a:t>–</a:t>
            </a:r>
            <a:r>
              <a:rPr lang="en-US" dirty="0"/>
              <a:t> Everyone welcome!</a:t>
            </a:r>
          </a:p>
          <a:p>
            <a:r>
              <a:rPr lang="en-US" dirty="0"/>
              <a:t>PDWs - 3 Real-Time Open Sessions:</a:t>
            </a:r>
          </a:p>
          <a:p>
            <a:pPr lvl="2"/>
            <a:r>
              <a:rPr lang="en-US" dirty="0"/>
              <a:t>Managing Pandemic Induced Research Disruptions</a:t>
            </a:r>
          </a:p>
          <a:p>
            <a:pPr lvl="2"/>
            <a:r>
              <a:rPr lang="en-US" dirty="0"/>
              <a:t>Preparing Health Care Leaders to Become Good Ancestors</a:t>
            </a:r>
          </a:p>
          <a:p>
            <a:pPr lvl="2"/>
            <a:r>
              <a:rPr lang="en-US" dirty="0"/>
              <a:t>*Informal Mentoring: Senior Scholar Coffee Chats*</a:t>
            </a:r>
          </a:p>
          <a:p>
            <a:pPr lvl="2"/>
            <a:endParaRPr lang="en-US" dirty="0"/>
          </a:p>
          <a:p>
            <a:pPr marL="0" lvl="0" indent="0">
              <a:buNone/>
            </a:pPr>
            <a:endParaRPr lang="en-US" dirty="0"/>
          </a:p>
          <a:p>
            <a:pPr lvl="2"/>
            <a:endParaRPr lang="en-US" dirty="0"/>
          </a:p>
          <a:p>
            <a:pPr marL="0" indent="0" algn="l">
              <a:buNone/>
            </a:pPr>
            <a:endParaRPr lang="en-US" dirty="0"/>
          </a:p>
          <a:p>
            <a:pPr marL="914400" lvl="2" indent="0">
              <a:buNone/>
            </a:pPr>
            <a:endParaRPr lang="en-US" dirty="0"/>
          </a:p>
          <a:p>
            <a:pPr lvl="3"/>
            <a:endParaRPr lang="en-US" dirty="0"/>
          </a:p>
          <a:p>
            <a:pPr lvl="3"/>
            <a:endParaRPr lang="en-US" dirty="0"/>
          </a:p>
          <a:p>
            <a:pPr lvl="3"/>
            <a:endParaRPr lang="en-US" dirty="0"/>
          </a:p>
        </p:txBody>
      </p:sp>
    </p:spTree>
    <p:extLst>
      <p:ext uri="{BB962C8B-B14F-4D97-AF65-F5344CB8AC3E}">
        <p14:creationId xmlns:p14="http://schemas.microsoft.com/office/powerpoint/2010/main" val="3489800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2023 HCM Professional Development Workshops </a:t>
            </a:r>
            <a:r>
              <a:rPr lang="en-US" dirty="0">
                <a:solidFill>
                  <a:srgbClr val="FF0000"/>
                </a:solidFill>
              </a:rPr>
              <a:t>Deirdre</a:t>
            </a:r>
          </a:p>
        </p:txBody>
      </p:sp>
      <p:sp>
        <p:nvSpPr>
          <p:cNvPr id="5" name="Content Placeholder 4"/>
          <p:cNvSpPr>
            <a:spLocks noGrp="1"/>
          </p:cNvSpPr>
          <p:nvPr>
            <p:ph idx="1"/>
          </p:nvPr>
        </p:nvSpPr>
        <p:spPr>
          <a:xfrm>
            <a:off x="186612" y="1959428"/>
            <a:ext cx="8957388" cy="4898571"/>
          </a:xfrm>
          <a:prstGeom prst="rect">
            <a:avLst/>
          </a:prstGeom>
        </p:spPr>
        <p:txBody>
          <a:bodyPr>
            <a:normAutofit fontScale="85000" lnSpcReduction="10000"/>
          </a:bodyPr>
          <a:lstStyle/>
          <a:p>
            <a:pPr marL="0" indent="0">
              <a:buNone/>
            </a:pPr>
            <a:r>
              <a:rPr lang="en-US" sz="2600" b="1" dirty="0"/>
              <a:t>Saturday </a:t>
            </a:r>
            <a:r>
              <a:rPr lang="mr-IN" sz="2600" b="1" dirty="0"/>
              <a:t>–</a:t>
            </a:r>
            <a:r>
              <a:rPr lang="en-US" sz="2600" b="1" dirty="0"/>
              <a:t> PDWs - </a:t>
            </a:r>
            <a:r>
              <a:rPr lang="en-US" dirty="0"/>
              <a:t>6 Real-Time Open Sessions:</a:t>
            </a:r>
          </a:p>
          <a:p>
            <a:pPr lvl="2"/>
            <a:r>
              <a:rPr lang="en-US" dirty="0"/>
              <a:t>Research in the Rough		</a:t>
            </a:r>
          </a:p>
          <a:p>
            <a:pPr lvl="2"/>
            <a:r>
              <a:rPr lang="en-US" dirty="0"/>
              <a:t>Teaching Incubator</a:t>
            </a:r>
          </a:p>
          <a:p>
            <a:pPr lvl="2"/>
            <a:r>
              <a:rPr lang="en-US" dirty="0"/>
              <a:t>Dynamics of Crisis Leadership: Developing a Research Agenda</a:t>
            </a:r>
          </a:p>
          <a:p>
            <a:pPr lvl="2"/>
            <a:r>
              <a:rPr lang="en-US" dirty="0"/>
              <a:t>Promoting Equity in Learning</a:t>
            </a:r>
          </a:p>
          <a:p>
            <a:pPr lvl="2"/>
            <a:r>
              <a:rPr lang="en-US" dirty="0"/>
              <a:t>Development of a Screen-Based Change Management Simulation</a:t>
            </a:r>
          </a:p>
          <a:p>
            <a:pPr lvl="2"/>
            <a:r>
              <a:rPr lang="en-US" dirty="0"/>
              <a:t>Mindful Managing</a:t>
            </a:r>
          </a:p>
          <a:p>
            <a:pPr lvl="2"/>
            <a:r>
              <a:rPr lang="en-US" dirty="0"/>
              <a:t>*Informal Mentoring: Senior Scholars Coffee Chats*</a:t>
            </a:r>
          </a:p>
          <a:p>
            <a:pPr marL="0" indent="0">
              <a:buNone/>
            </a:pPr>
            <a:r>
              <a:rPr lang="en-US" sz="2600" b="1" dirty="0"/>
              <a:t>Sunday </a:t>
            </a:r>
            <a:r>
              <a:rPr lang="mr-IN" sz="2600" b="1" dirty="0"/>
              <a:t>–</a:t>
            </a:r>
            <a:r>
              <a:rPr lang="en-US" sz="2600" b="1" dirty="0"/>
              <a:t> PDWs - </a:t>
            </a:r>
            <a:r>
              <a:rPr lang="en-US" dirty="0"/>
              <a:t>1 Real-Time Open Session: </a:t>
            </a:r>
          </a:p>
          <a:p>
            <a:pPr lvl="2"/>
            <a:r>
              <a:rPr lang="en-US" dirty="0"/>
              <a:t>Organizational Determinants of Health: Equity &amp; Inclusion</a:t>
            </a:r>
          </a:p>
          <a:p>
            <a:pPr marL="0" indent="0">
              <a:spcBef>
                <a:spcPts val="0"/>
              </a:spcBef>
              <a:spcAft>
                <a:spcPts val="0"/>
              </a:spcAft>
              <a:buNone/>
            </a:pPr>
            <a:endParaRPr lang="en-US" sz="2600" b="1" dirty="0"/>
          </a:p>
          <a:p>
            <a:pPr marL="0" indent="0">
              <a:spcBef>
                <a:spcPts val="0"/>
              </a:spcBef>
              <a:spcAft>
                <a:spcPts val="0"/>
              </a:spcAft>
              <a:buNone/>
            </a:pPr>
            <a:r>
              <a:rPr lang="en-US" sz="2600" b="1" dirty="0"/>
              <a:t>Wednesday </a:t>
            </a:r>
            <a:r>
              <a:rPr lang="mr-IN" sz="2600" b="1" dirty="0"/>
              <a:t>–</a:t>
            </a:r>
            <a:r>
              <a:rPr lang="en-US" sz="2600" b="1" dirty="0"/>
              <a:t> Inaugural HCM Research Consortium - 2 Real-Time Sessions</a:t>
            </a:r>
          </a:p>
          <a:p>
            <a:pPr lvl="2"/>
            <a:r>
              <a:rPr lang="en-US" dirty="0"/>
              <a:t>Pivoting Research in Health Care Management in the Context of COVID-19</a:t>
            </a:r>
          </a:p>
          <a:p>
            <a:pPr lvl="2"/>
            <a:r>
              <a:rPr lang="en-US" dirty="0"/>
              <a:t>Secondary Data &amp; Empirical Research</a:t>
            </a:r>
          </a:p>
          <a:p>
            <a:pPr marL="0" indent="0">
              <a:buNone/>
            </a:pPr>
            <a:r>
              <a:rPr lang="en-US" sz="1900" dirty="0"/>
              <a:t>Many Co-Sponsored Sessions!</a:t>
            </a:r>
          </a:p>
          <a:p>
            <a:pPr lvl="1"/>
            <a:r>
              <a:rPr lang="en-US" sz="1900" dirty="0"/>
              <a:t>Co-sponsors: OB, AAT, CAR, OMT, MED, CM, IM, MOC, STR, CM, ODC, PNP, MSR, OCIS, RM, TIM</a:t>
            </a:r>
          </a:p>
          <a:p>
            <a:pPr marL="0" indent="0" algn="l">
              <a:buNone/>
            </a:pPr>
            <a:endParaRPr lang="en-US" dirty="0"/>
          </a:p>
          <a:p>
            <a:pPr marL="914400" lvl="2" indent="0">
              <a:buNone/>
            </a:pPr>
            <a:endParaRPr lang="en-US" dirty="0"/>
          </a:p>
          <a:p>
            <a:pPr lvl="3"/>
            <a:endParaRPr lang="en-US" dirty="0"/>
          </a:p>
          <a:p>
            <a:pPr lvl="3"/>
            <a:endParaRPr lang="en-US" dirty="0"/>
          </a:p>
          <a:p>
            <a:pPr lvl="3"/>
            <a:endParaRPr lang="en-US" dirty="0"/>
          </a:p>
        </p:txBody>
      </p:sp>
    </p:spTree>
    <p:extLst>
      <p:ext uri="{BB962C8B-B14F-4D97-AF65-F5344CB8AC3E}">
        <p14:creationId xmlns:p14="http://schemas.microsoft.com/office/powerpoint/2010/main" val="1484670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 Program</a:t>
            </a:r>
            <a:endParaRPr lang="en-US" i="1" dirty="0">
              <a:solidFill>
                <a:srgbClr val="FF0000"/>
              </a:solidFill>
            </a:endParaRPr>
          </a:p>
        </p:txBody>
      </p:sp>
      <p:sp>
        <p:nvSpPr>
          <p:cNvPr id="3" name="Content Placeholder 2"/>
          <p:cNvSpPr>
            <a:spLocks noGrp="1"/>
          </p:cNvSpPr>
          <p:nvPr>
            <p:ph idx="1"/>
          </p:nvPr>
        </p:nvSpPr>
        <p:spPr>
          <a:xfrm>
            <a:off x="685019" y="2011680"/>
            <a:ext cx="8273786" cy="4206240"/>
          </a:xfrm>
        </p:spPr>
        <p:txBody>
          <a:bodyPr>
            <a:normAutofit/>
          </a:bodyPr>
          <a:lstStyle/>
          <a:p>
            <a:pPr>
              <a:spcAft>
                <a:spcPts val="600"/>
              </a:spcAft>
            </a:pPr>
            <a:r>
              <a:rPr lang="en-US" dirty="0"/>
              <a:t>29 hours of programming</a:t>
            </a:r>
          </a:p>
          <a:p>
            <a:pPr lvl="1">
              <a:spcAft>
                <a:spcPts val="600"/>
              </a:spcAft>
            </a:pPr>
            <a:r>
              <a:rPr lang="en-US" sz="2200" dirty="0"/>
              <a:t>15 paper sessions, 4 symposia</a:t>
            </a:r>
          </a:p>
          <a:p>
            <a:pPr>
              <a:spcAft>
                <a:spcPts val="600"/>
              </a:spcAft>
            </a:pPr>
            <a:r>
              <a:rPr lang="en-US" dirty="0"/>
              <a:t>137 papers submitted (up 19% YOY); 69 accepted (cap set by AOM)</a:t>
            </a:r>
          </a:p>
          <a:p>
            <a:pPr>
              <a:spcAft>
                <a:spcPts val="600"/>
              </a:spcAft>
            </a:pPr>
            <a:r>
              <a:rPr lang="en-US" dirty="0"/>
              <a:t>6 symposia submitted; 5 accepted</a:t>
            </a:r>
          </a:p>
          <a:p>
            <a:pPr>
              <a:spcAft>
                <a:spcPts val="600"/>
              </a:spcAft>
            </a:pPr>
            <a:r>
              <a:rPr lang="en-US" dirty="0"/>
              <a:t>198 volunteer reviewers; 152 given assignments</a:t>
            </a:r>
          </a:p>
          <a:p>
            <a:pPr lvl="1">
              <a:spcAft>
                <a:spcPts val="600"/>
              </a:spcAft>
            </a:pPr>
            <a:r>
              <a:rPr lang="en-US" sz="2200" dirty="0"/>
              <a:t>(Please increase your review keywords if you were one of the 46 who didn’t receive an assignment!) </a:t>
            </a:r>
          </a:p>
          <a:p>
            <a:pPr>
              <a:spcAft>
                <a:spcPts val="600"/>
              </a:spcAft>
            </a:pPr>
            <a:r>
              <a:rPr lang="en-US" dirty="0"/>
              <a:t>94% review completion rate* (thank you!)</a:t>
            </a:r>
          </a:p>
        </p:txBody>
      </p:sp>
    </p:spTree>
    <p:extLst>
      <p:ext uri="{BB962C8B-B14F-4D97-AF65-F5344CB8AC3E}">
        <p14:creationId xmlns:p14="http://schemas.microsoft.com/office/powerpoint/2010/main" val="1705011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8D39-31A5-444E-B309-6B7364AC13E8}"/>
              </a:ext>
            </a:extLst>
          </p:cNvPr>
          <p:cNvSpPr>
            <a:spLocks noGrp="1"/>
          </p:cNvSpPr>
          <p:nvPr>
            <p:ph type="title"/>
          </p:nvPr>
        </p:nvSpPr>
        <p:spPr/>
        <p:txBody>
          <a:bodyPr>
            <a:noAutofit/>
          </a:bodyPr>
          <a:lstStyle/>
          <a:p>
            <a:r>
              <a:rPr lang="en-US" sz="3700" dirty="0"/>
              <a:t>2023 program associate editors</a:t>
            </a:r>
            <a:endParaRPr lang="en-US" sz="3700" dirty="0">
              <a:solidFill>
                <a:srgbClr val="FF0000"/>
              </a:solidFill>
            </a:endParaRPr>
          </a:p>
        </p:txBody>
      </p:sp>
      <p:sp>
        <p:nvSpPr>
          <p:cNvPr id="6" name="Content Placeholder 5">
            <a:extLst>
              <a:ext uri="{FF2B5EF4-FFF2-40B4-BE49-F238E27FC236}">
                <a16:creationId xmlns:a16="http://schemas.microsoft.com/office/drawing/2014/main" id="{6870DB62-105A-6B48-9D6B-739EB2238E93}"/>
              </a:ext>
            </a:extLst>
          </p:cNvPr>
          <p:cNvSpPr>
            <a:spLocks noGrp="1"/>
          </p:cNvSpPr>
          <p:nvPr>
            <p:ph idx="1"/>
          </p:nvPr>
        </p:nvSpPr>
        <p:spPr>
          <a:xfrm>
            <a:off x="685019" y="2182368"/>
            <a:ext cx="7772400" cy="4206240"/>
          </a:xfrm>
        </p:spPr>
        <p:txBody>
          <a:bodyPr>
            <a:normAutofit/>
          </a:bodyPr>
          <a:lstStyle/>
          <a:p>
            <a:r>
              <a:rPr lang="en-US" b="1" dirty="0" err="1"/>
              <a:t>Charleata</a:t>
            </a:r>
            <a:r>
              <a:rPr lang="en-US" b="1" dirty="0"/>
              <a:t> Battle</a:t>
            </a:r>
            <a:r>
              <a:rPr lang="en-US" dirty="0"/>
              <a:t> (California State University, Los Angeles)</a:t>
            </a:r>
          </a:p>
          <a:p>
            <a:r>
              <a:rPr lang="en-US" b="1" dirty="0"/>
              <a:t>Amber Stephenson </a:t>
            </a:r>
            <a:r>
              <a:rPr lang="en-US" dirty="0"/>
              <a:t>(Clarkson University)</a:t>
            </a:r>
          </a:p>
          <a:p>
            <a:r>
              <a:rPr lang="en-US" b="1" dirty="0" err="1"/>
              <a:t>Daan</a:t>
            </a:r>
            <a:r>
              <a:rPr lang="en-US" b="1" dirty="0"/>
              <a:t> </a:t>
            </a:r>
            <a:r>
              <a:rPr lang="en-US" b="1" dirty="0" err="1"/>
              <a:t>Westra</a:t>
            </a:r>
            <a:r>
              <a:rPr lang="en-US" b="1" dirty="0"/>
              <a:t> </a:t>
            </a:r>
            <a:r>
              <a:rPr lang="en-US" dirty="0"/>
              <a:t>(Maastricht University)</a:t>
            </a:r>
          </a:p>
          <a:p>
            <a:endParaRPr lang="en-US" dirty="0"/>
          </a:p>
        </p:txBody>
      </p:sp>
    </p:spTree>
    <p:extLst>
      <p:ext uri="{BB962C8B-B14F-4D97-AF65-F5344CB8AC3E}">
        <p14:creationId xmlns:p14="http://schemas.microsoft.com/office/powerpoint/2010/main" val="3150350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8D39-31A5-444E-B309-6B7364AC13E8}"/>
              </a:ext>
            </a:extLst>
          </p:cNvPr>
          <p:cNvSpPr>
            <a:spLocks noGrp="1"/>
          </p:cNvSpPr>
          <p:nvPr>
            <p:ph type="title"/>
          </p:nvPr>
        </p:nvSpPr>
        <p:spPr/>
        <p:txBody>
          <a:bodyPr>
            <a:noAutofit/>
          </a:bodyPr>
          <a:lstStyle/>
          <a:p>
            <a:r>
              <a:rPr lang="en-US" sz="3700" dirty="0"/>
              <a:t>2023 Emergency reviewers</a:t>
            </a:r>
            <a:endParaRPr lang="en-US" sz="3700" dirty="0">
              <a:solidFill>
                <a:srgbClr val="FF0000"/>
              </a:solidFill>
            </a:endParaRPr>
          </a:p>
        </p:txBody>
      </p:sp>
      <p:sp>
        <p:nvSpPr>
          <p:cNvPr id="6" name="Content Placeholder 5">
            <a:extLst>
              <a:ext uri="{FF2B5EF4-FFF2-40B4-BE49-F238E27FC236}">
                <a16:creationId xmlns:a16="http://schemas.microsoft.com/office/drawing/2014/main" id="{6870DB62-105A-6B48-9D6B-739EB2238E93}"/>
              </a:ext>
            </a:extLst>
          </p:cNvPr>
          <p:cNvSpPr>
            <a:spLocks noGrp="1"/>
          </p:cNvSpPr>
          <p:nvPr>
            <p:ph idx="1"/>
          </p:nvPr>
        </p:nvSpPr>
        <p:spPr>
          <a:xfrm>
            <a:off x="685019" y="2182368"/>
            <a:ext cx="7772400" cy="4206240"/>
          </a:xfrm>
        </p:spPr>
        <p:txBody>
          <a:bodyPr>
            <a:normAutofit/>
          </a:bodyPr>
          <a:lstStyle/>
          <a:p>
            <a:r>
              <a:rPr lang="en-US" dirty="0"/>
              <a:t>Helped reduce total number of papers receiving only two reviews from 75 to 21, all in the span of &lt;10 days.</a:t>
            </a:r>
          </a:p>
          <a:p>
            <a:pPr marL="182563" indent="220663"/>
            <a:r>
              <a:rPr lang="en-US" dirty="0"/>
              <a:t>Please complete your reviews!</a:t>
            </a:r>
          </a:p>
          <a:p>
            <a:r>
              <a:rPr lang="en-US" dirty="0"/>
              <a:t>For some, the emergency review was their 6</a:t>
            </a:r>
            <a:r>
              <a:rPr lang="en-US" baseline="30000" dirty="0"/>
              <a:t>th</a:t>
            </a:r>
            <a:r>
              <a:rPr lang="en-US" dirty="0"/>
              <a:t>, 7</a:t>
            </a:r>
            <a:r>
              <a:rPr lang="en-US" baseline="30000" dirty="0"/>
              <a:t>th</a:t>
            </a:r>
            <a:r>
              <a:rPr lang="en-US" dirty="0"/>
              <a:t>, or even 8</a:t>
            </a:r>
            <a:r>
              <a:rPr lang="en-US" baseline="30000" dirty="0"/>
              <a:t>th</a:t>
            </a:r>
            <a:r>
              <a:rPr lang="en-US" dirty="0"/>
              <a:t> AOM conference paper to review</a:t>
            </a:r>
          </a:p>
          <a:p>
            <a:r>
              <a:rPr lang="en-US" dirty="0"/>
              <a:t>Some of these reviewers completed reviews while on vacations in Italy and on maternity/paternity leave</a:t>
            </a:r>
          </a:p>
          <a:p>
            <a:r>
              <a:rPr lang="en-US" dirty="0"/>
              <a:t>PLEASE help me get these people drinks at SPIN in one hour.</a:t>
            </a:r>
          </a:p>
          <a:p>
            <a:endParaRPr lang="en-US" dirty="0"/>
          </a:p>
        </p:txBody>
      </p:sp>
    </p:spTree>
    <p:extLst>
      <p:ext uri="{BB962C8B-B14F-4D97-AF65-F5344CB8AC3E}">
        <p14:creationId xmlns:p14="http://schemas.microsoft.com/office/powerpoint/2010/main" val="345541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8D39-31A5-444E-B309-6B7364AC13E8}"/>
              </a:ext>
            </a:extLst>
          </p:cNvPr>
          <p:cNvSpPr>
            <a:spLocks noGrp="1"/>
          </p:cNvSpPr>
          <p:nvPr>
            <p:ph type="title"/>
          </p:nvPr>
        </p:nvSpPr>
        <p:spPr/>
        <p:txBody>
          <a:bodyPr>
            <a:noAutofit/>
          </a:bodyPr>
          <a:lstStyle/>
          <a:p>
            <a:pPr algn="ctr"/>
            <a:r>
              <a:rPr lang="en-US" sz="3700" dirty="0"/>
              <a:t>2023 Emergency reviewers</a:t>
            </a:r>
            <a:br>
              <a:rPr lang="en-US" sz="3700" dirty="0"/>
            </a:br>
            <a:r>
              <a:rPr lang="en-US" sz="2400" dirty="0"/>
              <a:t>(Thank you!!!)</a:t>
            </a:r>
            <a:endParaRPr lang="en-US" sz="3700" dirty="0">
              <a:solidFill>
                <a:srgbClr val="FF0000"/>
              </a:solidFill>
            </a:endParaRPr>
          </a:p>
        </p:txBody>
      </p:sp>
      <p:sp>
        <p:nvSpPr>
          <p:cNvPr id="7" name="TextBox 6">
            <a:extLst>
              <a:ext uri="{FF2B5EF4-FFF2-40B4-BE49-F238E27FC236}">
                <a16:creationId xmlns:a16="http://schemas.microsoft.com/office/drawing/2014/main" id="{3426C207-FDC7-D2FF-7F2D-DDA9172BC05A}"/>
              </a:ext>
            </a:extLst>
          </p:cNvPr>
          <p:cNvSpPr txBox="1"/>
          <p:nvPr/>
        </p:nvSpPr>
        <p:spPr>
          <a:xfrm>
            <a:off x="685019" y="2161654"/>
            <a:ext cx="2312824" cy="427809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Afeefa</a:t>
            </a: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Cholasseri</a:t>
            </a:r>
            <a:endPar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Amy Yarbrough Landry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Chequeta</a:t>
            </a: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 Allen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Cheryl Mitchell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Cheryl </a:t>
            </a: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Rathert</a:t>
            </a:r>
            <a:endPar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Chin </a:t>
            </a: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Uecker</a:t>
            </a:r>
            <a:endPar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Chris Brown Mahoney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Clay Thomas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Cory Cronin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Dan Fisher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Deborah M. Mullen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Faisal Lahore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Frank van de Baan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Genevra</a:t>
            </a: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 Murray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Geoffrey A. </a:t>
            </a: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Silvera</a:t>
            </a:r>
            <a:endPar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Hanu</a:t>
            </a: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 Tyagi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Ingrid Nembhard</a:t>
            </a:r>
          </a:p>
        </p:txBody>
      </p:sp>
      <p:sp>
        <p:nvSpPr>
          <p:cNvPr id="8" name="TextBox 7">
            <a:extLst>
              <a:ext uri="{FF2B5EF4-FFF2-40B4-BE49-F238E27FC236}">
                <a16:creationId xmlns:a16="http://schemas.microsoft.com/office/drawing/2014/main" id="{6DB39B57-AC01-215D-8E8E-9D754EAC6DC4}"/>
              </a:ext>
            </a:extLst>
          </p:cNvPr>
          <p:cNvSpPr txBox="1"/>
          <p:nvPr/>
        </p:nvSpPr>
        <p:spPr>
          <a:xfrm>
            <a:off x="3414807" y="2161654"/>
            <a:ext cx="2312824" cy="427809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J'Aime C. Jennings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James Bramble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Janis </a:t>
            </a: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Gogan</a:t>
            </a:r>
            <a:endPar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Jay Shaw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Justin </a:t>
            </a: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Benzer</a:t>
            </a:r>
            <a:endPar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Karin Kee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Karleen </a:t>
            </a: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Giannitrapani</a:t>
            </a:r>
            <a:endPar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Kevin Frick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Kristina </a:t>
            </a: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Leppälä</a:t>
            </a:r>
            <a:endPar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Krystal Hunter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Lambert </a:t>
            </a: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Zixin</a:t>
            </a: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 Li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Leeann Comfort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Lihua</a:t>
            </a: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 Dishman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Lori Peterson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Martin P. </a:t>
            </a: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Charns</a:t>
            </a:r>
            <a:endPar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Mattia Gilmartin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Michael Stowe</a:t>
            </a:r>
          </a:p>
        </p:txBody>
      </p:sp>
      <p:sp>
        <p:nvSpPr>
          <p:cNvPr id="9" name="TextBox 8">
            <a:extLst>
              <a:ext uri="{FF2B5EF4-FFF2-40B4-BE49-F238E27FC236}">
                <a16:creationId xmlns:a16="http://schemas.microsoft.com/office/drawing/2014/main" id="{9AA6BF08-8A31-F401-B8D9-8414A3B58589}"/>
              </a:ext>
            </a:extLst>
          </p:cNvPr>
          <p:cNvSpPr txBox="1"/>
          <p:nvPr/>
        </p:nvSpPr>
        <p:spPr>
          <a:xfrm>
            <a:off x="6144595" y="2142109"/>
            <a:ext cx="2312824" cy="427809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Mike </a:t>
            </a: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Bellissimo</a:t>
            </a:r>
            <a:endPar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Minjie</a:t>
            </a: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 Gao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Mitchell </a:t>
            </a: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Glavin</a:t>
            </a:r>
            <a:endPar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Morgann</a:t>
            </a: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 Reid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Noa Birman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Olivia Jung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Patrick Shay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Rachel Gifford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Rob </a:t>
            </a: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Weech</a:t>
            </a: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-Maldonado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Sara Singer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Seongwon</a:t>
            </a: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 Choi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Sonja Kugler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Thomas </a:t>
            </a: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Reibel</a:t>
            </a:r>
            <a:endPar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U.K. Bhattacharya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Wardah</a:t>
            </a: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 Qureshi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Yaminette</a:t>
            </a: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 Diaz-</a:t>
            </a: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Linhart</a:t>
            </a:r>
            <a:endPar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Corbel" panose="020B0503020204020204"/>
                <a:ea typeface="+mn-ea"/>
                <a:cs typeface="+mn-cs"/>
              </a:rPr>
              <a:t>Yuna</a:t>
            </a: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rPr>
              <a:t> Lee</a:t>
            </a:r>
          </a:p>
        </p:txBody>
      </p:sp>
    </p:spTree>
    <p:extLst>
      <p:ext uri="{BB962C8B-B14F-4D97-AF65-F5344CB8AC3E}">
        <p14:creationId xmlns:p14="http://schemas.microsoft.com/office/powerpoint/2010/main" val="1979681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chemeClr val="bg2">
                <a:shade val="91000"/>
                <a:satMod val="105000"/>
              </a:schemeClr>
            </a:duotone>
          </a:blip>
          <a:tile tx="0" ty="0" sx="100000" sy="100000" flip="none" algn="tl"/>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828AE3-FA58-43DF-B083-6AA3C102A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itle 3">
            <a:extLst>
              <a:ext uri="{FF2B5EF4-FFF2-40B4-BE49-F238E27FC236}">
                <a16:creationId xmlns:a16="http://schemas.microsoft.com/office/drawing/2014/main" id="{59F75CA7-CED9-4387-B4A2-EE2EB0129B80}"/>
              </a:ext>
            </a:extLst>
          </p:cNvPr>
          <p:cNvSpPr>
            <a:spLocks noGrp="1"/>
          </p:cNvSpPr>
          <p:nvPr>
            <p:ph type="ctrTitle"/>
          </p:nvPr>
        </p:nvSpPr>
        <p:spPr>
          <a:xfrm>
            <a:off x="482601" y="1914860"/>
            <a:ext cx="8178799" cy="2474259"/>
          </a:xfrm>
        </p:spPr>
        <p:txBody>
          <a:bodyPr>
            <a:normAutofit/>
          </a:bodyPr>
          <a:lstStyle/>
          <a:p>
            <a:r>
              <a:rPr lang="en-US" sz="3800" dirty="0">
                <a:solidFill>
                  <a:schemeClr val="tx1"/>
                </a:solidFill>
              </a:rPr>
              <a:t>2023 health care Management Division Paper Award Winners</a:t>
            </a:r>
          </a:p>
        </p:txBody>
      </p:sp>
      <p:sp>
        <p:nvSpPr>
          <p:cNvPr id="12" name="Rectangle 11">
            <a:extLst>
              <a:ext uri="{FF2B5EF4-FFF2-40B4-BE49-F238E27FC236}">
                <a16:creationId xmlns:a16="http://schemas.microsoft.com/office/drawing/2014/main" id="{14AF9CD9-31C2-43D9-9F5C-A0E097262D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9146751" cy="2286000"/>
          </a:xfrm>
          <a:prstGeom prst="rect">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0A57A26-ECBF-4A8A-B307-41F0BDD94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9146751" cy="48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897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1325880"/>
            <a:ext cx="2317078" cy="4206240"/>
          </a:xfrm>
        </p:spPr>
        <p:txBody>
          <a:bodyPr>
            <a:normAutofit/>
          </a:bodyPr>
          <a:lstStyle/>
          <a:p>
            <a:pPr algn="r"/>
            <a:r>
              <a:rPr lang="en-US" sz="2800">
                <a:solidFill>
                  <a:schemeClr val="tx2"/>
                </a:solidFill>
              </a:rPr>
              <a:t>Welcome and Milestones</a:t>
            </a:r>
          </a:p>
        </p:txBody>
      </p:sp>
      <p:sp>
        <p:nvSpPr>
          <p:cNvPr id="17" name="Rectangle 16">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4951"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90225" y="1325880"/>
            <a:ext cx="4953998" cy="4605866"/>
          </a:xfrm>
        </p:spPr>
        <p:txBody>
          <a:bodyPr anchor="ctr">
            <a:normAutofit/>
          </a:bodyPr>
          <a:lstStyle/>
          <a:p>
            <a:pPr>
              <a:buFont typeface="Arial" panose="020B0604020202020204" pitchFamily="34" charset="0"/>
              <a:buChar char="•"/>
            </a:pPr>
            <a:r>
              <a:rPr lang="en-US" b="1" dirty="0">
                <a:solidFill>
                  <a:schemeClr val="tx2"/>
                </a:solidFill>
              </a:rPr>
              <a:t>Welcome:</a:t>
            </a:r>
          </a:p>
          <a:p>
            <a:pPr lvl="2">
              <a:buFont typeface="Arial" panose="020B0604020202020204" pitchFamily="34" charset="0"/>
              <a:buChar char="•"/>
            </a:pPr>
            <a:r>
              <a:rPr lang="en-US" sz="2200" dirty="0">
                <a:solidFill>
                  <a:schemeClr val="tx2"/>
                </a:solidFill>
              </a:rPr>
              <a:t>New members</a:t>
            </a:r>
          </a:p>
          <a:p>
            <a:pPr lvl="2">
              <a:buFont typeface="Arial" panose="020B0604020202020204" pitchFamily="34" charset="0"/>
              <a:buChar char="•"/>
            </a:pPr>
            <a:r>
              <a:rPr lang="en-US" sz="2200" dirty="0">
                <a:solidFill>
                  <a:schemeClr val="tx2"/>
                </a:solidFill>
              </a:rPr>
              <a:t>Past chairs</a:t>
            </a:r>
          </a:p>
          <a:p>
            <a:pPr lvl="2">
              <a:buFont typeface="Arial" panose="020B0604020202020204" pitchFamily="34" charset="0"/>
              <a:buChar char="•"/>
            </a:pPr>
            <a:r>
              <a:rPr lang="en-US" sz="2200" dirty="0">
                <a:solidFill>
                  <a:schemeClr val="tx2"/>
                </a:solidFill>
              </a:rPr>
              <a:t>First time attendees</a:t>
            </a:r>
          </a:p>
          <a:p>
            <a:pPr lvl="0">
              <a:buFont typeface="Arial" panose="020B0604020202020204" pitchFamily="34" charset="0"/>
              <a:buChar char="•"/>
            </a:pPr>
            <a:r>
              <a:rPr lang="en-US" b="1" dirty="0">
                <a:solidFill>
                  <a:schemeClr val="tx2"/>
                </a:solidFill>
              </a:rPr>
              <a:t>Celebrate milestones:</a:t>
            </a:r>
          </a:p>
          <a:p>
            <a:pPr lvl="2">
              <a:buFont typeface="Arial" panose="020B0604020202020204" pitchFamily="34" charset="0"/>
              <a:buChar char="•"/>
            </a:pPr>
            <a:r>
              <a:rPr lang="en-US" sz="2200" dirty="0">
                <a:solidFill>
                  <a:schemeClr val="tx2"/>
                </a:solidFill>
              </a:rPr>
              <a:t>New doctorates</a:t>
            </a:r>
          </a:p>
          <a:p>
            <a:pPr lvl="2">
              <a:buFont typeface="Arial" panose="020B0604020202020204" pitchFamily="34" charset="0"/>
              <a:buChar char="•"/>
            </a:pPr>
            <a:r>
              <a:rPr lang="en-US" sz="2200" dirty="0">
                <a:solidFill>
                  <a:schemeClr val="tx2"/>
                </a:solidFill>
              </a:rPr>
              <a:t>Tenure</a:t>
            </a:r>
          </a:p>
          <a:p>
            <a:pPr lvl="2">
              <a:buFont typeface="Arial" panose="020B0604020202020204" pitchFamily="34" charset="0"/>
              <a:buChar char="•"/>
            </a:pPr>
            <a:r>
              <a:rPr lang="en-US" sz="2200" dirty="0">
                <a:solidFill>
                  <a:schemeClr val="tx2"/>
                </a:solidFill>
              </a:rPr>
              <a:t>Promotion</a:t>
            </a:r>
          </a:p>
          <a:p>
            <a:pPr marL="457200" lvl="1" indent="0">
              <a:buNone/>
            </a:pPr>
            <a:endParaRPr lang="en-US" sz="1600" dirty="0">
              <a:solidFill>
                <a:schemeClr val="tx2"/>
              </a:solidFill>
            </a:endParaRPr>
          </a:p>
        </p:txBody>
      </p:sp>
      <p:sp>
        <p:nvSpPr>
          <p:cNvPr id="21" name="Rectangle 20">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977198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892CF-3CF2-40E3-8ADD-3682FAF7ED41}"/>
              </a:ext>
            </a:extLst>
          </p:cNvPr>
          <p:cNvSpPr>
            <a:spLocks noGrp="1"/>
          </p:cNvSpPr>
          <p:nvPr>
            <p:ph type="title"/>
          </p:nvPr>
        </p:nvSpPr>
        <p:spPr>
          <a:xfrm>
            <a:off x="685800" y="274320"/>
            <a:ext cx="7772400" cy="1508760"/>
          </a:xfrm>
        </p:spPr>
        <p:txBody>
          <a:bodyPr>
            <a:normAutofit fontScale="90000"/>
          </a:bodyPr>
          <a:lstStyle/>
          <a:p>
            <a:pPr algn="ctr"/>
            <a:r>
              <a:rPr lang="en-US" sz="4000" dirty="0"/>
              <a:t>2023 Health Care Management Outstanding Paper </a:t>
            </a:r>
            <a:br>
              <a:rPr lang="en-US" sz="4000" dirty="0"/>
            </a:br>
            <a:r>
              <a:rPr lang="en-US" sz="4000" dirty="0"/>
              <a:t>Based on a Dissertati</a:t>
            </a:r>
            <a:r>
              <a:rPr lang="en-US" dirty="0"/>
              <a:t>on</a:t>
            </a:r>
            <a:endParaRPr lang="en-US" dirty="0">
              <a:solidFill>
                <a:srgbClr val="FF0000"/>
              </a:solidFill>
            </a:endParaRPr>
          </a:p>
        </p:txBody>
      </p:sp>
      <p:sp>
        <p:nvSpPr>
          <p:cNvPr id="3" name="Content Placeholder 2">
            <a:extLst>
              <a:ext uri="{FF2B5EF4-FFF2-40B4-BE49-F238E27FC236}">
                <a16:creationId xmlns:a16="http://schemas.microsoft.com/office/drawing/2014/main" id="{508E7466-D583-4ACB-896B-8393AEB52229}"/>
              </a:ext>
            </a:extLst>
          </p:cNvPr>
          <p:cNvSpPr>
            <a:spLocks noGrp="1"/>
          </p:cNvSpPr>
          <p:nvPr>
            <p:ph idx="1"/>
          </p:nvPr>
        </p:nvSpPr>
        <p:spPr>
          <a:xfrm>
            <a:off x="415090" y="2226468"/>
            <a:ext cx="8100260" cy="4520019"/>
          </a:xfrm>
        </p:spPr>
        <p:txBody>
          <a:bodyPr>
            <a:normAutofit lnSpcReduction="10000"/>
          </a:bodyPr>
          <a:lstStyle/>
          <a:p>
            <a:r>
              <a:rPr lang="en-US" b="1" dirty="0"/>
              <a:t>Best sole-authored paper based on a recent dissertation</a:t>
            </a:r>
          </a:p>
          <a:p>
            <a:r>
              <a:rPr lang="en-US" dirty="0"/>
              <a:t>Sponsored by: </a:t>
            </a:r>
            <a:r>
              <a:rPr lang="en-US" b="1" i="1" dirty="0">
                <a:sym typeface="Wingdings" pitchFamily="2" charset="2"/>
              </a:rPr>
              <a:t>Association of University Programs in Health Administration (</a:t>
            </a:r>
            <a:r>
              <a:rPr lang="en-US" b="1" i="1" dirty="0"/>
              <a:t>AUPHA)</a:t>
            </a:r>
          </a:p>
          <a:p>
            <a:r>
              <a:rPr lang="en-US" b="1" dirty="0"/>
              <a:t>HCM nominee for William H Newman Award All-Academy Best paper based on a recent dissertation </a:t>
            </a:r>
          </a:p>
          <a:p>
            <a:r>
              <a:rPr lang="en-US" b="1" dirty="0"/>
              <a:t>Selection Committee: </a:t>
            </a:r>
          </a:p>
          <a:p>
            <a:pPr lvl="1"/>
            <a:r>
              <a:rPr lang="en-US" sz="2200" b="1" dirty="0"/>
              <a:t>Karla Sayegh</a:t>
            </a:r>
            <a:r>
              <a:rPr lang="en-US" sz="2200" dirty="0"/>
              <a:t>, 2022 Winner</a:t>
            </a:r>
          </a:p>
          <a:p>
            <a:pPr lvl="1"/>
            <a:r>
              <a:rPr lang="en-US" sz="2200" b="1" dirty="0"/>
              <a:t>Cheryl </a:t>
            </a:r>
            <a:r>
              <a:rPr lang="en-US" sz="2200" b="1" dirty="0" err="1"/>
              <a:t>Rathert</a:t>
            </a:r>
            <a:r>
              <a:rPr lang="en-US" sz="2200" dirty="0"/>
              <a:t>, HCM Chair-Elect</a:t>
            </a:r>
          </a:p>
          <a:p>
            <a:pPr lvl="1"/>
            <a:r>
              <a:rPr lang="en-US" sz="2200" b="1" dirty="0" err="1"/>
              <a:t>Yuna</a:t>
            </a:r>
            <a:r>
              <a:rPr lang="en-US" sz="2200" b="1" dirty="0"/>
              <a:t> Lee</a:t>
            </a:r>
            <a:r>
              <a:rPr lang="en-US" sz="2200" dirty="0"/>
              <a:t>, HCM Academic at Large</a:t>
            </a:r>
          </a:p>
          <a:p>
            <a:pPr lvl="1"/>
            <a:endParaRPr lang="en-US" dirty="0"/>
          </a:p>
          <a:p>
            <a:endParaRPr lang="en-US" dirty="0"/>
          </a:p>
          <a:p>
            <a:pPr marL="342900" lvl="1" indent="0">
              <a:buNone/>
            </a:pPr>
            <a:r>
              <a:rPr lang="en-US" sz="2000" dirty="0"/>
              <a:t>	 </a:t>
            </a:r>
          </a:p>
          <a:p>
            <a:endParaRPr lang="en-US" dirty="0"/>
          </a:p>
        </p:txBody>
      </p:sp>
    </p:spTree>
    <p:extLst>
      <p:ext uri="{BB962C8B-B14F-4D97-AF65-F5344CB8AC3E}">
        <p14:creationId xmlns:p14="http://schemas.microsoft.com/office/powerpoint/2010/main" val="1470295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532D-9613-442A-B922-D0A3203007B2}"/>
              </a:ext>
            </a:extLst>
          </p:cNvPr>
          <p:cNvSpPr>
            <a:spLocks noGrp="1"/>
          </p:cNvSpPr>
          <p:nvPr>
            <p:ph type="title"/>
          </p:nvPr>
        </p:nvSpPr>
        <p:spPr/>
        <p:txBody>
          <a:bodyPr>
            <a:normAutofit/>
          </a:bodyPr>
          <a:lstStyle/>
          <a:p>
            <a:pPr algn="ctr"/>
            <a:r>
              <a:rPr lang="en-US" sz="3600" dirty="0"/>
              <a:t>Runner-Up</a:t>
            </a:r>
            <a:endParaRPr lang="en-US" sz="3600" b="1" dirty="0">
              <a:solidFill>
                <a:srgbClr val="FF0000"/>
              </a:solidFill>
            </a:endParaRPr>
          </a:p>
        </p:txBody>
      </p:sp>
      <p:sp>
        <p:nvSpPr>
          <p:cNvPr id="3" name="Content Placeholder 2">
            <a:extLst>
              <a:ext uri="{FF2B5EF4-FFF2-40B4-BE49-F238E27FC236}">
                <a16:creationId xmlns:a16="http://schemas.microsoft.com/office/drawing/2014/main" id="{1A72CAD2-0AA7-4130-B45D-E6C602A8CBD7}"/>
              </a:ext>
            </a:extLst>
          </p:cNvPr>
          <p:cNvSpPr>
            <a:spLocks noGrp="1"/>
          </p:cNvSpPr>
          <p:nvPr>
            <p:ph idx="1"/>
          </p:nvPr>
        </p:nvSpPr>
        <p:spPr>
          <a:xfrm>
            <a:off x="566207" y="3174356"/>
            <a:ext cx="8010024" cy="2582839"/>
          </a:xfrm>
        </p:spPr>
        <p:txBody>
          <a:bodyPr>
            <a:normAutofit/>
          </a:bodyPr>
          <a:lstStyle/>
          <a:p>
            <a:pPr marL="0" indent="0" algn="ctr">
              <a:buNone/>
            </a:pPr>
            <a:r>
              <a:rPr lang="en-US" sz="2400" i="1" dirty="0"/>
              <a:t>“Using Innovation Contests to Increase Employee Voice: A Field Experiment in Community Health Centers”</a:t>
            </a:r>
          </a:p>
          <a:p>
            <a:pPr marL="0" indent="0" algn="ctr">
              <a:buNone/>
            </a:pPr>
            <a:endParaRPr lang="en-US" sz="1800" b="1" dirty="0"/>
          </a:p>
          <a:p>
            <a:pPr marL="0" indent="0" algn="ctr">
              <a:buNone/>
            </a:pPr>
            <a:r>
              <a:rPr lang="en-US" sz="2200" b="1" dirty="0"/>
              <a:t>Olivia Jung</a:t>
            </a:r>
          </a:p>
          <a:p>
            <a:pPr marL="0" indent="0" algn="ctr">
              <a:buNone/>
            </a:pPr>
            <a:r>
              <a:rPr lang="en-US" sz="2200" dirty="0"/>
              <a:t>UCLA</a:t>
            </a:r>
            <a:endParaRPr lang="en-US" sz="2200" i="1" dirty="0"/>
          </a:p>
        </p:txBody>
      </p:sp>
    </p:spTree>
    <p:extLst>
      <p:ext uri="{BB962C8B-B14F-4D97-AF65-F5344CB8AC3E}">
        <p14:creationId xmlns:p14="http://schemas.microsoft.com/office/powerpoint/2010/main" val="320745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75FBBB0-34D3-1D92-22DD-42281245E65C}"/>
              </a:ext>
            </a:extLst>
          </p:cNvPr>
          <p:cNvSpPr>
            <a:spLocks noGrp="1"/>
          </p:cNvSpPr>
          <p:nvPr>
            <p:ph idx="1"/>
          </p:nvPr>
        </p:nvSpPr>
        <p:spPr>
          <a:xfrm>
            <a:off x="566988" y="3185931"/>
            <a:ext cx="8010024" cy="2582839"/>
          </a:xfrm>
        </p:spPr>
        <p:txBody>
          <a:bodyPr>
            <a:normAutofit/>
          </a:bodyPr>
          <a:lstStyle/>
          <a:p>
            <a:pPr marL="0" indent="0" algn="ctr">
              <a:buNone/>
            </a:pPr>
            <a:r>
              <a:rPr lang="en-US" sz="2400" i="1" dirty="0"/>
              <a:t>“Emotion Management among Clinical Leads under Leader Identity Threat: A Moderated Mediation Model”</a:t>
            </a:r>
          </a:p>
          <a:p>
            <a:pPr marL="0" indent="0" algn="ctr">
              <a:buNone/>
            </a:pPr>
            <a:endParaRPr lang="en-US" sz="1800" b="1" dirty="0"/>
          </a:p>
          <a:p>
            <a:pPr marL="0" indent="0" algn="ctr">
              <a:buNone/>
            </a:pPr>
            <a:r>
              <a:rPr lang="en-US" sz="2200" b="1" dirty="0" err="1"/>
              <a:t>Phatcharasiri</a:t>
            </a:r>
            <a:r>
              <a:rPr lang="en-US" sz="2200" b="1" dirty="0"/>
              <a:t> (Angie) </a:t>
            </a:r>
            <a:r>
              <a:rPr lang="en-US" sz="2200" b="1" dirty="0" err="1"/>
              <a:t>Ratcharak</a:t>
            </a:r>
            <a:endParaRPr lang="en-US" sz="2200" b="1" dirty="0"/>
          </a:p>
          <a:p>
            <a:pPr marL="0" indent="0" algn="ctr">
              <a:buNone/>
            </a:pPr>
            <a:r>
              <a:rPr lang="en-US" sz="2200" dirty="0"/>
              <a:t>University of Greenwich</a:t>
            </a:r>
            <a:endParaRPr lang="en-US" sz="2200" i="1" dirty="0"/>
          </a:p>
          <a:p>
            <a:pPr marL="228600" lvl="1" indent="0">
              <a:buNone/>
            </a:pPr>
            <a:endParaRPr lang="en-US" sz="2200" dirty="0"/>
          </a:p>
          <a:p>
            <a:endParaRPr lang="en-US" sz="2200" i="1" dirty="0"/>
          </a:p>
        </p:txBody>
      </p:sp>
      <p:sp>
        <p:nvSpPr>
          <p:cNvPr id="11" name="Title 1">
            <a:extLst>
              <a:ext uri="{FF2B5EF4-FFF2-40B4-BE49-F238E27FC236}">
                <a16:creationId xmlns:a16="http://schemas.microsoft.com/office/drawing/2014/main" id="{776ECDDC-C287-7519-7B3D-9162A080C686}"/>
              </a:ext>
            </a:extLst>
          </p:cNvPr>
          <p:cNvSpPr>
            <a:spLocks noGrp="1"/>
          </p:cNvSpPr>
          <p:nvPr>
            <p:ph type="title"/>
          </p:nvPr>
        </p:nvSpPr>
        <p:spPr>
          <a:xfrm>
            <a:off x="685800" y="274320"/>
            <a:ext cx="7772400" cy="1508760"/>
          </a:xfrm>
        </p:spPr>
        <p:txBody>
          <a:bodyPr>
            <a:normAutofit fontScale="90000"/>
          </a:bodyPr>
          <a:lstStyle/>
          <a:p>
            <a:pPr algn="ctr"/>
            <a:r>
              <a:rPr lang="en-US" sz="4000" dirty="0"/>
              <a:t>2023 Health Care Management Outstanding Paper </a:t>
            </a:r>
            <a:br>
              <a:rPr lang="en-US" sz="4000" dirty="0"/>
            </a:br>
            <a:r>
              <a:rPr lang="en-US" sz="4000" dirty="0"/>
              <a:t>Based on a Dissertati</a:t>
            </a:r>
            <a:r>
              <a:rPr lang="en-US" dirty="0"/>
              <a:t>on Winner</a:t>
            </a:r>
            <a:endParaRPr lang="en-US" dirty="0">
              <a:solidFill>
                <a:srgbClr val="FF0000"/>
              </a:solidFill>
            </a:endParaRPr>
          </a:p>
        </p:txBody>
      </p:sp>
    </p:spTree>
    <p:extLst>
      <p:ext uri="{BB962C8B-B14F-4D97-AF65-F5344CB8AC3E}">
        <p14:creationId xmlns:p14="http://schemas.microsoft.com/office/powerpoint/2010/main" val="71907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53B3-2B6D-4A5F-A0FF-E0EFC6C4CA71}"/>
              </a:ext>
            </a:extLst>
          </p:cNvPr>
          <p:cNvSpPr>
            <a:spLocks noGrp="1"/>
          </p:cNvSpPr>
          <p:nvPr>
            <p:ph type="title"/>
          </p:nvPr>
        </p:nvSpPr>
        <p:spPr>
          <a:xfrm>
            <a:off x="208344" y="284176"/>
            <a:ext cx="8618663" cy="1508760"/>
          </a:xfrm>
        </p:spPr>
        <p:txBody>
          <a:bodyPr>
            <a:normAutofit/>
          </a:bodyPr>
          <a:lstStyle/>
          <a:p>
            <a:pPr algn="ctr"/>
            <a:r>
              <a:rPr lang="en-US" sz="3600" dirty="0"/>
              <a:t>2023 Best health care Management Theory to Practice Award</a:t>
            </a:r>
            <a:endParaRPr lang="en-US" sz="3600" dirty="0">
              <a:solidFill>
                <a:srgbClr val="FF0000"/>
              </a:solidFill>
            </a:endParaRPr>
          </a:p>
        </p:txBody>
      </p:sp>
      <p:sp>
        <p:nvSpPr>
          <p:cNvPr id="3" name="Content Placeholder 2">
            <a:extLst>
              <a:ext uri="{FF2B5EF4-FFF2-40B4-BE49-F238E27FC236}">
                <a16:creationId xmlns:a16="http://schemas.microsoft.com/office/drawing/2014/main" id="{2C1B4CD7-C59C-42DB-99AE-15174EB0D70A}"/>
              </a:ext>
            </a:extLst>
          </p:cNvPr>
          <p:cNvSpPr>
            <a:spLocks noGrp="1"/>
          </p:cNvSpPr>
          <p:nvPr>
            <p:ph idx="1"/>
          </p:nvPr>
        </p:nvSpPr>
        <p:spPr>
          <a:xfrm>
            <a:off x="628650" y="2125267"/>
            <a:ext cx="7886700" cy="3364706"/>
          </a:xfrm>
        </p:spPr>
        <p:txBody>
          <a:bodyPr>
            <a:normAutofit/>
          </a:bodyPr>
          <a:lstStyle/>
          <a:p>
            <a:r>
              <a:rPr lang="en-US" dirty="0"/>
              <a:t>Selection Committee: </a:t>
            </a:r>
          </a:p>
          <a:p>
            <a:pPr lvl="1"/>
            <a:r>
              <a:rPr lang="en-US" sz="2200" b="1" dirty="0"/>
              <a:t>Beth Brooks, </a:t>
            </a:r>
            <a:r>
              <a:rPr lang="en-US" sz="2200" i="1" dirty="0"/>
              <a:t>Practitioner-at-Large</a:t>
            </a:r>
          </a:p>
          <a:p>
            <a:pPr lvl="1"/>
            <a:r>
              <a:rPr lang="en-US" sz="2200" b="1" dirty="0"/>
              <a:t>Larry </a:t>
            </a:r>
            <a:r>
              <a:rPr lang="en-US" sz="2200" b="1" dirty="0" err="1"/>
              <a:t>Hearld</a:t>
            </a:r>
            <a:r>
              <a:rPr lang="en-US" sz="2200" dirty="0"/>
              <a:t>, </a:t>
            </a:r>
            <a:r>
              <a:rPr lang="en-US" sz="2200" i="1" dirty="0"/>
              <a:t>Co-Editor,</a:t>
            </a:r>
            <a:r>
              <a:rPr lang="en-US" sz="2200" dirty="0"/>
              <a:t> </a:t>
            </a:r>
            <a:r>
              <a:rPr lang="en-US" sz="2200" i="1" dirty="0"/>
              <a:t>Health Care Management Review</a:t>
            </a:r>
            <a:endParaRPr lang="en-US" sz="2200" dirty="0"/>
          </a:p>
          <a:p>
            <a:pPr lvl="1"/>
            <a:r>
              <a:rPr lang="en-US" sz="2200" b="1" dirty="0"/>
              <a:t>Nicole </a:t>
            </a:r>
            <a:r>
              <a:rPr lang="en-US" sz="2200" b="1" dirty="0" err="1"/>
              <a:t>Hartwich</a:t>
            </a:r>
            <a:r>
              <a:rPr lang="en-US" sz="2200" dirty="0"/>
              <a:t>, </a:t>
            </a:r>
            <a:r>
              <a:rPr lang="en-US" sz="2200" i="1" dirty="0"/>
              <a:t>2022 Winner</a:t>
            </a:r>
          </a:p>
          <a:p>
            <a:pPr lvl="1"/>
            <a:endParaRPr lang="en-US" dirty="0"/>
          </a:p>
          <a:p>
            <a:pPr lvl="1"/>
            <a:endParaRPr lang="en-US" dirty="0"/>
          </a:p>
        </p:txBody>
      </p:sp>
    </p:spTree>
    <p:extLst>
      <p:ext uri="{BB962C8B-B14F-4D97-AF65-F5344CB8AC3E}">
        <p14:creationId xmlns:p14="http://schemas.microsoft.com/office/powerpoint/2010/main" val="3362712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532D-9613-442A-B922-D0A3203007B2}"/>
              </a:ext>
            </a:extLst>
          </p:cNvPr>
          <p:cNvSpPr>
            <a:spLocks noGrp="1"/>
          </p:cNvSpPr>
          <p:nvPr>
            <p:ph type="title"/>
          </p:nvPr>
        </p:nvSpPr>
        <p:spPr/>
        <p:txBody>
          <a:bodyPr>
            <a:normAutofit/>
          </a:bodyPr>
          <a:lstStyle/>
          <a:p>
            <a:pPr algn="ctr"/>
            <a:r>
              <a:rPr lang="en-US" sz="3600" dirty="0"/>
              <a:t>Runner-Up</a:t>
            </a:r>
            <a:endParaRPr lang="en-US" sz="3600" b="1" dirty="0">
              <a:solidFill>
                <a:srgbClr val="FF0000"/>
              </a:solidFill>
            </a:endParaRPr>
          </a:p>
        </p:txBody>
      </p:sp>
      <p:sp>
        <p:nvSpPr>
          <p:cNvPr id="6" name="Content Placeholder 2">
            <a:extLst>
              <a:ext uri="{FF2B5EF4-FFF2-40B4-BE49-F238E27FC236}">
                <a16:creationId xmlns:a16="http://schemas.microsoft.com/office/drawing/2014/main" id="{B48E995E-C9C8-368A-0614-A3B15210F453}"/>
              </a:ext>
            </a:extLst>
          </p:cNvPr>
          <p:cNvSpPr>
            <a:spLocks noGrp="1"/>
          </p:cNvSpPr>
          <p:nvPr>
            <p:ph idx="1"/>
          </p:nvPr>
        </p:nvSpPr>
        <p:spPr>
          <a:xfrm>
            <a:off x="231494" y="2291789"/>
            <a:ext cx="8669438" cy="4421529"/>
          </a:xfrm>
        </p:spPr>
        <p:txBody>
          <a:bodyPr>
            <a:normAutofit/>
          </a:bodyPr>
          <a:lstStyle/>
          <a:p>
            <a:pPr marL="0" indent="0" algn="ctr">
              <a:buNone/>
            </a:pPr>
            <a:r>
              <a:rPr lang="en-US" sz="2400" i="1" dirty="0"/>
              <a:t>“A Novel Method of Patient Narrative Feedback Reporting and Learning: Results from a Field Experiment”</a:t>
            </a:r>
          </a:p>
          <a:p>
            <a:pPr marL="0" indent="0" algn="ctr">
              <a:buNone/>
            </a:pPr>
            <a:endParaRPr lang="en-US" sz="1200" i="1" dirty="0"/>
          </a:p>
          <a:p>
            <a:pPr marL="0" indent="0" algn="ctr">
              <a:buNone/>
            </a:pPr>
            <a:r>
              <a:rPr lang="en-US" b="1" dirty="0"/>
              <a:t>Ingrid Nembhard</a:t>
            </a:r>
            <a:r>
              <a:rPr lang="en-US" dirty="0"/>
              <a:t>, U. of Pennsylvania</a:t>
            </a:r>
          </a:p>
          <a:p>
            <a:pPr marL="0" indent="0" algn="ctr">
              <a:buNone/>
            </a:pPr>
            <a:r>
              <a:rPr lang="en-US" b="1" dirty="0"/>
              <a:t>Dale </a:t>
            </a:r>
            <a:r>
              <a:rPr lang="en-US" b="1" dirty="0" err="1"/>
              <a:t>Shaller</a:t>
            </a:r>
            <a:r>
              <a:rPr lang="en-US" dirty="0"/>
              <a:t>, </a:t>
            </a:r>
            <a:r>
              <a:rPr lang="en-US" dirty="0" err="1"/>
              <a:t>Shaller</a:t>
            </a:r>
            <a:r>
              <a:rPr lang="en-US" dirty="0"/>
              <a:t> Consulting</a:t>
            </a:r>
          </a:p>
          <a:p>
            <a:pPr marL="0" indent="0" algn="ctr">
              <a:buNone/>
            </a:pPr>
            <a:r>
              <a:rPr lang="en-US" b="1" dirty="0" err="1"/>
              <a:t>Sasmira</a:t>
            </a:r>
            <a:r>
              <a:rPr lang="en-US" b="1" dirty="0"/>
              <a:t> Matta</a:t>
            </a:r>
            <a:r>
              <a:rPr lang="en-US" dirty="0"/>
              <a:t>, U. of Pennsylvania</a:t>
            </a:r>
          </a:p>
          <a:p>
            <a:pPr marL="0" indent="0" algn="ctr">
              <a:buNone/>
            </a:pPr>
            <a:r>
              <a:rPr lang="en-US" b="1" dirty="0"/>
              <a:t>Rachel </a:t>
            </a:r>
            <a:r>
              <a:rPr lang="en-US" b="1" dirty="0" err="1"/>
              <a:t>Grob</a:t>
            </a:r>
            <a:r>
              <a:rPr lang="en-US" dirty="0"/>
              <a:t>, U. of Wisconsin, Madison</a:t>
            </a:r>
          </a:p>
          <a:p>
            <a:pPr marL="0" indent="0" algn="ctr">
              <a:buNone/>
            </a:pPr>
            <a:r>
              <a:rPr lang="en-US" b="1" dirty="0" err="1"/>
              <a:t>Yuna</a:t>
            </a:r>
            <a:r>
              <a:rPr lang="en-US" b="1" dirty="0"/>
              <a:t> Lee</a:t>
            </a:r>
            <a:r>
              <a:rPr lang="en-US" dirty="0"/>
              <a:t>, Columbia U.</a:t>
            </a:r>
          </a:p>
          <a:p>
            <a:pPr marL="0" indent="0" algn="ctr">
              <a:buNone/>
            </a:pPr>
            <a:r>
              <a:rPr lang="en-US" b="1" dirty="0"/>
              <a:t>Mark Schlesinger</a:t>
            </a:r>
            <a:r>
              <a:rPr lang="en-US" dirty="0"/>
              <a:t>, Yale U.</a:t>
            </a:r>
          </a:p>
          <a:p>
            <a:pPr marL="0" indent="0">
              <a:buNone/>
            </a:pPr>
            <a:endParaRPr lang="en-US" sz="2200" i="1" dirty="0"/>
          </a:p>
          <a:p>
            <a:pPr lvl="1"/>
            <a:endParaRPr lang="en-US" sz="2200" dirty="0"/>
          </a:p>
          <a:p>
            <a:endParaRPr lang="en-US" sz="2200" i="1" dirty="0"/>
          </a:p>
        </p:txBody>
      </p:sp>
    </p:spTree>
    <p:extLst>
      <p:ext uri="{BB962C8B-B14F-4D97-AF65-F5344CB8AC3E}">
        <p14:creationId xmlns:p14="http://schemas.microsoft.com/office/powerpoint/2010/main" val="427645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8FFD-DC01-4C29-B39E-BEDC07059012}"/>
              </a:ext>
            </a:extLst>
          </p:cNvPr>
          <p:cNvSpPr>
            <a:spLocks noGrp="1"/>
          </p:cNvSpPr>
          <p:nvPr>
            <p:ph type="title"/>
          </p:nvPr>
        </p:nvSpPr>
        <p:spPr>
          <a:xfrm>
            <a:off x="492642" y="114829"/>
            <a:ext cx="8188062" cy="1830258"/>
          </a:xfrm>
        </p:spPr>
        <p:txBody>
          <a:bodyPr>
            <a:noAutofit/>
          </a:bodyPr>
          <a:lstStyle/>
          <a:p>
            <a:pPr algn="ctr"/>
            <a:r>
              <a:rPr lang="en-US" sz="3600" dirty="0"/>
              <a:t>2023 best health care Management Theory to Practice Award Winner</a:t>
            </a:r>
            <a:endParaRPr lang="en-US" sz="3600" dirty="0">
              <a:solidFill>
                <a:srgbClr val="FF0000"/>
              </a:solidFill>
            </a:endParaRPr>
          </a:p>
        </p:txBody>
      </p:sp>
      <p:sp>
        <p:nvSpPr>
          <p:cNvPr id="8" name="Content Placeholder 2">
            <a:extLst>
              <a:ext uri="{FF2B5EF4-FFF2-40B4-BE49-F238E27FC236}">
                <a16:creationId xmlns:a16="http://schemas.microsoft.com/office/drawing/2014/main" id="{958F36A6-A735-A849-76A0-07F2826C3A57}"/>
              </a:ext>
            </a:extLst>
          </p:cNvPr>
          <p:cNvSpPr>
            <a:spLocks noGrp="1"/>
          </p:cNvSpPr>
          <p:nvPr>
            <p:ph idx="1"/>
          </p:nvPr>
        </p:nvSpPr>
        <p:spPr>
          <a:xfrm>
            <a:off x="231494" y="2222339"/>
            <a:ext cx="8669438" cy="4421529"/>
          </a:xfrm>
        </p:spPr>
        <p:txBody>
          <a:bodyPr>
            <a:normAutofit fontScale="92500" lnSpcReduction="10000"/>
          </a:bodyPr>
          <a:lstStyle/>
          <a:p>
            <a:pPr marL="0" indent="0" algn="ctr">
              <a:buNone/>
            </a:pPr>
            <a:r>
              <a:rPr lang="en-US" sz="2600" i="1" dirty="0"/>
              <a:t>“Workload and Errors: Utilizing Data Collected Through Sensors in an Outpatient Cancer Facility”</a:t>
            </a:r>
          </a:p>
          <a:p>
            <a:pPr marL="0" indent="0" algn="ctr">
              <a:buNone/>
            </a:pPr>
            <a:endParaRPr lang="en-US" sz="200" i="1" dirty="0"/>
          </a:p>
          <a:p>
            <a:pPr marL="0" indent="0" algn="ctr">
              <a:buNone/>
            </a:pPr>
            <a:r>
              <a:rPr lang="en-US" b="1" dirty="0"/>
              <a:t>Eitan </a:t>
            </a:r>
            <a:r>
              <a:rPr lang="en-US" b="1" dirty="0" err="1"/>
              <a:t>Naveh</a:t>
            </a:r>
            <a:r>
              <a:rPr lang="en-US" dirty="0"/>
              <a:t>, Technion Israel Institute of Technology</a:t>
            </a:r>
          </a:p>
          <a:p>
            <a:pPr marL="0" indent="0" algn="ctr">
              <a:buNone/>
            </a:pPr>
            <a:r>
              <a:rPr lang="en-US" b="1" dirty="0"/>
              <a:t>Noa </a:t>
            </a:r>
            <a:r>
              <a:rPr lang="en-US" b="1" dirty="0" err="1"/>
              <a:t>Nissinboim</a:t>
            </a:r>
            <a:r>
              <a:rPr lang="en-US" dirty="0"/>
              <a:t>, Technion Israel Institute of Technology</a:t>
            </a:r>
          </a:p>
          <a:p>
            <a:pPr marL="0" indent="0" algn="ctr">
              <a:buNone/>
            </a:pPr>
            <a:r>
              <a:rPr lang="en-US" b="1" dirty="0"/>
              <a:t>Ryan </a:t>
            </a:r>
            <a:r>
              <a:rPr lang="en-US" b="1" dirty="0" err="1"/>
              <a:t>Leib</a:t>
            </a:r>
            <a:r>
              <a:rPr lang="en-US" dirty="0"/>
              <a:t>, Fred Hutch Cancer Center</a:t>
            </a:r>
          </a:p>
          <a:p>
            <a:pPr marL="0" indent="0" algn="ctr">
              <a:buNone/>
            </a:pPr>
            <a:r>
              <a:rPr lang="en-US" b="1" dirty="0"/>
              <a:t>Jessica Cleveland</a:t>
            </a:r>
            <a:r>
              <a:rPr lang="en-US" dirty="0"/>
              <a:t>, Dana-Farber Cancer Institute</a:t>
            </a:r>
          </a:p>
          <a:p>
            <a:pPr marL="0" indent="0" algn="ctr">
              <a:buNone/>
            </a:pPr>
            <a:r>
              <a:rPr lang="en-US" b="1" dirty="0" err="1"/>
              <a:t>Partha</a:t>
            </a:r>
            <a:r>
              <a:rPr lang="en-US" b="1" dirty="0"/>
              <a:t> Das</a:t>
            </a:r>
            <a:r>
              <a:rPr lang="en-US" dirty="0"/>
              <a:t>, DaVita International</a:t>
            </a:r>
          </a:p>
          <a:p>
            <a:pPr marL="0" indent="0" algn="ctr">
              <a:buNone/>
            </a:pPr>
            <a:r>
              <a:rPr lang="en-US" b="1" dirty="0"/>
              <a:t>David Frank</a:t>
            </a:r>
            <a:r>
              <a:rPr lang="en-US" dirty="0"/>
              <a:t>, Winship Cancer Institute</a:t>
            </a:r>
          </a:p>
          <a:p>
            <a:pPr marL="0" indent="0" algn="ctr">
              <a:buNone/>
            </a:pPr>
            <a:r>
              <a:rPr lang="en-US" b="1" dirty="0"/>
              <a:t>Craig Bunnell</a:t>
            </a:r>
            <a:r>
              <a:rPr lang="en-US" dirty="0"/>
              <a:t>, Dana-Farber Cancer Institute</a:t>
            </a:r>
          </a:p>
          <a:p>
            <a:pPr marL="0" indent="0" algn="ctr">
              <a:buNone/>
            </a:pPr>
            <a:r>
              <a:rPr lang="en-US" b="1" dirty="0"/>
              <a:t>Sara Singer</a:t>
            </a:r>
            <a:r>
              <a:rPr lang="en-US" dirty="0"/>
              <a:t>, Stanford U.</a:t>
            </a:r>
            <a:endParaRPr lang="en-US" sz="2200" i="1" dirty="0"/>
          </a:p>
          <a:p>
            <a:pPr lvl="1"/>
            <a:endParaRPr lang="en-US" sz="2200" dirty="0"/>
          </a:p>
          <a:p>
            <a:endParaRPr lang="en-US" sz="2200" i="1" dirty="0"/>
          </a:p>
        </p:txBody>
      </p:sp>
    </p:spTree>
    <p:extLst>
      <p:ext uri="{BB962C8B-B14F-4D97-AF65-F5344CB8AC3E}">
        <p14:creationId xmlns:p14="http://schemas.microsoft.com/office/powerpoint/2010/main" val="33777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581880"/>
            <a:ext cx="9144000" cy="960408"/>
          </a:xfrm>
        </p:spPr>
        <p:txBody>
          <a:bodyPr>
            <a:noAutofit/>
          </a:bodyPr>
          <a:lstStyle/>
          <a:p>
            <a:pPr algn="ctr"/>
            <a:r>
              <a:rPr lang="en-US" sz="3600" dirty="0"/>
              <a:t>2023 health care management </a:t>
            </a:r>
            <a:br>
              <a:rPr lang="en-US" sz="3600" dirty="0"/>
            </a:br>
            <a:r>
              <a:rPr lang="en-US" sz="3600" dirty="0"/>
              <a:t>Best International Paper</a:t>
            </a:r>
            <a:endParaRPr lang="en-US" sz="3600" dirty="0">
              <a:solidFill>
                <a:srgbClr val="FF0000"/>
              </a:solidFill>
            </a:endParaRPr>
          </a:p>
        </p:txBody>
      </p:sp>
      <p:sp>
        <p:nvSpPr>
          <p:cNvPr id="24578" name="Content Placeholder 2"/>
          <p:cNvSpPr>
            <a:spLocks noGrp="1"/>
          </p:cNvSpPr>
          <p:nvPr>
            <p:ph idx="1"/>
          </p:nvPr>
        </p:nvSpPr>
        <p:spPr>
          <a:xfrm>
            <a:off x="457200" y="2020823"/>
            <a:ext cx="8229600" cy="4413843"/>
          </a:xfrm>
          <a:prstGeom prst="rect">
            <a:avLst/>
          </a:prstGeom>
        </p:spPr>
        <p:txBody>
          <a:bodyPr>
            <a:normAutofit/>
          </a:bodyPr>
          <a:lstStyle/>
          <a:p>
            <a:pPr eaLnBrk="1" hangingPunct="1"/>
            <a:r>
              <a:rPr lang="en-US" b="1" dirty="0"/>
              <a:t>Sponsored by </a:t>
            </a:r>
            <a:r>
              <a:rPr lang="en-US" b="1" i="1" dirty="0"/>
              <a:t>AOM Health Care Management Division</a:t>
            </a:r>
          </a:p>
          <a:p>
            <a:r>
              <a:rPr lang="en-US" b="1" dirty="0"/>
              <a:t>HCM Nominee for Carolyn B. Dexter Award:  </a:t>
            </a:r>
            <a:br>
              <a:rPr lang="en-US" b="1" dirty="0"/>
            </a:br>
            <a:r>
              <a:rPr lang="en-US" b="1" dirty="0"/>
              <a:t>Best paper on an International Theme</a:t>
            </a:r>
          </a:p>
          <a:p>
            <a:pPr eaLnBrk="1" hangingPunct="1"/>
            <a:r>
              <a:rPr lang="en-US" b="1" dirty="0"/>
              <a:t>Selection Committee:</a:t>
            </a:r>
          </a:p>
          <a:p>
            <a:pPr lvl="1"/>
            <a:r>
              <a:rPr lang="en-US" sz="2200" b="1" dirty="0"/>
              <a:t>Nora Colton</a:t>
            </a:r>
            <a:r>
              <a:rPr lang="en-US" sz="2200" dirty="0"/>
              <a:t>, HCM Global Representative at Large </a:t>
            </a:r>
          </a:p>
          <a:p>
            <a:pPr lvl="1"/>
            <a:r>
              <a:rPr lang="en-US" sz="2200" b="1" dirty="0"/>
              <a:t>Brian Hilligoss</a:t>
            </a:r>
            <a:r>
              <a:rPr lang="en-US" sz="2200" dirty="0"/>
              <a:t>, HCM Past Division Chair</a:t>
            </a:r>
          </a:p>
          <a:p>
            <a:pPr lvl="1"/>
            <a:r>
              <a:rPr lang="en-US" sz="2200" b="1" dirty="0"/>
              <a:t>Terri </a:t>
            </a:r>
            <a:r>
              <a:rPr lang="en-US" sz="2200" b="1" dirty="0" err="1"/>
              <a:t>Menser</a:t>
            </a:r>
            <a:r>
              <a:rPr lang="en-US" sz="2200" b="1" dirty="0"/>
              <a:t>, </a:t>
            </a:r>
            <a:r>
              <a:rPr lang="en-US" sz="2200" dirty="0"/>
              <a:t>HCM Executive Committee Member</a:t>
            </a:r>
          </a:p>
        </p:txBody>
      </p:sp>
    </p:spTree>
    <p:extLst>
      <p:ext uri="{BB962C8B-B14F-4D97-AF65-F5344CB8AC3E}">
        <p14:creationId xmlns:p14="http://schemas.microsoft.com/office/powerpoint/2010/main" val="4233997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FD68-FEBE-46EB-8081-447E9E7176AF}"/>
              </a:ext>
            </a:extLst>
          </p:cNvPr>
          <p:cNvSpPr>
            <a:spLocks noGrp="1"/>
          </p:cNvSpPr>
          <p:nvPr>
            <p:ph type="title"/>
          </p:nvPr>
        </p:nvSpPr>
        <p:spPr>
          <a:xfrm>
            <a:off x="434363" y="195943"/>
            <a:ext cx="8289758" cy="1734457"/>
          </a:xfrm>
        </p:spPr>
        <p:txBody>
          <a:bodyPr>
            <a:noAutofit/>
          </a:bodyPr>
          <a:lstStyle/>
          <a:p>
            <a:pPr algn="ctr"/>
            <a:r>
              <a:rPr lang="en-US" sz="3600" dirty="0"/>
              <a:t>Runner-Up</a:t>
            </a:r>
          </a:p>
        </p:txBody>
      </p:sp>
      <p:sp>
        <p:nvSpPr>
          <p:cNvPr id="6" name="Content Placeholder 2">
            <a:extLst>
              <a:ext uri="{FF2B5EF4-FFF2-40B4-BE49-F238E27FC236}">
                <a16:creationId xmlns:a16="http://schemas.microsoft.com/office/drawing/2014/main" id="{EA172CC7-77BE-8BE7-610D-CA82F8CC24B9}"/>
              </a:ext>
            </a:extLst>
          </p:cNvPr>
          <p:cNvSpPr>
            <a:spLocks noGrp="1"/>
          </p:cNvSpPr>
          <p:nvPr>
            <p:ph idx="1"/>
          </p:nvPr>
        </p:nvSpPr>
        <p:spPr>
          <a:xfrm>
            <a:off x="1258418" y="2990029"/>
            <a:ext cx="6627163" cy="2582839"/>
          </a:xfrm>
        </p:spPr>
        <p:txBody>
          <a:bodyPr>
            <a:normAutofit/>
          </a:bodyPr>
          <a:lstStyle/>
          <a:p>
            <a:pPr marL="0" indent="0" algn="ctr">
              <a:buNone/>
            </a:pPr>
            <a:r>
              <a:rPr lang="en-US" sz="2600" i="1" dirty="0"/>
              <a:t>“Embedding Artificial Intelligence in Healthcare – The Case of AI-enabled Diagnostics”</a:t>
            </a:r>
          </a:p>
          <a:p>
            <a:pPr marL="0" indent="0" algn="ctr">
              <a:buNone/>
            </a:pPr>
            <a:endParaRPr lang="en-US" sz="1800" b="1" dirty="0"/>
          </a:p>
          <a:p>
            <a:pPr marL="0" indent="0" algn="ctr">
              <a:buNone/>
            </a:pPr>
            <a:r>
              <a:rPr lang="en-US" sz="2200" b="1" dirty="0"/>
              <a:t>Sandra </a:t>
            </a:r>
            <a:r>
              <a:rPr lang="en-US" sz="2200" b="1" dirty="0" err="1"/>
              <a:t>Gillner</a:t>
            </a:r>
            <a:endParaRPr lang="en-US" sz="2200" b="1" dirty="0"/>
          </a:p>
          <a:p>
            <a:pPr marL="0" indent="0" algn="ctr">
              <a:buNone/>
            </a:pPr>
            <a:r>
              <a:rPr lang="en-US" sz="2200" dirty="0"/>
              <a:t>U. of Bern</a:t>
            </a:r>
          </a:p>
          <a:p>
            <a:endParaRPr lang="en-US" sz="2200" i="1" dirty="0"/>
          </a:p>
        </p:txBody>
      </p:sp>
    </p:spTree>
    <p:extLst>
      <p:ext uri="{BB962C8B-B14F-4D97-AF65-F5344CB8AC3E}">
        <p14:creationId xmlns:p14="http://schemas.microsoft.com/office/powerpoint/2010/main" val="422033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CC2FA2-6D78-687D-D0C2-85C2639DDA8E}"/>
              </a:ext>
            </a:extLst>
          </p:cNvPr>
          <p:cNvSpPr>
            <a:spLocks noGrp="1"/>
          </p:cNvSpPr>
          <p:nvPr>
            <p:ph type="title"/>
          </p:nvPr>
        </p:nvSpPr>
        <p:spPr>
          <a:xfrm>
            <a:off x="0" y="581880"/>
            <a:ext cx="9144000" cy="960408"/>
          </a:xfrm>
        </p:spPr>
        <p:txBody>
          <a:bodyPr>
            <a:noAutofit/>
          </a:bodyPr>
          <a:lstStyle/>
          <a:p>
            <a:pPr algn="ctr"/>
            <a:r>
              <a:rPr lang="en-US" sz="3600" dirty="0"/>
              <a:t>2023 health care management </a:t>
            </a:r>
            <a:br>
              <a:rPr lang="en-US" sz="3600" dirty="0"/>
            </a:br>
            <a:r>
              <a:rPr lang="en-US" sz="3600" dirty="0"/>
              <a:t>best International Paper Winner</a:t>
            </a:r>
            <a:endParaRPr lang="en-US" sz="3600" dirty="0">
              <a:solidFill>
                <a:srgbClr val="FF0000"/>
              </a:solidFill>
            </a:endParaRPr>
          </a:p>
        </p:txBody>
      </p:sp>
      <p:sp>
        <p:nvSpPr>
          <p:cNvPr id="16" name="Content Placeholder 2">
            <a:extLst>
              <a:ext uri="{FF2B5EF4-FFF2-40B4-BE49-F238E27FC236}">
                <a16:creationId xmlns:a16="http://schemas.microsoft.com/office/drawing/2014/main" id="{5C5CDD5D-8D3A-7BC3-3802-B13EFEAD861E}"/>
              </a:ext>
            </a:extLst>
          </p:cNvPr>
          <p:cNvSpPr>
            <a:spLocks noGrp="1"/>
          </p:cNvSpPr>
          <p:nvPr>
            <p:ph idx="1"/>
          </p:nvPr>
        </p:nvSpPr>
        <p:spPr>
          <a:xfrm>
            <a:off x="237281" y="2436471"/>
            <a:ext cx="8669438" cy="4421529"/>
          </a:xfrm>
        </p:spPr>
        <p:txBody>
          <a:bodyPr>
            <a:normAutofit/>
          </a:bodyPr>
          <a:lstStyle/>
          <a:p>
            <a:pPr marL="0" indent="0" algn="ctr">
              <a:buNone/>
            </a:pPr>
            <a:r>
              <a:rPr lang="en-US" sz="2600" i="1" dirty="0"/>
              <a:t>“Utterance Based Analysis of Communicative Phases in Multidisciplinary Health Care Team Meetings”</a:t>
            </a:r>
          </a:p>
          <a:p>
            <a:pPr marL="0" indent="0" algn="ctr">
              <a:buNone/>
            </a:pPr>
            <a:endParaRPr lang="en-US" sz="2000" i="1" dirty="0"/>
          </a:p>
          <a:p>
            <a:pPr marL="0" indent="0" algn="ctr">
              <a:buNone/>
            </a:pPr>
            <a:r>
              <a:rPr lang="en-US" b="1" dirty="0"/>
              <a:t>Margo Janssens</a:t>
            </a:r>
            <a:r>
              <a:rPr lang="en-US" dirty="0"/>
              <a:t>, Tilburg U.</a:t>
            </a:r>
          </a:p>
          <a:p>
            <a:pPr marL="0" indent="0" algn="ctr">
              <a:buNone/>
            </a:pPr>
            <a:r>
              <a:rPr lang="en-US" b="1" dirty="0"/>
              <a:t>Samantha Van Der </a:t>
            </a:r>
            <a:r>
              <a:rPr lang="en-US" b="1" dirty="0" err="1"/>
              <a:t>Bruggen</a:t>
            </a:r>
            <a:r>
              <a:rPr lang="en-US" dirty="0"/>
              <a:t>, </a:t>
            </a:r>
            <a:r>
              <a:rPr lang="en-US" dirty="0" err="1"/>
              <a:t>st</a:t>
            </a:r>
            <a:r>
              <a:rPr lang="en-US" dirty="0"/>
              <a:t> Elisabeth Hospital</a:t>
            </a:r>
          </a:p>
          <a:p>
            <a:pPr marL="0" indent="0" algn="ctr">
              <a:buNone/>
            </a:pPr>
            <a:r>
              <a:rPr lang="en-US" b="1" dirty="0"/>
              <a:t>Alexander Schouten</a:t>
            </a:r>
            <a:r>
              <a:rPr lang="en-US" dirty="0"/>
              <a:t>, Tilburg U.</a:t>
            </a:r>
          </a:p>
          <a:p>
            <a:pPr marL="0" indent="0" algn="ctr">
              <a:buNone/>
            </a:pPr>
            <a:r>
              <a:rPr lang="en-US" b="1" dirty="0"/>
              <a:t>Laurens </a:t>
            </a:r>
            <a:r>
              <a:rPr lang="en-US" b="1" dirty="0" err="1"/>
              <a:t>Beerepoot</a:t>
            </a:r>
            <a:r>
              <a:rPr lang="en-US" dirty="0"/>
              <a:t>, </a:t>
            </a:r>
            <a:r>
              <a:rPr lang="en-US" dirty="0" err="1"/>
              <a:t>st</a:t>
            </a:r>
            <a:r>
              <a:rPr lang="en-US" dirty="0"/>
              <a:t> Elisabeth Hospital</a:t>
            </a:r>
          </a:p>
          <a:p>
            <a:pPr marL="0" indent="0" algn="ctr">
              <a:buNone/>
            </a:pPr>
            <a:r>
              <a:rPr lang="en-US" b="1" dirty="0"/>
              <a:t>Roger </a:t>
            </a:r>
            <a:r>
              <a:rPr lang="en-US" b="1" dirty="0" err="1"/>
              <a:t>Leenders</a:t>
            </a:r>
            <a:r>
              <a:rPr lang="en-US" dirty="0"/>
              <a:t>, Tilburg U.</a:t>
            </a:r>
          </a:p>
          <a:p>
            <a:pPr marL="0" indent="0" algn="ctr">
              <a:buNone/>
            </a:pPr>
            <a:endParaRPr lang="en-US" sz="2200" dirty="0"/>
          </a:p>
        </p:txBody>
      </p:sp>
    </p:spTree>
    <p:extLst>
      <p:ext uri="{BB962C8B-B14F-4D97-AF65-F5344CB8AC3E}">
        <p14:creationId xmlns:p14="http://schemas.microsoft.com/office/powerpoint/2010/main" val="293904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030CC-D937-4396-8E2B-E1167B635582}"/>
              </a:ext>
            </a:extLst>
          </p:cNvPr>
          <p:cNvSpPr>
            <a:spLocks noGrp="1"/>
          </p:cNvSpPr>
          <p:nvPr>
            <p:ph type="title"/>
          </p:nvPr>
        </p:nvSpPr>
        <p:spPr>
          <a:xfrm>
            <a:off x="0" y="284176"/>
            <a:ext cx="9143999" cy="1508760"/>
          </a:xfrm>
        </p:spPr>
        <p:txBody>
          <a:bodyPr>
            <a:normAutofit/>
          </a:bodyPr>
          <a:lstStyle/>
          <a:p>
            <a:pPr algn="ctr"/>
            <a:r>
              <a:rPr lang="en-US" sz="3600" dirty="0"/>
              <a:t>2023 health care management </a:t>
            </a:r>
            <a:br>
              <a:rPr lang="en-US" sz="3600" dirty="0"/>
            </a:br>
            <a:r>
              <a:rPr lang="en-US" sz="3600" dirty="0"/>
              <a:t>Best student Paper</a:t>
            </a:r>
            <a:endParaRPr lang="en-US" sz="3600" dirty="0">
              <a:solidFill>
                <a:srgbClr val="FF0000"/>
              </a:solidFill>
            </a:endParaRPr>
          </a:p>
        </p:txBody>
      </p:sp>
      <p:sp>
        <p:nvSpPr>
          <p:cNvPr id="3" name="Content Placeholder 2">
            <a:extLst>
              <a:ext uri="{FF2B5EF4-FFF2-40B4-BE49-F238E27FC236}">
                <a16:creationId xmlns:a16="http://schemas.microsoft.com/office/drawing/2014/main" id="{0191C145-FE1E-4BB4-9C77-AB2F9EDECB65}"/>
              </a:ext>
            </a:extLst>
          </p:cNvPr>
          <p:cNvSpPr>
            <a:spLocks noGrp="1"/>
          </p:cNvSpPr>
          <p:nvPr>
            <p:ph idx="1"/>
          </p:nvPr>
        </p:nvSpPr>
        <p:spPr>
          <a:xfrm>
            <a:off x="570719" y="2231817"/>
            <a:ext cx="7886700" cy="3161862"/>
          </a:xfrm>
        </p:spPr>
        <p:txBody>
          <a:bodyPr>
            <a:normAutofit/>
          </a:bodyPr>
          <a:lstStyle/>
          <a:p>
            <a:r>
              <a:rPr lang="en-US" b="1" dirty="0"/>
              <a:t>Sponsored by: </a:t>
            </a:r>
            <a:r>
              <a:rPr lang="en-US" b="1" i="1" dirty="0">
                <a:sym typeface="Wingdings" pitchFamily="2" charset="2"/>
              </a:rPr>
              <a:t>Association of University Programs in Health Administration (</a:t>
            </a:r>
            <a:r>
              <a:rPr lang="en-US" b="1" i="1" dirty="0"/>
              <a:t>AUPHA)</a:t>
            </a:r>
          </a:p>
          <a:p>
            <a:r>
              <a:rPr lang="en-US" b="1" dirty="0"/>
              <a:t>Selection Committee: </a:t>
            </a:r>
          </a:p>
          <a:p>
            <a:pPr lvl="1"/>
            <a:r>
              <a:rPr lang="en-US" sz="2200" b="1" dirty="0"/>
              <a:t>Nicole </a:t>
            </a:r>
            <a:r>
              <a:rPr lang="en-US" sz="2200" b="1" dirty="0" err="1"/>
              <a:t>Hartwich</a:t>
            </a:r>
            <a:r>
              <a:rPr lang="en-US" sz="2200" b="1" dirty="0"/>
              <a:t>, </a:t>
            </a:r>
            <a:r>
              <a:rPr lang="en-US" sz="2200" dirty="0"/>
              <a:t>2022 Winner</a:t>
            </a:r>
            <a:endParaRPr lang="en-US" sz="2200" b="1" dirty="0"/>
          </a:p>
          <a:p>
            <a:pPr lvl="1"/>
            <a:r>
              <a:rPr lang="en-US" sz="2200" b="1" dirty="0"/>
              <a:t>Patrick Shay, </a:t>
            </a:r>
            <a:r>
              <a:rPr lang="en-US" sz="2200" dirty="0"/>
              <a:t>HCM Teaching Committee Chair</a:t>
            </a:r>
            <a:endParaRPr lang="en-US" sz="2200" b="1" dirty="0"/>
          </a:p>
          <a:p>
            <a:pPr lvl="1"/>
            <a:r>
              <a:rPr lang="en-US" sz="2200" b="1" dirty="0"/>
              <a:t>Deirdre McCaughey, </a:t>
            </a:r>
            <a:r>
              <a:rPr lang="en-US" sz="2200" dirty="0"/>
              <a:t>HCM PDW Chair</a:t>
            </a:r>
          </a:p>
        </p:txBody>
      </p:sp>
    </p:spTree>
    <p:extLst>
      <p:ext uri="{BB962C8B-B14F-4D97-AF65-F5344CB8AC3E}">
        <p14:creationId xmlns:p14="http://schemas.microsoft.com/office/powerpoint/2010/main" val="150004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7F74F0-FB47-E340-BF75-4BE87B754E69}"/>
              </a:ext>
            </a:extLst>
          </p:cNvPr>
          <p:cNvSpPr>
            <a:spLocks noGrp="1"/>
          </p:cNvSpPr>
          <p:nvPr>
            <p:ph type="title"/>
          </p:nvPr>
        </p:nvSpPr>
        <p:spPr>
          <a:xfrm>
            <a:off x="482600" y="1325880"/>
            <a:ext cx="2317078" cy="4206240"/>
          </a:xfrm>
        </p:spPr>
        <p:txBody>
          <a:bodyPr>
            <a:normAutofit/>
          </a:bodyPr>
          <a:lstStyle/>
          <a:p>
            <a:pPr algn="r"/>
            <a:r>
              <a:rPr lang="en-US" sz="2800" dirty="0">
                <a:solidFill>
                  <a:schemeClr val="tx2"/>
                </a:solidFill>
              </a:rPr>
              <a:t>Strategic plan</a:t>
            </a:r>
            <a:br>
              <a:rPr lang="en-US" sz="2800" dirty="0">
                <a:solidFill>
                  <a:schemeClr val="tx2"/>
                </a:solidFill>
              </a:rPr>
            </a:br>
            <a:r>
              <a:rPr lang="en-US" sz="2800" dirty="0">
                <a:solidFill>
                  <a:schemeClr val="tx2"/>
                </a:solidFill>
              </a:rPr>
              <a:t>Action Items </a:t>
            </a:r>
            <a:br>
              <a:rPr lang="en-US" sz="2800" dirty="0">
                <a:solidFill>
                  <a:schemeClr val="tx2"/>
                </a:solidFill>
              </a:rPr>
            </a:br>
            <a:r>
              <a:rPr lang="en-US" sz="2800" dirty="0">
                <a:solidFill>
                  <a:schemeClr val="tx2"/>
                </a:solidFill>
              </a:rPr>
              <a:t>2022-2023</a:t>
            </a:r>
          </a:p>
        </p:txBody>
      </p:sp>
      <p:sp>
        <p:nvSpPr>
          <p:cNvPr id="2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4951"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EC16202-5A0C-9746-AD87-88038F00F899}"/>
              </a:ext>
            </a:extLst>
          </p:cNvPr>
          <p:cNvSpPr>
            <a:spLocks noGrp="1"/>
          </p:cNvSpPr>
          <p:nvPr>
            <p:ph idx="1"/>
          </p:nvPr>
        </p:nvSpPr>
        <p:spPr>
          <a:xfrm>
            <a:off x="3286251" y="942392"/>
            <a:ext cx="4953998" cy="5784979"/>
          </a:xfrm>
        </p:spPr>
        <p:txBody>
          <a:bodyPr anchor="ctr">
            <a:normAutofit/>
          </a:bodyPr>
          <a:lstStyle/>
          <a:p>
            <a:pPr marL="0" indent="0">
              <a:buNone/>
            </a:pPr>
            <a:r>
              <a:rPr lang="en-US" sz="1600" b="1" dirty="0">
                <a:solidFill>
                  <a:schemeClr val="tx2"/>
                </a:solidFill>
              </a:rPr>
              <a:t>Strategic priorities</a:t>
            </a:r>
          </a:p>
          <a:p>
            <a:pPr marL="685800" lvl="1" indent="-457200">
              <a:buFont typeface="+mj-lt"/>
              <a:buAutoNum type="arabicPeriod"/>
            </a:pPr>
            <a:r>
              <a:rPr lang="en-US" sz="1600" dirty="0">
                <a:solidFill>
                  <a:schemeClr val="tx2"/>
                </a:solidFill>
              </a:rPr>
              <a:t>Sustain, nurture, and grow Division while maintaining intimacy</a:t>
            </a:r>
          </a:p>
          <a:p>
            <a:pPr lvl="3"/>
            <a:r>
              <a:rPr lang="en-US" sz="1200" dirty="0">
                <a:solidFill>
                  <a:schemeClr val="tx2"/>
                </a:solidFill>
              </a:rPr>
              <a:t>Launched the Communications Committee: HCM Division Newsletter and AMAZING communications via the Communications Committee</a:t>
            </a:r>
          </a:p>
          <a:p>
            <a:pPr lvl="3"/>
            <a:r>
              <a:rPr lang="en-US" sz="1200" dirty="0">
                <a:solidFill>
                  <a:schemeClr val="tx2"/>
                </a:solidFill>
              </a:rPr>
              <a:t>Launched the HCM Division Membership Committee</a:t>
            </a:r>
          </a:p>
          <a:p>
            <a:pPr lvl="3"/>
            <a:r>
              <a:rPr lang="en-US" sz="1200" dirty="0">
                <a:solidFill>
                  <a:schemeClr val="tx2"/>
                </a:solidFill>
              </a:rPr>
              <a:t>Bylaws revision</a:t>
            </a:r>
          </a:p>
          <a:p>
            <a:pPr marL="685800" lvl="1" indent="-457200">
              <a:buFont typeface="+mj-lt"/>
              <a:buAutoNum type="arabicPeriod"/>
            </a:pPr>
            <a:r>
              <a:rPr lang="en-US" sz="1600" dirty="0">
                <a:solidFill>
                  <a:schemeClr val="tx2"/>
                </a:solidFill>
              </a:rPr>
              <a:t>Promote career and professional development of members</a:t>
            </a:r>
          </a:p>
          <a:p>
            <a:pPr lvl="3"/>
            <a:r>
              <a:rPr lang="en-US" sz="1200" dirty="0">
                <a:solidFill>
                  <a:schemeClr val="tx2"/>
                </a:solidFill>
              </a:rPr>
              <a:t>Continuation of mentorship program </a:t>
            </a:r>
          </a:p>
          <a:p>
            <a:pPr lvl="3"/>
            <a:r>
              <a:rPr lang="en-US" sz="1200" dirty="0">
                <a:solidFill>
                  <a:schemeClr val="tx2"/>
                </a:solidFill>
              </a:rPr>
              <a:t>Increasing student engagement and outreach, including non-traditional groups (executive doctoral students, nurse executives, underrepresented departments)</a:t>
            </a:r>
            <a:endParaRPr lang="en-US" sz="1400" dirty="0">
              <a:solidFill>
                <a:schemeClr val="tx2"/>
              </a:solidFill>
            </a:endParaRPr>
          </a:p>
          <a:p>
            <a:pPr marL="685800" lvl="1" indent="-457200">
              <a:buFont typeface="+mj-lt"/>
              <a:buAutoNum type="arabicPeriod"/>
            </a:pPr>
            <a:r>
              <a:rPr lang="en-US" sz="1600" dirty="0">
                <a:solidFill>
                  <a:schemeClr val="tx2"/>
                </a:solidFill>
              </a:rPr>
              <a:t>Promote diversity, equity, and inclusion in the Division and the field</a:t>
            </a:r>
          </a:p>
          <a:p>
            <a:pPr lvl="3"/>
            <a:r>
              <a:rPr lang="en-US" sz="1200" dirty="0">
                <a:solidFill>
                  <a:schemeClr val="tx2"/>
                </a:solidFill>
              </a:rPr>
              <a:t>Launched HCM Division DEI Taskforce</a:t>
            </a:r>
          </a:p>
          <a:p>
            <a:pPr marL="685800" lvl="1" indent="-457200">
              <a:buFont typeface="+mj-lt"/>
              <a:buAutoNum type="arabicPeriod"/>
            </a:pPr>
            <a:r>
              <a:rPr lang="en-US" sz="1600" dirty="0">
                <a:solidFill>
                  <a:schemeClr val="tx2"/>
                </a:solidFill>
              </a:rPr>
              <a:t>Clarify and enhance the value of health care management to policymakers and practitioners:    “Make management a policy priority”</a:t>
            </a:r>
          </a:p>
          <a:p>
            <a:pPr lvl="3"/>
            <a:r>
              <a:rPr lang="en-US" sz="1200" dirty="0">
                <a:solidFill>
                  <a:schemeClr val="tx2"/>
                </a:solidFill>
              </a:rPr>
              <a:t>Relaunched the HCM Division Practice Committee</a:t>
            </a:r>
          </a:p>
          <a:p>
            <a:pPr lvl="3"/>
            <a:r>
              <a:rPr lang="en-US" sz="1200" dirty="0">
                <a:solidFill>
                  <a:schemeClr val="tx2"/>
                </a:solidFill>
              </a:rPr>
              <a:t>Joint webinar on between AUPHA and HCMD: “AI Tools and Their Influence on Teaching, Learning, and Assessment”</a:t>
            </a:r>
          </a:p>
          <a:p>
            <a:pPr lvl="3"/>
            <a:r>
              <a:rPr lang="en-US" sz="1200" dirty="0">
                <a:solidFill>
                  <a:schemeClr val="tx2"/>
                </a:solidFill>
              </a:rPr>
              <a:t>Webinar: Succeeding as a Health Care Researcher in a “B” School"</a:t>
            </a:r>
          </a:p>
          <a:p>
            <a:endParaRPr lang="en-US" sz="1800" dirty="0">
              <a:solidFill>
                <a:schemeClr val="tx2"/>
              </a:solidFill>
            </a:endParaRPr>
          </a:p>
          <a:p>
            <a:pPr lvl="3"/>
            <a:endParaRPr lang="en-US" sz="1200" dirty="0">
              <a:solidFill>
                <a:schemeClr val="tx2"/>
              </a:solidFill>
            </a:endParaRPr>
          </a:p>
        </p:txBody>
      </p:sp>
      <p:sp>
        <p:nvSpPr>
          <p:cNvPr id="22"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175145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FD68-FEBE-46EB-8081-447E9E7176AF}"/>
              </a:ext>
            </a:extLst>
          </p:cNvPr>
          <p:cNvSpPr>
            <a:spLocks noGrp="1"/>
          </p:cNvSpPr>
          <p:nvPr>
            <p:ph type="title"/>
          </p:nvPr>
        </p:nvSpPr>
        <p:spPr>
          <a:xfrm>
            <a:off x="434363" y="195943"/>
            <a:ext cx="8289758" cy="1734457"/>
          </a:xfrm>
        </p:spPr>
        <p:txBody>
          <a:bodyPr>
            <a:noAutofit/>
          </a:bodyPr>
          <a:lstStyle/>
          <a:p>
            <a:pPr algn="ctr"/>
            <a:r>
              <a:rPr lang="en-US" sz="3600" dirty="0"/>
              <a:t>Runner-Up</a:t>
            </a:r>
          </a:p>
        </p:txBody>
      </p:sp>
      <p:sp>
        <p:nvSpPr>
          <p:cNvPr id="6" name="Content Placeholder 2">
            <a:extLst>
              <a:ext uri="{FF2B5EF4-FFF2-40B4-BE49-F238E27FC236}">
                <a16:creationId xmlns:a16="http://schemas.microsoft.com/office/drawing/2014/main" id="{48D68F4D-9DEB-728F-365C-30C34CEEB021}"/>
              </a:ext>
            </a:extLst>
          </p:cNvPr>
          <p:cNvSpPr>
            <a:spLocks noGrp="1"/>
          </p:cNvSpPr>
          <p:nvPr>
            <p:ph idx="1"/>
          </p:nvPr>
        </p:nvSpPr>
        <p:spPr>
          <a:xfrm>
            <a:off x="237281" y="2882096"/>
            <a:ext cx="8669438" cy="3975904"/>
          </a:xfrm>
        </p:spPr>
        <p:txBody>
          <a:bodyPr>
            <a:normAutofit/>
          </a:bodyPr>
          <a:lstStyle/>
          <a:p>
            <a:pPr marL="0" indent="0" algn="ctr">
              <a:buNone/>
            </a:pPr>
            <a:r>
              <a:rPr lang="en-US" sz="2600" i="1" dirty="0"/>
              <a:t>“Psychological Safety as an Enduring Resource for Employees Amid Organizational Crisis”</a:t>
            </a:r>
          </a:p>
          <a:p>
            <a:pPr marL="0" indent="0" algn="ctr">
              <a:buNone/>
            </a:pPr>
            <a:endParaRPr lang="en-US" sz="2000" i="1" dirty="0"/>
          </a:p>
          <a:p>
            <a:pPr marL="0" indent="0" algn="ctr">
              <a:buNone/>
            </a:pPr>
            <a:r>
              <a:rPr lang="en-US" b="1" dirty="0" err="1"/>
              <a:t>Hassina</a:t>
            </a:r>
            <a:r>
              <a:rPr lang="en-US" b="1" dirty="0"/>
              <a:t> </a:t>
            </a:r>
            <a:r>
              <a:rPr lang="en-US" b="1" dirty="0" err="1"/>
              <a:t>Bahadurzada</a:t>
            </a:r>
            <a:r>
              <a:rPr lang="en-US" dirty="0"/>
              <a:t>, Harvard U.</a:t>
            </a:r>
          </a:p>
          <a:p>
            <a:pPr marL="0" indent="0" algn="ctr">
              <a:buNone/>
            </a:pPr>
            <a:r>
              <a:rPr lang="en-US" b="1" dirty="0"/>
              <a:t>Michaela </a:t>
            </a:r>
            <a:r>
              <a:rPr lang="en-US" b="1" dirty="0" err="1"/>
              <a:t>Kerrissey</a:t>
            </a:r>
            <a:r>
              <a:rPr lang="en-US" dirty="0"/>
              <a:t>, Harvard U.</a:t>
            </a:r>
            <a:endParaRPr lang="en-US" sz="2200" dirty="0"/>
          </a:p>
        </p:txBody>
      </p:sp>
    </p:spTree>
    <p:extLst>
      <p:ext uri="{BB962C8B-B14F-4D97-AF65-F5344CB8AC3E}">
        <p14:creationId xmlns:p14="http://schemas.microsoft.com/office/powerpoint/2010/main" val="152139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8C2885-A69C-3FA4-E070-5F3153C98509}"/>
              </a:ext>
            </a:extLst>
          </p:cNvPr>
          <p:cNvSpPr>
            <a:spLocks noGrp="1"/>
          </p:cNvSpPr>
          <p:nvPr>
            <p:ph type="title"/>
          </p:nvPr>
        </p:nvSpPr>
        <p:spPr>
          <a:xfrm>
            <a:off x="0" y="284176"/>
            <a:ext cx="9143999" cy="1508760"/>
          </a:xfrm>
        </p:spPr>
        <p:txBody>
          <a:bodyPr>
            <a:normAutofit/>
          </a:bodyPr>
          <a:lstStyle/>
          <a:p>
            <a:pPr algn="ctr"/>
            <a:r>
              <a:rPr lang="en-US" sz="3600" dirty="0"/>
              <a:t>2023 health care management </a:t>
            </a:r>
            <a:br>
              <a:rPr lang="en-US" sz="3600" dirty="0"/>
            </a:br>
            <a:r>
              <a:rPr lang="en-US" sz="3600" dirty="0"/>
              <a:t>Best student Paper Winner</a:t>
            </a:r>
            <a:endParaRPr lang="en-US" sz="3600" dirty="0">
              <a:solidFill>
                <a:srgbClr val="FF0000"/>
              </a:solidFill>
            </a:endParaRPr>
          </a:p>
        </p:txBody>
      </p:sp>
      <p:sp>
        <p:nvSpPr>
          <p:cNvPr id="9" name="Content Placeholder 2">
            <a:extLst>
              <a:ext uri="{FF2B5EF4-FFF2-40B4-BE49-F238E27FC236}">
                <a16:creationId xmlns:a16="http://schemas.microsoft.com/office/drawing/2014/main" id="{E330466E-86E7-6A14-068A-A199A79E2585}"/>
              </a:ext>
            </a:extLst>
          </p:cNvPr>
          <p:cNvSpPr>
            <a:spLocks noGrp="1"/>
          </p:cNvSpPr>
          <p:nvPr>
            <p:ph idx="1"/>
          </p:nvPr>
        </p:nvSpPr>
        <p:spPr>
          <a:xfrm>
            <a:off x="237281" y="2436471"/>
            <a:ext cx="8669438" cy="4421529"/>
          </a:xfrm>
        </p:spPr>
        <p:txBody>
          <a:bodyPr>
            <a:normAutofit/>
          </a:bodyPr>
          <a:lstStyle/>
          <a:p>
            <a:pPr marL="0" indent="0" algn="ctr">
              <a:buNone/>
            </a:pPr>
            <a:r>
              <a:rPr lang="en-US" sz="2600" i="1" dirty="0"/>
              <a:t>“Utterance Based Analysis of Communicative Phases in Multidisciplinary Health Care Team Meetings”</a:t>
            </a:r>
          </a:p>
          <a:p>
            <a:pPr marL="0" indent="0" algn="ctr">
              <a:buNone/>
            </a:pPr>
            <a:endParaRPr lang="en-US" sz="2000" i="1" dirty="0"/>
          </a:p>
          <a:p>
            <a:pPr marL="0" indent="0" algn="ctr">
              <a:buNone/>
            </a:pPr>
            <a:r>
              <a:rPr lang="en-US" b="1" dirty="0"/>
              <a:t>Margo Janssens</a:t>
            </a:r>
            <a:r>
              <a:rPr lang="en-US" dirty="0"/>
              <a:t>, Tilburg U.</a:t>
            </a:r>
          </a:p>
          <a:p>
            <a:pPr marL="0" indent="0" algn="ctr">
              <a:buNone/>
            </a:pPr>
            <a:r>
              <a:rPr lang="en-US" b="1" dirty="0"/>
              <a:t>Samantha Van Der </a:t>
            </a:r>
            <a:r>
              <a:rPr lang="en-US" b="1" dirty="0" err="1"/>
              <a:t>Bruggen</a:t>
            </a:r>
            <a:r>
              <a:rPr lang="en-US" dirty="0"/>
              <a:t>, </a:t>
            </a:r>
            <a:r>
              <a:rPr lang="en-US" dirty="0" err="1"/>
              <a:t>st</a:t>
            </a:r>
            <a:r>
              <a:rPr lang="en-US" dirty="0"/>
              <a:t> Elisabeth Hospital</a:t>
            </a:r>
          </a:p>
          <a:p>
            <a:pPr marL="0" indent="0" algn="ctr">
              <a:buNone/>
            </a:pPr>
            <a:r>
              <a:rPr lang="en-US" b="1" dirty="0"/>
              <a:t>Alexander Schouten</a:t>
            </a:r>
            <a:r>
              <a:rPr lang="en-US" dirty="0"/>
              <a:t>, Tilburg U.</a:t>
            </a:r>
          </a:p>
          <a:p>
            <a:pPr marL="0" indent="0" algn="ctr">
              <a:buNone/>
            </a:pPr>
            <a:r>
              <a:rPr lang="en-US" b="1" dirty="0"/>
              <a:t>Laurens </a:t>
            </a:r>
            <a:r>
              <a:rPr lang="en-US" b="1" dirty="0" err="1"/>
              <a:t>Beerepoot</a:t>
            </a:r>
            <a:r>
              <a:rPr lang="en-US" dirty="0"/>
              <a:t>, </a:t>
            </a:r>
            <a:r>
              <a:rPr lang="en-US" dirty="0" err="1"/>
              <a:t>st</a:t>
            </a:r>
            <a:r>
              <a:rPr lang="en-US" dirty="0"/>
              <a:t> Elisabeth Hospital</a:t>
            </a:r>
          </a:p>
          <a:p>
            <a:pPr marL="0" indent="0" algn="ctr">
              <a:buNone/>
            </a:pPr>
            <a:r>
              <a:rPr lang="en-US" b="1" dirty="0"/>
              <a:t>Roger </a:t>
            </a:r>
            <a:r>
              <a:rPr lang="en-US" b="1" dirty="0" err="1"/>
              <a:t>Leenders</a:t>
            </a:r>
            <a:r>
              <a:rPr lang="en-US" dirty="0"/>
              <a:t>, Tilburg U.</a:t>
            </a:r>
          </a:p>
          <a:p>
            <a:pPr marL="0" indent="0" algn="ctr">
              <a:buNone/>
            </a:pPr>
            <a:endParaRPr lang="en-US" sz="2200" dirty="0"/>
          </a:p>
        </p:txBody>
      </p:sp>
    </p:spTree>
    <p:extLst>
      <p:ext uri="{BB962C8B-B14F-4D97-AF65-F5344CB8AC3E}">
        <p14:creationId xmlns:p14="http://schemas.microsoft.com/office/powerpoint/2010/main" val="24585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99CE98-4E67-4538-9BE3-E2D2A3432078}"/>
              </a:ext>
            </a:extLst>
          </p:cNvPr>
          <p:cNvSpPr>
            <a:spLocks noGrp="1"/>
          </p:cNvSpPr>
          <p:nvPr>
            <p:ph idx="1"/>
          </p:nvPr>
        </p:nvSpPr>
        <p:spPr>
          <a:xfrm>
            <a:off x="476867" y="2095810"/>
            <a:ext cx="7980552" cy="4747645"/>
          </a:xfrm>
        </p:spPr>
        <p:txBody>
          <a:bodyPr>
            <a:normAutofit/>
          </a:bodyPr>
          <a:lstStyle/>
          <a:p>
            <a:r>
              <a:rPr lang="en-US" b="1" dirty="0"/>
              <a:t>Sponsored by: </a:t>
            </a:r>
            <a:r>
              <a:rPr lang="en-US" b="1" i="1" dirty="0"/>
              <a:t>Foundation of the American College of Healthcare Executives </a:t>
            </a:r>
          </a:p>
          <a:p>
            <a:r>
              <a:rPr lang="en-US" b="1" dirty="0"/>
              <a:t>The top 10% of the papers submitted to the annual program are considered for this award </a:t>
            </a:r>
          </a:p>
          <a:p>
            <a:r>
              <a:rPr lang="en-US" b="1" dirty="0"/>
              <a:t>Selection Committee: </a:t>
            </a:r>
          </a:p>
          <a:p>
            <a:pPr lvl="1"/>
            <a:r>
              <a:rPr lang="en-US" sz="2200" b="1" dirty="0"/>
              <a:t>Karla Sayegh, </a:t>
            </a:r>
            <a:r>
              <a:rPr lang="en-US" sz="2200" dirty="0"/>
              <a:t>2022 winner</a:t>
            </a:r>
            <a:endParaRPr lang="en-US" sz="2200" b="1" dirty="0"/>
          </a:p>
          <a:p>
            <a:pPr lvl="1"/>
            <a:r>
              <a:rPr lang="en-US" sz="2200" b="1" dirty="0"/>
              <a:t>Amber Stephenson, </a:t>
            </a:r>
            <a:r>
              <a:rPr lang="en-US" sz="2200" dirty="0"/>
              <a:t>HCM Academic at Large</a:t>
            </a:r>
            <a:endParaRPr lang="en-US" sz="2200" b="1" dirty="0"/>
          </a:p>
          <a:p>
            <a:pPr lvl="1"/>
            <a:r>
              <a:rPr lang="en-US" sz="2200" b="1" dirty="0"/>
              <a:t>Ria </a:t>
            </a:r>
            <a:r>
              <a:rPr lang="en-US" sz="2200" b="1" dirty="0" err="1"/>
              <a:t>Hearld</a:t>
            </a:r>
            <a:r>
              <a:rPr lang="en-US" sz="2200" b="1" dirty="0"/>
              <a:t>, </a:t>
            </a:r>
            <a:r>
              <a:rPr lang="en-US" sz="2200" dirty="0"/>
              <a:t>HCM Division Chair</a:t>
            </a:r>
          </a:p>
          <a:p>
            <a:pPr lvl="1"/>
            <a:endParaRPr lang="en-US" b="1" dirty="0"/>
          </a:p>
          <a:p>
            <a:pPr marL="0" indent="0">
              <a:buNone/>
            </a:pPr>
            <a:endParaRPr lang="en-US" dirty="0"/>
          </a:p>
        </p:txBody>
      </p:sp>
      <p:sp>
        <p:nvSpPr>
          <p:cNvPr id="6" name="Title 1">
            <a:extLst>
              <a:ext uri="{FF2B5EF4-FFF2-40B4-BE49-F238E27FC236}">
                <a16:creationId xmlns:a16="http://schemas.microsoft.com/office/drawing/2014/main" id="{91755EAD-7B2B-933F-ABBC-0D4EBA97B5E8}"/>
              </a:ext>
            </a:extLst>
          </p:cNvPr>
          <p:cNvSpPr>
            <a:spLocks noGrp="1"/>
          </p:cNvSpPr>
          <p:nvPr>
            <p:ph type="title"/>
          </p:nvPr>
        </p:nvSpPr>
        <p:spPr>
          <a:xfrm>
            <a:off x="0" y="284176"/>
            <a:ext cx="9143999" cy="1508760"/>
          </a:xfrm>
        </p:spPr>
        <p:txBody>
          <a:bodyPr>
            <a:normAutofit/>
          </a:bodyPr>
          <a:lstStyle/>
          <a:p>
            <a:pPr algn="ctr"/>
            <a:r>
              <a:rPr lang="en-US" sz="3600" dirty="0"/>
              <a:t>2023 health care management </a:t>
            </a:r>
            <a:br>
              <a:rPr lang="en-US" sz="3600" dirty="0"/>
            </a:br>
            <a:r>
              <a:rPr lang="en-US" sz="3600" dirty="0"/>
              <a:t>Best PAPER</a:t>
            </a:r>
            <a:endParaRPr lang="en-US" sz="3600" dirty="0">
              <a:solidFill>
                <a:srgbClr val="FF0000"/>
              </a:solidFill>
            </a:endParaRPr>
          </a:p>
        </p:txBody>
      </p:sp>
    </p:spTree>
    <p:extLst>
      <p:ext uri="{BB962C8B-B14F-4D97-AF65-F5344CB8AC3E}">
        <p14:creationId xmlns:p14="http://schemas.microsoft.com/office/powerpoint/2010/main" val="2245377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17B1964-AD8E-2960-FD63-B4707DB15DBC}"/>
              </a:ext>
            </a:extLst>
          </p:cNvPr>
          <p:cNvSpPr>
            <a:spLocks noGrp="1"/>
          </p:cNvSpPr>
          <p:nvPr>
            <p:ph type="title"/>
          </p:nvPr>
        </p:nvSpPr>
        <p:spPr>
          <a:xfrm>
            <a:off x="434363" y="195943"/>
            <a:ext cx="8289758" cy="1734457"/>
          </a:xfrm>
        </p:spPr>
        <p:txBody>
          <a:bodyPr>
            <a:noAutofit/>
          </a:bodyPr>
          <a:lstStyle/>
          <a:p>
            <a:pPr algn="ctr"/>
            <a:r>
              <a:rPr lang="en-US" sz="3600" dirty="0"/>
              <a:t>Runner-Up</a:t>
            </a:r>
          </a:p>
        </p:txBody>
      </p:sp>
      <p:sp>
        <p:nvSpPr>
          <p:cNvPr id="9" name="Content Placeholder 2">
            <a:extLst>
              <a:ext uri="{FF2B5EF4-FFF2-40B4-BE49-F238E27FC236}">
                <a16:creationId xmlns:a16="http://schemas.microsoft.com/office/drawing/2014/main" id="{A0C86F99-BB7F-7E1B-551C-F7BA30ADD539}"/>
              </a:ext>
            </a:extLst>
          </p:cNvPr>
          <p:cNvSpPr>
            <a:spLocks noGrp="1"/>
          </p:cNvSpPr>
          <p:nvPr>
            <p:ph idx="1"/>
          </p:nvPr>
        </p:nvSpPr>
        <p:spPr>
          <a:xfrm>
            <a:off x="520217" y="2575905"/>
            <a:ext cx="8118049" cy="3907807"/>
          </a:xfrm>
        </p:spPr>
        <p:txBody>
          <a:bodyPr>
            <a:normAutofit/>
          </a:bodyPr>
          <a:lstStyle/>
          <a:p>
            <a:pPr marL="0" indent="0" algn="ctr">
              <a:buNone/>
            </a:pPr>
            <a:r>
              <a:rPr lang="en-US" sz="2400" i="1" dirty="0"/>
              <a:t>“Learning from Patients: The Impact of Using Patient Narratives on Patient Experience Scores”</a:t>
            </a:r>
          </a:p>
          <a:p>
            <a:pPr marL="0" indent="0" algn="ctr">
              <a:buNone/>
            </a:pPr>
            <a:endParaRPr lang="en-US" sz="1200" i="1" dirty="0"/>
          </a:p>
          <a:p>
            <a:pPr marL="0" indent="0" algn="ctr">
              <a:buNone/>
            </a:pPr>
            <a:r>
              <a:rPr lang="en-US" b="1" dirty="0"/>
              <a:t>Ingrid Nembhard</a:t>
            </a:r>
            <a:r>
              <a:rPr lang="en-US" dirty="0"/>
              <a:t>, U. of Pennsylvania</a:t>
            </a:r>
          </a:p>
          <a:p>
            <a:pPr marL="0" indent="0" algn="ctr">
              <a:buNone/>
            </a:pPr>
            <a:r>
              <a:rPr lang="en-US" b="1" dirty="0" err="1"/>
              <a:t>Sasmira</a:t>
            </a:r>
            <a:r>
              <a:rPr lang="en-US" b="1" dirty="0"/>
              <a:t> Matta</a:t>
            </a:r>
            <a:r>
              <a:rPr lang="en-US" dirty="0"/>
              <a:t>, U. of Pennsylvania</a:t>
            </a:r>
          </a:p>
          <a:p>
            <a:pPr marL="0" indent="0" algn="ctr">
              <a:buNone/>
            </a:pPr>
            <a:r>
              <a:rPr lang="en-US" b="1" dirty="0"/>
              <a:t>Dale </a:t>
            </a:r>
            <a:r>
              <a:rPr lang="en-US" b="1" dirty="0" err="1"/>
              <a:t>Shaller</a:t>
            </a:r>
            <a:r>
              <a:rPr lang="en-US" dirty="0"/>
              <a:t>, </a:t>
            </a:r>
            <a:r>
              <a:rPr lang="en-US" dirty="0" err="1"/>
              <a:t>Shaller</a:t>
            </a:r>
            <a:r>
              <a:rPr lang="en-US" dirty="0"/>
              <a:t> Consulting</a:t>
            </a:r>
          </a:p>
          <a:p>
            <a:pPr marL="0" indent="0" algn="ctr">
              <a:buNone/>
            </a:pPr>
            <a:r>
              <a:rPr lang="en-US" b="1" dirty="0"/>
              <a:t>Rachel </a:t>
            </a:r>
            <a:r>
              <a:rPr lang="en-US" b="1" dirty="0" err="1"/>
              <a:t>Grob</a:t>
            </a:r>
            <a:r>
              <a:rPr lang="en-US" dirty="0"/>
              <a:t>, U. of Wisconsin, Madison</a:t>
            </a:r>
          </a:p>
          <a:p>
            <a:pPr marL="0" indent="0" algn="ctr">
              <a:buNone/>
            </a:pPr>
            <a:r>
              <a:rPr lang="en-US" b="1" dirty="0"/>
              <a:t>Mark Schlesinger</a:t>
            </a:r>
            <a:r>
              <a:rPr lang="en-US" dirty="0"/>
              <a:t>, Yale U.</a:t>
            </a:r>
          </a:p>
        </p:txBody>
      </p:sp>
    </p:spTree>
    <p:extLst>
      <p:ext uri="{BB962C8B-B14F-4D97-AF65-F5344CB8AC3E}">
        <p14:creationId xmlns:p14="http://schemas.microsoft.com/office/powerpoint/2010/main" val="54068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FF9DFA9-9E3E-DF59-B66F-FCB2B354428C}"/>
              </a:ext>
            </a:extLst>
          </p:cNvPr>
          <p:cNvSpPr>
            <a:spLocks noGrp="1"/>
          </p:cNvSpPr>
          <p:nvPr>
            <p:ph type="title"/>
          </p:nvPr>
        </p:nvSpPr>
        <p:spPr>
          <a:xfrm>
            <a:off x="0" y="284176"/>
            <a:ext cx="9143999" cy="1508760"/>
          </a:xfrm>
        </p:spPr>
        <p:txBody>
          <a:bodyPr>
            <a:normAutofit/>
          </a:bodyPr>
          <a:lstStyle/>
          <a:p>
            <a:pPr algn="ctr"/>
            <a:r>
              <a:rPr lang="en-US" sz="3600" dirty="0"/>
              <a:t>2023 health care management </a:t>
            </a:r>
            <a:br>
              <a:rPr lang="en-US" sz="3600" dirty="0"/>
            </a:br>
            <a:r>
              <a:rPr lang="en-US" sz="3600" dirty="0"/>
              <a:t>Best PAPER Co-winner</a:t>
            </a:r>
            <a:endParaRPr lang="en-US" sz="3600" dirty="0">
              <a:solidFill>
                <a:srgbClr val="FF0000"/>
              </a:solidFill>
            </a:endParaRPr>
          </a:p>
        </p:txBody>
      </p:sp>
      <p:sp>
        <p:nvSpPr>
          <p:cNvPr id="15" name="Content Placeholder 2">
            <a:extLst>
              <a:ext uri="{FF2B5EF4-FFF2-40B4-BE49-F238E27FC236}">
                <a16:creationId xmlns:a16="http://schemas.microsoft.com/office/drawing/2014/main" id="{D22C025B-8005-B381-8873-968D79EDD9CF}"/>
              </a:ext>
            </a:extLst>
          </p:cNvPr>
          <p:cNvSpPr>
            <a:spLocks noGrp="1"/>
          </p:cNvSpPr>
          <p:nvPr>
            <p:ph idx="1"/>
          </p:nvPr>
        </p:nvSpPr>
        <p:spPr>
          <a:xfrm>
            <a:off x="237281" y="3002972"/>
            <a:ext cx="8669438" cy="3492169"/>
          </a:xfrm>
        </p:spPr>
        <p:txBody>
          <a:bodyPr>
            <a:normAutofit/>
          </a:bodyPr>
          <a:lstStyle/>
          <a:p>
            <a:pPr marL="0" indent="0" algn="ctr">
              <a:buNone/>
            </a:pPr>
            <a:r>
              <a:rPr lang="en-US" sz="2400" i="1" dirty="0"/>
              <a:t>“The Harmony of Creativity and Standardization in High-Stakes Work: Lessons from the Bedside in ICUs”</a:t>
            </a:r>
          </a:p>
          <a:p>
            <a:pPr marL="0" indent="0" algn="ctr">
              <a:buNone/>
            </a:pPr>
            <a:endParaRPr lang="en-US" sz="1200" i="1" dirty="0"/>
          </a:p>
          <a:p>
            <a:pPr marL="0" indent="0" algn="ctr">
              <a:buNone/>
            </a:pPr>
            <a:r>
              <a:rPr lang="en-US" b="1" dirty="0" err="1"/>
              <a:t>Yuna</a:t>
            </a:r>
            <a:r>
              <a:rPr lang="en-US" b="1" dirty="0"/>
              <a:t> Lee</a:t>
            </a:r>
            <a:r>
              <a:rPr lang="en-US" dirty="0"/>
              <a:t>, Columbia U.</a:t>
            </a:r>
          </a:p>
          <a:p>
            <a:pPr marL="0" indent="0" algn="ctr">
              <a:buNone/>
            </a:pPr>
            <a:r>
              <a:rPr lang="en-US" b="1" dirty="0"/>
              <a:t>Robert Litchfield</a:t>
            </a:r>
            <a:r>
              <a:rPr lang="en-US" dirty="0"/>
              <a:t>, Washington and Jefferson College</a:t>
            </a:r>
          </a:p>
          <a:p>
            <a:pPr marL="0" indent="0" algn="ctr">
              <a:buNone/>
            </a:pPr>
            <a:r>
              <a:rPr lang="en-US" b="1" dirty="0"/>
              <a:t>Lucy L. Gilson</a:t>
            </a:r>
            <a:r>
              <a:rPr lang="en-US" dirty="0"/>
              <a:t>, U. of New Hampshire</a:t>
            </a:r>
          </a:p>
        </p:txBody>
      </p:sp>
    </p:spTree>
    <p:extLst>
      <p:ext uri="{BB962C8B-B14F-4D97-AF65-F5344CB8AC3E}">
        <p14:creationId xmlns:p14="http://schemas.microsoft.com/office/powerpoint/2010/main" val="276610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FF9DFA9-9E3E-DF59-B66F-FCB2B354428C}"/>
              </a:ext>
            </a:extLst>
          </p:cNvPr>
          <p:cNvSpPr>
            <a:spLocks noGrp="1"/>
          </p:cNvSpPr>
          <p:nvPr>
            <p:ph type="title"/>
          </p:nvPr>
        </p:nvSpPr>
        <p:spPr>
          <a:xfrm>
            <a:off x="0" y="284176"/>
            <a:ext cx="9143999" cy="1508760"/>
          </a:xfrm>
        </p:spPr>
        <p:txBody>
          <a:bodyPr>
            <a:normAutofit/>
          </a:bodyPr>
          <a:lstStyle/>
          <a:p>
            <a:pPr algn="ctr"/>
            <a:r>
              <a:rPr lang="en-US" sz="3600" dirty="0"/>
              <a:t>2023 health care management </a:t>
            </a:r>
            <a:br>
              <a:rPr lang="en-US" sz="3600" dirty="0"/>
            </a:br>
            <a:r>
              <a:rPr lang="en-US" sz="3600" dirty="0"/>
              <a:t>Best PAPER Co-winner</a:t>
            </a:r>
            <a:endParaRPr lang="en-US" sz="3600" dirty="0">
              <a:solidFill>
                <a:srgbClr val="FF0000"/>
              </a:solidFill>
            </a:endParaRPr>
          </a:p>
        </p:txBody>
      </p:sp>
      <p:sp>
        <p:nvSpPr>
          <p:cNvPr id="4" name="Content Placeholder 2">
            <a:extLst>
              <a:ext uri="{FF2B5EF4-FFF2-40B4-BE49-F238E27FC236}">
                <a16:creationId xmlns:a16="http://schemas.microsoft.com/office/drawing/2014/main" id="{EFC803BB-64BD-4D06-481F-BA6EF37116B6}"/>
              </a:ext>
            </a:extLst>
          </p:cNvPr>
          <p:cNvSpPr>
            <a:spLocks noGrp="1"/>
          </p:cNvSpPr>
          <p:nvPr>
            <p:ph idx="1"/>
          </p:nvPr>
        </p:nvSpPr>
        <p:spPr>
          <a:xfrm>
            <a:off x="231494" y="2222339"/>
            <a:ext cx="8669438" cy="4421529"/>
          </a:xfrm>
        </p:spPr>
        <p:txBody>
          <a:bodyPr>
            <a:normAutofit fontScale="92500" lnSpcReduction="10000"/>
          </a:bodyPr>
          <a:lstStyle/>
          <a:p>
            <a:pPr marL="0" indent="0" algn="ctr">
              <a:buNone/>
            </a:pPr>
            <a:r>
              <a:rPr lang="en-US" sz="2600" i="1" dirty="0"/>
              <a:t>“Workload and Errors: Utilizing Data Collected Through Sensors in an Outpatient Cancer Facility”</a:t>
            </a:r>
          </a:p>
          <a:p>
            <a:pPr marL="0" indent="0" algn="ctr">
              <a:buNone/>
            </a:pPr>
            <a:endParaRPr lang="en-US" sz="200" i="1" dirty="0"/>
          </a:p>
          <a:p>
            <a:pPr marL="0" indent="0" algn="ctr">
              <a:buNone/>
            </a:pPr>
            <a:r>
              <a:rPr lang="en-US" b="1" dirty="0"/>
              <a:t>Eitan </a:t>
            </a:r>
            <a:r>
              <a:rPr lang="en-US" b="1" dirty="0" err="1"/>
              <a:t>Naveh</a:t>
            </a:r>
            <a:r>
              <a:rPr lang="en-US" dirty="0"/>
              <a:t>, Technion Israel Institute of Technology</a:t>
            </a:r>
          </a:p>
          <a:p>
            <a:pPr marL="0" indent="0" algn="ctr">
              <a:buNone/>
            </a:pPr>
            <a:r>
              <a:rPr lang="en-US" b="1" dirty="0"/>
              <a:t>Noa </a:t>
            </a:r>
            <a:r>
              <a:rPr lang="en-US" b="1" dirty="0" err="1"/>
              <a:t>Nissinboim</a:t>
            </a:r>
            <a:r>
              <a:rPr lang="en-US" dirty="0"/>
              <a:t>, Technion Israel Institute of Technology</a:t>
            </a:r>
          </a:p>
          <a:p>
            <a:pPr marL="0" indent="0" algn="ctr">
              <a:buNone/>
            </a:pPr>
            <a:r>
              <a:rPr lang="en-US" b="1" dirty="0"/>
              <a:t>Ryan </a:t>
            </a:r>
            <a:r>
              <a:rPr lang="en-US" b="1" dirty="0" err="1"/>
              <a:t>Leib</a:t>
            </a:r>
            <a:r>
              <a:rPr lang="en-US" dirty="0"/>
              <a:t>, Fred Hutch Cancer Center</a:t>
            </a:r>
          </a:p>
          <a:p>
            <a:pPr marL="0" indent="0" algn="ctr">
              <a:buNone/>
            </a:pPr>
            <a:r>
              <a:rPr lang="en-US" b="1" dirty="0"/>
              <a:t>Jessica Cleveland</a:t>
            </a:r>
            <a:r>
              <a:rPr lang="en-US" dirty="0"/>
              <a:t>, Dana-Farber Cancer Institute</a:t>
            </a:r>
          </a:p>
          <a:p>
            <a:pPr marL="0" indent="0" algn="ctr">
              <a:buNone/>
            </a:pPr>
            <a:r>
              <a:rPr lang="en-US" b="1" dirty="0" err="1"/>
              <a:t>Partha</a:t>
            </a:r>
            <a:r>
              <a:rPr lang="en-US" b="1" dirty="0"/>
              <a:t> Das</a:t>
            </a:r>
            <a:r>
              <a:rPr lang="en-US" dirty="0"/>
              <a:t>, DaVita International</a:t>
            </a:r>
          </a:p>
          <a:p>
            <a:pPr marL="0" indent="0" algn="ctr">
              <a:buNone/>
            </a:pPr>
            <a:r>
              <a:rPr lang="en-US" b="1" dirty="0"/>
              <a:t>David Frank</a:t>
            </a:r>
            <a:r>
              <a:rPr lang="en-US" dirty="0"/>
              <a:t>, Winship Cancer Institute</a:t>
            </a:r>
          </a:p>
          <a:p>
            <a:pPr marL="0" indent="0" algn="ctr">
              <a:buNone/>
            </a:pPr>
            <a:r>
              <a:rPr lang="en-US" b="1" dirty="0"/>
              <a:t>Craig Bunnell</a:t>
            </a:r>
            <a:r>
              <a:rPr lang="en-US" dirty="0"/>
              <a:t>, Dana-Farber Cancer Institute</a:t>
            </a:r>
          </a:p>
          <a:p>
            <a:pPr marL="0" indent="0" algn="ctr">
              <a:buNone/>
            </a:pPr>
            <a:r>
              <a:rPr lang="en-US" b="1" dirty="0"/>
              <a:t>Sara Singer</a:t>
            </a:r>
            <a:r>
              <a:rPr lang="en-US" dirty="0"/>
              <a:t>, Stanford U.</a:t>
            </a:r>
            <a:endParaRPr lang="en-US" sz="2200" i="1" dirty="0"/>
          </a:p>
          <a:p>
            <a:pPr lvl="1"/>
            <a:endParaRPr lang="en-US" sz="2200" dirty="0"/>
          </a:p>
          <a:p>
            <a:endParaRPr lang="en-US" sz="2200" i="1" dirty="0"/>
          </a:p>
        </p:txBody>
      </p:sp>
    </p:spTree>
    <p:extLst>
      <p:ext uri="{BB962C8B-B14F-4D97-AF65-F5344CB8AC3E}">
        <p14:creationId xmlns:p14="http://schemas.microsoft.com/office/powerpoint/2010/main" val="229159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Outstanding Reviewer Award</a:t>
            </a:r>
            <a:endParaRPr lang="en-US" sz="3600" dirty="0">
              <a:solidFill>
                <a:srgbClr val="FF0000"/>
              </a:solidFill>
            </a:endParaRPr>
          </a:p>
        </p:txBody>
      </p:sp>
      <p:sp>
        <p:nvSpPr>
          <p:cNvPr id="4" name="Text Placeholder 6"/>
          <p:cNvSpPr txBox="1">
            <a:spLocks/>
          </p:cNvSpPr>
          <p:nvPr/>
        </p:nvSpPr>
        <p:spPr>
          <a:xfrm>
            <a:off x="1073959" y="3429000"/>
            <a:ext cx="6994520" cy="98390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FFFFFF"/>
                </a:solidFill>
                <a:effectLst/>
                <a:uLnTx/>
                <a:uFillTx/>
                <a:latin typeface="Corbel" panose="020B0503020204020204"/>
                <a:ea typeface="+mn-ea"/>
                <a:cs typeface="+mn-cs"/>
              </a:rPr>
              <a:t>Criteria:  2+ Reviews; On-time; High quality; Constructive; Author ratings</a:t>
            </a:r>
          </a:p>
        </p:txBody>
      </p:sp>
    </p:spTree>
    <p:extLst>
      <p:ext uri="{BB962C8B-B14F-4D97-AF65-F5344CB8AC3E}">
        <p14:creationId xmlns:p14="http://schemas.microsoft.com/office/powerpoint/2010/main" val="846196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Outstanding Reviewer Award</a:t>
            </a:r>
            <a:endParaRPr lang="en-US" sz="3600" dirty="0">
              <a:solidFill>
                <a:srgbClr val="FF0000"/>
              </a:solidFill>
            </a:endParaRPr>
          </a:p>
        </p:txBody>
      </p:sp>
      <p:sp>
        <p:nvSpPr>
          <p:cNvPr id="3" name="Content Placeholder 2"/>
          <p:cNvSpPr>
            <a:spLocks noGrp="1"/>
          </p:cNvSpPr>
          <p:nvPr>
            <p:ph sz="half" idx="1"/>
          </p:nvPr>
        </p:nvSpPr>
        <p:spPr>
          <a:xfrm>
            <a:off x="248935" y="2144110"/>
            <a:ext cx="2935696" cy="4577901"/>
          </a:xfrm>
          <a:prstGeom prst="rect">
            <a:avLst/>
          </a:prstGeom>
        </p:spPr>
        <p:txBody>
          <a:bodyPr>
            <a:normAutofit/>
          </a:bodyPr>
          <a:lstStyle/>
          <a:p>
            <a:pPr marL="0" indent="0" algn="ctr">
              <a:lnSpc>
                <a:spcPct val="100000"/>
              </a:lnSpc>
              <a:spcBef>
                <a:spcPts val="500"/>
              </a:spcBef>
              <a:spcAft>
                <a:spcPts val="0"/>
              </a:spcAft>
              <a:buNone/>
            </a:pPr>
            <a:r>
              <a:rPr lang="en-US" sz="1800" b="1" dirty="0"/>
              <a:t>Aaron Spaulding</a:t>
            </a:r>
          </a:p>
          <a:p>
            <a:pPr marL="0" indent="0" algn="ctr">
              <a:lnSpc>
                <a:spcPct val="100000"/>
              </a:lnSpc>
              <a:spcBef>
                <a:spcPts val="500"/>
              </a:spcBef>
              <a:spcAft>
                <a:spcPts val="0"/>
              </a:spcAft>
              <a:buNone/>
            </a:pPr>
            <a:r>
              <a:rPr lang="en-US" sz="1800" b="1" dirty="0"/>
              <a:t>Ahmad M. </a:t>
            </a:r>
            <a:r>
              <a:rPr lang="en-US" sz="1800" b="1" dirty="0" err="1"/>
              <a:t>Ashkanani</a:t>
            </a:r>
            <a:endParaRPr lang="en-US" sz="1800" b="1" dirty="0"/>
          </a:p>
          <a:p>
            <a:pPr marL="0" indent="0" algn="ctr">
              <a:lnSpc>
                <a:spcPct val="100000"/>
              </a:lnSpc>
              <a:spcBef>
                <a:spcPts val="500"/>
              </a:spcBef>
              <a:spcAft>
                <a:spcPts val="0"/>
              </a:spcAft>
              <a:buNone/>
            </a:pPr>
            <a:r>
              <a:rPr lang="en-US" sz="1800" b="1" dirty="0"/>
              <a:t>Alison Murphy</a:t>
            </a:r>
          </a:p>
          <a:p>
            <a:pPr marL="0" indent="0" algn="ctr">
              <a:lnSpc>
                <a:spcPct val="100000"/>
              </a:lnSpc>
              <a:spcBef>
                <a:spcPts val="500"/>
              </a:spcBef>
              <a:spcAft>
                <a:spcPts val="0"/>
              </a:spcAft>
              <a:buNone/>
            </a:pPr>
            <a:r>
              <a:rPr lang="en-US" sz="1800" b="1" dirty="0"/>
              <a:t>Anand Bhardwaj</a:t>
            </a:r>
          </a:p>
          <a:p>
            <a:pPr marL="0" indent="0" algn="ctr">
              <a:lnSpc>
                <a:spcPct val="100000"/>
              </a:lnSpc>
              <a:spcBef>
                <a:spcPts val="500"/>
              </a:spcBef>
              <a:spcAft>
                <a:spcPts val="0"/>
              </a:spcAft>
              <a:buNone/>
            </a:pPr>
            <a:r>
              <a:rPr lang="en-US" sz="1800" b="1" dirty="0"/>
              <a:t>Brian Hilligoss</a:t>
            </a:r>
          </a:p>
          <a:p>
            <a:pPr marL="0" indent="0" algn="ctr">
              <a:lnSpc>
                <a:spcPct val="100000"/>
              </a:lnSpc>
              <a:spcBef>
                <a:spcPts val="500"/>
              </a:spcBef>
              <a:spcAft>
                <a:spcPts val="0"/>
              </a:spcAft>
              <a:buNone/>
            </a:pPr>
            <a:r>
              <a:rPr lang="en-US" sz="1800" b="1" dirty="0"/>
              <a:t>Carl Rudolf </a:t>
            </a:r>
            <a:r>
              <a:rPr lang="en-US" sz="1800" b="1" dirty="0" err="1"/>
              <a:t>Blankart</a:t>
            </a:r>
            <a:endParaRPr lang="en-US" sz="1800" b="1" dirty="0"/>
          </a:p>
          <a:p>
            <a:pPr marL="0" indent="0" algn="ctr">
              <a:lnSpc>
                <a:spcPct val="100000"/>
              </a:lnSpc>
              <a:spcBef>
                <a:spcPts val="500"/>
              </a:spcBef>
              <a:spcAft>
                <a:spcPts val="0"/>
              </a:spcAft>
              <a:buNone/>
            </a:pPr>
            <a:r>
              <a:rPr lang="en-US" sz="1800" b="1" dirty="0"/>
              <a:t>Clayton Thomas</a:t>
            </a:r>
          </a:p>
          <a:p>
            <a:pPr marL="0" indent="0" algn="ctr">
              <a:lnSpc>
                <a:spcPct val="100000"/>
              </a:lnSpc>
              <a:spcBef>
                <a:spcPts val="500"/>
              </a:spcBef>
              <a:spcAft>
                <a:spcPts val="0"/>
              </a:spcAft>
              <a:buNone/>
            </a:pPr>
            <a:r>
              <a:rPr lang="en-US" sz="1800" b="1" dirty="0"/>
              <a:t>Erin Sullivan</a:t>
            </a:r>
          </a:p>
          <a:p>
            <a:pPr marL="0" indent="0" algn="ctr">
              <a:lnSpc>
                <a:spcPct val="100000"/>
              </a:lnSpc>
              <a:spcBef>
                <a:spcPts val="500"/>
              </a:spcBef>
              <a:spcAft>
                <a:spcPts val="0"/>
              </a:spcAft>
              <a:buNone/>
            </a:pPr>
            <a:r>
              <a:rPr lang="en-US" sz="1800" b="1" dirty="0" err="1"/>
              <a:t>Hanu</a:t>
            </a:r>
            <a:r>
              <a:rPr lang="en-US" sz="1800" b="1" dirty="0"/>
              <a:t> Tyagi</a:t>
            </a:r>
          </a:p>
          <a:p>
            <a:pPr marL="0" indent="0" algn="ctr">
              <a:lnSpc>
                <a:spcPct val="100000"/>
              </a:lnSpc>
              <a:spcBef>
                <a:spcPts val="500"/>
              </a:spcBef>
              <a:spcAft>
                <a:spcPts val="0"/>
              </a:spcAft>
              <a:buNone/>
            </a:pPr>
            <a:r>
              <a:rPr lang="en-US" sz="1800" b="1" dirty="0"/>
              <a:t>J'Aime Jennings</a:t>
            </a:r>
          </a:p>
          <a:p>
            <a:pPr marL="0" indent="0" algn="ctr">
              <a:lnSpc>
                <a:spcPct val="100000"/>
              </a:lnSpc>
              <a:spcBef>
                <a:spcPts val="500"/>
              </a:spcBef>
              <a:spcAft>
                <a:spcPts val="0"/>
              </a:spcAft>
              <a:buNone/>
            </a:pPr>
            <a:r>
              <a:rPr lang="en-US" sz="1800" b="1" dirty="0"/>
              <a:t>Jean-Baptiste Gartner</a:t>
            </a:r>
          </a:p>
          <a:p>
            <a:pPr marL="0" indent="0" algn="ctr">
              <a:lnSpc>
                <a:spcPct val="100000"/>
              </a:lnSpc>
              <a:spcBef>
                <a:spcPts val="500"/>
              </a:spcBef>
              <a:spcAft>
                <a:spcPts val="0"/>
              </a:spcAft>
              <a:buNone/>
            </a:pPr>
            <a:r>
              <a:rPr lang="en-US" sz="1800" b="1" dirty="0"/>
              <a:t>Jennifer Hefner</a:t>
            </a:r>
          </a:p>
        </p:txBody>
      </p:sp>
      <p:sp>
        <p:nvSpPr>
          <p:cNvPr id="5" name="Content Placeholder 2">
            <a:extLst>
              <a:ext uri="{FF2B5EF4-FFF2-40B4-BE49-F238E27FC236}">
                <a16:creationId xmlns:a16="http://schemas.microsoft.com/office/drawing/2014/main" id="{3A50B765-6961-6A17-97F9-854F800D4A65}"/>
              </a:ext>
            </a:extLst>
          </p:cNvPr>
          <p:cNvSpPr txBox="1">
            <a:spLocks/>
          </p:cNvSpPr>
          <p:nvPr/>
        </p:nvSpPr>
        <p:spPr>
          <a:xfrm>
            <a:off x="3103371" y="2144110"/>
            <a:ext cx="2935696" cy="457790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Jennifer </a:t>
            </a:r>
            <a:r>
              <a:rPr kumimoji="0" lang="en-US" sz="1800" b="1" i="0" u="none" strike="noStrike" kern="1200" cap="none" spc="0" normalizeH="0" baseline="0" noProof="0" dirty="0" err="1">
                <a:ln>
                  <a:noFill/>
                </a:ln>
                <a:solidFill>
                  <a:srgbClr val="FFFFFF"/>
                </a:solidFill>
                <a:effectLst/>
                <a:uLnTx/>
                <a:uFillTx/>
                <a:latin typeface="Corbel" panose="020B0503020204020204"/>
                <a:ea typeface="+mn-ea"/>
                <a:cs typeface="+mn-cs"/>
              </a:rPr>
              <a:t>Gutberg</a:t>
            </a: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Jessica N. </a:t>
            </a:r>
            <a:r>
              <a:rPr kumimoji="0" lang="en-US" sz="1800" b="1" i="0" u="none" strike="noStrike" kern="1200" cap="none" spc="0" normalizeH="0" baseline="0" noProof="0" dirty="0" err="1">
                <a:ln>
                  <a:noFill/>
                </a:ln>
                <a:solidFill>
                  <a:srgbClr val="FFFFFF"/>
                </a:solidFill>
                <a:effectLst/>
                <a:uLnTx/>
                <a:uFillTx/>
                <a:latin typeface="Corbel" panose="020B0503020204020204"/>
                <a:ea typeface="+mn-ea"/>
                <a:cs typeface="+mn-cs"/>
              </a:rPr>
              <a:t>Mittler</a:t>
            </a: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Joshua Adam </a:t>
            </a:r>
            <a:r>
              <a:rPr kumimoji="0" lang="en-US" sz="1800" b="1" i="0" u="none" strike="noStrike" kern="1200" cap="none" spc="0" normalizeH="0" baseline="0" noProof="0" dirty="0" err="1">
                <a:ln>
                  <a:noFill/>
                </a:ln>
                <a:solidFill>
                  <a:srgbClr val="FFFFFF"/>
                </a:solidFill>
                <a:effectLst/>
                <a:uLnTx/>
                <a:uFillTx/>
                <a:latin typeface="Corbel" panose="020B0503020204020204"/>
                <a:ea typeface="+mn-ea"/>
                <a:cs typeface="+mn-cs"/>
              </a:rPr>
              <a:t>Gerlick</a:t>
            </a: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Karin Kee</a:t>
            </a: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Karleen F. </a:t>
            </a:r>
            <a:r>
              <a:rPr kumimoji="0" lang="en-US" sz="1800" b="1" i="0" u="none" strike="noStrike" kern="1200" cap="none" spc="0" normalizeH="0" baseline="0" noProof="0" dirty="0" err="1">
                <a:ln>
                  <a:noFill/>
                </a:ln>
                <a:solidFill>
                  <a:srgbClr val="FFFFFF"/>
                </a:solidFill>
                <a:effectLst/>
                <a:uLnTx/>
                <a:uFillTx/>
                <a:latin typeface="Corbel" panose="020B0503020204020204"/>
                <a:ea typeface="+mn-ea"/>
                <a:cs typeface="+mn-cs"/>
              </a:rPr>
              <a:t>Giannitrapani</a:t>
            </a: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Kristina </a:t>
            </a:r>
            <a:r>
              <a:rPr kumimoji="0" lang="en-US" sz="1800" b="1" i="0" u="none" strike="noStrike" kern="1200" cap="none" spc="0" normalizeH="0" baseline="0" noProof="0" dirty="0" err="1">
                <a:ln>
                  <a:noFill/>
                </a:ln>
                <a:solidFill>
                  <a:srgbClr val="FFFFFF"/>
                </a:solidFill>
                <a:effectLst/>
                <a:uLnTx/>
                <a:uFillTx/>
                <a:latin typeface="Corbel" panose="020B0503020204020204"/>
                <a:ea typeface="+mn-ea"/>
                <a:cs typeface="+mn-cs"/>
              </a:rPr>
              <a:t>Leppälä</a:t>
            </a: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Laura McClelland</a:t>
            </a: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Mariam Krikorian Atkinson</a:t>
            </a: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Matthew John </a:t>
            </a:r>
            <a:r>
              <a:rPr kumimoji="0" lang="en-US" sz="1800" b="1" i="0" u="none" strike="noStrike" kern="1200" cap="none" spc="0" normalizeH="0" baseline="0" noProof="0" dirty="0" err="1">
                <a:ln>
                  <a:noFill/>
                </a:ln>
                <a:solidFill>
                  <a:srgbClr val="FFFFFF"/>
                </a:solidFill>
                <a:effectLst/>
                <a:uLnTx/>
                <a:uFillTx/>
                <a:latin typeface="Corbel" panose="020B0503020204020204"/>
                <a:ea typeface="+mn-ea"/>
                <a:cs typeface="+mn-cs"/>
              </a:rPr>
              <a:t>DePuccio</a:t>
            </a: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Mattia J. Gilmartin</a:t>
            </a: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Meena </a:t>
            </a:r>
            <a:r>
              <a:rPr kumimoji="0" lang="en-US" sz="1800" b="1" i="0" u="none" strike="noStrike" kern="1200" cap="none" spc="0" normalizeH="0" baseline="0" noProof="0" dirty="0" err="1">
                <a:ln>
                  <a:noFill/>
                </a:ln>
                <a:solidFill>
                  <a:srgbClr val="FFFFFF"/>
                </a:solidFill>
                <a:effectLst/>
                <a:uLnTx/>
                <a:uFillTx/>
                <a:latin typeface="Corbel" panose="020B0503020204020204"/>
                <a:ea typeface="+mn-ea"/>
                <a:cs typeface="+mn-cs"/>
              </a:rPr>
              <a:t>Andiappan</a:t>
            </a: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err="1">
                <a:ln>
                  <a:noFill/>
                </a:ln>
                <a:solidFill>
                  <a:srgbClr val="FFFFFF"/>
                </a:solidFill>
                <a:effectLst/>
                <a:uLnTx/>
                <a:uFillTx/>
                <a:latin typeface="Corbel" panose="020B0503020204020204"/>
                <a:ea typeface="+mn-ea"/>
                <a:cs typeface="+mn-cs"/>
              </a:rPr>
              <a:t>Minjie</a:t>
            </a: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 Gao</a:t>
            </a: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Nadine Gerhardt</a:t>
            </a:r>
          </a:p>
        </p:txBody>
      </p:sp>
      <p:sp>
        <p:nvSpPr>
          <p:cNvPr id="6" name="Content Placeholder 2">
            <a:extLst>
              <a:ext uri="{FF2B5EF4-FFF2-40B4-BE49-F238E27FC236}">
                <a16:creationId xmlns:a16="http://schemas.microsoft.com/office/drawing/2014/main" id="{2304C5AF-BB1E-5394-3687-B1992FCD4FE4}"/>
              </a:ext>
            </a:extLst>
          </p:cNvPr>
          <p:cNvSpPr txBox="1">
            <a:spLocks/>
          </p:cNvSpPr>
          <p:nvPr/>
        </p:nvSpPr>
        <p:spPr>
          <a:xfrm>
            <a:off x="5957807" y="2144110"/>
            <a:ext cx="2935696" cy="457790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Nathan Carroll</a:t>
            </a: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Nitish Patidar</a:t>
            </a: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Patrick Shay</a:t>
            </a: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Patrick Albert Palmieri</a:t>
            </a: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Rachel Gifford</a:t>
            </a: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Robert </a:t>
            </a:r>
            <a:r>
              <a:rPr kumimoji="0" lang="en-US" sz="1800" b="1" i="0" u="none" strike="noStrike" kern="1200" cap="none" spc="0" normalizeH="0" baseline="0" noProof="0" dirty="0" err="1">
                <a:ln>
                  <a:noFill/>
                </a:ln>
                <a:solidFill>
                  <a:srgbClr val="FFFFFF"/>
                </a:solidFill>
                <a:effectLst/>
                <a:uLnTx/>
                <a:uFillTx/>
                <a:latin typeface="Corbel" panose="020B0503020204020204"/>
                <a:ea typeface="+mn-ea"/>
                <a:cs typeface="+mn-cs"/>
              </a:rPr>
              <a:t>Weech</a:t>
            </a: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-Maldonado</a:t>
            </a: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Robin </a:t>
            </a:r>
            <a:r>
              <a:rPr kumimoji="0" lang="en-US" sz="1800" b="1" i="0" u="none" strike="noStrike" kern="1200" cap="none" spc="0" normalizeH="0" baseline="0" noProof="0" dirty="0" err="1">
                <a:ln>
                  <a:noFill/>
                </a:ln>
                <a:solidFill>
                  <a:srgbClr val="FFFFFF"/>
                </a:solidFill>
                <a:effectLst/>
                <a:uLnTx/>
                <a:uFillTx/>
                <a:latin typeface="Corbel" panose="020B0503020204020204"/>
                <a:ea typeface="+mn-ea"/>
                <a:cs typeface="+mn-cs"/>
              </a:rPr>
              <a:t>Peeters</a:t>
            </a: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Shu Zhang</a:t>
            </a: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Thomas </a:t>
            </a:r>
            <a:r>
              <a:rPr kumimoji="0" lang="en-US" sz="1800" b="1" i="0" u="none" strike="noStrike" kern="1200" cap="none" spc="0" normalizeH="0" baseline="0" noProof="0" dirty="0" err="1">
                <a:ln>
                  <a:noFill/>
                </a:ln>
                <a:solidFill>
                  <a:srgbClr val="FFFFFF"/>
                </a:solidFill>
                <a:effectLst/>
                <a:uLnTx/>
                <a:uFillTx/>
                <a:latin typeface="Corbel" panose="020B0503020204020204"/>
                <a:ea typeface="+mn-ea"/>
                <a:cs typeface="+mn-cs"/>
              </a:rPr>
              <a:t>Reibel</a:t>
            </a: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Victoria Parker</a:t>
            </a: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Williams Jr.</a:t>
            </a:r>
          </a:p>
          <a:p>
            <a:pPr marL="0" marR="0" lvl="0" indent="0" algn="ctr" defTabSz="914400" rtl="0" eaLnBrk="1" fontAlgn="auto" latinLnBrk="0" hangingPunct="1">
              <a:lnSpc>
                <a:spcPct val="100000"/>
              </a:lnSpc>
              <a:spcBef>
                <a:spcPts val="500"/>
              </a:spcBef>
              <a:spcAft>
                <a:spcPts val="0"/>
              </a:spcAft>
              <a:buClr>
                <a:srgbClr val="FFFFFF"/>
              </a:buClr>
              <a:buSzTx/>
              <a:buFont typeface="Wingdings" pitchFamily="2" charset="2"/>
              <a:buNone/>
              <a:tabLst/>
              <a:defRPr/>
            </a:pPr>
            <a:r>
              <a:rPr kumimoji="0" lang="en-US" sz="1800" b="1" i="0" u="none" strike="noStrike" kern="1200" cap="none" spc="0" normalizeH="0" baseline="0" noProof="0" dirty="0" err="1">
                <a:ln>
                  <a:noFill/>
                </a:ln>
                <a:solidFill>
                  <a:srgbClr val="FFFFFF"/>
                </a:solidFill>
                <a:effectLst/>
                <a:uLnTx/>
                <a:uFillTx/>
                <a:latin typeface="Corbel" panose="020B0503020204020204"/>
                <a:ea typeface="+mn-ea"/>
                <a:cs typeface="+mn-cs"/>
              </a:rPr>
              <a:t>Yaminette</a:t>
            </a: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 Diaz-</a:t>
            </a:r>
            <a:r>
              <a:rPr kumimoji="0" lang="en-US" sz="1800" b="1" i="0" u="none" strike="noStrike" kern="1200" cap="none" spc="0" normalizeH="0" baseline="0" noProof="0" dirty="0" err="1">
                <a:ln>
                  <a:noFill/>
                </a:ln>
                <a:solidFill>
                  <a:srgbClr val="FFFFFF"/>
                </a:solidFill>
                <a:effectLst/>
                <a:uLnTx/>
                <a:uFillTx/>
                <a:latin typeface="Corbel" panose="020B0503020204020204"/>
                <a:ea typeface="+mn-ea"/>
                <a:cs typeface="+mn-cs"/>
              </a:rPr>
              <a:t>Linhart</a:t>
            </a: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18223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chemeClr val="bg2">
                <a:shade val="91000"/>
                <a:satMod val="105000"/>
              </a:schemeClr>
            </a:duotone>
          </a:blip>
          <a:tile tx="0" ty="0" sx="100000" sy="100000" flip="none" algn="tl"/>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828AE3-FA58-43DF-B083-6AA3C102A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9F75CA7-CED9-4387-B4A2-EE2EB0129B80}"/>
              </a:ext>
            </a:extLst>
          </p:cNvPr>
          <p:cNvSpPr>
            <a:spLocks noGrp="1"/>
          </p:cNvSpPr>
          <p:nvPr>
            <p:ph type="ctrTitle"/>
          </p:nvPr>
        </p:nvSpPr>
        <p:spPr>
          <a:xfrm>
            <a:off x="482601" y="1914860"/>
            <a:ext cx="8178799" cy="2474259"/>
          </a:xfrm>
        </p:spPr>
        <p:txBody>
          <a:bodyPr>
            <a:normAutofit/>
          </a:bodyPr>
          <a:lstStyle/>
          <a:p>
            <a:r>
              <a:rPr lang="en-US" sz="3800">
                <a:solidFill>
                  <a:schemeClr val="tx1"/>
                </a:solidFill>
              </a:rPr>
              <a:t>Healthcare Management Division Award Winners</a:t>
            </a:r>
          </a:p>
        </p:txBody>
      </p:sp>
      <p:sp>
        <p:nvSpPr>
          <p:cNvPr id="12" name="Rectangle 11">
            <a:extLst>
              <a:ext uri="{FF2B5EF4-FFF2-40B4-BE49-F238E27FC236}">
                <a16:creationId xmlns:a16="http://schemas.microsoft.com/office/drawing/2014/main" id="{14AF9CD9-31C2-43D9-9F5C-A0E097262D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9146751" cy="2286000"/>
          </a:xfrm>
          <a:prstGeom prst="rect">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ubtitle 4">
            <a:extLst>
              <a:ext uri="{FF2B5EF4-FFF2-40B4-BE49-F238E27FC236}">
                <a16:creationId xmlns:a16="http://schemas.microsoft.com/office/drawing/2014/main" id="{57BBF079-B8C5-498D-8E27-E92C834B251D}"/>
              </a:ext>
            </a:extLst>
          </p:cNvPr>
          <p:cNvSpPr>
            <a:spLocks noGrp="1"/>
          </p:cNvSpPr>
          <p:nvPr>
            <p:ph type="subTitle" idx="1"/>
          </p:nvPr>
        </p:nvSpPr>
        <p:spPr>
          <a:xfrm>
            <a:off x="1143000" y="4927001"/>
            <a:ext cx="6858000" cy="1129553"/>
          </a:xfrm>
        </p:spPr>
        <p:txBody>
          <a:bodyPr anchor="ctr">
            <a:normAutofit/>
          </a:bodyPr>
          <a:lstStyle/>
          <a:p>
            <a:r>
              <a:rPr lang="en-US" dirty="0"/>
              <a:t>August 2023</a:t>
            </a:r>
          </a:p>
        </p:txBody>
      </p:sp>
      <p:sp>
        <p:nvSpPr>
          <p:cNvPr id="14" name="Rectangle 13">
            <a:extLst>
              <a:ext uri="{FF2B5EF4-FFF2-40B4-BE49-F238E27FC236}">
                <a16:creationId xmlns:a16="http://schemas.microsoft.com/office/drawing/2014/main" id="{C0A57A26-ECBF-4A8A-B307-41F0BDD94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9146751" cy="48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0326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Multi-coloured chairs">
            <a:extLst>
              <a:ext uri="{FF2B5EF4-FFF2-40B4-BE49-F238E27FC236}">
                <a16:creationId xmlns:a16="http://schemas.microsoft.com/office/drawing/2014/main" id="{85BFB5E8-E545-B807-5325-9C812CC89663}"/>
              </a:ext>
            </a:extLst>
          </p:cNvPr>
          <p:cNvPicPr>
            <a:picLocks noChangeAspect="1"/>
          </p:cNvPicPr>
          <p:nvPr/>
        </p:nvPicPr>
        <p:blipFill rotWithShape="1">
          <a:blip r:embed="rId3">
            <a:duotone>
              <a:schemeClr val="bg2">
                <a:shade val="45000"/>
                <a:satMod val="135000"/>
              </a:schemeClr>
              <a:prstClr val="white"/>
            </a:duotone>
            <a:alphaModFix amt="25000"/>
          </a:blip>
          <a:srcRect l="20839" r="15495" b="1"/>
          <a:stretch/>
        </p:blipFill>
        <p:spPr>
          <a:xfrm>
            <a:off x="20" y="10"/>
            <a:ext cx="9143979" cy="6857989"/>
          </a:xfrm>
          <a:prstGeom prst="rect">
            <a:avLst/>
          </a:prstGeom>
        </p:spPr>
      </p:pic>
      <p:sp>
        <p:nvSpPr>
          <p:cNvPr id="9" name="Rectangle 8">
            <a:extLst>
              <a:ext uri="{FF2B5EF4-FFF2-40B4-BE49-F238E27FC236}">
                <a16:creationId xmlns:a16="http://schemas.microsoft.com/office/drawing/2014/main" id="{234F90F8-688B-4FD8-AFF8-43885F5FF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902189" y="284176"/>
            <a:ext cx="7338060" cy="1508760"/>
          </a:xfrm>
        </p:spPr>
        <p:txBody>
          <a:bodyPr>
            <a:normAutofit/>
          </a:bodyPr>
          <a:lstStyle/>
          <a:p>
            <a:r>
              <a:rPr lang="en-US" sz="3700"/>
              <a:t>HCM Division’s </a:t>
            </a:r>
            <a:br>
              <a:rPr lang="en-US" sz="3700"/>
            </a:br>
            <a:r>
              <a:rPr lang="en-US" sz="3700"/>
              <a:t>Excellence in Teaching Award</a:t>
            </a:r>
          </a:p>
        </p:txBody>
      </p:sp>
      <p:sp>
        <p:nvSpPr>
          <p:cNvPr id="3" name="Content Placeholder 2"/>
          <p:cNvSpPr>
            <a:spLocks noGrp="1"/>
          </p:cNvSpPr>
          <p:nvPr>
            <p:ph idx="1"/>
          </p:nvPr>
        </p:nvSpPr>
        <p:spPr>
          <a:xfrm>
            <a:off x="902189" y="2011680"/>
            <a:ext cx="7338060" cy="4206240"/>
          </a:xfrm>
        </p:spPr>
        <p:txBody>
          <a:bodyPr>
            <a:normAutofit/>
          </a:bodyPr>
          <a:lstStyle/>
          <a:p>
            <a:r>
              <a:rPr lang="en-US" dirty="0"/>
              <a:t>Recognizes innovative and outstanding teaching that takes place in our classrooms and provides the opportunity to encourage, recognize and reward the work of excellent, dedicated and inspiring teachers</a:t>
            </a:r>
          </a:p>
          <a:p>
            <a:r>
              <a:rPr lang="en-US" dirty="0"/>
              <a:t>Selection is managed by the HCM Teaching Committee’s Excellence in Teaching Award sub-committee, based on nominations from HCM Division members</a:t>
            </a:r>
          </a:p>
          <a:p>
            <a:pPr marL="228600" lvl="1" indent="0">
              <a:buNone/>
            </a:pPr>
            <a:r>
              <a:rPr lang="en-US" dirty="0"/>
              <a:t>	Tim Hoff (Chair)			Seongwon Choi</a:t>
            </a:r>
            <a:br>
              <a:rPr lang="en-US" dirty="0"/>
            </a:br>
            <a:r>
              <a:rPr lang="en-US" dirty="0"/>
              <a:t>	Michele Heath			Bjorn Erik </a:t>
            </a:r>
            <a:r>
              <a:rPr lang="en-US" dirty="0" err="1"/>
              <a:t>Mork</a:t>
            </a:r>
            <a:r>
              <a:rPr lang="en-US" dirty="0"/>
              <a:t>		William Opoku-Agyeman		Daan Westra</a:t>
            </a:r>
          </a:p>
          <a:p>
            <a:pPr marL="0" indent="0">
              <a:buNone/>
            </a:pPr>
            <a:endParaRPr lang="en-US" dirty="0"/>
          </a:p>
        </p:txBody>
      </p:sp>
    </p:spTree>
    <p:extLst>
      <p:ext uri="{BB962C8B-B14F-4D97-AF65-F5344CB8AC3E}">
        <p14:creationId xmlns:p14="http://schemas.microsoft.com/office/powerpoint/2010/main" val="1926140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A891B-A1CE-49C1-9EEF-92CC14163542}"/>
              </a:ext>
            </a:extLst>
          </p:cNvPr>
          <p:cNvSpPr>
            <a:spLocks noGrp="1"/>
          </p:cNvSpPr>
          <p:nvPr>
            <p:ph type="title"/>
          </p:nvPr>
        </p:nvSpPr>
        <p:spPr/>
        <p:txBody>
          <a:bodyPr>
            <a:normAutofit/>
          </a:bodyPr>
          <a:lstStyle/>
          <a:p>
            <a:r>
              <a:rPr lang="en-US" dirty="0"/>
              <a:t>DEI  Task Force   </a:t>
            </a:r>
            <a:endParaRPr lang="en-US" dirty="0">
              <a:solidFill>
                <a:srgbClr val="FF0000"/>
              </a:solidFill>
            </a:endParaRPr>
          </a:p>
        </p:txBody>
      </p:sp>
      <p:sp>
        <p:nvSpPr>
          <p:cNvPr id="3" name="Content Placeholder 2">
            <a:extLst>
              <a:ext uri="{FF2B5EF4-FFF2-40B4-BE49-F238E27FC236}">
                <a16:creationId xmlns:a16="http://schemas.microsoft.com/office/drawing/2014/main" id="{FDE30BC6-F4BB-B735-D765-D9AE4F00C5DF}"/>
              </a:ext>
            </a:extLst>
          </p:cNvPr>
          <p:cNvSpPr>
            <a:spLocks noGrp="1"/>
          </p:cNvSpPr>
          <p:nvPr>
            <p:ph sz="half" idx="1"/>
          </p:nvPr>
        </p:nvSpPr>
        <p:spPr/>
        <p:txBody>
          <a:bodyPr>
            <a:normAutofit fontScale="85000" lnSpcReduction="20000"/>
          </a:bodyPr>
          <a:lstStyle/>
          <a:p>
            <a:r>
              <a:rPr lang="en-US" b="1" dirty="0"/>
              <a:t>Work to date:</a:t>
            </a:r>
          </a:p>
          <a:p>
            <a:pPr lvl="1"/>
            <a:r>
              <a:rPr lang="en-US" dirty="0"/>
              <a:t>Survey of members (very limited response)</a:t>
            </a:r>
          </a:p>
          <a:p>
            <a:pPr lvl="1"/>
            <a:r>
              <a:rPr lang="en-US" dirty="0"/>
              <a:t>Draft HCM DEI statement</a:t>
            </a:r>
          </a:p>
          <a:p>
            <a:r>
              <a:rPr lang="en-US" b="1" dirty="0"/>
              <a:t>Proposed  Future Work:</a:t>
            </a:r>
          </a:p>
          <a:p>
            <a:pPr lvl="1"/>
            <a:r>
              <a:rPr lang="en-US" dirty="0"/>
              <a:t>Finalize and get division membership approval for HCM DEI statement</a:t>
            </a:r>
          </a:p>
          <a:p>
            <a:pPr lvl="1"/>
            <a:r>
              <a:rPr lang="en-US" dirty="0"/>
              <a:t>Solicit additional HCM member feedback  </a:t>
            </a:r>
          </a:p>
          <a:p>
            <a:pPr lvl="1"/>
            <a:r>
              <a:rPr lang="en-US" dirty="0"/>
              <a:t>Establish award for scholarship that advances understanding of the connections between DEI and healthcare management</a:t>
            </a:r>
          </a:p>
        </p:txBody>
      </p:sp>
      <p:sp>
        <p:nvSpPr>
          <p:cNvPr id="4" name="Content Placeholder 3">
            <a:extLst>
              <a:ext uri="{FF2B5EF4-FFF2-40B4-BE49-F238E27FC236}">
                <a16:creationId xmlns:a16="http://schemas.microsoft.com/office/drawing/2014/main" id="{D1381886-5385-A926-EF0B-B0683BCDAF45}"/>
              </a:ext>
            </a:extLst>
          </p:cNvPr>
          <p:cNvSpPr>
            <a:spLocks noGrp="1"/>
          </p:cNvSpPr>
          <p:nvPr>
            <p:ph sz="half" idx="2"/>
          </p:nvPr>
        </p:nvSpPr>
        <p:spPr/>
        <p:txBody>
          <a:bodyPr>
            <a:normAutofit fontScale="85000" lnSpcReduction="20000"/>
          </a:bodyPr>
          <a:lstStyle/>
          <a:p>
            <a:r>
              <a:rPr lang="en-US" b="1" dirty="0"/>
              <a:t>Members:</a:t>
            </a:r>
          </a:p>
          <a:p>
            <a:pPr algn="just">
              <a:buFont typeface="Arial" panose="020B0604020202020204" pitchFamily="34" charset="0"/>
              <a:buChar char="•"/>
            </a:pPr>
            <a:r>
              <a:rPr lang="en-US" sz="1700" i="0" dirty="0">
                <a:effectLst/>
                <a:latin typeface="Calibri" panose="020F0502020204030204" pitchFamily="34" charset="0"/>
                <a:cs typeface="Calibri" panose="020F0502020204030204" pitchFamily="34" charset="0"/>
              </a:rPr>
              <a:t>Charleata Battle (Co-Chair), </a:t>
            </a:r>
            <a:r>
              <a:rPr lang="en-US" sz="1700" b="0" i="0" dirty="0">
                <a:effectLst/>
                <a:latin typeface="Calibri" panose="020F0502020204030204" pitchFamily="34" charset="0"/>
                <a:cs typeface="Calibri" panose="020F0502020204030204" pitchFamily="34" charset="0"/>
              </a:rPr>
              <a:t>California State University, Los Angeles</a:t>
            </a:r>
          </a:p>
          <a:p>
            <a:pPr algn="just">
              <a:buFont typeface="Arial" panose="020B0604020202020204" pitchFamily="34" charset="0"/>
              <a:buChar char="•"/>
            </a:pPr>
            <a:r>
              <a:rPr lang="en-US" sz="1700" i="0" dirty="0">
                <a:effectLst/>
                <a:latin typeface="Calibri" panose="020F0502020204030204" pitchFamily="34" charset="0"/>
                <a:cs typeface="Calibri" panose="020F0502020204030204" pitchFamily="34" charset="0"/>
              </a:rPr>
              <a:t>Vicky Parker (Co-Chair), </a:t>
            </a:r>
            <a:r>
              <a:rPr lang="en-US" sz="1700" b="0" i="0" dirty="0">
                <a:effectLst/>
                <a:latin typeface="Calibri" panose="020F0502020204030204" pitchFamily="34" charset="0"/>
                <a:cs typeface="Calibri" panose="020F0502020204030204" pitchFamily="34" charset="0"/>
              </a:rPr>
              <a:t>The University of New Hampshire </a:t>
            </a:r>
            <a:endParaRPr lang="en-US" sz="1700" b="0" i="0" dirty="0">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Lois Dankwa, Johns Hopkins University</a:t>
            </a:r>
          </a:p>
          <a:p>
            <a:pPr algn="just">
              <a:buFont typeface="Arial" panose="020B0604020202020204" pitchFamily="34" charset="0"/>
              <a:buChar char="•"/>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Lihua Dishman, A.T. Still University</a:t>
            </a:r>
            <a:endParaRPr lang="en-US" sz="1700" dirty="0">
              <a:latin typeface="Calibri" panose="020F0502020204030204" pitchFamily="34" charset="0"/>
              <a:ea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Lambert Li, Stanford University</a:t>
            </a:r>
            <a:endParaRPr lang="en-US" sz="1700" dirty="0">
              <a:latin typeface="Calibri" panose="020F0502020204030204" pitchFamily="34" charset="0"/>
              <a:ea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Nitish Patidar, Quinnipiac University</a:t>
            </a:r>
            <a:endParaRPr lang="en-US" sz="1700" dirty="0">
              <a:latin typeface="Calibri" panose="020F0502020204030204" pitchFamily="34" charset="0"/>
              <a:ea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Gordon Shen, The University of Texas Health Science Center at Houston </a:t>
            </a:r>
            <a:endParaRPr lang="en-US" sz="1700" dirty="0">
              <a:latin typeface="Calibri" panose="020F0502020204030204" pitchFamily="34" charset="0"/>
              <a:ea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Maike </a:t>
            </a:r>
            <a:r>
              <a:rPr lang="de-DE" sz="1700" dirty="0">
                <a:effectLst/>
                <a:latin typeface="Calibri" panose="020F0502020204030204" pitchFamily="34" charset="0"/>
                <a:ea typeface="Times New Roman" panose="02020603050405020304" pitchFamily="18" charset="0"/>
                <a:cs typeface="Times New Roman" panose="02020603050405020304" pitchFamily="18" charset="0"/>
              </a:rPr>
              <a:t>Tietschert, V</a:t>
            </a:r>
            <a:r>
              <a:rPr lang="en-US" sz="1700" dirty="0" err="1">
                <a:effectLst/>
                <a:latin typeface="Calibri" panose="020F0502020204030204" pitchFamily="34" charset="0"/>
                <a:ea typeface="Times New Roman" panose="02020603050405020304" pitchFamily="18" charset="0"/>
                <a:cs typeface="Times New Roman" panose="02020603050405020304" pitchFamily="18" charset="0"/>
              </a:rPr>
              <a:t>rije</a:t>
            </a: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 Universiteit Amsterdam</a:t>
            </a:r>
            <a:endParaRPr lang="en-US" sz="1700" dirty="0">
              <a:latin typeface="Calibri" panose="020F0502020204030204" pitchFamily="34" charset="0"/>
              <a:ea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Chinue Uecker, LPI Consultants, adjunct at multiple universities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7699C47B-8E14-1CDF-1703-F96FEFAA0059}"/>
              </a:ext>
            </a:extLst>
          </p:cNvPr>
          <p:cNvPicPr>
            <a:picLocks noChangeAspect="1"/>
          </p:cNvPicPr>
          <p:nvPr/>
        </p:nvPicPr>
        <p:blipFill>
          <a:blip r:embed="rId2"/>
          <a:stretch>
            <a:fillRect/>
          </a:stretch>
        </p:blipFill>
        <p:spPr>
          <a:xfrm>
            <a:off x="5231331" y="284176"/>
            <a:ext cx="3017520" cy="1508760"/>
          </a:xfrm>
          <a:prstGeom prst="rect">
            <a:avLst/>
          </a:prstGeom>
        </p:spPr>
      </p:pic>
    </p:spTree>
    <p:extLst>
      <p:ext uri="{BB962C8B-B14F-4D97-AF65-F5344CB8AC3E}">
        <p14:creationId xmlns:p14="http://schemas.microsoft.com/office/powerpoint/2010/main" val="3023350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66927" y="838646"/>
            <a:ext cx="2782493" cy="5180709"/>
          </a:xfrm>
        </p:spPr>
        <p:txBody>
          <a:bodyPr>
            <a:normAutofit/>
          </a:bodyPr>
          <a:lstStyle/>
          <a:p>
            <a:r>
              <a:rPr lang="en-US" sz="3100"/>
              <a:t>Quotes of Support from Students &amp; Peers</a:t>
            </a:r>
          </a:p>
        </p:txBody>
      </p:sp>
      <p:sp useBgFill="1">
        <p:nvSpPr>
          <p:cNvPr id="12" name="Rectangle 11">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1" y="-2"/>
            <a:ext cx="565327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3872753" y="838647"/>
            <a:ext cx="4367496" cy="5180708"/>
          </a:xfrm>
        </p:spPr>
        <p:txBody>
          <a:bodyPr anchor="ctr">
            <a:normAutofit/>
          </a:bodyPr>
          <a:lstStyle/>
          <a:p>
            <a:pPr marL="0" indent="0">
              <a:buNone/>
            </a:pPr>
            <a:r>
              <a:rPr lang="en-US" sz="1600" b="1">
                <a:solidFill>
                  <a:schemeClr val="tx2"/>
                </a:solidFill>
              </a:rPr>
              <a:t> </a:t>
            </a:r>
            <a:r>
              <a:rPr lang="en-US" sz="1600">
                <a:solidFill>
                  <a:schemeClr val="tx2"/>
                </a:solidFill>
              </a:rPr>
              <a:t>“[Dr. X] is a tireless worker and completely dedicated to [their] program and its students.  [They’re] an excellent professor and the perfect nominee for such an award.” </a:t>
            </a:r>
          </a:p>
          <a:p>
            <a:pPr marL="0" indent="0">
              <a:buNone/>
            </a:pPr>
            <a:r>
              <a:rPr lang="en-US" sz="1600">
                <a:solidFill>
                  <a:schemeClr val="tx2"/>
                </a:solidFill>
              </a:rPr>
              <a:t>“ [Dr. X] has continually strived to help students like me excel in every course by ensuring they have the resources to succeed… Throughout my time with [Dr. X], I have witnessed [Dr. X’s] diligence, ability, and above all [their] professional abilities.  I can openly say [Dr. X] is one of the most hardworking, dedicated, and team-oriented individuals I have met throughout my schooling career.” </a:t>
            </a:r>
          </a:p>
          <a:p>
            <a:pPr marL="0" indent="0">
              <a:buNone/>
            </a:pPr>
            <a:r>
              <a:rPr lang="en-US" sz="1600">
                <a:solidFill>
                  <a:schemeClr val="tx2"/>
                </a:solidFill>
              </a:rPr>
              <a:t>“ [I’m impressed by this individual’s] drive and determination to excel at all that [they] set forth to accomplish.  [Dr. X] uses this same determination to make a positive impact on [their] students as well as [their] colleagues.  …I believe that [Dr. X] has made indelible teaching contributions to the field of health care management.”</a:t>
            </a:r>
          </a:p>
        </p:txBody>
      </p:sp>
    </p:spTree>
    <p:extLst>
      <p:ext uri="{BB962C8B-B14F-4D97-AF65-F5344CB8AC3E}">
        <p14:creationId xmlns:p14="http://schemas.microsoft.com/office/powerpoint/2010/main" val="1182959925"/>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37457" y="438954"/>
            <a:ext cx="8229600" cy="5503652"/>
          </a:xfrm>
        </p:spPr>
        <p:txBody>
          <a:bodyPr>
            <a:normAutofit/>
          </a:bodyPr>
          <a:lstStyle/>
          <a:p>
            <a:pPr algn="ctr" eaLnBrk="1" fontAlgn="auto" hangingPunct="1">
              <a:spcAft>
                <a:spcPts val="0"/>
              </a:spcAft>
              <a:defRPr/>
            </a:pPr>
            <a:r>
              <a:rPr lang="en-US" sz="3600" dirty="0"/>
              <a:t>2023 Excellence in Teaching award winner</a:t>
            </a:r>
            <a:br>
              <a:rPr lang="en-US" sz="2400" dirty="0">
                <a:latin typeface="Times New Roman" pitchFamily="18" charset="0"/>
              </a:rPr>
            </a:br>
            <a:br>
              <a:rPr lang="en-US" sz="2400"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r>
              <a:rPr lang="en-US" sz="2400" b="1" dirty="0">
                <a:latin typeface="Times New Roman" pitchFamily="18" charset="0"/>
              </a:rPr>
              <a:t>Professor, Culverhouse School of Commerce</a:t>
            </a:r>
            <a:br>
              <a:rPr lang="en-US" sz="2400" b="1" dirty="0">
                <a:latin typeface="Times New Roman" pitchFamily="18" charset="0"/>
              </a:rPr>
            </a:br>
            <a:r>
              <a:rPr lang="en-US" sz="2400" b="1" dirty="0">
                <a:latin typeface="Times New Roman" pitchFamily="18" charset="0"/>
              </a:rPr>
              <a:t>The University of Alabama</a:t>
            </a:r>
            <a:endParaRPr lang="en-US" sz="4800" b="1" dirty="0">
              <a:latin typeface="Times New Roman" pitchFamily="18" charset="0"/>
            </a:endParaRPr>
          </a:p>
        </p:txBody>
      </p:sp>
      <p:sp>
        <p:nvSpPr>
          <p:cNvPr id="2" name="Rectangle 1"/>
          <p:cNvSpPr/>
          <p:nvPr/>
        </p:nvSpPr>
        <p:spPr>
          <a:xfrm>
            <a:off x="0" y="5288340"/>
            <a:ext cx="9144000"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orbel" panose="020B0503020204020204"/>
                <a:ea typeface="+mn-ea"/>
                <a:cs typeface="+mn-cs"/>
              </a:rPr>
              <a:t>Eric Richardson, PhD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Associate Professor &amp; MHA Program Coordinator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College of Health and Human Services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 University of North Carolina Wilmington</a:t>
            </a:r>
          </a:p>
        </p:txBody>
      </p:sp>
      <p:pic>
        <p:nvPicPr>
          <p:cNvPr id="4" name="Picture 6" descr="NCHHRA Board | nchhra">
            <a:extLst>
              <a:ext uri="{FF2B5EF4-FFF2-40B4-BE49-F238E27FC236}">
                <a16:creationId xmlns:a16="http://schemas.microsoft.com/office/drawing/2014/main" id="{2940808D-F92A-16A6-E424-2A9443E289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21339" y="1838835"/>
            <a:ext cx="3501321" cy="350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879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51" name="Rectangle 31750">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5" name="Rectangle 4"/>
          <p:cNvSpPr>
            <a:spLocks noGrp="1" noChangeArrowheads="1"/>
          </p:cNvSpPr>
          <p:nvPr>
            <p:ph type="title"/>
          </p:nvPr>
        </p:nvSpPr>
        <p:spPr>
          <a:xfrm>
            <a:off x="466927" y="838646"/>
            <a:ext cx="2782493" cy="5180709"/>
          </a:xfrm>
        </p:spPr>
        <p:txBody>
          <a:bodyPr>
            <a:normAutofit/>
          </a:bodyPr>
          <a:lstStyle/>
          <a:p>
            <a:r>
              <a:rPr lang="en-US" sz="3100"/>
              <a:t>2023 Myron D. Fottler</a:t>
            </a:r>
            <a:br>
              <a:rPr lang="en-US" sz="3100"/>
            </a:br>
            <a:r>
              <a:rPr lang="en-US" sz="3100"/>
              <a:t>Exceptional Service Award</a:t>
            </a:r>
          </a:p>
        </p:txBody>
      </p:sp>
      <p:sp useBgFill="1">
        <p:nvSpPr>
          <p:cNvPr id="31753" name="Rectangle 31752">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1" y="-2"/>
            <a:ext cx="565327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Rectangle 5"/>
          <p:cNvSpPr>
            <a:spLocks noGrp="1" noChangeArrowheads="1"/>
          </p:cNvSpPr>
          <p:nvPr>
            <p:ph idx="1"/>
          </p:nvPr>
        </p:nvSpPr>
        <p:spPr>
          <a:xfrm>
            <a:off x="3872753" y="838647"/>
            <a:ext cx="4367496" cy="5180708"/>
          </a:xfrm>
        </p:spPr>
        <p:txBody>
          <a:bodyPr anchor="ctr">
            <a:normAutofit/>
          </a:bodyPr>
          <a:lstStyle/>
          <a:p>
            <a:pPr eaLnBrk="1" hangingPunct="1"/>
            <a:r>
              <a:rPr lang="en-US" sz="1700">
                <a:solidFill>
                  <a:schemeClr val="tx2"/>
                </a:solidFill>
              </a:rPr>
              <a:t>Dedicated at least 10 years to HCM and the profession, and established a consistently strong presence in the Division over a long period of time;</a:t>
            </a:r>
          </a:p>
          <a:p>
            <a:pPr eaLnBrk="1" hangingPunct="1"/>
            <a:r>
              <a:rPr lang="en-US" sz="1700">
                <a:solidFill>
                  <a:schemeClr val="tx2"/>
                </a:solidFill>
              </a:rPr>
              <a:t>Served as a meaningful mentor, not only to colleagues and students in his or her own university, but also to others in HCM;</a:t>
            </a:r>
          </a:p>
          <a:p>
            <a:pPr eaLnBrk="1" hangingPunct="1"/>
            <a:r>
              <a:rPr lang="en-US" sz="1700">
                <a:solidFill>
                  <a:schemeClr val="tx2"/>
                </a:solidFill>
              </a:rPr>
              <a:t>If the individual has served as a Division officer, he or she must have continued participation for at least five years after serving as an officer.</a:t>
            </a:r>
          </a:p>
          <a:p>
            <a:pPr eaLnBrk="1" hangingPunct="1"/>
            <a:endParaRPr lang="en-US" sz="1700">
              <a:solidFill>
                <a:schemeClr val="tx2"/>
              </a:solidFill>
            </a:endParaRP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E77C4F-4216-9449-A5BB-160F56BBC424}"/>
              </a:ext>
            </a:extLst>
          </p:cNvPr>
          <p:cNvSpPr>
            <a:spLocks noGrp="1"/>
          </p:cNvSpPr>
          <p:nvPr>
            <p:ph type="title"/>
          </p:nvPr>
        </p:nvSpPr>
        <p:spPr>
          <a:xfrm>
            <a:off x="231649" y="838646"/>
            <a:ext cx="3017772" cy="5180709"/>
          </a:xfrm>
        </p:spPr>
        <p:txBody>
          <a:bodyPr>
            <a:normAutofit/>
          </a:bodyPr>
          <a:lstStyle/>
          <a:p>
            <a:r>
              <a:rPr lang="en-US" sz="2400" dirty="0"/>
              <a:t>ACCOMPLISHMENTS &amp; CONTRIBUTIONS</a:t>
            </a:r>
          </a:p>
        </p:txBody>
      </p:sp>
      <p:sp useBgFill="1">
        <p:nvSpPr>
          <p:cNvPr id="17"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1" y="-2"/>
            <a:ext cx="565327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40F94F-8FF7-BF4C-84AE-FBAAF7590702}"/>
              </a:ext>
            </a:extLst>
          </p:cNvPr>
          <p:cNvSpPr>
            <a:spLocks noGrp="1"/>
          </p:cNvSpPr>
          <p:nvPr>
            <p:ph idx="1"/>
          </p:nvPr>
        </p:nvSpPr>
        <p:spPr>
          <a:xfrm>
            <a:off x="3872753" y="838647"/>
            <a:ext cx="4367496" cy="5180708"/>
          </a:xfrm>
        </p:spPr>
        <p:txBody>
          <a:bodyPr anchor="ctr">
            <a:normAutofit/>
          </a:bodyPr>
          <a:lstStyle/>
          <a:p>
            <a:pPr fontAlgn="base"/>
            <a:r>
              <a:rPr lang="en-US" sz="1700" dirty="0">
                <a:solidFill>
                  <a:schemeClr val="tx2"/>
                </a:solidFill>
              </a:rPr>
              <a:t>A career-long, active member of HCMD;</a:t>
            </a:r>
          </a:p>
          <a:p>
            <a:pPr fontAlgn="base"/>
            <a:r>
              <a:rPr lang="en-US" sz="1700" dirty="0">
                <a:solidFill>
                  <a:schemeClr val="tx2"/>
                </a:solidFill>
              </a:rPr>
              <a:t>Served on the 5-year HCM Executive Leadership team (PDW Chair, Program Chair, Division Chair Elect, Division Chair, Past Chair) and has continued service for more than 5 years;</a:t>
            </a:r>
          </a:p>
          <a:p>
            <a:pPr fontAlgn="base"/>
            <a:r>
              <a:rPr lang="en-US" sz="1700" dirty="0">
                <a:solidFill>
                  <a:schemeClr val="tx2"/>
                </a:solidFill>
              </a:rPr>
              <a:t>Has served as organizer, panelist, discussant, and presenter for a large number of PDW &amp; Emerging Scholars Consortium sessions, and the AOM scientific program; </a:t>
            </a:r>
          </a:p>
          <a:p>
            <a:pPr fontAlgn="base"/>
            <a:r>
              <a:rPr lang="en-US" sz="1700" dirty="0">
                <a:solidFill>
                  <a:schemeClr val="tx2"/>
                </a:solidFill>
              </a:rPr>
              <a:t>Is especially recognized for their mentoring activities for junior scholars and peer HCM colleagues;</a:t>
            </a:r>
          </a:p>
          <a:p>
            <a:pPr fontAlgn="base"/>
            <a:r>
              <a:rPr lang="en-US" sz="1700" dirty="0">
                <a:solidFill>
                  <a:schemeClr val="tx2"/>
                </a:solidFill>
              </a:rPr>
              <a:t>Is a recognized research scholar in their area</a:t>
            </a:r>
          </a:p>
          <a:p>
            <a:endParaRPr lang="en-US" sz="1700" dirty="0">
              <a:solidFill>
                <a:schemeClr val="tx2"/>
              </a:solidFill>
            </a:endParaRPr>
          </a:p>
        </p:txBody>
      </p:sp>
    </p:spTree>
    <p:extLst>
      <p:ext uri="{BB962C8B-B14F-4D97-AF65-F5344CB8AC3E}">
        <p14:creationId xmlns:p14="http://schemas.microsoft.com/office/powerpoint/2010/main" val="2653138137"/>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60CD0-6CA7-CE4D-AB32-76F7B2D02487}"/>
              </a:ext>
            </a:extLst>
          </p:cNvPr>
          <p:cNvSpPr>
            <a:spLocks noGrp="1"/>
          </p:cNvSpPr>
          <p:nvPr>
            <p:ph type="title"/>
          </p:nvPr>
        </p:nvSpPr>
        <p:spPr>
          <a:xfrm>
            <a:off x="466927" y="838646"/>
            <a:ext cx="2782493" cy="5180709"/>
          </a:xfrm>
        </p:spPr>
        <p:txBody>
          <a:bodyPr>
            <a:normAutofit/>
          </a:bodyPr>
          <a:lstStyle/>
          <a:p>
            <a:r>
              <a:rPr lang="en-US" sz="3100"/>
              <a:t>QUOTES FROM SUPPORT LETTERS FOR OUR AWARD RECIPIENT'S NOMINATION </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1" y="-2"/>
            <a:ext cx="565327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83C360-B765-3C48-90FD-DBDDE57A2410}"/>
              </a:ext>
            </a:extLst>
          </p:cNvPr>
          <p:cNvSpPr>
            <a:spLocks noGrp="1"/>
          </p:cNvSpPr>
          <p:nvPr>
            <p:ph idx="1"/>
          </p:nvPr>
        </p:nvSpPr>
        <p:spPr>
          <a:xfrm>
            <a:off x="3872753" y="838646"/>
            <a:ext cx="4367496" cy="6019353"/>
          </a:xfrm>
        </p:spPr>
        <p:txBody>
          <a:bodyPr anchor="ctr">
            <a:normAutofit fontScale="92500" lnSpcReduction="20000"/>
          </a:bodyPr>
          <a:lstStyle/>
          <a:p>
            <a:pPr marL="0" indent="0" fontAlgn="base">
              <a:buNone/>
            </a:pPr>
            <a:endParaRPr lang="en-US" sz="1700" dirty="0">
              <a:solidFill>
                <a:schemeClr val="tx2"/>
              </a:solidFill>
            </a:endParaRPr>
          </a:p>
          <a:p>
            <a:pPr marL="0" indent="0" fontAlgn="base">
              <a:buNone/>
            </a:pPr>
            <a:r>
              <a:rPr lang="en-US" sz="2100" dirty="0">
                <a:solidFill>
                  <a:schemeClr val="tx2"/>
                </a:solidFill>
              </a:rPr>
              <a:t>Supporting letters from 3 peers:</a:t>
            </a:r>
          </a:p>
          <a:p>
            <a:pPr marL="0" indent="0" fontAlgn="base">
              <a:buNone/>
            </a:pPr>
            <a:r>
              <a:rPr lang="en-US" sz="2100" i="1" dirty="0">
                <a:solidFill>
                  <a:schemeClr val="tx2"/>
                </a:solidFill>
              </a:rPr>
              <a:t>“</a:t>
            </a:r>
            <a:r>
              <a:rPr lang="en-US" sz="2100" dirty="0">
                <a:solidFill>
                  <a:schemeClr val="tx2"/>
                </a:solidFill>
                <a:effectLst/>
              </a:rPr>
              <a:t>Dr. </a:t>
            </a:r>
            <a:r>
              <a:rPr lang="en-US" sz="2100" dirty="0">
                <a:solidFill>
                  <a:schemeClr val="tx2"/>
                </a:solidFill>
              </a:rPr>
              <a:t>X</a:t>
            </a:r>
            <a:r>
              <a:rPr lang="en-US" sz="2100" dirty="0">
                <a:solidFill>
                  <a:schemeClr val="tx2"/>
                </a:solidFill>
                <a:effectLst/>
              </a:rPr>
              <a:t> consistently demonstrates the qualities and characteristics that this award seeks to celebrate, embodying the spirit of exceptional service and mentorship. ”</a:t>
            </a:r>
          </a:p>
          <a:p>
            <a:pPr marL="0" indent="0" fontAlgn="base">
              <a:buNone/>
            </a:pPr>
            <a:r>
              <a:rPr lang="en-US" sz="2100" dirty="0">
                <a:solidFill>
                  <a:schemeClr val="tx2"/>
                </a:solidFill>
              </a:rPr>
              <a:t>“Dr. X’s</a:t>
            </a:r>
            <a:r>
              <a:rPr lang="en-US" sz="2100" dirty="0">
                <a:solidFill>
                  <a:schemeClr val="tx2"/>
                </a:solidFill>
                <a:effectLst/>
              </a:rPr>
              <a:t> commitment, leadership, and mentorship have made a significant impact on the </a:t>
            </a:r>
            <a:r>
              <a:rPr lang="en-US" sz="2100" dirty="0">
                <a:solidFill>
                  <a:schemeClr val="tx2"/>
                </a:solidFill>
              </a:rPr>
              <a:t>HCM </a:t>
            </a:r>
            <a:r>
              <a:rPr lang="en-US" sz="2100" dirty="0">
                <a:solidFill>
                  <a:schemeClr val="tx2"/>
                </a:solidFill>
                <a:effectLst/>
              </a:rPr>
              <a:t>Division and the field of health care management.”</a:t>
            </a:r>
          </a:p>
          <a:p>
            <a:pPr marL="0" indent="0" fontAlgn="base">
              <a:buNone/>
            </a:pPr>
            <a:r>
              <a:rPr lang="en-US" sz="2100" dirty="0">
                <a:solidFill>
                  <a:schemeClr val="tx2"/>
                </a:solidFill>
                <a:effectLst/>
              </a:rPr>
              <a:t>“Dr. </a:t>
            </a:r>
            <a:r>
              <a:rPr lang="en-US" sz="2100" dirty="0">
                <a:solidFill>
                  <a:schemeClr val="tx2"/>
                </a:solidFill>
              </a:rPr>
              <a:t>X</a:t>
            </a:r>
            <a:r>
              <a:rPr lang="en-US" sz="2100" dirty="0">
                <a:solidFill>
                  <a:schemeClr val="tx2"/>
                </a:solidFill>
                <a:effectLst/>
              </a:rPr>
              <a:t> exemplifies what it means to develop others and ‘give back’ to future generations of health care management scholars.” </a:t>
            </a:r>
          </a:p>
          <a:p>
            <a:pPr marL="0" indent="0" fontAlgn="base">
              <a:buNone/>
            </a:pPr>
            <a:r>
              <a:rPr lang="en-US" sz="2100" dirty="0">
                <a:solidFill>
                  <a:schemeClr val="tx2"/>
                </a:solidFill>
              </a:rPr>
              <a:t>“Dr. X</a:t>
            </a:r>
            <a:r>
              <a:rPr lang="en-US" sz="2100" dirty="0">
                <a:solidFill>
                  <a:schemeClr val="tx2"/>
                </a:solidFill>
                <a:effectLst/>
                <a:ea typeface="Cambria" panose="02040503050406030204" pitchFamily="18" charset="0"/>
              </a:rPr>
              <a:t> is a peer who is a delight to know and a colleague who is excellent to work with. She gives her time and efforts to mentor others, has provided countless hours of service to our Division, and has always helped to ensure mutual successes for all involved.”</a:t>
            </a:r>
            <a:endParaRPr lang="en-US" sz="2100" dirty="0">
              <a:solidFill>
                <a:schemeClr val="tx2"/>
              </a:solidFill>
              <a:effectLst/>
            </a:endParaRPr>
          </a:p>
          <a:p>
            <a:pPr marL="0" indent="0" fontAlgn="base">
              <a:buNone/>
            </a:pPr>
            <a:endParaRPr lang="en-US" sz="1700" dirty="0">
              <a:solidFill>
                <a:schemeClr val="tx2"/>
              </a:solidFill>
              <a:effectLst/>
            </a:endParaRPr>
          </a:p>
          <a:p>
            <a:pPr marL="0" indent="0" fontAlgn="base">
              <a:buNone/>
            </a:pPr>
            <a:endParaRPr lang="en-US" sz="1700" dirty="0">
              <a:solidFill>
                <a:schemeClr val="tx2"/>
              </a:solidFill>
              <a:effectLst/>
              <a:latin typeface="Calibri" panose="020F0502020204030204" pitchFamily="34" charset="0"/>
            </a:endParaRPr>
          </a:p>
          <a:p>
            <a:pPr marL="0" indent="0" fontAlgn="base">
              <a:buNone/>
            </a:pPr>
            <a:endParaRPr lang="en-US" sz="1700" i="1" dirty="0">
              <a:solidFill>
                <a:schemeClr val="tx2"/>
              </a:solidFill>
            </a:endParaRPr>
          </a:p>
        </p:txBody>
      </p:sp>
    </p:spTree>
    <p:extLst>
      <p:ext uri="{BB962C8B-B14F-4D97-AF65-F5344CB8AC3E}">
        <p14:creationId xmlns:p14="http://schemas.microsoft.com/office/powerpoint/2010/main" val="3784153148"/>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37457" y="438954"/>
            <a:ext cx="8229600" cy="5503652"/>
          </a:xfrm>
        </p:spPr>
        <p:txBody>
          <a:bodyPr>
            <a:normAutofit/>
          </a:bodyPr>
          <a:lstStyle/>
          <a:p>
            <a:pPr algn="ctr" eaLnBrk="1" fontAlgn="auto" hangingPunct="1">
              <a:spcAft>
                <a:spcPts val="0"/>
              </a:spcAft>
              <a:defRPr/>
            </a:pPr>
            <a:r>
              <a:rPr lang="en-US" sz="3600" dirty="0"/>
              <a:t>2023 Myron D. Fottler Award Winner</a:t>
            </a:r>
            <a:br>
              <a:rPr lang="en-US" sz="2400" dirty="0">
                <a:latin typeface="Times New Roman" pitchFamily="18" charset="0"/>
              </a:rPr>
            </a:br>
            <a:br>
              <a:rPr lang="en-US" sz="2400"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r>
              <a:rPr lang="en-US" sz="2400" b="1" dirty="0">
                <a:latin typeface="Times New Roman" pitchFamily="18" charset="0"/>
              </a:rPr>
              <a:t>Professor, Culverhouse School of Commerce</a:t>
            </a:r>
            <a:br>
              <a:rPr lang="en-US" sz="2400" b="1" dirty="0">
                <a:latin typeface="Times New Roman" pitchFamily="18" charset="0"/>
              </a:rPr>
            </a:br>
            <a:r>
              <a:rPr lang="en-US" sz="2400" b="1" dirty="0">
                <a:latin typeface="Times New Roman" pitchFamily="18" charset="0"/>
              </a:rPr>
              <a:t>The University of Alabama</a:t>
            </a:r>
            <a:endParaRPr lang="en-US" sz="4800" b="1" dirty="0">
              <a:latin typeface="Times New Roman" pitchFamily="18" charset="0"/>
            </a:endParaRPr>
          </a:p>
        </p:txBody>
      </p:sp>
      <p:sp>
        <p:nvSpPr>
          <p:cNvPr id="2" name="Rectangle 1"/>
          <p:cNvSpPr/>
          <p:nvPr/>
        </p:nvSpPr>
        <p:spPr>
          <a:xfrm>
            <a:off x="0" y="5403273"/>
            <a:ext cx="9144000" cy="126188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orbel" panose="020B0503020204020204"/>
                <a:ea typeface="+mn-ea"/>
                <a:cs typeface="+mn-cs"/>
              </a:rPr>
              <a:t>Rebecca Wells, PhD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Professor, </a:t>
            </a:r>
            <a:r>
              <a:rPr kumimoji="0" lang="en-US" sz="2000" b="1" i="0" u="none" strike="noStrike" kern="1200" cap="none" spc="0" normalizeH="0" baseline="0" noProof="0" dirty="0">
                <a:ln>
                  <a:noFill/>
                </a:ln>
                <a:solidFill>
                  <a:srgbClr val="FFFFFF"/>
                </a:solidFill>
                <a:effectLst/>
                <a:uLnTx/>
                <a:uFillTx/>
                <a:latin typeface="Corbel" panose="020B0503020204020204"/>
                <a:ea typeface="+mn-ea"/>
                <a:cs typeface="+mn-cs"/>
              </a:rPr>
              <a:t>Management, Policy &amp; Community Health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School of Public Health, University of Texas Health Science Center Houston </a:t>
            </a:r>
          </a:p>
        </p:txBody>
      </p:sp>
      <p:pic>
        <p:nvPicPr>
          <p:cNvPr id="3" name="Picture 2">
            <a:extLst>
              <a:ext uri="{FF2B5EF4-FFF2-40B4-BE49-F238E27FC236}">
                <a16:creationId xmlns:a16="http://schemas.microsoft.com/office/drawing/2014/main" id="{E0E63074-816C-52D4-B200-A1EAAAB820B2}"/>
              </a:ext>
            </a:extLst>
          </p:cNvPr>
          <p:cNvPicPr>
            <a:picLocks noChangeAspect="1"/>
          </p:cNvPicPr>
          <p:nvPr/>
        </p:nvPicPr>
        <p:blipFill>
          <a:blip r:embed="rId3"/>
          <a:stretch>
            <a:fillRect/>
          </a:stretch>
        </p:blipFill>
        <p:spPr>
          <a:xfrm>
            <a:off x="2782957" y="1879187"/>
            <a:ext cx="3342170" cy="3342170"/>
          </a:xfrm>
          <a:prstGeom prst="rect">
            <a:avLst/>
          </a:prstGeom>
        </p:spPr>
      </p:pic>
    </p:spTree>
    <p:extLst>
      <p:ext uri="{BB962C8B-B14F-4D97-AF65-F5344CB8AC3E}">
        <p14:creationId xmlns:p14="http://schemas.microsoft.com/office/powerpoint/2010/main" val="480530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01" y="362969"/>
            <a:ext cx="8854751" cy="1181878"/>
          </a:xfrm>
        </p:spPr>
        <p:txBody>
          <a:bodyPr>
            <a:normAutofit fontScale="90000"/>
          </a:bodyPr>
          <a:lstStyle/>
          <a:p>
            <a:pPr algn="ctr"/>
            <a:br>
              <a:rPr lang="en-US" sz="3600" b="1" dirty="0"/>
            </a:br>
            <a:br>
              <a:rPr lang="en-US" b="1" dirty="0"/>
            </a:br>
            <a:br>
              <a:rPr lang="en-US" b="1" dirty="0"/>
            </a:br>
            <a:br>
              <a:rPr lang="en-US" b="1" dirty="0"/>
            </a:br>
            <a:br>
              <a:rPr lang="en-US" b="1" dirty="0"/>
            </a:br>
            <a:r>
              <a:rPr lang="en-US" dirty="0"/>
              <a:t>2023 HCM Division </a:t>
            </a:r>
            <a:br>
              <a:rPr lang="en-US" dirty="0"/>
            </a:br>
            <a:r>
              <a:rPr lang="en-US" dirty="0"/>
              <a:t>Research SCHOLAR Awards</a:t>
            </a:r>
            <a:br>
              <a:rPr lang="en-US" dirty="0"/>
            </a:br>
            <a:br>
              <a:rPr lang="en-US" dirty="0"/>
            </a:br>
            <a:br>
              <a:rPr lang="en-US" b="1" dirty="0"/>
            </a:br>
            <a:br>
              <a:rPr lang="en-US" b="1" dirty="0"/>
            </a:br>
            <a:br>
              <a:rPr lang="en-US" b="1" dirty="0"/>
            </a:br>
            <a:r>
              <a:rPr lang="en-US" b="1" dirty="0"/>
              <a:t>Thank you!</a:t>
            </a:r>
            <a:endParaRPr lang="en-US" sz="3600" b="1" dirty="0"/>
          </a:p>
        </p:txBody>
      </p:sp>
      <p:sp>
        <p:nvSpPr>
          <p:cNvPr id="3" name="Content Placeholder 2"/>
          <p:cNvSpPr>
            <a:spLocks noGrp="1"/>
          </p:cNvSpPr>
          <p:nvPr>
            <p:ph idx="1"/>
          </p:nvPr>
        </p:nvSpPr>
        <p:spPr>
          <a:xfrm>
            <a:off x="224514" y="1949249"/>
            <a:ext cx="8168170" cy="4842588"/>
          </a:xfrm>
        </p:spPr>
        <p:txBody>
          <a:bodyPr>
            <a:normAutofit/>
          </a:bodyPr>
          <a:lstStyle/>
          <a:p>
            <a:r>
              <a:rPr lang="en-US" sz="3200" dirty="0"/>
              <a:t>HCM Early Career Achievement Award</a:t>
            </a:r>
            <a:r>
              <a:rPr lang="en-US" sz="3600" dirty="0"/>
              <a:t> </a:t>
            </a:r>
          </a:p>
          <a:p>
            <a:r>
              <a:rPr lang="en-US" sz="3200" dirty="0"/>
              <a:t>HCM Mid-Career Achievement Award</a:t>
            </a:r>
          </a:p>
          <a:p>
            <a:r>
              <a:rPr lang="en-US" sz="3200" dirty="0"/>
              <a:t>Keith G. </a:t>
            </a:r>
            <a:r>
              <a:rPr lang="en-US" sz="3200" dirty="0" err="1"/>
              <a:t>Provan</a:t>
            </a:r>
            <a:r>
              <a:rPr lang="en-US" sz="3200" dirty="0"/>
              <a:t> Distinguished Scholar Award</a:t>
            </a:r>
          </a:p>
        </p:txBody>
      </p:sp>
      <p:sp>
        <p:nvSpPr>
          <p:cNvPr id="4" name="Rectangle 3"/>
          <p:cNvSpPr/>
          <p:nvPr/>
        </p:nvSpPr>
        <p:spPr>
          <a:xfrm>
            <a:off x="1114778" y="2102556"/>
            <a:ext cx="6984999" cy="369332"/>
          </a:xfrm>
          <a:prstGeom prst="rect">
            <a:avLst/>
          </a:prstGeom>
        </p:spPr>
        <p:txBody>
          <a:bodyPr wrap="square">
            <a:spAutoFit/>
          </a:bodyPr>
          <a:lstStyle/>
          <a:p>
            <a:r>
              <a:rPr lang="en-US" dirty="0"/>
              <a:t> </a:t>
            </a:r>
          </a:p>
        </p:txBody>
      </p:sp>
      <p:sp>
        <p:nvSpPr>
          <p:cNvPr id="5" name="Rectangle 4"/>
          <p:cNvSpPr/>
          <p:nvPr/>
        </p:nvSpPr>
        <p:spPr>
          <a:xfrm>
            <a:off x="2500604" y="2471888"/>
            <a:ext cx="4794839"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1016040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37457" y="438954"/>
            <a:ext cx="8229600" cy="5503652"/>
          </a:xfrm>
        </p:spPr>
        <p:txBody>
          <a:bodyPr>
            <a:normAutofit/>
          </a:bodyPr>
          <a:lstStyle/>
          <a:p>
            <a:pPr algn="ctr" eaLnBrk="1" fontAlgn="auto" hangingPunct="1">
              <a:spcAft>
                <a:spcPts val="0"/>
              </a:spcAft>
              <a:defRPr/>
            </a:pPr>
            <a:r>
              <a:rPr lang="en-US" sz="3600" dirty="0"/>
              <a:t>2023 Early career ACHIEVEMENT award</a:t>
            </a:r>
            <a:br>
              <a:rPr lang="en-US" sz="2400" dirty="0">
                <a:latin typeface="Times New Roman" pitchFamily="18" charset="0"/>
              </a:rPr>
            </a:br>
            <a:br>
              <a:rPr lang="en-US" sz="2400"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r>
              <a:rPr lang="en-US" sz="2400" b="1" dirty="0">
                <a:latin typeface="Times New Roman" pitchFamily="18" charset="0"/>
              </a:rPr>
              <a:t>Professor, Culverhouse School of Commerce</a:t>
            </a:r>
            <a:br>
              <a:rPr lang="en-US" sz="2400" b="1" dirty="0">
                <a:latin typeface="Times New Roman" pitchFamily="18" charset="0"/>
              </a:rPr>
            </a:br>
            <a:r>
              <a:rPr lang="en-US" sz="2400" b="1" dirty="0">
                <a:latin typeface="Times New Roman" pitchFamily="18" charset="0"/>
              </a:rPr>
              <a:t>The University of Alabama</a:t>
            </a:r>
            <a:endParaRPr lang="en-US" sz="4800" b="1" dirty="0">
              <a:latin typeface="Times New Roman" pitchFamily="18" charset="0"/>
            </a:endParaRPr>
          </a:p>
        </p:txBody>
      </p:sp>
      <p:sp>
        <p:nvSpPr>
          <p:cNvPr id="2" name="Rectangle 1"/>
          <p:cNvSpPr/>
          <p:nvPr/>
        </p:nvSpPr>
        <p:spPr>
          <a:xfrm>
            <a:off x="0" y="5288340"/>
            <a:ext cx="9144000"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orbel" panose="020B0503020204020204"/>
                <a:ea typeface="+mn-ea"/>
                <a:cs typeface="+mn-cs"/>
              </a:rPr>
              <a:t>Dori Cross, PhD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Assistant Professor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Division of Health Policy and Management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Corbel" panose="020B0503020204020204"/>
              </a:rPr>
              <a:t>School of Public Health</a:t>
            </a: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 University of Minnesota</a:t>
            </a:r>
          </a:p>
        </p:txBody>
      </p:sp>
      <p:pic>
        <p:nvPicPr>
          <p:cNvPr id="3" name="Picture 2" descr="A close-up of a person smiling&#10;&#10;Description automatically generated">
            <a:extLst>
              <a:ext uri="{FF2B5EF4-FFF2-40B4-BE49-F238E27FC236}">
                <a16:creationId xmlns:a16="http://schemas.microsoft.com/office/drawing/2014/main" id="{CBC18B38-4837-9159-4B94-676FCDE27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706" y="1921256"/>
            <a:ext cx="3444587" cy="3367084"/>
          </a:xfrm>
          <a:prstGeom prst="rect">
            <a:avLst/>
          </a:prstGeom>
        </p:spPr>
      </p:pic>
    </p:spTree>
    <p:extLst>
      <p:ext uri="{BB962C8B-B14F-4D97-AF65-F5344CB8AC3E}">
        <p14:creationId xmlns:p14="http://schemas.microsoft.com/office/powerpoint/2010/main" val="1691205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851F4F-5FD2-C44E-AD79-0FA583B3B54A}"/>
              </a:ext>
            </a:extLst>
          </p:cNvPr>
          <p:cNvSpPr>
            <a:spLocks noGrp="1"/>
          </p:cNvSpPr>
          <p:nvPr>
            <p:ph type="title"/>
          </p:nvPr>
        </p:nvSpPr>
        <p:spPr>
          <a:xfrm>
            <a:off x="466927" y="838646"/>
            <a:ext cx="2782493" cy="5180709"/>
          </a:xfrm>
        </p:spPr>
        <p:txBody>
          <a:bodyPr>
            <a:normAutofit/>
          </a:bodyPr>
          <a:lstStyle/>
          <a:p>
            <a:r>
              <a:rPr lang="en-US" sz="3100"/>
              <a:t>The Strength of Cross’s Research: Reflections by nominators</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1" y="-2"/>
            <a:ext cx="565327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E41D56-9D71-1747-831A-6112A8C1C645}"/>
              </a:ext>
            </a:extLst>
          </p:cNvPr>
          <p:cNvSpPr>
            <a:spLocks noGrp="1"/>
          </p:cNvSpPr>
          <p:nvPr>
            <p:ph idx="1"/>
          </p:nvPr>
        </p:nvSpPr>
        <p:spPr>
          <a:xfrm>
            <a:off x="3836177" y="1497015"/>
            <a:ext cx="4367496" cy="5180708"/>
          </a:xfrm>
        </p:spPr>
        <p:txBody>
          <a:bodyPr anchor="ctr">
            <a:normAutofit/>
          </a:bodyPr>
          <a:lstStyle/>
          <a:p>
            <a:r>
              <a:rPr lang="en-US" sz="1600" dirty="0">
                <a:solidFill>
                  <a:schemeClr val="tx2"/>
                </a:solidFill>
              </a:rPr>
              <a:t>Dr. Cross’s theory-driven analyses details specific ways in which organizations must support implementation and use of IT-enabled workflows. </a:t>
            </a:r>
          </a:p>
          <a:p>
            <a:r>
              <a:rPr lang="en-US" sz="1600" dirty="0">
                <a:solidFill>
                  <a:schemeClr val="tx2"/>
                </a:solidFill>
              </a:rPr>
              <a:t>She also invests the time to build partnerships for embedded research. Her current analysis of hospital discharge planning for patients requiring post-acute care (funded by the Agency for Healthcare Research and Quality) is the result of over three years of relationship building with a local health system.</a:t>
            </a:r>
          </a:p>
          <a:p>
            <a:r>
              <a:rPr lang="en-US" sz="1600" dirty="0">
                <a:solidFill>
                  <a:schemeClr val="tx2"/>
                </a:solidFill>
              </a:rPr>
              <a:t>Dr. Cross has been incredibly productive with nearly 30 peer-reviewed publications, with work broadly disseminated across management, informatics, and clinical audiences.</a:t>
            </a:r>
          </a:p>
          <a:p>
            <a:r>
              <a:rPr lang="en-US" sz="1600" dirty="0">
                <a:solidFill>
                  <a:schemeClr val="tx2"/>
                </a:solidFill>
              </a:rPr>
              <a:t>She holds multiple competitively awarded federal grants as a principal or co-principal investigator, signaling both the quality and importance of her research agenda.</a:t>
            </a:r>
          </a:p>
          <a:p>
            <a:endParaRPr lang="en-US" sz="1600" dirty="0">
              <a:solidFill>
                <a:schemeClr val="tx2"/>
              </a:solidFill>
              <a:effectLst/>
              <a:latin typeface="Helvetica" pitchFamily="2" charset="0"/>
            </a:endParaRPr>
          </a:p>
          <a:p>
            <a:endParaRPr lang="en-US" sz="1600" dirty="0">
              <a:solidFill>
                <a:schemeClr val="tx2"/>
              </a:solidFill>
              <a:effectLst/>
              <a:latin typeface="Helvetica" pitchFamily="2" charset="0"/>
            </a:endParaRPr>
          </a:p>
          <a:p>
            <a:endParaRPr lang="en-US" sz="1600" dirty="0">
              <a:solidFill>
                <a:schemeClr val="tx2"/>
              </a:solidFill>
              <a:effectLst/>
              <a:latin typeface="Helvetica" pitchFamily="2" charset="0"/>
            </a:endParaRPr>
          </a:p>
          <a:p>
            <a:endParaRPr lang="en-US" sz="1600" dirty="0">
              <a:solidFill>
                <a:schemeClr val="tx2"/>
              </a:solidFill>
            </a:endParaRPr>
          </a:p>
        </p:txBody>
      </p:sp>
    </p:spTree>
    <p:extLst>
      <p:ext uri="{BB962C8B-B14F-4D97-AF65-F5344CB8AC3E}">
        <p14:creationId xmlns:p14="http://schemas.microsoft.com/office/powerpoint/2010/main" val="563587494"/>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37457" y="438954"/>
            <a:ext cx="8229600" cy="5503652"/>
          </a:xfrm>
        </p:spPr>
        <p:txBody>
          <a:bodyPr>
            <a:normAutofit/>
          </a:bodyPr>
          <a:lstStyle/>
          <a:p>
            <a:pPr algn="ctr" eaLnBrk="1" fontAlgn="auto" hangingPunct="1">
              <a:spcAft>
                <a:spcPts val="0"/>
              </a:spcAft>
              <a:defRPr/>
            </a:pPr>
            <a:r>
              <a:rPr lang="en-US" sz="3600" dirty="0"/>
              <a:t>2023 Mid-career ACHIEVEMENT award</a:t>
            </a:r>
            <a:br>
              <a:rPr lang="en-US" sz="2400" dirty="0">
                <a:latin typeface="Times New Roman" pitchFamily="18" charset="0"/>
              </a:rPr>
            </a:br>
            <a:br>
              <a:rPr lang="en-US" sz="2400"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r>
              <a:rPr lang="en-US" sz="2400" b="1" dirty="0">
                <a:latin typeface="Times New Roman" pitchFamily="18" charset="0"/>
              </a:rPr>
              <a:t>Professor, Culverhouse School of Commerce</a:t>
            </a:r>
            <a:br>
              <a:rPr lang="en-US" sz="2400" b="1" dirty="0">
                <a:latin typeface="Times New Roman" pitchFamily="18" charset="0"/>
              </a:rPr>
            </a:br>
            <a:r>
              <a:rPr lang="en-US" sz="2400" b="1" dirty="0">
                <a:latin typeface="Times New Roman" pitchFamily="18" charset="0"/>
              </a:rPr>
              <a:t>The University of Alabama</a:t>
            </a:r>
            <a:endParaRPr lang="en-US" sz="4800" b="1" dirty="0">
              <a:latin typeface="Times New Roman" pitchFamily="18" charset="0"/>
            </a:endParaRPr>
          </a:p>
        </p:txBody>
      </p:sp>
      <p:sp>
        <p:nvSpPr>
          <p:cNvPr id="2" name="Rectangle 1"/>
          <p:cNvSpPr/>
          <p:nvPr/>
        </p:nvSpPr>
        <p:spPr>
          <a:xfrm>
            <a:off x="0" y="5288340"/>
            <a:ext cx="9144000"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orbel" panose="020B0503020204020204"/>
                <a:ea typeface="+mn-ea"/>
                <a:cs typeface="+mn-cs"/>
              </a:rPr>
              <a:t>Ingrid Nembhard, PhD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Professor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Health Care Management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Corbel" panose="020B0503020204020204"/>
              </a:rPr>
              <a:t>The Wharton School, </a:t>
            </a: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University of Pennsylvania</a:t>
            </a:r>
          </a:p>
        </p:txBody>
      </p:sp>
      <p:pic>
        <p:nvPicPr>
          <p:cNvPr id="4" name="Picture 3" descr="A picture containing human face, smile, person, clothing&#10;&#10;Description automatically generated">
            <a:extLst>
              <a:ext uri="{FF2B5EF4-FFF2-40B4-BE49-F238E27FC236}">
                <a16:creationId xmlns:a16="http://schemas.microsoft.com/office/drawing/2014/main" id="{3618C96B-3373-582F-548B-B16EE02F5A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6213" y="1916931"/>
            <a:ext cx="3331573" cy="3470390"/>
          </a:xfrm>
          <a:prstGeom prst="rect">
            <a:avLst/>
          </a:prstGeom>
        </p:spPr>
      </p:pic>
    </p:spTree>
    <p:extLst>
      <p:ext uri="{BB962C8B-B14F-4D97-AF65-F5344CB8AC3E}">
        <p14:creationId xmlns:p14="http://schemas.microsoft.com/office/powerpoint/2010/main" val="258193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3E4A19E2-FE22-9BA6-A521-8336D6ABFD13}"/>
              </a:ext>
            </a:extLst>
          </p:cNvPr>
          <p:cNvSpPr>
            <a:spLocks noGrp="1"/>
          </p:cNvSpPr>
          <p:nvPr>
            <p:ph type="title"/>
          </p:nvPr>
        </p:nvSpPr>
        <p:spPr>
          <a:xfrm>
            <a:off x="482600" y="654519"/>
            <a:ext cx="2317078" cy="5390146"/>
          </a:xfrm>
        </p:spPr>
        <p:txBody>
          <a:bodyPr>
            <a:normAutofit/>
          </a:bodyPr>
          <a:lstStyle/>
          <a:p>
            <a:pPr algn="r"/>
            <a:r>
              <a:rPr lang="en-US" sz="2800" dirty="0">
                <a:solidFill>
                  <a:schemeClr val="tx2"/>
                </a:solidFill>
              </a:rPr>
              <a:t>Draft DEI Statement</a:t>
            </a:r>
            <a:br>
              <a:rPr lang="en-US" sz="2800" dirty="0">
                <a:solidFill>
                  <a:schemeClr val="tx2"/>
                </a:solidFill>
              </a:rPr>
            </a:br>
            <a:br>
              <a:rPr lang="en-US" sz="2800" dirty="0">
                <a:solidFill>
                  <a:schemeClr val="tx2"/>
                </a:solidFill>
              </a:rPr>
            </a:br>
            <a:br>
              <a:rPr lang="en-US" sz="2800" dirty="0">
                <a:solidFill>
                  <a:schemeClr val="tx2"/>
                </a:solidFill>
              </a:rPr>
            </a:br>
            <a:br>
              <a:rPr lang="en-US" sz="2800" dirty="0">
                <a:solidFill>
                  <a:schemeClr val="tx2"/>
                </a:solidFill>
              </a:rPr>
            </a:br>
            <a:r>
              <a:rPr lang="en-US" sz="2800" dirty="0">
                <a:solidFill>
                  <a:schemeClr val="tx2"/>
                </a:solidFill>
              </a:rPr>
              <a:t>we need your feedback!</a:t>
            </a:r>
            <a:br>
              <a:rPr lang="en-US" sz="2800" dirty="0">
                <a:solidFill>
                  <a:schemeClr val="tx2"/>
                </a:solidFill>
              </a:rPr>
            </a:br>
            <a:br>
              <a:rPr lang="en-US" sz="2800" dirty="0">
                <a:solidFill>
                  <a:schemeClr val="tx2"/>
                </a:solidFill>
              </a:rPr>
            </a:br>
            <a:br>
              <a:rPr lang="en-US" sz="2800" dirty="0">
                <a:solidFill>
                  <a:schemeClr val="tx2"/>
                </a:solidFill>
              </a:rPr>
            </a:br>
            <a:br>
              <a:rPr lang="en-US" sz="2800" dirty="0">
                <a:solidFill>
                  <a:schemeClr val="tx2"/>
                </a:solidFill>
              </a:rPr>
            </a:br>
            <a:br>
              <a:rPr lang="en-US" sz="2800" dirty="0">
                <a:solidFill>
                  <a:schemeClr val="tx2"/>
                </a:solidFill>
              </a:rPr>
            </a:br>
            <a:br>
              <a:rPr lang="en-US" sz="2800" dirty="0">
                <a:solidFill>
                  <a:schemeClr val="tx2"/>
                </a:solidFill>
              </a:rPr>
            </a:br>
            <a:endParaRPr lang="en-US" sz="2800" dirty="0">
              <a:solidFill>
                <a:srgbClr val="FF0000"/>
              </a:solidFill>
            </a:endParaRP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4951"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2BAD19-4208-A9E6-8EAA-78C80B9DF415}"/>
              </a:ext>
            </a:extLst>
          </p:cNvPr>
          <p:cNvSpPr>
            <a:spLocks noGrp="1"/>
          </p:cNvSpPr>
          <p:nvPr>
            <p:ph idx="1"/>
          </p:nvPr>
        </p:nvSpPr>
        <p:spPr>
          <a:xfrm>
            <a:off x="3286251" y="1126067"/>
            <a:ext cx="4953998" cy="4605866"/>
          </a:xfrm>
        </p:spPr>
        <p:txBody>
          <a:bodyPr anchor="ctr">
            <a:noAutofit/>
          </a:bodyPr>
          <a:lstStyle/>
          <a:p>
            <a:r>
              <a:rPr lang="en-US" sz="2000" b="0" dirty="0">
                <a:solidFill>
                  <a:schemeClr val="tx2"/>
                </a:solidFill>
                <a:effectLst/>
                <a:latin typeface="Corbel" panose="020B0503020204020204" pitchFamily="34" charset="0"/>
              </a:rPr>
              <a:t>We are dedicated to supporting a diverse, equitable, and inclusive healthcare management and organization field.</a:t>
            </a:r>
          </a:p>
          <a:p>
            <a:r>
              <a:rPr lang="en-US" sz="2000" b="0" dirty="0">
                <a:solidFill>
                  <a:schemeClr val="tx2"/>
                </a:solidFill>
                <a:effectLst/>
                <a:latin typeface="Corbel" panose="020B0503020204020204" pitchFamily="34" charset="0"/>
              </a:rPr>
              <a:t>We are committed to leading policies and practices that foster and promote equitable inclusion for all persons and the benefits of diversity.</a:t>
            </a:r>
          </a:p>
          <a:p>
            <a:r>
              <a:rPr lang="en-US" sz="2000" b="0" dirty="0">
                <a:solidFill>
                  <a:schemeClr val="tx2"/>
                </a:solidFill>
                <a:effectLst/>
                <a:latin typeface="Corbel" panose="020B0503020204020204" pitchFamily="34" charset="0"/>
              </a:rPr>
              <a:t>We value and embrace the many dimensions of diversity among HCM members and respect each other’s voices. </a:t>
            </a:r>
          </a:p>
          <a:p>
            <a:r>
              <a:rPr lang="en-US" sz="2000" b="0" dirty="0">
                <a:solidFill>
                  <a:schemeClr val="tx2"/>
                </a:solidFill>
                <a:effectLst/>
                <a:latin typeface="Corbel" panose="020B0503020204020204" pitchFamily="34" charset="0"/>
              </a:rPr>
              <a:t>These are all means to raise the quality of research, teaching, practice, and mentorship in the field of healthcare management and organization.</a:t>
            </a:r>
          </a:p>
          <a:p>
            <a:pPr>
              <a:spcAft>
                <a:spcPts val="1200"/>
              </a:spcAft>
            </a:pPr>
            <a:r>
              <a:rPr lang="en-US" sz="2000" b="0" dirty="0">
                <a:solidFill>
                  <a:schemeClr val="tx2"/>
                </a:solidFill>
                <a:effectLst/>
                <a:latin typeface="Corbel" panose="020B0503020204020204" pitchFamily="34" charset="0"/>
              </a:rPr>
              <a:t>Together, we share the responsibility to uphold community standards for ethical and bias-free behavior among members.</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4" name="Picture 3">
            <a:extLst>
              <a:ext uri="{FF2B5EF4-FFF2-40B4-BE49-F238E27FC236}">
                <a16:creationId xmlns:a16="http://schemas.microsoft.com/office/drawing/2014/main" id="{5B6AF2E6-361C-D3F0-CB24-A8D4E4C22A17}"/>
              </a:ext>
            </a:extLst>
          </p:cNvPr>
          <p:cNvPicPr>
            <a:picLocks noChangeAspect="1"/>
          </p:cNvPicPr>
          <p:nvPr/>
        </p:nvPicPr>
        <p:blipFill>
          <a:blip r:embed="rId2"/>
          <a:stretch>
            <a:fillRect/>
          </a:stretch>
        </p:blipFill>
        <p:spPr>
          <a:xfrm>
            <a:off x="659727" y="3672417"/>
            <a:ext cx="2381250" cy="2381250"/>
          </a:xfrm>
          <a:prstGeom prst="rect">
            <a:avLst/>
          </a:prstGeom>
        </p:spPr>
      </p:pic>
    </p:spTree>
    <p:extLst>
      <p:ext uri="{BB962C8B-B14F-4D97-AF65-F5344CB8AC3E}">
        <p14:creationId xmlns:p14="http://schemas.microsoft.com/office/powerpoint/2010/main" val="2444073352"/>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82E233-8A82-179D-6CE9-7A7258163B2B}"/>
              </a:ext>
            </a:extLst>
          </p:cNvPr>
          <p:cNvSpPr>
            <a:spLocks noGrp="1"/>
          </p:cNvSpPr>
          <p:nvPr>
            <p:ph type="title"/>
          </p:nvPr>
        </p:nvSpPr>
        <p:spPr>
          <a:xfrm>
            <a:off x="466927" y="838646"/>
            <a:ext cx="2782493" cy="5180709"/>
          </a:xfrm>
        </p:spPr>
        <p:txBody>
          <a:bodyPr>
            <a:normAutofit/>
          </a:bodyPr>
          <a:lstStyle/>
          <a:p>
            <a:r>
              <a:rPr lang="en-US" sz="3100"/>
              <a:t>The Strength of Nembhard’s Research: Reflections by nominators</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1" y="-2"/>
            <a:ext cx="565327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2EFE54-1389-A00B-95CA-088F11E9C364}"/>
              </a:ext>
            </a:extLst>
          </p:cNvPr>
          <p:cNvSpPr>
            <a:spLocks noGrp="1"/>
          </p:cNvSpPr>
          <p:nvPr>
            <p:ph idx="1"/>
          </p:nvPr>
        </p:nvSpPr>
        <p:spPr>
          <a:xfrm>
            <a:off x="3872753" y="838647"/>
            <a:ext cx="4367496" cy="5180708"/>
          </a:xfrm>
        </p:spPr>
        <p:txBody>
          <a:bodyPr anchor="ctr">
            <a:normAutofit/>
          </a:bodyPr>
          <a:lstStyle/>
          <a:p>
            <a:r>
              <a:rPr lang="en-US" sz="1300">
                <a:solidFill>
                  <a:schemeClr val="tx2"/>
                </a:solidFill>
              </a:rPr>
              <a:t>Her work has made outstanding theoretical and empirical contributions to how and under what conditions learning activities and work environments influence clinical and organizational outcomes. </a:t>
            </a:r>
          </a:p>
          <a:p>
            <a:r>
              <a:rPr lang="en-US" sz="1300">
                <a:solidFill>
                  <a:schemeClr val="tx2"/>
                </a:solidFill>
              </a:rPr>
              <a:t>Professor Nembhard is a superstar in this field. With 64 peer reviewed publications, and an active research pipeline, her record is clearly impressive; and, importantly, a large portion of these papers are published in top journals in both Organizational Behavior (OB) and Healthcare Management (HCM). Her work is also extremely impactful. Her work has been cited  over 7,662 times on Google Scholar. </a:t>
            </a:r>
          </a:p>
          <a:p>
            <a:r>
              <a:rPr lang="en-US" sz="1300">
                <a:solidFill>
                  <a:schemeClr val="tx2"/>
                </a:solidFill>
              </a:rPr>
              <a:t>Professor Nembhard has successfully competed for research grants with different coinvestigators over the years and earned a series of impressive fellowships. </a:t>
            </a:r>
          </a:p>
          <a:p>
            <a:r>
              <a:rPr lang="en-US" sz="1300">
                <a:solidFill>
                  <a:schemeClr val="tx2"/>
                </a:solidFill>
              </a:rPr>
              <a:t>Dr. Nembhard has been a nexus of developing the scholarship of others her role on the Editorial Boards of top journals in her field (Academy of Management Discoveries, Medical Care Research and Review) and her critical advisory role in an exciting new outlet (BMJ Leader). </a:t>
            </a:r>
          </a:p>
          <a:p>
            <a:r>
              <a:rPr lang="en-US" sz="1300">
                <a:solidFill>
                  <a:schemeClr val="tx2"/>
                </a:solidFill>
              </a:rPr>
              <a:t>She played a crucial role in significantly elevating the scholarly standing of Health Care Management Review both qualitatively and in terms of its impact factor during her time as Associate Editor.</a:t>
            </a:r>
          </a:p>
        </p:txBody>
      </p:sp>
    </p:spTree>
    <p:extLst>
      <p:ext uri="{BB962C8B-B14F-4D97-AF65-F5344CB8AC3E}">
        <p14:creationId xmlns:p14="http://schemas.microsoft.com/office/powerpoint/2010/main" val="2801491903"/>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37457" y="438954"/>
            <a:ext cx="8229600" cy="5503652"/>
          </a:xfrm>
        </p:spPr>
        <p:txBody>
          <a:bodyPr>
            <a:normAutofit/>
          </a:bodyPr>
          <a:lstStyle/>
          <a:p>
            <a:pPr algn="ctr" eaLnBrk="1" fontAlgn="auto" hangingPunct="1">
              <a:spcAft>
                <a:spcPts val="0"/>
              </a:spcAft>
              <a:defRPr/>
            </a:pPr>
            <a:r>
              <a:rPr lang="en-US" sz="3600" dirty="0"/>
              <a:t>2023 Keith G. Provan award</a:t>
            </a:r>
            <a:br>
              <a:rPr lang="en-US" sz="2400" dirty="0">
                <a:latin typeface="Times New Roman" pitchFamily="18" charset="0"/>
              </a:rPr>
            </a:br>
            <a:br>
              <a:rPr lang="en-US" sz="2400"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br>
              <a:rPr lang="en-US" sz="2400" b="1" dirty="0">
                <a:latin typeface="Times New Roman" pitchFamily="18" charset="0"/>
              </a:rPr>
            </a:br>
            <a:r>
              <a:rPr lang="en-US" sz="2400" b="1" dirty="0">
                <a:latin typeface="Times New Roman" pitchFamily="18" charset="0"/>
              </a:rPr>
              <a:t>Professor, Culverhouse School of Commerce</a:t>
            </a:r>
            <a:br>
              <a:rPr lang="en-US" sz="2400" b="1" dirty="0">
                <a:latin typeface="Times New Roman" pitchFamily="18" charset="0"/>
              </a:rPr>
            </a:br>
            <a:r>
              <a:rPr lang="en-US" sz="2400" b="1" dirty="0">
                <a:latin typeface="Times New Roman" pitchFamily="18" charset="0"/>
              </a:rPr>
              <a:t>The University of Alabama</a:t>
            </a:r>
            <a:endParaRPr lang="en-US" sz="4800" b="1" dirty="0">
              <a:latin typeface="Times New Roman" pitchFamily="18" charset="0"/>
            </a:endParaRPr>
          </a:p>
        </p:txBody>
      </p:sp>
      <p:sp>
        <p:nvSpPr>
          <p:cNvPr id="2" name="Rectangle 1"/>
          <p:cNvSpPr/>
          <p:nvPr/>
        </p:nvSpPr>
        <p:spPr>
          <a:xfrm>
            <a:off x="0" y="5288340"/>
            <a:ext cx="9144000"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orbel" panose="020B0503020204020204"/>
                <a:ea typeface="+mn-ea"/>
                <a:cs typeface="+mn-cs"/>
              </a:rPr>
              <a:t>Rob Weech-Maldonado, PhD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Professor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Department of Health Services Administration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Corbel" panose="020B0503020204020204"/>
              </a:rPr>
              <a:t>School of Health Professions, </a:t>
            </a: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University of Alabama at Birmingham</a:t>
            </a:r>
          </a:p>
        </p:txBody>
      </p:sp>
      <p:pic>
        <p:nvPicPr>
          <p:cNvPr id="3" name="Picture 2" descr="Image preview">
            <a:extLst>
              <a:ext uri="{FF2B5EF4-FFF2-40B4-BE49-F238E27FC236}">
                <a16:creationId xmlns:a16="http://schemas.microsoft.com/office/drawing/2014/main" id="{168C76FC-8801-2B71-798A-FBA8631FFCE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45" r="5521" b="1"/>
          <a:stretch/>
        </p:blipFill>
        <p:spPr bwMode="auto">
          <a:xfrm>
            <a:off x="3487907" y="1935540"/>
            <a:ext cx="216818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074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BD28A-907F-1344-9162-D7184544966E}"/>
              </a:ext>
            </a:extLst>
          </p:cNvPr>
          <p:cNvSpPr>
            <a:spLocks noGrp="1"/>
          </p:cNvSpPr>
          <p:nvPr>
            <p:ph type="title"/>
          </p:nvPr>
        </p:nvSpPr>
        <p:spPr>
          <a:xfrm>
            <a:off x="384313" y="219444"/>
            <a:ext cx="8587408" cy="1508760"/>
          </a:xfrm>
        </p:spPr>
        <p:txBody>
          <a:bodyPr>
            <a:normAutofit/>
          </a:bodyPr>
          <a:lstStyle/>
          <a:p>
            <a:pPr algn="ctr"/>
            <a:r>
              <a:rPr lang="en-US" sz="3400" dirty="0"/>
              <a:t>The Strength of Maldonado’s Research:</a:t>
            </a:r>
            <a:br>
              <a:rPr lang="en-US" sz="3400" dirty="0"/>
            </a:br>
            <a:r>
              <a:rPr lang="en-US" sz="3400" dirty="0"/>
              <a:t>Reflections by nominators</a:t>
            </a:r>
          </a:p>
        </p:txBody>
      </p:sp>
      <p:sp>
        <p:nvSpPr>
          <p:cNvPr id="3" name="Content Placeholder 2">
            <a:extLst>
              <a:ext uri="{FF2B5EF4-FFF2-40B4-BE49-F238E27FC236}">
                <a16:creationId xmlns:a16="http://schemas.microsoft.com/office/drawing/2014/main" id="{915BD585-1034-8C4E-B8AA-9A8EAA4C7EE6}"/>
              </a:ext>
            </a:extLst>
          </p:cNvPr>
          <p:cNvSpPr>
            <a:spLocks noGrp="1"/>
          </p:cNvSpPr>
          <p:nvPr>
            <p:ph idx="1"/>
          </p:nvPr>
        </p:nvSpPr>
        <p:spPr>
          <a:xfrm>
            <a:off x="685019" y="2011680"/>
            <a:ext cx="7772400" cy="4846320"/>
          </a:xfrm>
        </p:spPr>
        <p:txBody>
          <a:bodyPr>
            <a:normAutofit/>
          </a:bodyPr>
          <a:lstStyle/>
          <a:p>
            <a:pPr marL="0" indent="0">
              <a:buNone/>
            </a:pPr>
            <a:endParaRPr lang="en-US" dirty="0"/>
          </a:p>
          <a:p>
            <a:pPr marL="0" indent="0">
              <a:buNone/>
            </a:pPr>
            <a:endParaRPr lang="en-US" dirty="0"/>
          </a:p>
        </p:txBody>
      </p:sp>
      <p:sp>
        <p:nvSpPr>
          <p:cNvPr id="6" name="Content Placeholder 2">
            <a:extLst>
              <a:ext uri="{FF2B5EF4-FFF2-40B4-BE49-F238E27FC236}">
                <a16:creationId xmlns:a16="http://schemas.microsoft.com/office/drawing/2014/main" id="{47F51102-1DC8-EE0C-4742-586FD110D96E}"/>
              </a:ext>
            </a:extLst>
          </p:cNvPr>
          <p:cNvSpPr txBox="1">
            <a:spLocks/>
          </p:cNvSpPr>
          <p:nvPr/>
        </p:nvSpPr>
        <p:spPr>
          <a:xfrm>
            <a:off x="837419" y="2164080"/>
            <a:ext cx="7772400" cy="4846320"/>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400" dirty="0"/>
              <a:t>“Professor </a:t>
            </a:r>
            <a:r>
              <a:rPr lang="en-US" sz="2400" dirty="0" err="1"/>
              <a:t>Weech</a:t>
            </a:r>
            <a:r>
              <a:rPr lang="en-US" sz="2400" dirty="0"/>
              <a:t>-Maldonado’s primary contributions have been to understanding how to improve long term care and health care diversity, equity, and inclusion…As </a:t>
            </a:r>
            <a:r>
              <a:rPr lang="en-US" sz="2600" dirty="0"/>
              <a:t>typifies Professor </a:t>
            </a:r>
            <a:r>
              <a:rPr lang="en-US" sz="2600" dirty="0" err="1"/>
              <a:t>Weech</a:t>
            </a:r>
            <a:r>
              <a:rPr lang="en-US" sz="2600" dirty="0"/>
              <a:t>-Maldonado’s research</a:t>
            </a:r>
            <a:r>
              <a:rPr lang="en-US" sz="2600" dirty="0">
                <a:solidFill>
                  <a:srgbClr val="FFFF00"/>
                </a:solidFill>
                <a:cs typeface="Times New Roman" panose="02020603050405020304" pitchFamily="18" charset="0"/>
              </a:rPr>
              <a:t>, [his] studies were grounded in clear conceptual frameworks and entailed appropriately sophisticated statistical analyses. This makes his important findings credible to policy makers as well as follow researchers.”</a:t>
            </a:r>
          </a:p>
          <a:p>
            <a:r>
              <a:rPr lang="en-US" sz="2400" dirty="0"/>
              <a:t>“Over his career, Dr. </a:t>
            </a:r>
            <a:r>
              <a:rPr lang="en-US" sz="2400" dirty="0" err="1"/>
              <a:t>Weech</a:t>
            </a:r>
            <a:r>
              <a:rPr lang="en-US" sz="2400" dirty="0"/>
              <a:t>-Maldonado has had and continues to have, a strong and impactful record in health care management research. </a:t>
            </a:r>
            <a:r>
              <a:rPr lang="en-US" sz="2600" dirty="0">
                <a:solidFill>
                  <a:srgbClr val="FFFF00"/>
                </a:solidFill>
                <a:cs typeface="Times New Roman" panose="02020603050405020304" pitchFamily="18" charset="0"/>
              </a:rPr>
              <a:t>He is one of the most respected researchers in the area of organizational and market factors on access, quality, and costs of care for vulnerable populations, particularly the elderly and racial/ethnic minorities. He has led the path in organizational research into long-term care with a focus on quality outcomes.” </a:t>
            </a:r>
          </a:p>
          <a:p>
            <a:r>
              <a:rPr lang="en-US" sz="2400" dirty="0"/>
              <a:t>“Usually a researcher remains in a set “comfort zone” of a limited number of research topics.  They avoid striking out into new areas of investigation for themselves, as doing so often carries some risk in terms of slower or less optimal scholarly performance. Rob has not done that and instead has challenged himself to become a scholarly expert over a number of some of the most important foci in our field…I’ve had the opportunity in my own work to </a:t>
            </a:r>
            <a:r>
              <a:rPr lang="en-US" sz="2600" dirty="0">
                <a:solidFill>
                  <a:srgbClr val="FFFF00"/>
                </a:solidFill>
                <a:cs typeface="Times New Roman" panose="02020603050405020304" pitchFamily="18" charset="0"/>
              </a:rPr>
              <a:t>read a number of Rob’s papers over the years. They are carefully crafted, thoughtful in the empiricism, and reliable pieces of research upon which other researchers can draw value from for their own work.”</a:t>
            </a:r>
          </a:p>
          <a:p>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707184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51F4F-5FD2-C44E-AD79-0FA583B3B54A}"/>
              </a:ext>
            </a:extLst>
          </p:cNvPr>
          <p:cNvSpPr>
            <a:spLocks noGrp="1"/>
          </p:cNvSpPr>
          <p:nvPr>
            <p:ph type="title"/>
          </p:nvPr>
        </p:nvSpPr>
        <p:spPr/>
        <p:txBody>
          <a:bodyPr>
            <a:normAutofit fontScale="90000"/>
          </a:bodyPr>
          <a:lstStyle/>
          <a:p>
            <a:r>
              <a:rPr lang="en-US" dirty="0"/>
              <a:t>A Pioneer for EXAMINING CULTURALLY COMPETENT CARE and Health Disparities</a:t>
            </a:r>
          </a:p>
        </p:txBody>
      </p:sp>
      <p:sp>
        <p:nvSpPr>
          <p:cNvPr id="3" name="Content Placeholder 2">
            <a:extLst>
              <a:ext uri="{FF2B5EF4-FFF2-40B4-BE49-F238E27FC236}">
                <a16:creationId xmlns:a16="http://schemas.microsoft.com/office/drawing/2014/main" id="{59E41D56-9D71-1747-831A-6112A8C1C645}"/>
              </a:ext>
            </a:extLst>
          </p:cNvPr>
          <p:cNvSpPr>
            <a:spLocks noGrp="1"/>
          </p:cNvSpPr>
          <p:nvPr>
            <p:ph idx="1"/>
          </p:nvPr>
        </p:nvSpPr>
        <p:spPr>
          <a:xfrm>
            <a:off x="685019" y="2011680"/>
            <a:ext cx="7772400" cy="4846320"/>
          </a:xfrm>
        </p:spPr>
        <p:txBody>
          <a:bodyPr>
            <a:normAutofit/>
          </a:bodyPr>
          <a:lstStyle/>
          <a:p>
            <a:pPr marL="0" indent="0">
              <a:lnSpc>
                <a:spcPct val="100000"/>
              </a:lnSpc>
              <a:spcAft>
                <a:spcPts val="1800"/>
              </a:spcAft>
              <a:buNone/>
            </a:pPr>
            <a:endParaRPr lang="en-US" sz="2200" dirty="0"/>
          </a:p>
          <a:p>
            <a:endParaRPr lang="en-US" dirty="0"/>
          </a:p>
        </p:txBody>
      </p:sp>
      <p:sp>
        <p:nvSpPr>
          <p:cNvPr id="4" name="Content Placeholder 2">
            <a:extLst>
              <a:ext uri="{FF2B5EF4-FFF2-40B4-BE49-F238E27FC236}">
                <a16:creationId xmlns:a16="http://schemas.microsoft.com/office/drawing/2014/main" id="{3550570D-1810-135D-FFA8-B6C639F1E306}"/>
              </a:ext>
            </a:extLst>
          </p:cNvPr>
          <p:cNvSpPr txBox="1">
            <a:spLocks/>
          </p:cNvSpPr>
          <p:nvPr/>
        </p:nvSpPr>
        <p:spPr>
          <a:xfrm>
            <a:off x="837419" y="2164080"/>
            <a:ext cx="7772400" cy="484632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dirty="0">
                <a:effectLst/>
                <a:ea typeface="Calibri" panose="020F0502020204030204" pitchFamily="34" charset="0"/>
                <a:cs typeface="Times New Roman" panose="02020603050405020304" pitchFamily="18" charset="0"/>
              </a:rPr>
              <a:t>“</a:t>
            </a:r>
            <a:r>
              <a:rPr lang="en-US" dirty="0">
                <a:ea typeface="Calibri" panose="020F0502020204030204" pitchFamily="34" charset="0"/>
                <a:cs typeface="Times New Roman" panose="02020603050405020304" pitchFamily="18" charset="0"/>
              </a:rPr>
              <a:t>H</a:t>
            </a:r>
            <a:r>
              <a:rPr lang="en-US" dirty="0">
                <a:effectLst/>
                <a:ea typeface="Times New Roman" panose="02020603050405020304" pitchFamily="18" charset="0"/>
                <a:cs typeface="Times New Roman" panose="02020603050405020304" pitchFamily="18" charset="0"/>
              </a:rPr>
              <a:t>e led the first work establishing how patient experience differed by race, ethnicity, and preferred language. </a:t>
            </a:r>
            <a:r>
              <a:rPr lang="en-US" dirty="0">
                <a:solidFill>
                  <a:srgbClr val="FFFF00"/>
                </a:solidFill>
                <a:effectLst/>
                <a:ea typeface="Times New Roman" panose="02020603050405020304" pitchFamily="18" charset="0"/>
                <a:cs typeface="Times New Roman" panose="02020603050405020304" pitchFamily="18" charset="0"/>
              </a:rPr>
              <a:t>This work, and his equally important contributions to measuring culturally competent care and demonstrating its link to health care disparities, are foundational in the study of health equity and patient-centered care</a:t>
            </a:r>
            <a:r>
              <a:rPr lang="en-US" dirty="0">
                <a:effectLst/>
                <a:ea typeface="Times New Roman" panose="02020603050405020304" pitchFamily="18" charset="0"/>
                <a:cs typeface="Times New Roman" panose="02020603050405020304" pitchFamily="18" charset="0"/>
              </a:rPr>
              <a:t>….Rob’s recent publications linking hospital cultural competency to dimensions such as hospital financial performance and patient safety culture demonstrate his continuing centrality to this area.”</a:t>
            </a:r>
          </a:p>
          <a:p>
            <a:r>
              <a:rPr lang="en-US" dirty="0">
                <a:effectLst/>
                <a:ea typeface="Times New Roman" panose="02020603050405020304" pitchFamily="18" charset="0"/>
                <a:cs typeface="Times New Roman" panose="02020603050405020304" pitchFamily="18" charset="0"/>
              </a:rPr>
              <a:t>“Rob’s methodological contributions include the </a:t>
            </a:r>
            <a:r>
              <a:rPr lang="en-US" dirty="0">
                <a:solidFill>
                  <a:srgbClr val="FFFF00"/>
                </a:solidFill>
                <a:effectLst/>
                <a:ea typeface="Times New Roman" panose="02020603050405020304" pitchFamily="18" charset="0"/>
                <a:cs typeface="Times New Roman" panose="02020603050405020304" pitchFamily="18" charset="0"/>
              </a:rPr>
              <a:t>first study to demonstrate the role of scale use in understanding racial and ethnic differences in CAHPS global ratings</a:t>
            </a:r>
            <a:r>
              <a:rPr lang="en-US" dirty="0">
                <a:effectLst/>
                <a:ea typeface="Times New Roman" panose="02020603050405020304" pitchFamily="18" charset="0"/>
                <a:cs typeface="Times New Roman" panose="02020603050405020304" pitchFamily="18" charset="0"/>
              </a:rPr>
              <a:t>; his substantive contributions include the first major study of patient experience in Puerto Rico.”  </a:t>
            </a:r>
          </a:p>
        </p:txBody>
      </p:sp>
    </p:spTree>
    <p:extLst>
      <p:ext uri="{BB962C8B-B14F-4D97-AF65-F5344CB8AC3E}">
        <p14:creationId xmlns:p14="http://schemas.microsoft.com/office/powerpoint/2010/main" val="38774285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4FEF-5EC9-3C46-8E74-ECB170961175}"/>
              </a:ext>
            </a:extLst>
          </p:cNvPr>
          <p:cNvSpPr>
            <a:spLocks noGrp="1"/>
          </p:cNvSpPr>
          <p:nvPr>
            <p:ph type="title"/>
          </p:nvPr>
        </p:nvSpPr>
        <p:spPr>
          <a:xfrm>
            <a:off x="902189" y="284176"/>
            <a:ext cx="7338060" cy="1508760"/>
          </a:xfrm>
        </p:spPr>
        <p:txBody>
          <a:bodyPr>
            <a:normAutofit fontScale="90000"/>
          </a:bodyPr>
          <a:lstStyle/>
          <a:p>
            <a:pPr algn="ctr"/>
            <a:r>
              <a:rPr lang="en-US" dirty="0"/>
              <a:t>HCMD Keynote Address</a:t>
            </a:r>
            <a:br>
              <a:rPr lang="en-US" dirty="0"/>
            </a:br>
            <a:r>
              <a:rPr lang="en-US" i="1" cap="none" dirty="0"/>
              <a:t>by</a:t>
            </a:r>
            <a:r>
              <a:rPr lang="en-US" dirty="0"/>
              <a:t>   </a:t>
            </a:r>
            <a:br>
              <a:rPr lang="en-US" dirty="0"/>
            </a:br>
            <a:r>
              <a:rPr lang="en-US" dirty="0"/>
              <a:t>Rob Weech-Maldonado</a:t>
            </a:r>
          </a:p>
        </p:txBody>
      </p:sp>
      <p:pic>
        <p:nvPicPr>
          <p:cNvPr id="2050" name="Picture 2" descr="Image preview">
            <a:extLst>
              <a:ext uri="{FF2B5EF4-FFF2-40B4-BE49-F238E27FC236}">
                <a16:creationId xmlns:a16="http://schemas.microsoft.com/office/drawing/2014/main" id="{94B161FA-A453-9B78-368D-C302AD79EDF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43" r="5519" b="1"/>
          <a:stretch/>
        </p:blipFill>
        <p:spPr bwMode="auto">
          <a:xfrm>
            <a:off x="362" y="1822028"/>
            <a:ext cx="3256813" cy="503597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C58D4B4B-9601-8B43-A3FA-70B30DBE1776}"/>
              </a:ext>
            </a:extLst>
          </p:cNvPr>
          <p:cNvSpPr>
            <a:spLocks noGrp="1"/>
          </p:cNvSpPr>
          <p:nvPr>
            <p:ph idx="1"/>
          </p:nvPr>
        </p:nvSpPr>
        <p:spPr>
          <a:xfrm>
            <a:off x="3579018" y="2011680"/>
            <a:ext cx="4893469" cy="4206240"/>
          </a:xfrm>
        </p:spPr>
        <p:txBody>
          <a:bodyPr>
            <a:normAutofit/>
          </a:bodyPr>
          <a:lstStyle/>
          <a:p>
            <a:pPr marL="0" indent="0">
              <a:buNone/>
            </a:pPr>
            <a:r>
              <a:rPr lang="en-US" u="sng" dirty="0">
                <a:effectLst/>
                <a:ea typeface="Calibri" panose="020F0502020204030204" pitchFamily="34" charset="0"/>
              </a:rPr>
              <a:t>Title</a:t>
            </a:r>
            <a:r>
              <a:rPr lang="en-US" dirty="0">
                <a:effectLst/>
                <a:ea typeface="Calibri" panose="020F0502020204030204" pitchFamily="34" charset="0"/>
              </a:rPr>
              <a:t>:  </a:t>
            </a:r>
          </a:p>
          <a:p>
            <a:pPr marL="0" indent="0">
              <a:buNone/>
            </a:pPr>
            <a:r>
              <a:rPr lang="en-US" dirty="0">
                <a:effectLst/>
                <a:ea typeface="Calibri" panose="020F0502020204030204" pitchFamily="34" charset="0"/>
              </a:rPr>
              <a:t>Closing the Healthcare Quality Gap for Vulnerable Populations: My Research Journey</a:t>
            </a:r>
          </a:p>
          <a:p>
            <a:pPr marL="739775" indent="-739775"/>
            <a:endParaRPr lang="en-US" u="sng" strike="noStrike" dirty="0">
              <a:ea typeface="Calibri" panose="020F0502020204030204" pitchFamily="34" charset="0"/>
            </a:endParaRPr>
          </a:p>
          <a:p>
            <a:pPr marL="739775" indent="-739775"/>
            <a:endParaRPr lang="en-US" dirty="0">
              <a:ea typeface="Calibri" panose="020F0502020204030204" pitchFamily="34" charset="0"/>
            </a:endParaRPr>
          </a:p>
          <a:p>
            <a:pPr marL="285750" indent="-285750">
              <a:spcBef>
                <a:spcPts val="0"/>
              </a:spcBef>
              <a:spcAft>
                <a:spcPts val="0"/>
              </a:spcAft>
              <a:buNone/>
            </a:pPr>
            <a:r>
              <a:rPr lang="en-US" dirty="0">
                <a:effectLst/>
                <a:ea typeface="Calibri" panose="020F0502020204030204" pitchFamily="34" charset="0"/>
              </a:rPr>
              <a:t>*  </a:t>
            </a:r>
            <a:r>
              <a:rPr lang="en-US" dirty="0">
                <a:ea typeface="Calibri" panose="020F0502020204030204" pitchFamily="34" charset="0"/>
              </a:rPr>
              <a:t>Rob</a:t>
            </a:r>
            <a:r>
              <a:rPr lang="en-US" dirty="0">
                <a:effectLst/>
                <a:ea typeface="Calibri" panose="020F0502020204030204" pitchFamily="34" charset="0"/>
              </a:rPr>
              <a:t> will be introduced by Dr. Nancy Borkowski</a:t>
            </a:r>
            <a:endParaRPr lang="en-US" dirty="0"/>
          </a:p>
        </p:txBody>
      </p:sp>
      <p:sp>
        <p:nvSpPr>
          <p:cNvPr id="4" name="Title 1">
            <a:extLst>
              <a:ext uri="{FF2B5EF4-FFF2-40B4-BE49-F238E27FC236}">
                <a16:creationId xmlns:a16="http://schemas.microsoft.com/office/drawing/2014/main" id="{B9B90809-22F2-484E-86C4-6865DE25AC97}"/>
              </a:ext>
            </a:extLst>
          </p:cNvPr>
          <p:cNvSpPr txBox="1">
            <a:spLocks/>
          </p:cNvSpPr>
          <p:nvPr/>
        </p:nvSpPr>
        <p:spPr>
          <a:xfrm>
            <a:off x="685019" y="284176"/>
            <a:ext cx="7772400" cy="1508760"/>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lnSpc>
                <a:spcPct val="100000"/>
              </a:lnSpc>
              <a:spcAft>
                <a:spcPts val="600"/>
              </a:spcAft>
            </a:pPr>
            <a:br>
              <a:rPr lang="en-US" sz="1800"/>
            </a:br>
            <a:endParaRPr lang="en-US" sz="1800"/>
          </a:p>
        </p:txBody>
      </p:sp>
    </p:spTree>
    <p:extLst>
      <p:ext uri="{BB962C8B-B14F-4D97-AF65-F5344CB8AC3E}">
        <p14:creationId xmlns:p14="http://schemas.microsoft.com/office/powerpoint/2010/main" val="24668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4" name="Rectangle 1043">
            <a:extLst>
              <a:ext uri="{FF2B5EF4-FFF2-40B4-BE49-F238E27FC236}">
                <a16:creationId xmlns:a16="http://schemas.microsoft.com/office/drawing/2014/main" id="{937E6D20-479A-4FAB-99FD-CB9355D67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059012"/>
            <a:ext cx="9141714"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46" name="Rectangle 1045">
            <a:extLst>
              <a:ext uri="{FF2B5EF4-FFF2-40B4-BE49-F238E27FC236}">
                <a16:creationId xmlns:a16="http://schemas.microsoft.com/office/drawing/2014/main" id="{263897BD-3FEE-4148-905C-EFBE4781E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47">
            <a:extLst>
              <a:ext uri="{FF2B5EF4-FFF2-40B4-BE49-F238E27FC236}">
                <a16:creationId xmlns:a16="http://schemas.microsoft.com/office/drawing/2014/main" id="{BCB08BD3-67C7-4273-9EA7-07733AA54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3982720"/>
            <a:ext cx="9141714"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4319" y="4119880"/>
            <a:ext cx="8603674" cy="1739347"/>
          </a:xfrm>
        </p:spPr>
        <p:txBody>
          <a:bodyPr vert="horz" lIns="91440" tIns="45720" rIns="91440" bIns="45720" rtlCol="0" anchor="ctr">
            <a:normAutofit/>
          </a:bodyPr>
          <a:lstStyle/>
          <a:p>
            <a:pPr algn="ctr">
              <a:lnSpc>
                <a:spcPct val="80000"/>
              </a:lnSpc>
            </a:pPr>
            <a:r>
              <a:rPr lang="en-US" sz="4200" spc="150" dirty="0"/>
              <a:t>Thank you and best wishes to Our new chair, </a:t>
            </a:r>
            <a:br>
              <a:rPr lang="en-US" sz="4200" spc="150" dirty="0"/>
            </a:br>
            <a:r>
              <a:rPr lang="en-US" sz="4200" b="1" spc="150" dirty="0"/>
              <a:t>Cheryl Rathert</a:t>
            </a:r>
          </a:p>
        </p:txBody>
      </p:sp>
      <p:sp>
        <p:nvSpPr>
          <p:cNvPr id="1050" name="Rectangle 1049">
            <a:extLst>
              <a:ext uri="{FF2B5EF4-FFF2-40B4-BE49-F238E27FC236}">
                <a16:creationId xmlns:a16="http://schemas.microsoft.com/office/drawing/2014/main" id="{C830092F-F110-4A3C-A5BA-262D4A098A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0928" y="616626"/>
            <a:ext cx="3118643" cy="31826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gavel&#10;&#10;Description automatically generate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844" y="926331"/>
            <a:ext cx="2570811" cy="2542716"/>
          </a:xfrm>
          <a:prstGeom prst="rect">
            <a:avLst/>
          </a:prstGeom>
        </p:spPr>
      </p:pic>
      <p:sp>
        <p:nvSpPr>
          <p:cNvPr id="1052" name="Rectangle 1051">
            <a:extLst>
              <a:ext uri="{FF2B5EF4-FFF2-40B4-BE49-F238E27FC236}">
                <a16:creationId xmlns:a16="http://schemas.microsoft.com/office/drawing/2014/main" id="{436B355D-681C-4477-ACD2-2C2DF3508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616626"/>
            <a:ext cx="3118643" cy="31826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eryl Rathert">
            <a:extLst>
              <a:ext uri="{FF2B5EF4-FFF2-40B4-BE49-F238E27FC236}">
                <a16:creationId xmlns:a16="http://schemas.microsoft.com/office/drawing/2014/main" id="{20CF19C9-3A13-3050-A014-2162E77685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53781" y="987885"/>
            <a:ext cx="2275730" cy="254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75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CFDA-EA5E-40CF-676E-6EB57686A867}"/>
              </a:ext>
            </a:extLst>
          </p:cNvPr>
          <p:cNvSpPr>
            <a:spLocks noGrp="1"/>
          </p:cNvSpPr>
          <p:nvPr>
            <p:ph type="title"/>
          </p:nvPr>
        </p:nvSpPr>
        <p:spPr/>
        <p:txBody>
          <a:bodyPr/>
          <a:lstStyle/>
          <a:p>
            <a:r>
              <a:rPr lang="en-US" dirty="0">
                <a:solidFill>
                  <a:schemeClr val="bg1"/>
                </a:solidFill>
              </a:rPr>
              <a:t>Communications</a:t>
            </a:r>
          </a:p>
        </p:txBody>
      </p:sp>
      <p:sp>
        <p:nvSpPr>
          <p:cNvPr id="3" name="Content Placeholder 2">
            <a:extLst>
              <a:ext uri="{FF2B5EF4-FFF2-40B4-BE49-F238E27FC236}">
                <a16:creationId xmlns:a16="http://schemas.microsoft.com/office/drawing/2014/main" id="{766200BA-3E8E-42E2-01A8-58F7482C1A2A}"/>
              </a:ext>
            </a:extLst>
          </p:cNvPr>
          <p:cNvSpPr>
            <a:spLocks noGrp="1"/>
          </p:cNvSpPr>
          <p:nvPr>
            <p:ph idx="1"/>
          </p:nvPr>
        </p:nvSpPr>
        <p:spPr>
          <a:xfrm>
            <a:off x="685019" y="3705883"/>
            <a:ext cx="7772400" cy="3173029"/>
          </a:xfrm>
        </p:spPr>
        <p:txBody>
          <a:bodyPr>
            <a:normAutofit fontScale="70000" lnSpcReduction="20000"/>
          </a:bodyPr>
          <a:lstStyle/>
          <a:p>
            <a:pPr marL="0" indent="0">
              <a:buNone/>
            </a:pPr>
            <a:endParaRPr lang="en-US" dirty="0"/>
          </a:p>
          <a:p>
            <a:pPr marL="0" indent="0">
              <a:buNone/>
            </a:pPr>
            <a:r>
              <a:rPr lang="en-US" sz="2600" b="1" u="sng" dirty="0"/>
              <a:t>What do we do?  </a:t>
            </a:r>
          </a:p>
          <a:p>
            <a:pPr>
              <a:lnSpc>
                <a:spcPct val="120000"/>
              </a:lnSpc>
              <a:buFont typeface="Arial" panose="020B0604020202020204" pitchFamily="34" charset="0"/>
              <a:buChar char="•"/>
            </a:pPr>
            <a:r>
              <a:rPr lang="en-US" dirty="0"/>
              <a:t>HCM Quarterly Newsletter</a:t>
            </a:r>
          </a:p>
          <a:p>
            <a:pPr>
              <a:lnSpc>
                <a:spcPct val="120000"/>
              </a:lnSpc>
              <a:buFont typeface="Arial" panose="020B0604020202020204" pitchFamily="34" charset="0"/>
              <a:buChar char="•"/>
            </a:pPr>
            <a:r>
              <a:rPr lang="en-US" dirty="0"/>
              <a:t>Daily Conference Email Updates</a:t>
            </a:r>
          </a:p>
          <a:p>
            <a:pPr marL="0" indent="0">
              <a:buNone/>
            </a:pPr>
            <a:r>
              <a:rPr lang="en-US" sz="2600" b="1" u="sng" dirty="0"/>
              <a:t>Other Updates: </a:t>
            </a:r>
          </a:p>
          <a:p>
            <a:pPr marL="468312" indent="-457200">
              <a:buFont typeface="Wingdings" pitchFamily="2" charset="2"/>
              <a:buAutoNum type="arabicParenR"/>
            </a:pPr>
            <a:r>
              <a:rPr lang="en-US" dirty="0"/>
              <a:t>We are no longer utilizing Twitter/X </a:t>
            </a:r>
          </a:p>
          <a:p>
            <a:pPr marL="457200" indent="-457200">
              <a:buAutoNum type="arabicParenR"/>
            </a:pPr>
            <a:r>
              <a:rPr lang="en-US" dirty="0"/>
              <a:t>All members can use AOM connect to reach out to colleagues in the division. Posts will be approved within 2 business days </a:t>
            </a:r>
            <a:r>
              <a:rPr lang="en-US" i="1" dirty="0"/>
              <a:t>(How to video on </a:t>
            </a:r>
            <a:r>
              <a:rPr lang="en-US" i="1" dirty="0">
                <a:hlinkClick r:id="rId2"/>
              </a:rPr>
              <a:t>www.hcm.aom.org</a:t>
            </a:r>
            <a:r>
              <a:rPr lang="en-US" i="1" dirty="0"/>
              <a:t>) </a:t>
            </a:r>
          </a:p>
          <a:p>
            <a:pPr marL="457200" indent="-457200">
              <a:buAutoNum type="arabicParenR"/>
            </a:pPr>
            <a:r>
              <a:rPr lang="en-US" dirty="0"/>
              <a:t>If you aren’t getting communication from AOM Connect/HCM division, check your communication settings </a:t>
            </a:r>
            <a:r>
              <a:rPr lang="en-US" i="1" dirty="0"/>
              <a:t>(How to video on  </a:t>
            </a:r>
            <a:r>
              <a:rPr lang="en-US" i="1" dirty="0" err="1"/>
              <a:t>www.hcm.aom.org</a:t>
            </a:r>
            <a:r>
              <a:rPr lang="en-US" i="1" dirty="0"/>
              <a:t>)</a:t>
            </a:r>
          </a:p>
          <a:p>
            <a:pPr marL="0" indent="0">
              <a:buNone/>
            </a:pPr>
            <a:endParaRPr lang="en-US" dirty="0"/>
          </a:p>
        </p:txBody>
      </p:sp>
      <p:pic>
        <p:nvPicPr>
          <p:cNvPr id="5" name="Picture 4" descr="A person in a suit and tie&#10;&#10;Description automatically generated">
            <a:extLst>
              <a:ext uri="{FF2B5EF4-FFF2-40B4-BE49-F238E27FC236}">
                <a16:creationId xmlns:a16="http://schemas.microsoft.com/office/drawing/2014/main" id="{1DCEB1C3-C0CD-0E2F-38D9-8E6BF4D65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876" y="2576557"/>
            <a:ext cx="958772" cy="929119"/>
          </a:xfrm>
          <a:prstGeom prst="rect">
            <a:avLst/>
          </a:prstGeom>
        </p:spPr>
      </p:pic>
      <p:pic>
        <p:nvPicPr>
          <p:cNvPr id="7" name="Picture 6">
            <a:extLst>
              <a:ext uri="{FF2B5EF4-FFF2-40B4-BE49-F238E27FC236}">
                <a16:creationId xmlns:a16="http://schemas.microsoft.com/office/drawing/2014/main" id="{54D2B1B1-FCD7-5CD8-122B-B8AED7206C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675" y="2540686"/>
            <a:ext cx="50800" cy="12700"/>
          </a:xfrm>
          <a:prstGeom prst="rect">
            <a:avLst/>
          </a:prstGeom>
        </p:spPr>
      </p:pic>
      <p:pic>
        <p:nvPicPr>
          <p:cNvPr id="9" name="Picture 8" descr="A person smiling for a picture&#10;&#10;Description automatically generated">
            <a:extLst>
              <a:ext uri="{FF2B5EF4-FFF2-40B4-BE49-F238E27FC236}">
                <a16:creationId xmlns:a16="http://schemas.microsoft.com/office/drawing/2014/main" id="{2555BD05-CCDB-245E-6F27-D7121734C4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1142" y="2576366"/>
            <a:ext cx="943750" cy="929118"/>
          </a:xfrm>
          <a:prstGeom prst="rect">
            <a:avLst/>
          </a:prstGeom>
        </p:spPr>
      </p:pic>
      <p:pic>
        <p:nvPicPr>
          <p:cNvPr id="11" name="Picture 10" descr="A person smiling at camera&#10;&#10;Description automatically generated">
            <a:extLst>
              <a:ext uri="{FF2B5EF4-FFF2-40B4-BE49-F238E27FC236}">
                <a16:creationId xmlns:a16="http://schemas.microsoft.com/office/drawing/2014/main" id="{9194AE8F-689C-B200-669B-638489D2FC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7008" y="2565128"/>
            <a:ext cx="1015150" cy="905994"/>
          </a:xfrm>
          <a:prstGeom prst="rect">
            <a:avLst/>
          </a:prstGeom>
        </p:spPr>
      </p:pic>
      <p:pic>
        <p:nvPicPr>
          <p:cNvPr id="13" name="Picture 12" descr="A person smiling at the camera&#10;&#10;Description automatically generated">
            <a:extLst>
              <a:ext uri="{FF2B5EF4-FFF2-40B4-BE49-F238E27FC236}">
                <a16:creationId xmlns:a16="http://schemas.microsoft.com/office/drawing/2014/main" id="{E4CEF2D0-107E-3A51-9AB4-C24B1245BB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1632" y="2553241"/>
            <a:ext cx="943750" cy="929769"/>
          </a:xfrm>
          <a:prstGeom prst="rect">
            <a:avLst/>
          </a:prstGeom>
        </p:spPr>
      </p:pic>
      <p:pic>
        <p:nvPicPr>
          <p:cNvPr id="15" name="Picture 14" descr="A person smiling at the camera&#10;&#10;Description automatically generated">
            <a:extLst>
              <a:ext uri="{FF2B5EF4-FFF2-40B4-BE49-F238E27FC236}">
                <a16:creationId xmlns:a16="http://schemas.microsoft.com/office/drawing/2014/main" id="{A7EF1BD8-DB81-1775-2706-C3D6C0691D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4670" y="2553241"/>
            <a:ext cx="905994" cy="905994"/>
          </a:xfrm>
          <a:prstGeom prst="rect">
            <a:avLst/>
          </a:prstGeom>
        </p:spPr>
      </p:pic>
      <p:sp>
        <p:nvSpPr>
          <p:cNvPr id="16" name="TextBox 15">
            <a:extLst>
              <a:ext uri="{FF2B5EF4-FFF2-40B4-BE49-F238E27FC236}">
                <a16:creationId xmlns:a16="http://schemas.microsoft.com/office/drawing/2014/main" id="{90428F6B-EDDA-0B62-483C-5241EE3ABFD5}"/>
              </a:ext>
            </a:extLst>
          </p:cNvPr>
          <p:cNvSpPr txBox="1"/>
          <p:nvPr/>
        </p:nvSpPr>
        <p:spPr>
          <a:xfrm>
            <a:off x="795647" y="3459235"/>
            <a:ext cx="113875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orbel" panose="020B0503020204020204"/>
                <a:ea typeface="+mn-ea"/>
                <a:cs typeface="+mn-cs"/>
              </a:rPr>
              <a:t>Tory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orbel" panose="020B0503020204020204"/>
                <a:ea typeface="+mn-ea"/>
                <a:cs typeface="+mn-cs"/>
              </a:rPr>
              <a:t>Hogan, Chair</a:t>
            </a:r>
          </a:p>
        </p:txBody>
      </p:sp>
      <p:sp>
        <p:nvSpPr>
          <p:cNvPr id="17" name="TextBox 16">
            <a:extLst>
              <a:ext uri="{FF2B5EF4-FFF2-40B4-BE49-F238E27FC236}">
                <a16:creationId xmlns:a16="http://schemas.microsoft.com/office/drawing/2014/main" id="{40A94BEC-453A-88B4-C530-C705DCCB0935}"/>
              </a:ext>
            </a:extLst>
          </p:cNvPr>
          <p:cNvSpPr txBox="1"/>
          <p:nvPr/>
        </p:nvSpPr>
        <p:spPr>
          <a:xfrm>
            <a:off x="2279015" y="3444273"/>
            <a:ext cx="113875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orbel" panose="020B0503020204020204"/>
                <a:ea typeface="+mn-ea"/>
                <a:cs typeface="+mn-cs"/>
              </a:rPr>
              <a:t>Jennifer Hefner</a:t>
            </a:r>
          </a:p>
        </p:txBody>
      </p:sp>
      <p:sp>
        <p:nvSpPr>
          <p:cNvPr id="18" name="TextBox 17">
            <a:extLst>
              <a:ext uri="{FF2B5EF4-FFF2-40B4-BE49-F238E27FC236}">
                <a16:creationId xmlns:a16="http://schemas.microsoft.com/office/drawing/2014/main" id="{78B6D36B-DF7B-CF70-546C-67335BEA99BC}"/>
              </a:ext>
            </a:extLst>
          </p:cNvPr>
          <p:cNvSpPr txBox="1"/>
          <p:nvPr/>
        </p:nvSpPr>
        <p:spPr>
          <a:xfrm>
            <a:off x="3773639" y="3474647"/>
            <a:ext cx="113875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orbel" panose="020B0503020204020204"/>
                <a:ea typeface="+mn-ea"/>
                <a:cs typeface="+mn-cs"/>
              </a:rPr>
              <a:t>Lesley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orbel" panose="020B0503020204020204"/>
                <a:ea typeface="+mn-ea"/>
                <a:cs typeface="+mn-cs"/>
              </a:rPr>
              <a:t>Clack</a:t>
            </a:r>
          </a:p>
        </p:txBody>
      </p:sp>
      <p:sp>
        <p:nvSpPr>
          <p:cNvPr id="19" name="TextBox 18">
            <a:extLst>
              <a:ext uri="{FF2B5EF4-FFF2-40B4-BE49-F238E27FC236}">
                <a16:creationId xmlns:a16="http://schemas.microsoft.com/office/drawing/2014/main" id="{E03F7A16-B282-297C-18E3-EFBAEFA37D89}"/>
              </a:ext>
            </a:extLst>
          </p:cNvPr>
          <p:cNvSpPr txBox="1"/>
          <p:nvPr/>
        </p:nvSpPr>
        <p:spPr>
          <a:xfrm>
            <a:off x="5213884" y="3487669"/>
            <a:ext cx="113875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orbel" panose="020B0503020204020204"/>
                <a:ea typeface="+mn-ea"/>
                <a:cs typeface="+mn-cs"/>
              </a:rPr>
              <a:t>Nate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orbel" panose="020B0503020204020204"/>
                <a:ea typeface="+mn-ea"/>
                <a:cs typeface="+mn-cs"/>
              </a:rPr>
              <a:t>Carrol</a:t>
            </a:r>
          </a:p>
        </p:txBody>
      </p:sp>
      <p:sp>
        <p:nvSpPr>
          <p:cNvPr id="20" name="TextBox 19">
            <a:extLst>
              <a:ext uri="{FF2B5EF4-FFF2-40B4-BE49-F238E27FC236}">
                <a16:creationId xmlns:a16="http://schemas.microsoft.com/office/drawing/2014/main" id="{34C95C9D-40CF-C216-AC63-79FEEB819A5C}"/>
              </a:ext>
            </a:extLst>
          </p:cNvPr>
          <p:cNvSpPr txBox="1"/>
          <p:nvPr/>
        </p:nvSpPr>
        <p:spPr>
          <a:xfrm>
            <a:off x="6654129" y="3459235"/>
            <a:ext cx="113875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orbel" panose="020B0503020204020204"/>
                <a:ea typeface="+mn-ea"/>
                <a:cs typeface="+mn-cs"/>
              </a:rPr>
              <a:t>Sara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orbel" panose="020B0503020204020204"/>
                <a:ea typeface="+mn-ea"/>
                <a:cs typeface="+mn-cs"/>
              </a:rPr>
              <a:t>Singer</a:t>
            </a:r>
          </a:p>
        </p:txBody>
      </p:sp>
      <p:sp>
        <p:nvSpPr>
          <p:cNvPr id="21" name="TextBox 20">
            <a:extLst>
              <a:ext uri="{FF2B5EF4-FFF2-40B4-BE49-F238E27FC236}">
                <a16:creationId xmlns:a16="http://schemas.microsoft.com/office/drawing/2014/main" id="{82C74E29-3C04-EE74-A73A-67A5F10010DA}"/>
              </a:ext>
            </a:extLst>
          </p:cNvPr>
          <p:cNvSpPr txBox="1"/>
          <p:nvPr/>
        </p:nvSpPr>
        <p:spPr>
          <a:xfrm>
            <a:off x="795647" y="1900052"/>
            <a:ext cx="744582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We are a committee now! </a:t>
            </a:r>
          </a:p>
        </p:txBody>
      </p:sp>
      <p:sp>
        <p:nvSpPr>
          <p:cNvPr id="23" name="TextBox 22">
            <a:extLst>
              <a:ext uri="{FF2B5EF4-FFF2-40B4-BE49-F238E27FC236}">
                <a16:creationId xmlns:a16="http://schemas.microsoft.com/office/drawing/2014/main" id="{3683DBF7-B65B-C3F8-30A3-01D2B07B8482}"/>
              </a:ext>
            </a:extLst>
          </p:cNvPr>
          <p:cNvSpPr txBox="1"/>
          <p:nvPr/>
        </p:nvSpPr>
        <p:spPr>
          <a:xfrm>
            <a:off x="3773639" y="4412061"/>
            <a:ext cx="4572000" cy="733534"/>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1200"/>
              </a:spcBef>
              <a:spcAft>
                <a:spcPts val="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Corbel" panose="020B0503020204020204"/>
                <a:ea typeface="+mn-ea"/>
                <a:cs typeface="+mn-cs"/>
              </a:rPr>
              <a:t>Update/Manage and develop </a:t>
            </a:r>
            <a:r>
              <a:rPr kumimoji="0" lang="en-US" sz="1500" b="0" i="0" u="none" strike="noStrike" kern="1200" cap="none" spc="0" normalizeH="0" baseline="0" noProof="0" dirty="0">
                <a:ln>
                  <a:noFill/>
                </a:ln>
                <a:solidFill>
                  <a:srgbClr val="FFFFFF"/>
                </a:solidFill>
                <a:effectLst/>
                <a:uLnTx/>
                <a:uFillTx/>
                <a:latin typeface="Corbel" panose="020B0503020204020204"/>
                <a:ea typeface="+mn-ea"/>
                <a:cs typeface="+mn-cs"/>
                <a:hlinkClick r:id="rId9"/>
              </a:rPr>
              <a:t>www.hcm.aom.org,</a:t>
            </a:r>
            <a:endParaRPr kumimoji="0" lang="en-US" sz="15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285750" marR="0" lvl="0" indent="-285750" algn="l" defTabSz="457200" rtl="0" eaLnBrk="1" fontAlgn="auto" latinLnBrk="0" hangingPunct="1">
              <a:lnSpc>
                <a:spcPct val="100000"/>
              </a:lnSpc>
              <a:spcBef>
                <a:spcPts val="1200"/>
              </a:spcBef>
              <a:spcAft>
                <a:spcPts val="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Corbel" panose="020B0503020204020204"/>
                <a:ea typeface="+mn-ea"/>
                <a:cs typeface="+mn-cs"/>
              </a:rPr>
              <a:t>Manage AOM Connect</a:t>
            </a:r>
          </a:p>
        </p:txBody>
      </p:sp>
    </p:spTree>
    <p:extLst>
      <p:ext uri="{BB962C8B-B14F-4D97-AF65-F5344CB8AC3E}">
        <p14:creationId xmlns:p14="http://schemas.microsoft.com/office/powerpoint/2010/main" val="1268299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000" y="230201"/>
            <a:ext cx="7772400" cy="1508760"/>
          </a:xfrm>
        </p:spPr>
        <p:txBody>
          <a:bodyPr/>
          <a:lstStyle/>
          <a:p>
            <a:pPr algn="ctr"/>
            <a:r>
              <a:rPr lang="en-US" dirty="0"/>
              <a:t>Thank you, Brian Hilligoss! </a:t>
            </a:r>
            <a:endParaRPr lang="en-US" dirty="0">
              <a:solidFill>
                <a:srgbClr val="FF0000"/>
              </a:solidFill>
            </a:endParaRPr>
          </a:p>
        </p:txBody>
      </p:sp>
      <p:pic>
        <p:nvPicPr>
          <p:cNvPr id="1036" name="Picture 12" descr="Downtown Boston Skyline with Custom House Tower Photo Photograph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8012" y="1900170"/>
            <a:ext cx="2847976" cy="16433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C9A7082-A7E0-8345-A8A0-1F7F9EF2B411}"/>
              </a:ext>
            </a:extLst>
          </p:cNvPr>
          <p:cNvPicPr>
            <a:picLocks noChangeAspect="1"/>
          </p:cNvPicPr>
          <p:nvPr/>
        </p:nvPicPr>
        <p:blipFill>
          <a:blip r:embed="rId4"/>
          <a:stretch>
            <a:fillRect/>
          </a:stretch>
        </p:blipFill>
        <p:spPr>
          <a:xfrm>
            <a:off x="170992" y="2080780"/>
            <a:ext cx="2866328" cy="860844"/>
          </a:xfrm>
          <a:prstGeom prst="rect">
            <a:avLst/>
          </a:prstGeom>
        </p:spPr>
      </p:pic>
      <p:pic>
        <p:nvPicPr>
          <p:cNvPr id="3" name="Picture 2">
            <a:extLst>
              <a:ext uri="{FF2B5EF4-FFF2-40B4-BE49-F238E27FC236}">
                <a16:creationId xmlns:a16="http://schemas.microsoft.com/office/drawing/2014/main" id="{2E5C3209-5E9A-9542-A9EF-B9C8D0E20390}"/>
              </a:ext>
            </a:extLst>
          </p:cNvPr>
          <p:cNvPicPr>
            <a:picLocks noChangeAspect="1"/>
          </p:cNvPicPr>
          <p:nvPr/>
        </p:nvPicPr>
        <p:blipFill>
          <a:blip r:embed="rId5"/>
          <a:stretch>
            <a:fillRect/>
          </a:stretch>
        </p:blipFill>
        <p:spPr>
          <a:xfrm>
            <a:off x="6557200" y="3672927"/>
            <a:ext cx="2206919" cy="3028097"/>
          </a:xfrm>
          <a:prstGeom prst="rect">
            <a:avLst/>
          </a:prstGeom>
        </p:spPr>
      </p:pic>
      <p:sp>
        <p:nvSpPr>
          <p:cNvPr id="13" name="Content Placeholder 2">
            <a:extLst>
              <a:ext uri="{FF2B5EF4-FFF2-40B4-BE49-F238E27FC236}">
                <a16:creationId xmlns:a16="http://schemas.microsoft.com/office/drawing/2014/main" id="{9265E5B4-F4F0-7842-BBC1-B71509419C1B}"/>
              </a:ext>
            </a:extLst>
          </p:cNvPr>
          <p:cNvSpPr>
            <a:spLocks noGrp="1"/>
          </p:cNvSpPr>
          <p:nvPr>
            <p:ph idx="1"/>
          </p:nvPr>
        </p:nvSpPr>
        <p:spPr>
          <a:xfrm>
            <a:off x="1" y="3672927"/>
            <a:ext cx="3231471" cy="1688863"/>
          </a:xfrm>
        </p:spPr>
        <p:txBody>
          <a:bodyPr>
            <a:noAutofit/>
          </a:bodyPr>
          <a:lstStyle/>
          <a:p>
            <a:pPr>
              <a:spcBef>
                <a:spcPts val="600"/>
              </a:spcBef>
            </a:pPr>
            <a:r>
              <a:rPr lang="en-US" sz="2000" dirty="0"/>
              <a:t>2019: Boston, MA</a:t>
            </a:r>
          </a:p>
          <a:p>
            <a:pPr>
              <a:spcBef>
                <a:spcPts val="600"/>
              </a:spcBef>
            </a:pPr>
            <a:r>
              <a:rPr lang="en-US" sz="2000" dirty="0"/>
              <a:t>2020 and 2023: virtual experience</a:t>
            </a:r>
          </a:p>
          <a:p>
            <a:pPr>
              <a:spcBef>
                <a:spcPts val="600"/>
              </a:spcBef>
            </a:pPr>
            <a:r>
              <a:rPr lang="en-US" sz="2000" dirty="0"/>
              <a:t>2022: Seattle, WA</a:t>
            </a:r>
          </a:p>
          <a:p>
            <a:pPr>
              <a:spcBef>
                <a:spcPts val="600"/>
              </a:spcBef>
            </a:pPr>
            <a:r>
              <a:rPr lang="en-US" sz="2000" dirty="0"/>
              <a:t>2023: Boston, MA</a:t>
            </a:r>
          </a:p>
        </p:txBody>
      </p:sp>
      <p:pic>
        <p:nvPicPr>
          <p:cNvPr id="7" name="Picture 4" descr="Brian Hilligoss">
            <a:extLst>
              <a:ext uri="{FF2B5EF4-FFF2-40B4-BE49-F238E27FC236}">
                <a16:creationId xmlns:a16="http://schemas.microsoft.com/office/drawing/2014/main" id="{32C3BFA4-2F33-5152-ECAF-E03ACC1F644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148012" y="3672927"/>
            <a:ext cx="2888002" cy="30050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attle Skyline Pictures | Download Free Images on Unsplash">
            <a:extLst>
              <a:ext uri="{FF2B5EF4-FFF2-40B4-BE49-F238E27FC236}">
                <a16:creationId xmlns:a16="http://schemas.microsoft.com/office/drawing/2014/main" id="{3CB92D88-5A62-1DD6-0FC8-919B096CE8B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1073"/>
          <a:stretch/>
        </p:blipFill>
        <p:spPr bwMode="auto">
          <a:xfrm>
            <a:off x="6217373" y="1900170"/>
            <a:ext cx="2847977" cy="165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53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a:xfrm>
            <a:off x="362309" y="803247"/>
            <a:ext cx="8727262" cy="583721"/>
          </a:xfrm>
        </p:spPr>
        <p:txBody>
          <a:bodyPr>
            <a:noAutofit/>
          </a:bodyPr>
          <a:lstStyle/>
          <a:p>
            <a:r>
              <a:rPr lang="en-US" sz="3600" dirty="0"/>
              <a:t>2023-2024 DIVISION Leadership Team</a:t>
            </a:r>
            <a:endParaRPr lang="en-US" sz="3600" cap="none" dirty="0">
              <a:solidFill>
                <a:srgbClr val="FF0000"/>
              </a:solidFill>
            </a:endParaRPr>
          </a:p>
        </p:txBody>
      </p:sp>
      <p:sp>
        <p:nvSpPr>
          <p:cNvPr id="36866" name="Rectangle 3"/>
          <p:cNvSpPr>
            <a:spLocks noGrp="1"/>
          </p:cNvSpPr>
          <p:nvPr>
            <p:ph sz="half" idx="1"/>
          </p:nvPr>
        </p:nvSpPr>
        <p:spPr>
          <a:xfrm>
            <a:off x="362309" y="1905324"/>
            <a:ext cx="4038600" cy="4952676"/>
          </a:xfrm>
        </p:spPr>
        <p:txBody>
          <a:bodyPr>
            <a:noAutofit/>
          </a:bodyPr>
          <a:lstStyle/>
          <a:p>
            <a:pPr>
              <a:lnSpc>
                <a:spcPct val="100000"/>
              </a:lnSpc>
              <a:spcBef>
                <a:spcPts val="0"/>
              </a:spcBef>
            </a:pPr>
            <a:r>
              <a:rPr lang="en-US" sz="2000" dirty="0"/>
              <a:t>PDW Chair: </a:t>
            </a:r>
            <a:r>
              <a:rPr lang="en-US" sz="2000" b="1" dirty="0"/>
              <a:t>Amber Stephenson</a:t>
            </a:r>
          </a:p>
          <a:p>
            <a:pPr>
              <a:lnSpc>
                <a:spcPct val="100000"/>
              </a:lnSpc>
              <a:spcBef>
                <a:spcPts val="0"/>
              </a:spcBef>
            </a:pPr>
            <a:r>
              <a:rPr lang="en-US" sz="2000" dirty="0"/>
              <a:t>Program Chair: </a:t>
            </a:r>
            <a:r>
              <a:rPr lang="en-US" sz="2000" b="1" dirty="0"/>
              <a:t>Deirdre McCaughey</a:t>
            </a:r>
            <a:endParaRPr lang="en-US" sz="2000" dirty="0"/>
          </a:p>
          <a:p>
            <a:pPr>
              <a:lnSpc>
                <a:spcPct val="100000"/>
              </a:lnSpc>
              <a:spcBef>
                <a:spcPts val="0"/>
              </a:spcBef>
            </a:pPr>
            <a:r>
              <a:rPr lang="en-US" sz="2000" dirty="0"/>
              <a:t>Chair Elect: </a:t>
            </a:r>
            <a:r>
              <a:rPr lang="en-US" sz="2000" b="1" dirty="0"/>
              <a:t>Nick Edwardson</a:t>
            </a:r>
          </a:p>
          <a:p>
            <a:pPr>
              <a:lnSpc>
                <a:spcPct val="100000"/>
              </a:lnSpc>
              <a:spcBef>
                <a:spcPts val="0"/>
              </a:spcBef>
            </a:pPr>
            <a:r>
              <a:rPr lang="en-US" sz="2000" dirty="0"/>
              <a:t>Division Chair: </a:t>
            </a:r>
            <a:r>
              <a:rPr lang="en-US" sz="2000" b="1" dirty="0"/>
              <a:t>Cheryl Rathert</a:t>
            </a:r>
            <a:endParaRPr lang="en-US" sz="2000" dirty="0"/>
          </a:p>
          <a:p>
            <a:pPr>
              <a:lnSpc>
                <a:spcPct val="100000"/>
              </a:lnSpc>
              <a:spcBef>
                <a:spcPts val="0"/>
              </a:spcBef>
            </a:pPr>
            <a:r>
              <a:rPr lang="en-US" sz="2000" dirty="0"/>
              <a:t>Past Division Chair: </a:t>
            </a:r>
            <a:r>
              <a:rPr lang="en-US" sz="2000" b="1" dirty="0"/>
              <a:t>Ria Hearld</a:t>
            </a:r>
          </a:p>
          <a:p>
            <a:pPr algn="l">
              <a:lnSpc>
                <a:spcPct val="100000"/>
              </a:lnSpc>
              <a:spcBef>
                <a:spcPts val="0"/>
              </a:spcBef>
            </a:pPr>
            <a:r>
              <a:rPr lang="en-US" sz="2000" dirty="0"/>
              <a:t>Academics at Large: </a:t>
            </a:r>
          </a:p>
          <a:p>
            <a:pPr lvl="1">
              <a:lnSpc>
                <a:spcPct val="100000"/>
              </a:lnSpc>
              <a:spcBef>
                <a:spcPts val="0"/>
              </a:spcBef>
              <a:spcAft>
                <a:spcPts val="200"/>
              </a:spcAft>
            </a:pPr>
            <a:r>
              <a:rPr lang="en-US" b="1" dirty="0" err="1"/>
              <a:t>Yuna</a:t>
            </a:r>
            <a:r>
              <a:rPr lang="en-US" b="1" dirty="0"/>
              <a:t> Lee</a:t>
            </a:r>
          </a:p>
          <a:p>
            <a:pPr lvl="1">
              <a:lnSpc>
                <a:spcPct val="100000"/>
              </a:lnSpc>
              <a:spcBef>
                <a:spcPts val="0"/>
              </a:spcBef>
              <a:spcAft>
                <a:spcPts val="200"/>
              </a:spcAft>
            </a:pPr>
            <a:r>
              <a:rPr lang="en-US" b="1" dirty="0"/>
              <a:t>Daan Westra*</a:t>
            </a:r>
          </a:p>
          <a:p>
            <a:pPr algn="l">
              <a:lnSpc>
                <a:spcPct val="100000"/>
              </a:lnSpc>
              <a:spcBef>
                <a:spcPts val="0"/>
              </a:spcBef>
            </a:pPr>
            <a:r>
              <a:rPr lang="en-US" sz="2000" dirty="0"/>
              <a:t>Practitioners at Large: </a:t>
            </a:r>
          </a:p>
          <a:p>
            <a:pPr lvl="1">
              <a:lnSpc>
                <a:spcPct val="100000"/>
              </a:lnSpc>
              <a:spcBef>
                <a:spcPts val="0"/>
              </a:spcBef>
              <a:spcAft>
                <a:spcPts val="200"/>
              </a:spcAft>
            </a:pPr>
            <a:r>
              <a:rPr lang="en-US" b="1" dirty="0"/>
              <a:t>Beth Brooks </a:t>
            </a:r>
          </a:p>
          <a:p>
            <a:pPr lvl="1">
              <a:lnSpc>
                <a:spcPct val="100000"/>
              </a:lnSpc>
              <a:spcBef>
                <a:spcPts val="0"/>
              </a:spcBef>
              <a:spcAft>
                <a:spcPts val="200"/>
              </a:spcAft>
            </a:pPr>
            <a:r>
              <a:rPr lang="en-US" b="1" dirty="0"/>
              <a:t>TBD</a:t>
            </a:r>
          </a:p>
          <a:p>
            <a:pPr>
              <a:lnSpc>
                <a:spcPct val="100000"/>
              </a:lnSpc>
              <a:spcBef>
                <a:spcPts val="0"/>
              </a:spcBef>
            </a:pPr>
            <a:r>
              <a:rPr lang="en-US" sz="2000" dirty="0"/>
              <a:t>Secretary: </a:t>
            </a:r>
            <a:r>
              <a:rPr lang="en-US" sz="2000" b="1" dirty="0"/>
              <a:t>Nate Carroll</a:t>
            </a:r>
          </a:p>
          <a:p>
            <a:pPr>
              <a:lnSpc>
                <a:spcPct val="100000"/>
              </a:lnSpc>
              <a:spcBef>
                <a:spcPts val="0"/>
              </a:spcBef>
            </a:pPr>
            <a:r>
              <a:rPr lang="en-US" sz="2000" dirty="0"/>
              <a:t>Treasurer: </a:t>
            </a:r>
            <a:r>
              <a:rPr lang="en-US" sz="2000" b="1" dirty="0"/>
              <a:t>Terri Menser</a:t>
            </a:r>
          </a:p>
          <a:p>
            <a:pPr marL="0" indent="0">
              <a:lnSpc>
                <a:spcPct val="100000"/>
              </a:lnSpc>
              <a:spcBef>
                <a:spcPts val="0"/>
              </a:spcBef>
              <a:buNone/>
            </a:pPr>
            <a:r>
              <a:rPr lang="en-US" sz="1800" b="1" dirty="0"/>
              <a:t>*denotes new team member or leader</a:t>
            </a:r>
          </a:p>
        </p:txBody>
      </p:sp>
      <p:sp>
        <p:nvSpPr>
          <p:cNvPr id="36867" name="Rectangle 4"/>
          <p:cNvSpPr>
            <a:spLocks noGrp="1"/>
          </p:cNvSpPr>
          <p:nvPr>
            <p:ph sz="half" idx="2"/>
          </p:nvPr>
        </p:nvSpPr>
        <p:spPr>
          <a:xfrm>
            <a:off x="4400909" y="1905324"/>
            <a:ext cx="4275666" cy="4952676"/>
          </a:xfrm>
        </p:spPr>
        <p:txBody>
          <a:bodyPr>
            <a:noAutofit/>
          </a:bodyPr>
          <a:lstStyle/>
          <a:p>
            <a:pPr algn="l">
              <a:lnSpc>
                <a:spcPct val="100000"/>
              </a:lnSpc>
              <a:spcBef>
                <a:spcPts val="0"/>
              </a:spcBef>
            </a:pPr>
            <a:r>
              <a:rPr lang="en-US" sz="2000" dirty="0"/>
              <a:t>Student Representatives: </a:t>
            </a:r>
          </a:p>
          <a:p>
            <a:pPr lvl="1">
              <a:lnSpc>
                <a:spcPct val="100000"/>
              </a:lnSpc>
              <a:spcBef>
                <a:spcPts val="0"/>
              </a:spcBef>
            </a:pPr>
            <a:r>
              <a:rPr lang="en-US" sz="1800" b="1" dirty="0"/>
              <a:t>Robin </a:t>
            </a:r>
            <a:r>
              <a:rPr lang="en-US" sz="1800" b="1" dirty="0" err="1"/>
              <a:t>Peeters</a:t>
            </a:r>
            <a:r>
              <a:rPr lang="en-US" sz="1800" b="1" dirty="0"/>
              <a:t> </a:t>
            </a:r>
          </a:p>
          <a:p>
            <a:pPr lvl="1">
              <a:lnSpc>
                <a:spcPct val="100000"/>
              </a:lnSpc>
              <a:spcBef>
                <a:spcPts val="0"/>
              </a:spcBef>
            </a:pPr>
            <a:r>
              <a:rPr lang="en-US" sz="1800" b="1" dirty="0"/>
              <a:t>TBD</a:t>
            </a:r>
          </a:p>
          <a:p>
            <a:pPr algn="l">
              <a:lnSpc>
                <a:spcPct val="100000"/>
              </a:lnSpc>
              <a:spcBef>
                <a:spcPts val="0"/>
              </a:spcBef>
            </a:pPr>
            <a:r>
              <a:rPr lang="en-US" sz="2000" dirty="0"/>
              <a:t>International Representative</a:t>
            </a:r>
            <a:r>
              <a:rPr lang="en-US" sz="2000" b="1" dirty="0"/>
              <a:t>: </a:t>
            </a:r>
          </a:p>
          <a:p>
            <a:pPr marL="517525" indent="-342900">
              <a:lnSpc>
                <a:spcPct val="100000"/>
              </a:lnSpc>
              <a:spcBef>
                <a:spcPts val="0"/>
              </a:spcBef>
            </a:pPr>
            <a:r>
              <a:rPr lang="en-US" sz="2000" b="1" dirty="0"/>
              <a:t> Nora Ann Colton</a:t>
            </a:r>
          </a:p>
          <a:p>
            <a:pPr algn="l">
              <a:lnSpc>
                <a:spcPct val="100000"/>
              </a:lnSpc>
              <a:spcBef>
                <a:spcPts val="0"/>
              </a:spcBef>
            </a:pPr>
            <a:r>
              <a:rPr lang="en-US" sz="2000" dirty="0"/>
              <a:t>Committee Chairs</a:t>
            </a:r>
          </a:p>
          <a:p>
            <a:pPr marL="411163" lvl="1" indent="-182563" algn="l">
              <a:lnSpc>
                <a:spcPct val="100000"/>
              </a:lnSpc>
              <a:spcBef>
                <a:spcPts val="0"/>
              </a:spcBef>
              <a:spcAft>
                <a:spcPts val="200"/>
              </a:spcAft>
            </a:pPr>
            <a:r>
              <a:rPr lang="en-US" dirty="0"/>
              <a:t>Teaching: </a:t>
            </a:r>
            <a:r>
              <a:rPr lang="en-US" b="1" dirty="0"/>
              <a:t>Patrick Shay</a:t>
            </a:r>
          </a:p>
          <a:p>
            <a:pPr marL="411163" lvl="1" indent="-182563">
              <a:lnSpc>
                <a:spcPct val="100000"/>
              </a:lnSpc>
              <a:spcBef>
                <a:spcPts val="0"/>
              </a:spcBef>
              <a:spcAft>
                <a:spcPts val="200"/>
              </a:spcAft>
            </a:pPr>
            <a:r>
              <a:rPr lang="en-US" dirty="0"/>
              <a:t>Practice: </a:t>
            </a:r>
            <a:r>
              <a:rPr lang="en-US" b="1" dirty="0"/>
              <a:t>Tracy Porter and Jennifer Gutberg</a:t>
            </a:r>
          </a:p>
          <a:p>
            <a:pPr marL="411163" lvl="1" indent="-182563" algn="l">
              <a:lnSpc>
                <a:spcPct val="100000"/>
              </a:lnSpc>
              <a:spcBef>
                <a:spcPts val="0"/>
              </a:spcBef>
              <a:spcAft>
                <a:spcPts val="200"/>
              </a:spcAft>
            </a:pPr>
            <a:r>
              <a:rPr lang="en-US" dirty="0"/>
              <a:t> Research: </a:t>
            </a:r>
            <a:r>
              <a:rPr lang="en-US" b="1" dirty="0"/>
              <a:t>Olena Mazurenko</a:t>
            </a:r>
          </a:p>
          <a:p>
            <a:pPr marL="411163" lvl="1" indent="-182563" algn="l">
              <a:lnSpc>
                <a:spcPct val="100000"/>
              </a:lnSpc>
              <a:spcBef>
                <a:spcPts val="0"/>
              </a:spcBef>
              <a:spcAft>
                <a:spcPts val="200"/>
              </a:spcAft>
            </a:pPr>
            <a:r>
              <a:rPr lang="en-US" dirty="0"/>
              <a:t> Communications:</a:t>
            </a:r>
            <a:r>
              <a:rPr lang="en-US" b="1" dirty="0"/>
              <a:t> Tory Hogan</a:t>
            </a:r>
          </a:p>
          <a:p>
            <a:pPr marL="411163" lvl="1" indent="-182563" algn="l">
              <a:lnSpc>
                <a:spcPct val="100000"/>
              </a:lnSpc>
              <a:spcBef>
                <a:spcPts val="0"/>
              </a:spcBef>
              <a:spcAft>
                <a:spcPts val="200"/>
              </a:spcAft>
            </a:pPr>
            <a:r>
              <a:rPr lang="en-US" dirty="0"/>
              <a:t>Membership Engagement: </a:t>
            </a:r>
            <a:r>
              <a:rPr lang="en-US" b="1" dirty="0"/>
              <a:t>Geoff Silvera</a:t>
            </a:r>
          </a:p>
          <a:p>
            <a:pPr marL="411163" lvl="1" indent="-182563" algn="l">
              <a:lnSpc>
                <a:spcPct val="100000"/>
              </a:lnSpc>
              <a:spcBef>
                <a:spcPts val="0"/>
              </a:spcBef>
              <a:spcAft>
                <a:spcPts val="200"/>
              </a:spcAft>
            </a:pPr>
            <a:r>
              <a:rPr lang="en-US" dirty="0"/>
              <a:t>DEI Taskforce: </a:t>
            </a:r>
            <a:r>
              <a:rPr lang="en-US" b="1" dirty="0"/>
              <a:t>Vicky Parker &amp; </a:t>
            </a:r>
            <a:r>
              <a:rPr lang="en-US" b="1" dirty="0" err="1"/>
              <a:t>Charleata</a:t>
            </a:r>
            <a:r>
              <a:rPr lang="en-US" b="1" dirty="0"/>
              <a:t> Battle</a:t>
            </a:r>
          </a:p>
          <a:p>
            <a:pPr marL="411163" lvl="1" indent="-182563" algn="l">
              <a:lnSpc>
                <a:spcPct val="100000"/>
              </a:lnSpc>
              <a:spcBef>
                <a:spcPts val="0"/>
              </a:spcBef>
              <a:spcAft>
                <a:spcPts val="200"/>
              </a:spcAft>
            </a:pPr>
            <a:endParaRPr lang="en-US" b="1" dirty="0"/>
          </a:p>
          <a:p>
            <a:pPr marL="411163" lvl="1" indent="-182563" algn="l">
              <a:lnSpc>
                <a:spcPct val="100000"/>
              </a:lnSpc>
              <a:spcBef>
                <a:spcPts val="0"/>
              </a:spcBef>
              <a:spcAft>
                <a:spcPts val="200"/>
              </a:spcAft>
            </a:pPr>
            <a:endParaRPr lang="en-US" b="1" dirty="0"/>
          </a:p>
        </p:txBody>
      </p:sp>
    </p:spTree>
    <p:extLst>
      <p:ext uri="{BB962C8B-B14F-4D97-AF65-F5344CB8AC3E}">
        <p14:creationId xmlns:p14="http://schemas.microsoft.com/office/powerpoint/2010/main" val="2280108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36416" y="678326"/>
            <a:ext cx="1688964" cy="830997"/>
          </a:xfrm>
          <a:prstGeom prst="rect">
            <a:avLst/>
          </a:prstGeom>
          <a:noFill/>
        </p:spPr>
        <p:txBody>
          <a:bodyPr wrap="square" rtlCol="0">
            <a:spAutoFit/>
          </a:bodyPr>
          <a:lstStyle>
            <a:defPPr>
              <a:defRPr lang="en-US"/>
            </a:defPPr>
            <a:lvl1pPr>
              <a:defRPr sz="2400">
                <a:solidFill>
                  <a:srgbClr val="0C6CB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C6CB1"/>
                </a:solidFill>
                <a:effectLst/>
                <a:uLnTx/>
                <a:uFillTx/>
                <a:latin typeface="Corbel" panose="020B0503020204020204"/>
                <a:ea typeface="+mn-ea"/>
                <a:cs typeface="+mn-cs"/>
              </a:rPr>
              <a:t>Platinum </a:t>
            </a:r>
            <a:br>
              <a:rPr kumimoji="0" lang="en-US" sz="2400" b="1" i="0" u="none" strike="noStrike" kern="1200" cap="none" spc="0" normalizeH="0" baseline="0" noProof="0" dirty="0">
                <a:ln>
                  <a:noFill/>
                </a:ln>
                <a:solidFill>
                  <a:srgbClr val="0C6CB1"/>
                </a:solidFill>
                <a:effectLst/>
                <a:uLnTx/>
                <a:uFillTx/>
                <a:latin typeface="Corbel" panose="020B0503020204020204"/>
                <a:ea typeface="+mn-ea"/>
                <a:cs typeface="+mn-cs"/>
              </a:rPr>
            </a:br>
            <a:r>
              <a:rPr kumimoji="0" lang="en-US" sz="2400" b="1" i="0" u="none" strike="noStrike" kern="1200" cap="none" spc="0" normalizeH="0" baseline="0" noProof="0" dirty="0">
                <a:ln>
                  <a:noFill/>
                </a:ln>
                <a:solidFill>
                  <a:srgbClr val="0C6CB1"/>
                </a:solidFill>
                <a:effectLst/>
                <a:uLnTx/>
                <a:uFillTx/>
                <a:latin typeface="Corbel" panose="020B0503020204020204"/>
                <a:ea typeface="+mn-ea"/>
                <a:cs typeface="+mn-cs"/>
              </a:rPr>
              <a:t>Sponsors</a:t>
            </a:r>
          </a:p>
        </p:txBody>
      </p:sp>
      <p:sp>
        <p:nvSpPr>
          <p:cNvPr id="27" name="TextBox 26"/>
          <p:cNvSpPr txBox="1"/>
          <p:nvPr/>
        </p:nvSpPr>
        <p:spPr>
          <a:xfrm>
            <a:off x="17806" y="4978815"/>
            <a:ext cx="1579176" cy="830997"/>
          </a:xfrm>
          <a:prstGeom prst="rect">
            <a:avLst/>
          </a:prstGeom>
          <a:noFill/>
        </p:spPr>
        <p:txBody>
          <a:bodyPr wrap="square" rtlCol="0">
            <a:spAutoFit/>
          </a:bodyPr>
          <a:lstStyle>
            <a:defPPr>
              <a:defRPr lang="en-US"/>
            </a:defPPr>
            <a:lvl1pPr>
              <a:defRPr sz="2400">
                <a:solidFill>
                  <a:srgbClr val="0C6CB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C6CB1"/>
                </a:solidFill>
                <a:effectLst/>
                <a:uLnTx/>
                <a:uFillTx/>
                <a:latin typeface="Corbel" panose="020B0503020204020204"/>
                <a:ea typeface="+mn-ea"/>
                <a:cs typeface="+mn-cs"/>
              </a:rPr>
              <a:t>Bronze </a:t>
            </a:r>
            <a:br>
              <a:rPr kumimoji="0" lang="en-US" sz="2400" b="1" i="0" u="none" strike="noStrike" kern="1200" cap="none" spc="0" normalizeH="0" baseline="0" noProof="0" dirty="0">
                <a:ln>
                  <a:noFill/>
                </a:ln>
                <a:solidFill>
                  <a:srgbClr val="0C6CB1"/>
                </a:solidFill>
                <a:effectLst/>
                <a:uLnTx/>
                <a:uFillTx/>
                <a:latin typeface="Corbel" panose="020B0503020204020204"/>
                <a:ea typeface="+mn-ea"/>
                <a:cs typeface="+mn-cs"/>
              </a:rPr>
            </a:br>
            <a:r>
              <a:rPr kumimoji="0" lang="en-US" sz="2400" b="1" i="0" u="none" strike="noStrike" kern="1200" cap="none" spc="0" normalizeH="0" baseline="0" noProof="0" dirty="0">
                <a:ln>
                  <a:noFill/>
                </a:ln>
                <a:solidFill>
                  <a:srgbClr val="0C6CB1"/>
                </a:solidFill>
                <a:effectLst/>
                <a:uLnTx/>
                <a:uFillTx/>
                <a:latin typeface="Corbel" panose="020B0503020204020204"/>
                <a:ea typeface="+mn-ea"/>
                <a:cs typeface="+mn-cs"/>
              </a:rPr>
              <a:t>Sponsors</a:t>
            </a:r>
          </a:p>
        </p:txBody>
      </p:sp>
      <p:pic>
        <p:nvPicPr>
          <p:cNvPr id="12" name="Picture 11">
            <a:extLst>
              <a:ext uri="{FF2B5EF4-FFF2-40B4-BE49-F238E27FC236}">
                <a16:creationId xmlns:a16="http://schemas.microsoft.com/office/drawing/2014/main" id="{ECE209FE-5F89-D548-8A2C-633669052AA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6315" y="758673"/>
            <a:ext cx="2692532" cy="644878"/>
          </a:xfrm>
          <a:prstGeom prst="rect">
            <a:avLst/>
          </a:prstGeom>
        </p:spPr>
      </p:pic>
      <p:pic>
        <p:nvPicPr>
          <p:cNvPr id="16" name="Picture 15">
            <a:extLst>
              <a:ext uri="{FF2B5EF4-FFF2-40B4-BE49-F238E27FC236}">
                <a16:creationId xmlns:a16="http://schemas.microsoft.com/office/drawing/2014/main" id="{29062A17-ED55-CA48-8A28-151A32D5F68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61689" y="3535834"/>
            <a:ext cx="2389250" cy="716775"/>
          </a:xfrm>
          <a:prstGeom prst="rect">
            <a:avLst/>
          </a:prstGeom>
        </p:spPr>
      </p:pic>
      <p:pic>
        <p:nvPicPr>
          <p:cNvPr id="19" name="Picture 18">
            <a:extLst>
              <a:ext uri="{FF2B5EF4-FFF2-40B4-BE49-F238E27FC236}">
                <a16:creationId xmlns:a16="http://schemas.microsoft.com/office/drawing/2014/main" id="{736D6DFF-ED1B-8648-A7C4-D23EA0B3C97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59308" y="5221728"/>
            <a:ext cx="3194013" cy="602813"/>
          </a:xfrm>
          <a:prstGeom prst="rect">
            <a:avLst/>
          </a:prstGeom>
        </p:spPr>
      </p:pic>
      <p:grpSp>
        <p:nvGrpSpPr>
          <p:cNvPr id="28" name="Group 27">
            <a:extLst>
              <a:ext uri="{FF2B5EF4-FFF2-40B4-BE49-F238E27FC236}">
                <a16:creationId xmlns:a16="http://schemas.microsoft.com/office/drawing/2014/main" id="{1C7E603C-A1C5-DA46-B0AF-AC90E0061ACC}"/>
              </a:ext>
            </a:extLst>
          </p:cNvPr>
          <p:cNvGrpSpPr/>
          <p:nvPr/>
        </p:nvGrpSpPr>
        <p:grpSpPr>
          <a:xfrm>
            <a:off x="2785967" y="4355821"/>
            <a:ext cx="1579176" cy="677232"/>
            <a:chOff x="3190755" y="3260651"/>
            <a:chExt cx="1564481" cy="721467"/>
          </a:xfrm>
        </p:grpSpPr>
        <p:pic>
          <p:nvPicPr>
            <p:cNvPr id="21" name="Picture 20">
              <a:extLst>
                <a:ext uri="{FF2B5EF4-FFF2-40B4-BE49-F238E27FC236}">
                  <a16:creationId xmlns:a16="http://schemas.microsoft.com/office/drawing/2014/main" id="{6DCF144E-7168-EA47-A174-E88D168EF59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90755" y="3260651"/>
              <a:ext cx="1564481" cy="515134"/>
            </a:xfrm>
            <a:prstGeom prst="rect">
              <a:avLst/>
            </a:prstGeom>
          </p:spPr>
        </p:pic>
        <p:pic>
          <p:nvPicPr>
            <p:cNvPr id="25" name="Picture 24">
              <a:extLst>
                <a:ext uri="{FF2B5EF4-FFF2-40B4-BE49-F238E27FC236}">
                  <a16:creationId xmlns:a16="http://schemas.microsoft.com/office/drawing/2014/main" id="{594619AD-1931-3548-A42E-E602EAF512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94283" y="3733257"/>
              <a:ext cx="1357423" cy="248861"/>
            </a:xfrm>
            <a:prstGeom prst="rect">
              <a:avLst/>
            </a:prstGeom>
          </p:spPr>
        </p:pic>
      </p:grpSp>
      <p:sp>
        <p:nvSpPr>
          <p:cNvPr id="38" name="TextBox 37">
            <a:extLst>
              <a:ext uri="{FF2B5EF4-FFF2-40B4-BE49-F238E27FC236}">
                <a16:creationId xmlns:a16="http://schemas.microsoft.com/office/drawing/2014/main" id="{B7BDDE5C-8957-104B-8F51-888C98D17856}"/>
              </a:ext>
            </a:extLst>
          </p:cNvPr>
          <p:cNvSpPr txBox="1"/>
          <p:nvPr/>
        </p:nvSpPr>
        <p:spPr>
          <a:xfrm>
            <a:off x="0" y="5947364"/>
            <a:ext cx="1579176" cy="830997"/>
          </a:xfrm>
          <a:prstGeom prst="rect">
            <a:avLst/>
          </a:prstGeom>
          <a:noFill/>
        </p:spPr>
        <p:txBody>
          <a:bodyPr wrap="square" rtlCol="0">
            <a:spAutoFit/>
          </a:bodyPr>
          <a:lstStyle>
            <a:defPPr>
              <a:defRPr lang="en-US"/>
            </a:defPPr>
            <a:lvl1pPr>
              <a:defRPr sz="2400">
                <a:solidFill>
                  <a:srgbClr val="0C6CB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C6CB1"/>
                </a:solidFill>
                <a:effectLst/>
                <a:uLnTx/>
                <a:uFillTx/>
                <a:latin typeface="Corbel" panose="020B0503020204020204"/>
                <a:ea typeface="+mn-ea"/>
                <a:cs typeface="+mn-cs"/>
              </a:rPr>
              <a:t>Award</a:t>
            </a:r>
            <a:br>
              <a:rPr kumimoji="0" lang="en-US" sz="2400" b="1" i="0" u="none" strike="noStrike" kern="1200" cap="none" spc="0" normalizeH="0" baseline="0" noProof="0" dirty="0">
                <a:ln>
                  <a:noFill/>
                </a:ln>
                <a:solidFill>
                  <a:srgbClr val="0C6CB1"/>
                </a:solidFill>
                <a:effectLst/>
                <a:uLnTx/>
                <a:uFillTx/>
                <a:latin typeface="Corbel" panose="020B0503020204020204"/>
                <a:ea typeface="+mn-ea"/>
                <a:cs typeface="+mn-cs"/>
              </a:rPr>
            </a:br>
            <a:r>
              <a:rPr kumimoji="0" lang="en-US" sz="2400" b="1" i="0" u="none" strike="noStrike" kern="1200" cap="none" spc="0" normalizeH="0" baseline="0" noProof="0" dirty="0">
                <a:ln>
                  <a:noFill/>
                </a:ln>
                <a:solidFill>
                  <a:srgbClr val="0C6CB1"/>
                </a:solidFill>
                <a:effectLst/>
                <a:uLnTx/>
                <a:uFillTx/>
                <a:latin typeface="Corbel" panose="020B0503020204020204"/>
                <a:ea typeface="+mn-ea"/>
                <a:cs typeface="+mn-cs"/>
              </a:rPr>
              <a:t>Sponsors</a:t>
            </a:r>
          </a:p>
        </p:txBody>
      </p:sp>
      <p:pic>
        <p:nvPicPr>
          <p:cNvPr id="41" name="Graphic 40">
            <a:extLst>
              <a:ext uri="{FF2B5EF4-FFF2-40B4-BE49-F238E27FC236}">
                <a16:creationId xmlns:a16="http://schemas.microsoft.com/office/drawing/2014/main" id="{D2D9861B-092B-DE40-B0EF-C29A2EA2141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076678" y="5947364"/>
            <a:ext cx="2068938" cy="819768"/>
          </a:xfrm>
          <a:prstGeom prst="rect">
            <a:avLst/>
          </a:prstGeom>
        </p:spPr>
      </p:pic>
      <p:sp>
        <p:nvSpPr>
          <p:cNvPr id="36" name="TextBox 35">
            <a:extLst>
              <a:ext uri="{FF2B5EF4-FFF2-40B4-BE49-F238E27FC236}">
                <a16:creationId xmlns:a16="http://schemas.microsoft.com/office/drawing/2014/main" id="{95D0F05F-070A-4109-9B6D-AF3C689A5A9F}"/>
              </a:ext>
            </a:extLst>
          </p:cNvPr>
          <p:cNvSpPr txBox="1"/>
          <p:nvPr/>
        </p:nvSpPr>
        <p:spPr>
          <a:xfrm>
            <a:off x="56165" y="1965738"/>
            <a:ext cx="152301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C6CB1"/>
                </a:solidFill>
                <a:effectLst/>
                <a:uLnTx/>
                <a:uFillTx/>
                <a:latin typeface="Corbel" panose="020B0503020204020204"/>
                <a:ea typeface="+mn-ea"/>
                <a:cs typeface="+mn-cs"/>
              </a:rPr>
              <a:t>Silver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C6CB1"/>
                </a:solidFill>
                <a:effectLst/>
                <a:uLnTx/>
                <a:uFillTx/>
                <a:latin typeface="Corbel" panose="020B0503020204020204"/>
                <a:ea typeface="+mn-ea"/>
                <a:cs typeface="+mn-cs"/>
              </a:rPr>
              <a:t>Sponsors</a:t>
            </a:r>
          </a:p>
        </p:txBody>
      </p:sp>
      <p:pic>
        <p:nvPicPr>
          <p:cNvPr id="42" name="Picture 41">
            <a:extLst>
              <a:ext uri="{FF2B5EF4-FFF2-40B4-BE49-F238E27FC236}">
                <a16:creationId xmlns:a16="http://schemas.microsoft.com/office/drawing/2014/main" id="{444A1BA6-BD1F-49EE-BEEE-7AC0D9F6255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574082" y="3671807"/>
            <a:ext cx="2964097" cy="647332"/>
          </a:xfrm>
          <a:prstGeom prst="rect">
            <a:avLst/>
          </a:prstGeom>
        </p:spPr>
      </p:pic>
      <p:pic>
        <p:nvPicPr>
          <p:cNvPr id="13" name="Picture 12">
            <a:extLst>
              <a:ext uri="{FF2B5EF4-FFF2-40B4-BE49-F238E27FC236}">
                <a16:creationId xmlns:a16="http://schemas.microsoft.com/office/drawing/2014/main" id="{C0E0CD6E-9946-44F9-92D1-3A68BD27FD6C}"/>
              </a:ext>
            </a:extLst>
          </p:cNvPr>
          <p:cNvPicPr>
            <a:picLocks noChangeAspect="1"/>
          </p:cNvPicPr>
          <p:nvPr/>
        </p:nvPicPr>
        <p:blipFill>
          <a:blip r:embed="rId11"/>
          <a:stretch>
            <a:fillRect/>
          </a:stretch>
        </p:blipFill>
        <p:spPr>
          <a:xfrm>
            <a:off x="1376552" y="1544076"/>
            <a:ext cx="1323190" cy="1124712"/>
          </a:xfrm>
          <a:prstGeom prst="rect">
            <a:avLst/>
          </a:prstGeom>
        </p:spPr>
      </p:pic>
      <p:cxnSp>
        <p:nvCxnSpPr>
          <p:cNvPr id="23" name="Straight Connector 22">
            <a:extLst>
              <a:ext uri="{FF2B5EF4-FFF2-40B4-BE49-F238E27FC236}">
                <a16:creationId xmlns:a16="http://schemas.microsoft.com/office/drawing/2014/main" id="{338B5E7E-ECF8-4262-A4BA-D1DD70FDD01E}"/>
              </a:ext>
            </a:extLst>
          </p:cNvPr>
          <p:cNvCxnSpPr>
            <a:cxnSpLocks/>
          </p:cNvCxnSpPr>
          <p:nvPr/>
        </p:nvCxnSpPr>
        <p:spPr>
          <a:xfrm>
            <a:off x="-58759" y="1518329"/>
            <a:ext cx="926151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F496D5D-7EAB-4182-977B-B5A904B2D31A}"/>
              </a:ext>
            </a:extLst>
          </p:cNvPr>
          <p:cNvCxnSpPr>
            <a:cxnSpLocks/>
          </p:cNvCxnSpPr>
          <p:nvPr/>
        </p:nvCxnSpPr>
        <p:spPr>
          <a:xfrm>
            <a:off x="0" y="5927480"/>
            <a:ext cx="926151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02F273C-DC6C-46C4-9E1E-60ECAB7C6D91}"/>
              </a:ext>
            </a:extLst>
          </p:cNvPr>
          <p:cNvCxnSpPr>
            <a:cxnSpLocks/>
          </p:cNvCxnSpPr>
          <p:nvPr/>
        </p:nvCxnSpPr>
        <p:spPr>
          <a:xfrm>
            <a:off x="-81438" y="2810685"/>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itle 3">
            <a:extLst>
              <a:ext uri="{FF2B5EF4-FFF2-40B4-BE49-F238E27FC236}">
                <a16:creationId xmlns:a16="http://schemas.microsoft.com/office/drawing/2014/main" id="{B7EAB4EB-5354-FB24-7E5E-89C8D0683D0F}"/>
              </a:ext>
            </a:extLst>
          </p:cNvPr>
          <p:cNvSpPr>
            <a:spLocks noGrp="1"/>
          </p:cNvSpPr>
          <p:nvPr>
            <p:ph type="title"/>
          </p:nvPr>
        </p:nvSpPr>
        <p:spPr>
          <a:xfrm>
            <a:off x="2948064" y="25687"/>
            <a:ext cx="5747308" cy="794002"/>
          </a:xfrm>
        </p:spPr>
        <p:txBody>
          <a:bodyPr>
            <a:noAutofit/>
          </a:bodyPr>
          <a:lstStyle/>
          <a:p>
            <a:pPr algn="ctr"/>
            <a:r>
              <a:rPr lang="en-US" sz="4000" cap="none" dirty="0">
                <a:solidFill>
                  <a:srgbClr val="0C6CB1"/>
                </a:solidFill>
                <a:latin typeface="+mn-lt"/>
              </a:rPr>
              <a:t>Thank you, 2023 sponsors!</a:t>
            </a:r>
          </a:p>
        </p:txBody>
      </p:sp>
      <p:pic>
        <p:nvPicPr>
          <p:cNvPr id="9" name="Picture 2" descr="http://hcm.aom.org/images/stories/aom_hcm_logo.png">
            <a:extLst>
              <a:ext uri="{FF2B5EF4-FFF2-40B4-BE49-F238E27FC236}">
                <a16:creationId xmlns:a16="http://schemas.microsoft.com/office/drawing/2014/main" id="{E562F939-5094-843C-D710-7AB7BD54479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8628" y="62612"/>
            <a:ext cx="2275381" cy="7988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50DF57A-EBCB-A529-567C-6A12693DC923}"/>
              </a:ext>
            </a:extLst>
          </p:cNvPr>
          <p:cNvPicPr>
            <a:picLocks noChangeAspect="1"/>
          </p:cNvPicPr>
          <p:nvPr/>
        </p:nvPicPr>
        <p:blipFill>
          <a:blip r:embed="rId13"/>
          <a:stretch>
            <a:fillRect/>
          </a:stretch>
        </p:blipFill>
        <p:spPr>
          <a:xfrm>
            <a:off x="4953321" y="4296361"/>
            <a:ext cx="3129357" cy="701250"/>
          </a:xfrm>
          <a:prstGeom prst="rect">
            <a:avLst/>
          </a:prstGeom>
        </p:spPr>
      </p:pic>
      <p:pic>
        <p:nvPicPr>
          <p:cNvPr id="2" name="Picture 1">
            <a:extLst>
              <a:ext uri="{FF2B5EF4-FFF2-40B4-BE49-F238E27FC236}">
                <a16:creationId xmlns:a16="http://schemas.microsoft.com/office/drawing/2014/main" id="{64832A23-9AF3-AF7E-A071-8C561C1A4EF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93079" y="1825292"/>
            <a:ext cx="2869483" cy="724691"/>
          </a:xfrm>
          <a:prstGeom prst="rect">
            <a:avLst/>
          </a:prstGeom>
        </p:spPr>
      </p:pic>
      <p:pic>
        <p:nvPicPr>
          <p:cNvPr id="4" name="Picture 3">
            <a:extLst>
              <a:ext uri="{FF2B5EF4-FFF2-40B4-BE49-F238E27FC236}">
                <a16:creationId xmlns:a16="http://schemas.microsoft.com/office/drawing/2014/main" id="{0ACD4BD3-A52D-96DC-B584-CD6EDAB07B70}"/>
              </a:ext>
            </a:extLst>
          </p:cNvPr>
          <p:cNvPicPr>
            <a:picLocks noChangeAspect="1"/>
          </p:cNvPicPr>
          <p:nvPr/>
        </p:nvPicPr>
        <p:blipFill>
          <a:blip r:embed="rId15"/>
          <a:stretch>
            <a:fillRect/>
          </a:stretch>
        </p:blipFill>
        <p:spPr>
          <a:xfrm>
            <a:off x="7353" y="3722976"/>
            <a:ext cx="2427348" cy="1085919"/>
          </a:xfrm>
          <a:prstGeom prst="rect">
            <a:avLst/>
          </a:prstGeom>
        </p:spPr>
      </p:pic>
      <p:pic>
        <p:nvPicPr>
          <p:cNvPr id="10" name="Picture 9">
            <a:extLst>
              <a:ext uri="{FF2B5EF4-FFF2-40B4-BE49-F238E27FC236}">
                <a16:creationId xmlns:a16="http://schemas.microsoft.com/office/drawing/2014/main" id="{E1A05BAA-974B-581F-D5F5-2C8E1032F5B8}"/>
              </a:ext>
            </a:extLst>
          </p:cNvPr>
          <p:cNvPicPr>
            <a:picLocks noChangeAspect="1"/>
          </p:cNvPicPr>
          <p:nvPr/>
        </p:nvPicPr>
        <p:blipFill>
          <a:blip r:embed="rId16"/>
          <a:stretch>
            <a:fillRect/>
          </a:stretch>
        </p:blipFill>
        <p:spPr>
          <a:xfrm>
            <a:off x="2912261" y="5964742"/>
            <a:ext cx="998795" cy="830997"/>
          </a:xfrm>
          <a:prstGeom prst="rect">
            <a:avLst/>
          </a:prstGeom>
        </p:spPr>
      </p:pic>
      <p:pic>
        <p:nvPicPr>
          <p:cNvPr id="18" name="Picture 17" descr="A black and green logo&#10;&#10;Description automatically generated">
            <a:extLst>
              <a:ext uri="{FF2B5EF4-FFF2-40B4-BE49-F238E27FC236}">
                <a16:creationId xmlns:a16="http://schemas.microsoft.com/office/drawing/2014/main" id="{D71011B3-B044-5011-0EA2-688BD69BDD8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06121" y="2810685"/>
            <a:ext cx="2389251" cy="868818"/>
          </a:xfrm>
          <a:prstGeom prst="rect">
            <a:avLst/>
          </a:prstGeom>
        </p:spPr>
      </p:pic>
      <p:pic>
        <p:nvPicPr>
          <p:cNvPr id="29" name="Picture 28">
            <a:extLst>
              <a:ext uri="{FF2B5EF4-FFF2-40B4-BE49-F238E27FC236}">
                <a16:creationId xmlns:a16="http://schemas.microsoft.com/office/drawing/2014/main" id="{5D2C2F3D-53C9-87AD-2A9D-302590E1A086}"/>
              </a:ext>
            </a:extLst>
          </p:cNvPr>
          <p:cNvPicPr>
            <a:picLocks noChangeAspect="1"/>
          </p:cNvPicPr>
          <p:nvPr/>
        </p:nvPicPr>
        <p:blipFill>
          <a:blip r:embed="rId18"/>
          <a:stretch>
            <a:fillRect/>
          </a:stretch>
        </p:blipFill>
        <p:spPr>
          <a:xfrm>
            <a:off x="431926" y="2935175"/>
            <a:ext cx="5359400" cy="571500"/>
          </a:xfrm>
          <a:prstGeom prst="rect">
            <a:avLst/>
          </a:prstGeom>
        </p:spPr>
      </p:pic>
      <p:pic>
        <p:nvPicPr>
          <p:cNvPr id="5" name="Picture 4">
            <a:extLst>
              <a:ext uri="{FF2B5EF4-FFF2-40B4-BE49-F238E27FC236}">
                <a16:creationId xmlns:a16="http://schemas.microsoft.com/office/drawing/2014/main" id="{A651137B-1ADA-1296-012F-BA4D00B30F74}"/>
              </a:ext>
            </a:extLst>
          </p:cNvPr>
          <p:cNvPicPr>
            <a:picLocks noChangeAspect="1"/>
          </p:cNvPicPr>
          <p:nvPr/>
        </p:nvPicPr>
        <p:blipFill>
          <a:blip r:embed="rId19"/>
          <a:stretch>
            <a:fillRect/>
          </a:stretch>
        </p:blipFill>
        <p:spPr>
          <a:xfrm>
            <a:off x="5791326" y="5109084"/>
            <a:ext cx="3129357" cy="751217"/>
          </a:xfrm>
          <a:prstGeom prst="rect">
            <a:avLst/>
          </a:prstGeom>
        </p:spPr>
      </p:pic>
      <p:pic>
        <p:nvPicPr>
          <p:cNvPr id="15" name="Picture 14">
            <a:extLst>
              <a:ext uri="{FF2B5EF4-FFF2-40B4-BE49-F238E27FC236}">
                <a16:creationId xmlns:a16="http://schemas.microsoft.com/office/drawing/2014/main" id="{35644EA1-E3C8-483A-A75F-4B99F6A88E59}"/>
              </a:ext>
            </a:extLst>
          </p:cNvPr>
          <p:cNvPicPr>
            <a:picLocks noChangeAspect="1"/>
          </p:cNvPicPr>
          <p:nvPr/>
        </p:nvPicPr>
        <p:blipFill>
          <a:blip r:embed="rId20"/>
          <a:stretch>
            <a:fillRect/>
          </a:stretch>
        </p:blipFill>
        <p:spPr>
          <a:xfrm>
            <a:off x="2849625" y="2124395"/>
            <a:ext cx="3124645" cy="667659"/>
          </a:xfrm>
          <a:prstGeom prst="rect">
            <a:avLst/>
          </a:prstGeom>
        </p:spPr>
      </p:pic>
      <p:pic>
        <p:nvPicPr>
          <p:cNvPr id="3074" name="Picture 2">
            <a:extLst>
              <a:ext uri="{FF2B5EF4-FFF2-40B4-BE49-F238E27FC236}">
                <a16:creationId xmlns:a16="http://schemas.microsoft.com/office/drawing/2014/main" id="{2C1DA6A8-2396-D5DC-B3C1-D7554A55BE12}"/>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633605" y="1592226"/>
            <a:ext cx="2137951" cy="65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564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82446</TotalTime>
  <Words>4446</Words>
  <Application>Microsoft Macintosh PowerPoint</Application>
  <PresentationFormat>On-screen Show (4:3)</PresentationFormat>
  <Paragraphs>564</Paragraphs>
  <Slides>55</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Corbel</vt:lpstr>
      <vt:lpstr>Helvetica</vt:lpstr>
      <vt:lpstr>Times New Roman</vt:lpstr>
      <vt:lpstr>Wingdings</vt:lpstr>
      <vt:lpstr>Banded</vt:lpstr>
      <vt:lpstr>HealthCare MANAGEMENT Division  ANNUAL Business MEETING  AND AWARDS CEREMONY  </vt:lpstr>
      <vt:lpstr>Welcome and Milestones</vt:lpstr>
      <vt:lpstr>Strategic plan Action Items  2022-2023</vt:lpstr>
      <vt:lpstr>DEI  Task Force   </vt:lpstr>
      <vt:lpstr>Draft DEI Statement    we need your feedback!      </vt:lpstr>
      <vt:lpstr>Communications</vt:lpstr>
      <vt:lpstr>Thank you, Brian Hilligoss! </vt:lpstr>
      <vt:lpstr>2023-2024 DIVISION Leadership Team</vt:lpstr>
      <vt:lpstr>Thank you, 2023 sponsors!</vt:lpstr>
      <vt:lpstr>Financial Report (July, 2023)</vt:lpstr>
      <vt:lpstr>Jon Chilingerian   1951-2023</vt:lpstr>
      <vt:lpstr>Program Highlights</vt:lpstr>
      <vt:lpstr>2023 HCM Professional Development Workshops Deirdre</vt:lpstr>
      <vt:lpstr>2023 HCM Professional Development Workshops Deirdre</vt:lpstr>
      <vt:lpstr>2023 Program</vt:lpstr>
      <vt:lpstr>2023 program associate editors</vt:lpstr>
      <vt:lpstr>2023 Emergency reviewers</vt:lpstr>
      <vt:lpstr>2023 Emergency reviewers (Thank you!!!)</vt:lpstr>
      <vt:lpstr>2023 health care Management Division Paper Award Winners</vt:lpstr>
      <vt:lpstr>2023 Health Care Management Outstanding Paper  Based on a Dissertation</vt:lpstr>
      <vt:lpstr>Runner-Up</vt:lpstr>
      <vt:lpstr>2023 Health Care Management Outstanding Paper  Based on a Dissertation Winner</vt:lpstr>
      <vt:lpstr>2023 Best health care Management Theory to Practice Award</vt:lpstr>
      <vt:lpstr>Runner-Up</vt:lpstr>
      <vt:lpstr>2023 best health care Management Theory to Practice Award Winner</vt:lpstr>
      <vt:lpstr>2023 health care management  Best International Paper</vt:lpstr>
      <vt:lpstr>Runner-Up</vt:lpstr>
      <vt:lpstr>2023 health care management  best International Paper Winner</vt:lpstr>
      <vt:lpstr>2023 health care management  Best student Paper</vt:lpstr>
      <vt:lpstr>Runner-Up</vt:lpstr>
      <vt:lpstr>2023 health care management  Best student Paper Winner</vt:lpstr>
      <vt:lpstr>2023 health care management  Best PAPER</vt:lpstr>
      <vt:lpstr>Runner-Up</vt:lpstr>
      <vt:lpstr>2023 health care management  Best PAPER Co-winner</vt:lpstr>
      <vt:lpstr>2023 health care management  Best PAPER Co-winner</vt:lpstr>
      <vt:lpstr>Outstanding Reviewer Award</vt:lpstr>
      <vt:lpstr>Outstanding Reviewer Award</vt:lpstr>
      <vt:lpstr>Healthcare Management Division Award Winners</vt:lpstr>
      <vt:lpstr>HCM Division’s  Excellence in Teaching Award</vt:lpstr>
      <vt:lpstr>Quotes of Support from Students &amp; Peers</vt:lpstr>
      <vt:lpstr>2023 Excellence in Teaching award winner           Professor, Culverhouse School of Commerce The University of Alabama</vt:lpstr>
      <vt:lpstr>2023 Myron D. Fottler Exceptional Service Award</vt:lpstr>
      <vt:lpstr>ACCOMPLISHMENTS &amp; CONTRIBUTIONS</vt:lpstr>
      <vt:lpstr>QUOTES FROM SUPPORT LETTERS FOR OUR AWARD RECIPIENT'S NOMINATION </vt:lpstr>
      <vt:lpstr>2023 Myron D. Fottler Award Winner           Professor, Culverhouse School of Commerce The University of Alabama</vt:lpstr>
      <vt:lpstr>     2023 HCM Division  Research SCHOLAR Awards     Thank you!</vt:lpstr>
      <vt:lpstr>2023 Early career ACHIEVEMENT award           Professor, Culverhouse School of Commerce The University of Alabama</vt:lpstr>
      <vt:lpstr>The Strength of Cross’s Research: Reflections by nominators</vt:lpstr>
      <vt:lpstr>2023 Mid-career ACHIEVEMENT award           Professor, Culverhouse School of Commerce The University of Alabama</vt:lpstr>
      <vt:lpstr>The Strength of Nembhard’s Research: Reflections by nominators</vt:lpstr>
      <vt:lpstr>2023 Keith G. Provan award           Professor, Culverhouse School of Commerce The University of Alabama</vt:lpstr>
      <vt:lpstr>The Strength of Maldonado’s Research: Reflections by nominators</vt:lpstr>
      <vt:lpstr>A Pioneer for EXAMINING CULTURALLY COMPETENT CARE and Health Disparities</vt:lpstr>
      <vt:lpstr>HCMD Keynote Address by    Rob Weech-Maldonado</vt:lpstr>
      <vt:lpstr>Thank you and best wishes to Our new chair,  Cheryl Rathert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Management Division Business Meeting August 12, 2013</dc:title>
  <dc:creator>Jami DelliFraine</dc:creator>
  <cp:lastModifiedBy>Cheryl Rathert</cp:lastModifiedBy>
  <cp:revision>266</cp:revision>
  <cp:lastPrinted>2015-07-28T17:39:19Z</cp:lastPrinted>
  <dcterms:created xsi:type="dcterms:W3CDTF">2015-07-31T19:39:11Z</dcterms:created>
  <dcterms:modified xsi:type="dcterms:W3CDTF">2023-09-14T15:57:47Z</dcterms:modified>
</cp:coreProperties>
</file>