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6" r:id="rId4"/>
    <p:sldId id="258" r:id="rId5"/>
    <p:sldId id="257" r:id="rId6"/>
    <p:sldId id="259" r:id="rId7"/>
    <p:sldId id="260" r:id="rId8"/>
    <p:sldId id="261" r:id="rId9"/>
    <p:sldId id="264" r:id="rId10"/>
    <p:sldId id="265" r:id="rId11"/>
    <p:sldId id="270" r:id="rId12"/>
    <p:sldId id="267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" initials="C" lastIdx="1" clrIdx="0">
    <p:extLst>
      <p:ext uri="{19B8F6BF-5375-455C-9EA6-DF929625EA0E}">
        <p15:presenceInfo xmlns:p15="http://schemas.microsoft.com/office/powerpoint/2012/main" userId="Char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42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96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1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EB87-8881-4882-B2D1-EAD273739924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1CBC3-45A8-4943-92C0-73884B04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eldomusedreserve.com/?page_id=88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J4Wdy0Wc_x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K-xG1cLY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D0_6DRYtqy24yvr7BLDF84i9lgG1b2TTuxyIXUpQZEs82IQ/viewform?usp=sf_link" TargetMode="External"/><Relationship Id="rId2" Type="http://schemas.openxmlformats.org/officeDocument/2006/relationships/hyperlink" Target="https://community.amstat.org/smu-sc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2.amstat.org/education/datafest/previous.c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uwKZIAeM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79EB-67BD-464D-BB9D-9D601AACB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Machine Learning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FC053-21A0-4A06-B674-BB65E1B5C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South, Ph.D.</a:t>
            </a:r>
          </a:p>
          <a:p>
            <a:r>
              <a:rPr lang="en-US" dirty="0"/>
              <a:t>Faculty Advisor, Stat Club</a:t>
            </a:r>
          </a:p>
        </p:txBody>
      </p:sp>
    </p:spTree>
    <p:extLst>
      <p:ext uri="{BB962C8B-B14F-4D97-AF65-F5344CB8AC3E}">
        <p14:creationId xmlns:p14="http://schemas.microsoft.com/office/powerpoint/2010/main" val="38482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D05A-C9F8-44EA-B5B3-09D3A19F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K-Fold Cross-Validation,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858A8-2F3A-4D0C-99D1-051E8C70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125-2696-4118-B736-2B5C087FBCE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A5670-50FC-4474-91B7-6F8158BA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2" y="2539687"/>
            <a:ext cx="7507630" cy="23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5506-114D-4BB8-B127-B41F0AAF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College Football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5AF1-F018-41B7-9732-CBD78F8F8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use some college football data that was originally gathered by </a:t>
            </a:r>
            <a:r>
              <a:rPr lang="en-US" dirty="0">
                <a:hlinkClick r:id="rId2"/>
              </a:rPr>
              <a:t>Marty Coleman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Additionally, I created a number of variables that may be useful for prediction.</a:t>
            </a:r>
          </a:p>
          <a:p>
            <a:r>
              <a:rPr lang="en-US" dirty="0"/>
              <a:t>The goal: predict the point differential between teams! In other words… who is going to win??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9BA93-C65A-4D59-A96E-B8D032C51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860800"/>
            <a:ext cx="4370698" cy="27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98C1-40B2-49E8-9BBC-C42E0F9B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7BCA-52B5-4EC9-887A-4D37722A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random forests: </a:t>
            </a:r>
            <a:r>
              <a:rPr lang="en-US" dirty="0">
                <a:hlinkClick r:id="rId2"/>
              </a:rPr>
              <a:t>https://www.youtube.com/watch?v=J4Wdy0Wc_xQ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Not my video – all credit goes to Josh </a:t>
            </a:r>
            <a:r>
              <a:rPr lang="en-US" dirty="0" err="1"/>
              <a:t>Starmer</a:t>
            </a:r>
            <a:r>
              <a:rPr lang="en-US" dirty="0"/>
              <a:t>!</a:t>
            </a:r>
          </a:p>
          <a:p>
            <a:r>
              <a:rPr lang="en-US" dirty="0"/>
              <a:t>Idea: build a large number of decision trees (which each make their own prediction), and then use them collectively (i.e., a FOREST of trees!) to make our final prediction.</a:t>
            </a:r>
          </a:p>
          <a:p>
            <a:pPr lvl="1"/>
            <a:r>
              <a:rPr lang="en-US" dirty="0"/>
              <a:t>For classification problems (i.e. the outcome is binary), use “winner take all” vote.</a:t>
            </a:r>
          </a:p>
          <a:p>
            <a:pPr lvl="1"/>
            <a:r>
              <a:rPr lang="en-US" dirty="0"/>
              <a:t>For regression-like problems (i.e. the outcome is continuous), use the average across all decision trees.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CDFB3-CF1C-44F5-9BB8-85C23CE4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66" y="4839193"/>
            <a:ext cx="3001203" cy="19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F6D5-55A1-4522-8895-3FBA40F0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</a:t>
            </a:r>
            <a:r>
              <a:rPr lang="en-US" i="1" u="sng" dirty="0"/>
              <a:t>caret</a:t>
            </a:r>
            <a:r>
              <a:rPr lang="en-US" u="sng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A74A-9F34-474F-85F8-AD22F589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caret</a:t>
            </a:r>
            <a:r>
              <a:rPr lang="en-US" dirty="0"/>
              <a:t> package was developed to help analysts tune and build a wide variety of models.</a:t>
            </a:r>
          </a:p>
          <a:p>
            <a:pPr lvl="1"/>
            <a:r>
              <a:rPr lang="en-US" dirty="0"/>
              <a:t>It gives you a high degree of control over all aspects of the model fitting process:</a:t>
            </a:r>
          </a:p>
          <a:p>
            <a:pPr lvl="2"/>
            <a:r>
              <a:rPr lang="en-US" dirty="0"/>
              <a:t>Tuning parameters</a:t>
            </a:r>
          </a:p>
          <a:p>
            <a:pPr lvl="2"/>
            <a:r>
              <a:rPr lang="en-US" dirty="0"/>
              <a:t>Pre-processing</a:t>
            </a:r>
          </a:p>
          <a:p>
            <a:pPr lvl="2"/>
            <a:r>
              <a:rPr lang="en-US" dirty="0"/>
              <a:t>Modeling paradigm</a:t>
            </a:r>
          </a:p>
          <a:p>
            <a:pPr lvl="2"/>
            <a:r>
              <a:rPr lang="en-US" dirty="0"/>
              <a:t>Resampling technique</a:t>
            </a:r>
          </a:p>
          <a:p>
            <a:r>
              <a:rPr lang="en-US" dirty="0"/>
              <a:t>I am going to use this package to demonstrate all the methods we talk about today!</a:t>
            </a:r>
          </a:p>
        </p:txBody>
      </p:sp>
    </p:spTree>
    <p:extLst>
      <p:ext uri="{BB962C8B-B14F-4D97-AF65-F5344CB8AC3E}">
        <p14:creationId xmlns:p14="http://schemas.microsoft.com/office/powerpoint/2010/main" val="217192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B0CE-532C-4B74-8510-9A6C3BDA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Random Forests Using </a:t>
            </a:r>
            <a:r>
              <a:rPr lang="en-US" i="1" u="sng" dirty="0"/>
              <a:t>caret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6FB0-DEF0-4166-BC6E-EBC97AFA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only one tuning parameter we need to run a random forest: the number of variables we randomly select at each step in our decision tree.</a:t>
            </a:r>
          </a:p>
          <a:p>
            <a:pPr lvl="1"/>
            <a:r>
              <a:rPr lang="en-US" sz="1800" dirty="0"/>
              <a:t>This tuning parameter is referred to as </a:t>
            </a:r>
            <a:r>
              <a:rPr lang="en-US" sz="1800" dirty="0" err="1"/>
              <a:t>mtry</a:t>
            </a:r>
            <a:r>
              <a:rPr lang="en-US" sz="1800" dirty="0"/>
              <a:t>.</a:t>
            </a:r>
          </a:p>
          <a:p>
            <a:r>
              <a:rPr lang="en-US" sz="2000" dirty="0"/>
              <a:t>Two options: specify a bunch of values of </a:t>
            </a:r>
            <a:r>
              <a:rPr lang="en-US" sz="2000" dirty="0" err="1"/>
              <a:t>mtry</a:t>
            </a:r>
            <a:r>
              <a:rPr lang="en-US" sz="2000" dirty="0"/>
              <a:t> for R to try… or let R pick a range of values on its own.</a:t>
            </a:r>
          </a:p>
          <a:p>
            <a:pPr lvl="1"/>
            <a:r>
              <a:rPr lang="en-US" sz="1800" dirty="0"/>
              <a:t>My choice: let R choose</a:t>
            </a:r>
          </a:p>
          <a:p>
            <a:pPr lvl="1"/>
            <a:r>
              <a:rPr lang="en-US" sz="1800" i="1" dirty="0"/>
              <a:t>Warning: tuning models can take a lot of time!!</a:t>
            </a:r>
          </a:p>
          <a:p>
            <a:r>
              <a:rPr lang="en-US" sz="2000" dirty="0"/>
              <a:t>R code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34084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A669-606E-4440-ADDD-315B4A16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Stochastic Gradient 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C7DF-F1FE-4EF5-BF5A-000F6AB3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let’s check out “basic” boosting… </a:t>
            </a:r>
            <a:r>
              <a:rPr lang="en-US" b="1" dirty="0">
                <a:solidFill>
                  <a:srgbClr val="00B050"/>
                </a:solidFill>
              </a:rPr>
              <a:t>AdaBoost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https://www.youtube.com/watch?v=LsK-xG1cLYA</a:t>
            </a:r>
            <a:endParaRPr lang="en-US" dirty="0"/>
          </a:p>
          <a:p>
            <a:pPr lvl="1"/>
            <a:r>
              <a:rPr lang="en-US" dirty="0"/>
              <a:t>Josh </a:t>
            </a:r>
            <a:r>
              <a:rPr lang="en-US" dirty="0" err="1"/>
              <a:t>Starmer</a:t>
            </a:r>
            <a:r>
              <a:rPr lang="en-US" dirty="0"/>
              <a:t> again!</a:t>
            </a:r>
          </a:p>
          <a:p>
            <a:r>
              <a:rPr lang="en-US" b="1" dirty="0">
                <a:solidFill>
                  <a:srgbClr val="00B050"/>
                </a:solidFill>
              </a:rPr>
              <a:t>Gradient boosting </a:t>
            </a:r>
            <a:r>
              <a:rPr lang="en-US" dirty="0"/>
              <a:t>can be thought of as an “upgraded” AdaBoost that rethinks the problem as an optimization problem. </a:t>
            </a:r>
          </a:p>
          <a:p>
            <a:pPr lvl="1"/>
            <a:r>
              <a:rPr lang="en-US" dirty="0"/>
              <a:t>It trains more heavily on the larger residuals.</a:t>
            </a:r>
          </a:p>
          <a:p>
            <a:r>
              <a:rPr lang="en-US" b="1" dirty="0">
                <a:solidFill>
                  <a:srgbClr val="00B050"/>
                </a:solidFill>
              </a:rPr>
              <a:t>Stochastic gradient boosting </a:t>
            </a:r>
            <a:r>
              <a:rPr lang="en-US" dirty="0"/>
              <a:t>is a further evolution that samples observations and predictors at each stage to help combat overfitting.</a:t>
            </a:r>
          </a:p>
          <a:p>
            <a:r>
              <a:rPr lang="en-US" dirty="0"/>
              <a:t>The most popular implementation of stochastic gradient boosting is the </a:t>
            </a:r>
            <a:r>
              <a:rPr lang="en-US" b="1" dirty="0" err="1">
                <a:solidFill>
                  <a:srgbClr val="00B050"/>
                </a:solidFill>
              </a:rPr>
              <a:t>XGBoost</a:t>
            </a:r>
            <a:r>
              <a:rPr lang="en-US" dirty="0"/>
              <a:t> algorithm.</a:t>
            </a:r>
          </a:p>
        </p:txBody>
      </p:sp>
    </p:spTree>
    <p:extLst>
      <p:ext uri="{BB962C8B-B14F-4D97-AF65-F5344CB8AC3E}">
        <p14:creationId xmlns:p14="http://schemas.microsoft.com/office/powerpoint/2010/main" val="218227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A669-606E-4440-ADDD-315B4A16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Stochastic Gradient 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C7DF-F1FE-4EF5-BF5A-000F6AB3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XGBoost</a:t>
            </a:r>
            <a:r>
              <a:rPr lang="en-US" dirty="0"/>
              <a:t> is a complicated algorithm that has TONS of tuning parameters to work with:</a:t>
            </a:r>
          </a:p>
          <a:p>
            <a:pPr lvl="1"/>
            <a:r>
              <a:rPr lang="en-US" dirty="0"/>
              <a:t>Eta: a shrinkage factor applied to a piece of the boosting algorithm</a:t>
            </a:r>
          </a:p>
          <a:p>
            <a:pPr lvl="1"/>
            <a:r>
              <a:rPr lang="en-US" dirty="0" err="1"/>
              <a:t>Nrounds</a:t>
            </a:r>
            <a:r>
              <a:rPr lang="en-US" dirty="0"/>
              <a:t>: the number of boosting rounds</a:t>
            </a:r>
          </a:p>
          <a:p>
            <a:pPr lvl="1"/>
            <a:r>
              <a:rPr lang="en-US" dirty="0" err="1"/>
              <a:t>Max_depth</a:t>
            </a:r>
            <a:r>
              <a:rPr lang="en-US" dirty="0"/>
              <a:t>: the max depth of the trees</a:t>
            </a:r>
          </a:p>
          <a:p>
            <a:pPr lvl="1"/>
            <a:r>
              <a:rPr lang="en-US" dirty="0"/>
              <a:t>Subsample: the fraction of records to sample without replacement</a:t>
            </a:r>
          </a:p>
          <a:p>
            <a:pPr lvl="1"/>
            <a:r>
              <a:rPr lang="en-US" dirty="0"/>
              <a:t>Lambda and alpha: regularization parameters to help with overfitting</a:t>
            </a:r>
          </a:p>
          <a:p>
            <a:r>
              <a:rPr lang="en-US" dirty="0"/>
              <a:t>By default, the </a:t>
            </a:r>
            <a:r>
              <a:rPr lang="en-US" i="1" dirty="0"/>
              <a:t>caret</a:t>
            </a:r>
            <a:r>
              <a:rPr lang="en-US" dirty="0"/>
              <a:t> package only tunes </a:t>
            </a:r>
            <a:r>
              <a:rPr lang="en-US" dirty="0" err="1"/>
              <a:t>nrounds</a:t>
            </a:r>
            <a:r>
              <a:rPr lang="en-US" dirty="0"/>
              <a:t>, eta, alpha, and lambda.</a:t>
            </a:r>
          </a:p>
          <a:p>
            <a:pPr lvl="1"/>
            <a:r>
              <a:rPr lang="en-US" dirty="0"/>
              <a:t>You can always tune additional parameters if you want to (and have the time!).</a:t>
            </a:r>
          </a:p>
          <a:p>
            <a:r>
              <a:rPr lang="en-US" dirty="0"/>
              <a:t>R Code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08885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C4F6-B6D0-4779-BFBA-281F4322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Presentation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9E03-1CB7-4A99-9EE0-16995810D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at: </a:t>
            </a:r>
            <a:r>
              <a:rPr lang="en-US" dirty="0">
                <a:hlinkClick r:id="rId2"/>
              </a:rPr>
              <a:t>https://community.amstat.org/smu-sc/home</a:t>
            </a:r>
            <a:endParaRPr lang="en-US" dirty="0"/>
          </a:p>
          <a:p>
            <a:pPr lvl="1"/>
            <a:r>
              <a:rPr lang="en-US" dirty="0"/>
              <a:t>Events </a:t>
            </a:r>
            <a:r>
              <a:rPr lang="en-US" dirty="0">
                <a:sym typeface="Wingdings" panose="05000000000000000000" pitchFamily="2" charset="2"/>
              </a:rPr>
              <a:t> Stat Club Meetings</a:t>
            </a:r>
          </a:p>
          <a:p>
            <a:r>
              <a:rPr lang="en-US" dirty="0">
                <a:sym typeface="Wingdings" panose="05000000000000000000" pitchFamily="2" charset="2"/>
                <a:hlinkClick r:id="rId3"/>
              </a:rPr>
              <a:t>Sign up for </a:t>
            </a:r>
            <a:r>
              <a:rPr lang="en-US" dirty="0" err="1">
                <a:sym typeface="Wingdings" panose="05000000000000000000" pitchFamily="2" charset="2"/>
                <a:hlinkClick r:id="rId3"/>
              </a:rPr>
              <a:t>DataFest</a:t>
            </a:r>
            <a:r>
              <a:rPr lang="en-US" dirty="0">
                <a:sym typeface="Wingdings" panose="05000000000000000000" pitchFamily="2" charset="2"/>
              </a:rPr>
              <a:t>!!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March 22-24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Teams of 2-5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 food all weekend</a:t>
            </a:r>
          </a:p>
          <a:p>
            <a:pPr lvl="1"/>
            <a:r>
              <a:rPr lang="en-US" dirty="0">
                <a:sym typeface="Wingdings" panose="05000000000000000000" pitchFamily="2" charset="2"/>
                <a:hlinkClick r:id="rId4"/>
              </a:rPr>
              <a:t>Real</a:t>
            </a:r>
            <a:r>
              <a:rPr lang="en-US" dirty="0">
                <a:sym typeface="Wingdings" panose="05000000000000000000" pitchFamily="2" charset="2"/>
              </a:rPr>
              <a:t> data problem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Resume builder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Bragging rights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D6C4-2029-42C6-9F25-57102014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994" y="3133565"/>
            <a:ext cx="4748011" cy="27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1598-EE46-4972-91F1-53C52D03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Warning!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237CD-59F2-419B-BFEF-423196B4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1" y="1815548"/>
            <a:ext cx="3533913" cy="46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1BA5-A4C7-4039-84A9-A6A9057C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90A1-F15E-4CAE-9DA2-A6BF9B05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dirty="0"/>
              <a:t>Machine Learning, Defined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/>
              <a:t>Tuning Parameters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/>
              <a:t> Model Fitting Process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/>
              <a:t> Random Forests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3200" dirty="0"/>
              <a:t>Stochastic Gradient Boosting (</a:t>
            </a:r>
            <a:r>
              <a:rPr lang="en-US" sz="3200" dirty="0" err="1"/>
              <a:t>XGBoost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38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1C88-E43D-48FD-9817-E35B9326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B903-9944-48B2-87BD-D52D3B28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phrase ”</a:t>
            </a:r>
            <a:r>
              <a:rPr lang="en-US" dirty="0">
                <a:hlinkClick r:id="rId2"/>
              </a:rPr>
              <a:t>machine learning</a:t>
            </a:r>
            <a:r>
              <a:rPr lang="en-US" dirty="0"/>
              <a:t>” is a broad term.</a:t>
            </a:r>
          </a:p>
          <a:p>
            <a:r>
              <a:rPr lang="en-US" dirty="0"/>
              <a:t>One way to describe machine learning is to use sophisticated algorithms that try to optimize a certain criteria in order such that the best possible predictions can be made. </a:t>
            </a:r>
          </a:p>
          <a:p>
            <a:r>
              <a:rPr lang="en-US" dirty="0"/>
              <a:t>Machine learning can do the same thing that multiple linear regression (predict a continuous outcome) or logistic regression (predict a binary outcome) do, just using a different approach. </a:t>
            </a:r>
          </a:p>
          <a:p>
            <a:r>
              <a:rPr lang="en-US" dirty="0"/>
              <a:t>Traditional statistical methods rely on distributional theory (i.e. certain things are normally distributed); machine learning algorithms don’t.</a:t>
            </a:r>
          </a:p>
          <a:p>
            <a:r>
              <a:rPr lang="en-US" dirty="0"/>
              <a:t>Traditional statistical methods often produce interpretable models that can be explained; machine learning algorithms are often “black boxes”.</a:t>
            </a:r>
          </a:p>
        </p:txBody>
      </p:sp>
    </p:spTree>
    <p:extLst>
      <p:ext uri="{BB962C8B-B14F-4D97-AF65-F5344CB8AC3E}">
        <p14:creationId xmlns:p14="http://schemas.microsoft.com/office/powerpoint/2010/main" val="349949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598F-409B-4AD2-AE4D-F4CFF2D6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Tuning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0819-7F70-4A8F-890D-A3D2F74856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of the machine learning frameworks have parameters which cannot be directly estimated from the data. </a:t>
                </a:r>
              </a:p>
              <a:p>
                <a:pPr lvl="1"/>
                <a:r>
                  <a:rPr lang="en-US" dirty="0"/>
                  <a:t>The lack of analytical formula and need to try a number of values have </a:t>
                </a:r>
                <a:br>
                  <a:rPr lang="en-US" dirty="0"/>
                </a:br>
                <a:r>
                  <a:rPr lang="en-US" dirty="0"/>
                  <a:t>resulted in these being labeled as </a:t>
                </a:r>
                <a:r>
                  <a:rPr lang="en-US" b="1" dirty="0">
                    <a:solidFill>
                      <a:srgbClr val="00B050"/>
                    </a:solidFill>
                  </a:rPr>
                  <a:t>tuning parameters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i="1" dirty="0"/>
                  <a:t>K</a:t>
                </a:r>
                <a:r>
                  <a:rPr lang="en-US" dirty="0"/>
                  <a:t>-nearest neighbors (shown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0819-7F70-4A8F-890D-A3D2F7485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DCC049-1778-4A82-AE57-08ABFC0D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43" y="3935896"/>
            <a:ext cx="2704450" cy="27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E55D-0874-4ED0-9EBD-3850AFAE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to Choose Tuning Parameters?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519C8-2A14-44C4-9814-3973B69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One of the primary goals of any data analysis is to produce a model that is generalizable – that is, it’s predictions will still be accurate even on new data.</a:t>
            </a:r>
          </a:p>
          <a:p>
            <a:r>
              <a:rPr lang="en-US" sz="2000" dirty="0"/>
              <a:t>It is very possible to build a model that appears to do a great job on your data… but when you get new data it fails miserably.</a:t>
            </a:r>
          </a:p>
          <a:p>
            <a:pPr lvl="1"/>
            <a:r>
              <a:rPr lang="en-US" sz="1800" dirty="0"/>
              <a:t>This means you are dealing with </a:t>
            </a:r>
            <a:r>
              <a:rPr lang="en-US" sz="1800" b="1" dirty="0">
                <a:solidFill>
                  <a:srgbClr val="00B050"/>
                </a:solidFill>
              </a:rPr>
              <a:t>overfitting</a:t>
            </a:r>
            <a:r>
              <a:rPr lang="en-US" sz="1800" dirty="0"/>
              <a:t>.</a:t>
            </a:r>
          </a:p>
          <a:p>
            <a:r>
              <a:rPr lang="en-US" sz="2000" dirty="0"/>
              <a:t>If you do not use machine learning algorithms carefully, you may be at serious risk for overfitting.</a:t>
            </a:r>
          </a:p>
        </p:txBody>
      </p:sp>
    </p:spTree>
    <p:extLst>
      <p:ext uri="{BB962C8B-B14F-4D97-AF65-F5344CB8AC3E}">
        <p14:creationId xmlns:p14="http://schemas.microsoft.com/office/powerpoint/2010/main" val="11456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E55D-0874-4ED0-9EBD-3850AFAE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to Choose Tuning Parameters?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5FC49-00D8-4C00-B619-130305F0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383" y="1496606"/>
            <a:ext cx="3476443" cy="4857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0177D-3A25-4EC7-ADD7-65BEA7AE5899}"/>
              </a:ext>
            </a:extLst>
          </p:cNvPr>
          <p:cNvSpPr txBox="1"/>
          <p:nvPr/>
        </p:nvSpPr>
        <p:spPr>
          <a:xfrm>
            <a:off x="450574" y="2228671"/>
            <a:ext cx="326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Some options include cross-validation, the bootstrap, repeated cross-validation, etc.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648EC2-4989-4D22-A5CF-786C7D6680CB}"/>
              </a:ext>
            </a:extLst>
          </p:cNvPr>
          <p:cNvCxnSpPr>
            <a:cxnSpLocks/>
          </p:cNvCxnSpPr>
          <p:nvPr/>
        </p:nvCxnSpPr>
        <p:spPr>
          <a:xfrm>
            <a:off x="3273287" y="2817406"/>
            <a:ext cx="1590261" cy="389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4CBC750-F63B-417D-9BF4-0A18E0027CB8}"/>
              </a:ext>
            </a:extLst>
          </p:cNvPr>
          <p:cNvSpPr/>
          <p:nvPr/>
        </p:nvSpPr>
        <p:spPr>
          <a:xfrm>
            <a:off x="4024288" y="1515596"/>
            <a:ext cx="426256" cy="485781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63FC3-C497-4426-B574-FA33444DF2C8}"/>
              </a:ext>
            </a:extLst>
          </p:cNvPr>
          <p:cNvSpPr txBox="1"/>
          <p:nvPr/>
        </p:nvSpPr>
        <p:spPr>
          <a:xfrm>
            <a:off x="808383" y="4679529"/>
            <a:ext cx="326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entire process can be done automatically in R!!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AF5FDE-B130-465A-B00D-6F98CC9D749B}"/>
              </a:ext>
            </a:extLst>
          </p:cNvPr>
          <p:cNvCxnSpPr>
            <a:cxnSpLocks/>
          </p:cNvCxnSpPr>
          <p:nvPr/>
        </p:nvCxnSpPr>
        <p:spPr>
          <a:xfrm flipV="1">
            <a:off x="2038981" y="4094032"/>
            <a:ext cx="1764393" cy="612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9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D05A-C9F8-44EA-B5B3-09D3A19F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Data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B4C7-0516-43C6-A63F-A1603D221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We call the </a:t>
            </a:r>
            <a:r>
              <a:rPr lang="en-US" b="1" dirty="0">
                <a:solidFill>
                  <a:srgbClr val="00B050"/>
                </a:solidFill>
              </a:rPr>
              <a:t>training</a:t>
            </a:r>
            <a:r>
              <a:rPr lang="en-US" dirty="0"/>
              <a:t> data set the samples used to create the model, and the </a:t>
            </a:r>
            <a:r>
              <a:rPr lang="en-US" b="1" dirty="0">
                <a:solidFill>
                  <a:srgbClr val="00B050"/>
                </a:solidFill>
              </a:rPr>
              <a:t>test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validation</a:t>
            </a:r>
            <a:r>
              <a:rPr lang="en-US" dirty="0"/>
              <a:t> data set to evaluate model performance.</a:t>
            </a:r>
          </a:p>
          <a:p>
            <a:pPr>
              <a:lnSpc>
                <a:spcPct val="100000"/>
              </a:lnSpc>
            </a:pPr>
            <a:r>
              <a:rPr lang="en-US" dirty="0"/>
              <a:t>When the sample size is small, a test set should be avoided because every data point may be needed to estimate model parameters.</a:t>
            </a:r>
          </a:p>
          <a:p>
            <a:pPr>
              <a:lnSpc>
                <a:spcPct val="100000"/>
              </a:lnSpc>
            </a:pPr>
            <a:r>
              <a:rPr lang="en-US" dirty="0"/>
              <a:t>Instead, I recommend using repeated k-fold cross-validation.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rgbClr val="00B050"/>
                </a:solidFill>
              </a:rPr>
              <a:t>k</a:t>
            </a:r>
            <a:r>
              <a:rPr lang="en-US" b="1" dirty="0">
                <a:solidFill>
                  <a:srgbClr val="00B050"/>
                </a:solidFill>
              </a:rPr>
              <a:t>-Fold Cross-Validation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Sample is partitioned into </a:t>
            </a:r>
            <a:r>
              <a:rPr lang="en-US" i="1" dirty="0"/>
              <a:t>k</a:t>
            </a:r>
            <a:r>
              <a:rPr lang="en-US" dirty="0"/>
              <a:t> sets of roughly equal size.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Model building process is used on all sets except the last.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Held-out sample is used to estimate the error rate.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This process is repeated, each time holding out one of the sets to estimate the error rate.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research has shown that repeating </a:t>
            </a:r>
            <a:r>
              <a:rPr lang="en-US" i="1" dirty="0"/>
              <a:t>k</a:t>
            </a:r>
            <a:r>
              <a:rPr lang="en-US" dirty="0"/>
              <a:t>-fold cross validation can be used to effectively increase the precision of the estimates while still maintaining small bias.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858A8-2F3A-4D0C-99D1-051E8C70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6125-2696-4118-B736-2B5C087FBC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1799</TotalTime>
  <Words>1026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Trebuchet MS</vt:lpstr>
      <vt:lpstr>Wingdings 3</vt:lpstr>
      <vt:lpstr>Facet</vt:lpstr>
      <vt:lpstr>Introduction to Machine Learning in R</vt:lpstr>
      <vt:lpstr>Presentation Materials</vt:lpstr>
      <vt:lpstr>Warning!</vt:lpstr>
      <vt:lpstr>Outline</vt:lpstr>
      <vt:lpstr>Machine Learning?</vt:lpstr>
      <vt:lpstr>Tuning Parameters</vt:lpstr>
      <vt:lpstr>How to Choose Tuning Parameters?</vt:lpstr>
      <vt:lpstr>How to Choose Tuning Parameters?</vt:lpstr>
      <vt:lpstr>Data Splitting</vt:lpstr>
      <vt:lpstr>K-Fold Cross-Validation, Visually</vt:lpstr>
      <vt:lpstr>College Football Data!</vt:lpstr>
      <vt:lpstr>Random Forests</vt:lpstr>
      <vt:lpstr>The caret Package</vt:lpstr>
      <vt:lpstr>Random Forests Using caret</vt:lpstr>
      <vt:lpstr>Stochastic Gradient Boosting</vt:lpstr>
      <vt:lpstr>Stochastic Gradient Boosting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 in R</dc:title>
  <dc:creator>Charles</dc:creator>
  <cp:lastModifiedBy>Charles</cp:lastModifiedBy>
  <cp:revision>16</cp:revision>
  <dcterms:created xsi:type="dcterms:W3CDTF">2019-02-14T18:39:43Z</dcterms:created>
  <dcterms:modified xsi:type="dcterms:W3CDTF">2019-02-20T20:29:08Z</dcterms:modified>
</cp:coreProperties>
</file>