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handoutMasterIdLst>
    <p:handoutMasterId r:id="rId30"/>
  </p:handoutMasterIdLst>
  <p:sldIdLst>
    <p:sldId id="263" r:id="rId2"/>
    <p:sldId id="266" r:id="rId3"/>
    <p:sldId id="278" r:id="rId4"/>
    <p:sldId id="276" r:id="rId5"/>
    <p:sldId id="259" r:id="rId6"/>
    <p:sldId id="283" r:id="rId7"/>
    <p:sldId id="281" r:id="rId8"/>
    <p:sldId id="282" r:id="rId9"/>
    <p:sldId id="280" r:id="rId10"/>
    <p:sldId id="285" r:id="rId11"/>
    <p:sldId id="291" r:id="rId12"/>
    <p:sldId id="287" r:id="rId13"/>
    <p:sldId id="289" r:id="rId14"/>
    <p:sldId id="290" r:id="rId15"/>
    <p:sldId id="288" r:id="rId16"/>
    <p:sldId id="286" r:id="rId17"/>
    <p:sldId id="274" r:id="rId18"/>
    <p:sldId id="275" r:id="rId19"/>
    <p:sldId id="293" r:id="rId20"/>
    <p:sldId id="267" r:id="rId21"/>
    <p:sldId id="264" r:id="rId22"/>
    <p:sldId id="268" r:id="rId23"/>
    <p:sldId id="271" r:id="rId24"/>
    <p:sldId id="260" r:id="rId25"/>
    <p:sldId id="262" r:id="rId26"/>
    <p:sldId id="272" r:id="rId27"/>
    <p:sldId id="277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C89EF96-8CEA-46FF-86C4-4CE0E7609802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92" autoAdjust="0"/>
    <p:restoredTop sz="94704" autoAdjust="0"/>
  </p:normalViewPr>
  <p:slideViewPr>
    <p:cSldViewPr snapToGrid="0">
      <p:cViewPr varScale="1">
        <p:scale>
          <a:sx n="67" d="100"/>
          <a:sy n="67" d="100"/>
        </p:scale>
        <p:origin x="394" y="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9" d="100"/>
          <a:sy n="79" d="100"/>
        </p:scale>
        <p:origin x="3198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741D12-1BA0-4D16-B253-39E4DA7AD69F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910782-FDC2-4F7C-A018-7A502E508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837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D0E036-A0EF-40EA-AC2B-818A5F8CFC1C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936D52-512B-47DE-BC94-6C88A56CE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996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36D52-512B-47DE-BC94-6C88A56CE98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922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 userDrawn="1"/>
        </p:nvGrpSpPr>
        <p:grpSpPr bwMode="ltGray"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 bwMode="ltGray"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2"/>
            <p:cNvSpPr>
              <a:spLocks noChangeArrowheads="1"/>
            </p:cNvSpPr>
            <p:nvPr/>
          </p:nvSpPr>
          <p:spPr bwMode="ltGray">
            <a:xfrm flipH="1">
              <a:off x="9045819" y="1600200"/>
              <a:ext cx="1524000" cy="15240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9" name="Oval 3"/>
            <p:cNvSpPr>
              <a:spLocks noChangeArrowheads="1"/>
            </p:cNvSpPr>
            <p:nvPr/>
          </p:nvSpPr>
          <p:spPr bwMode="ltGray">
            <a:xfrm flipH="1">
              <a:off x="7255119" y="1600200"/>
              <a:ext cx="1524000" cy="15240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10" name="Oval 4"/>
            <p:cNvSpPr>
              <a:spLocks noChangeArrowheads="1"/>
            </p:cNvSpPr>
            <p:nvPr/>
          </p:nvSpPr>
          <p:spPr bwMode="ltGray">
            <a:xfrm flipH="1">
              <a:off x="5464419" y="1600200"/>
              <a:ext cx="1524000" cy="1524000"/>
            </a:xfrm>
            <a:prstGeom prst="ellipse">
              <a:avLst/>
            </a:prstGeom>
            <a:noFill/>
            <a:ln w="28575">
              <a:solidFill>
                <a:schemeClr val="accent2">
                  <a:lumMod val="20000"/>
                  <a:lumOff val="8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0E0F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11" name="Oval 5"/>
            <p:cNvSpPr>
              <a:spLocks noChangeArrowheads="1"/>
            </p:cNvSpPr>
            <p:nvPr/>
          </p:nvSpPr>
          <p:spPr bwMode="ltGray">
            <a:xfrm flipH="1">
              <a:off x="5464419" y="3276600"/>
              <a:ext cx="1524000" cy="15240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12" name="Oval 6"/>
            <p:cNvSpPr>
              <a:spLocks noChangeArrowheads="1"/>
            </p:cNvSpPr>
            <p:nvPr/>
          </p:nvSpPr>
          <p:spPr bwMode="ltGray">
            <a:xfrm flipH="1">
              <a:off x="3732457" y="3276600"/>
              <a:ext cx="1524000" cy="15240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13" name="Oval 7"/>
            <p:cNvSpPr>
              <a:spLocks noChangeArrowheads="1"/>
            </p:cNvSpPr>
            <p:nvPr/>
          </p:nvSpPr>
          <p:spPr bwMode="ltGray">
            <a:xfrm flipH="1">
              <a:off x="9045819" y="3276600"/>
              <a:ext cx="1524000" cy="1524000"/>
            </a:xfrm>
            <a:prstGeom prst="ellipse">
              <a:avLst/>
            </a:prstGeom>
            <a:noFill/>
            <a:ln w="28575">
              <a:solidFill>
                <a:schemeClr val="accent2">
                  <a:lumMod val="20000"/>
                  <a:lumOff val="8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0E0F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 b="1" i="0">
                <a:solidFill>
                  <a:schemeClr val="accent3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8AD9C-B2AB-4742-B9D5-88A1B5443D17}" type="datetime1">
              <a:rPr lang="en-US" smtClean="0"/>
              <a:t>11/7/2018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55A9-2BEA-4E1A-A809-3AB570F0F1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503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D6FAA-2408-45A7-869F-2014C214FC1D}" type="datetime1">
              <a:rPr lang="en-US" smtClean="0"/>
              <a:t>11/7/2018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55A9-2BEA-4E1A-A809-3AB570F0F1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949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D00D2-426F-4F92-907F-34BAC1037045}" type="datetime1">
              <a:rPr lang="en-US" smtClean="0"/>
              <a:t>11/7/2018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55A9-2BEA-4E1A-A809-3AB570F0F1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023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CF0A1930-6C43-4E8F-9426-A3A84C496FC0}" type="datetime1">
              <a:rPr lang="en-US" smtClean="0"/>
              <a:t>11/7/2018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C62155A9-2BEA-4E1A-A809-3AB570F0F1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23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62262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117CD-D39E-4644-9F4A-FCA0A2101615}" type="datetime1">
              <a:rPr lang="en-US" smtClean="0"/>
              <a:t>11/7/2018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55A9-2BEA-4E1A-A809-3AB570F0F1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303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D1651-45E6-4A2C-99B8-82F921298F2D}" type="datetime1">
              <a:rPr lang="en-US" smtClean="0"/>
              <a:t>11/7/2018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55A9-2BEA-4E1A-A809-3AB570F0F1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019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274638"/>
            <a:ext cx="10515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1489075"/>
            <a:ext cx="5156200" cy="641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1850" y="2193925"/>
            <a:ext cx="5156200" cy="3978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9663" y="1489075"/>
            <a:ext cx="5157787" cy="641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9663" y="2193925"/>
            <a:ext cx="5157787" cy="3978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806B7-6F8B-402A-A5AA-EC8CCA413C89}" type="datetime1">
              <a:rPr lang="en-US" smtClean="0"/>
              <a:t>11/7/2018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55A9-2BEA-4E1A-A809-3AB570F0F1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831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48042-1CDC-4A3A-9348-8618A3117C5A}" type="datetime1">
              <a:rPr lang="en-US" smtClean="0"/>
              <a:t>11/7/2018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55A9-2BEA-4E1A-A809-3AB570F0F1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45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A7805-3287-4562-914A-E3154CDB99E0}" type="datetime1">
              <a:rPr lang="en-US" smtClean="0"/>
              <a:t>11/7/2018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55A9-2BEA-4E1A-A809-3AB570F0F1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648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338138" indent="-338138"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86D92-D8A0-4DA7-91C7-7D40AE100B92}" type="datetime1">
              <a:rPr lang="en-US" smtClean="0"/>
              <a:t>11/7/2018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55A9-2BEA-4E1A-A809-3AB570F0F1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369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6CC7D-996C-4D51-8355-44BC67D378B3}" type="datetime1">
              <a:rPr lang="en-US" smtClean="0"/>
              <a:t>11/7/2018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55A9-2BEA-4E1A-A809-3AB570F0F1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468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 userDrawn="1"/>
        </p:nvGrpSpPr>
        <p:grpSpPr>
          <a:xfrm>
            <a:off x="1860687" y="450998"/>
            <a:ext cx="7620000" cy="1139952"/>
            <a:chOff x="1860687" y="450998"/>
            <a:chExt cx="7620000" cy="1139952"/>
          </a:xfrm>
        </p:grpSpPr>
        <p:pic>
          <p:nvPicPr>
            <p:cNvPr id="22" name="Picture 21"/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gray">
            <a:xfrm>
              <a:off x="1860687" y="450998"/>
              <a:ext cx="7620000" cy="1139952"/>
            </a:xfrm>
            <a:prstGeom prst="rect">
              <a:avLst/>
            </a:prstGeom>
          </p:spPr>
        </p:pic>
        <p:grpSp>
          <p:nvGrpSpPr>
            <p:cNvPr id="23" name="Group 22"/>
            <p:cNvGrpSpPr/>
            <p:nvPr userDrawn="1"/>
          </p:nvGrpSpPr>
          <p:grpSpPr>
            <a:xfrm>
              <a:off x="1860687" y="450998"/>
              <a:ext cx="7615237" cy="1106488"/>
              <a:chOff x="1891518" y="519806"/>
              <a:chExt cx="7615237" cy="1106488"/>
            </a:xfrm>
          </p:grpSpPr>
          <p:sp>
            <p:nvSpPr>
              <p:cNvPr id="24" name="Oval 6"/>
              <p:cNvSpPr>
                <a:spLocks noChangeArrowheads="1"/>
              </p:cNvSpPr>
              <p:nvPr/>
            </p:nvSpPr>
            <p:spPr bwMode="hidden">
              <a:xfrm flipH="1">
                <a:off x="5688818" y="519806"/>
                <a:ext cx="1104900" cy="11049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algn="ctr" eaLnBrk="1" hangingPunct="1"/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25" name="Oval 7"/>
              <p:cNvSpPr>
                <a:spLocks noChangeArrowheads="1"/>
              </p:cNvSpPr>
              <p:nvPr/>
            </p:nvSpPr>
            <p:spPr bwMode="hidden">
              <a:xfrm flipH="1">
                <a:off x="8403443" y="519806"/>
                <a:ext cx="1103312" cy="11049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algn="ctr" eaLnBrk="1" hangingPunct="1"/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26" name="Oval 8"/>
              <p:cNvSpPr>
                <a:spLocks noChangeArrowheads="1"/>
              </p:cNvSpPr>
              <p:nvPr/>
            </p:nvSpPr>
            <p:spPr bwMode="hidden">
              <a:xfrm flipH="1">
                <a:off x="1891518" y="521394"/>
                <a:ext cx="1103312" cy="11049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algn="ctr" eaLnBrk="1" hangingPunct="1"/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27" name="Oval 9"/>
              <p:cNvSpPr>
                <a:spLocks noChangeArrowheads="1"/>
              </p:cNvSpPr>
              <p:nvPr/>
            </p:nvSpPr>
            <p:spPr bwMode="hidden">
              <a:xfrm flipH="1">
                <a:off x="7144555" y="519806"/>
                <a:ext cx="1103312" cy="1104900"/>
              </a:xfrm>
              <a:prstGeom prst="ellipse">
                <a:avLst/>
              </a:prstGeom>
              <a:noFill/>
              <a:ln w="28575">
                <a:solidFill>
                  <a:schemeClr val="accent1">
                    <a:lumMod val="20000"/>
                    <a:lumOff val="80000"/>
                  </a:scheme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0E0F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28" name="Oval 10"/>
              <p:cNvSpPr>
                <a:spLocks noChangeArrowheads="1"/>
              </p:cNvSpPr>
              <p:nvPr/>
            </p:nvSpPr>
            <p:spPr bwMode="hidden">
              <a:xfrm flipH="1">
                <a:off x="3178980" y="519806"/>
                <a:ext cx="1103312" cy="1104900"/>
              </a:xfrm>
              <a:prstGeom prst="ellipse">
                <a:avLst/>
              </a:prstGeom>
              <a:noFill/>
              <a:ln w="28575">
                <a:solidFill>
                  <a:schemeClr val="accent1">
                    <a:lumMod val="20000"/>
                    <a:lumOff val="80000"/>
                  </a:scheme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2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endParaRPr lang="en-US" sz="2400">
                  <a:latin typeface="Times New Roman" charset="0"/>
                </a:endParaRPr>
              </a:p>
            </p:txBody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1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C0346F80-965E-4784-B7D3-29765BD94027}" type="datetime1">
              <a:rPr lang="en-US" smtClean="0"/>
              <a:t>11/7/2018</a:t>
            </a:fld>
            <a:endParaRPr lang="en-US"/>
          </a:p>
        </p:txBody>
      </p:sp>
      <p:sp>
        <p:nvSpPr>
          <p:cNvPr id="3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3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C62155A9-2BEA-4E1A-A809-3AB570F0F1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306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400" b="1" kern="1200" cap="none" spc="0">
          <a:ln w="22225">
            <a:solidFill>
              <a:schemeClr val="tx2"/>
            </a:solidFill>
            <a:prstDash val="solid"/>
          </a:ln>
          <a:solidFill>
            <a:schemeClr val="tx2">
              <a:lumMod val="60000"/>
              <a:lumOff val="4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87338" indent="-287338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>
            <a:lumMod val="75000"/>
          </a:schemeClr>
        </a:buClr>
        <a:buSzPct val="70000"/>
        <a:buFont typeface="Wingdings" panose="05000000000000000000" pitchFamily="2" charset="2"/>
        <a:buChar char="¤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2575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>
            <a:lumMod val="75000"/>
          </a:schemeClr>
        </a:buClr>
        <a:buSzPct val="70000"/>
        <a:buFont typeface="Wingdings" panose="05000000000000000000" pitchFamily="2" charset="2"/>
        <a:buChar char="¤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4">
            <a:lumMod val="75000"/>
          </a:schemeClr>
        </a:buClr>
        <a:buSzPct val="70000"/>
        <a:buFont typeface="Wingdings" panose="05000000000000000000" pitchFamily="2" charset="2"/>
        <a:buChar char="¤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5">
            <a:lumMod val="75000"/>
          </a:schemeClr>
        </a:buClr>
        <a:buSzPct val="70000"/>
        <a:buFont typeface="Wingdings" panose="05000000000000000000" pitchFamily="2" charset="2"/>
        <a:buChar char="¤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SzPct val="70000"/>
        <a:buFont typeface="Wingdings" panose="05000000000000000000" pitchFamily="2" charset="2"/>
        <a:buChar char="¤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6">
            <a:lumMod val="75000"/>
          </a:schemeClr>
        </a:buClr>
        <a:buSzPct val="70000"/>
        <a:buFont typeface="Wingdings" panose="05000000000000000000" pitchFamily="2" charset="2"/>
        <a:buChar char="¤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6">
            <a:lumMod val="75000"/>
          </a:schemeClr>
        </a:buClr>
        <a:buSzPct val="70000"/>
        <a:buFont typeface="Wingdings" panose="05000000000000000000" pitchFamily="2" charset="2"/>
        <a:buChar char="¤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1">
            <a:lumMod val="75000"/>
          </a:schemeClr>
        </a:buClr>
        <a:buSzPct val="70000"/>
        <a:buFont typeface="Wingdings" panose="05000000000000000000" pitchFamily="2" charset="2"/>
        <a:buChar char="¤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>
            <a:lumMod val="75000"/>
          </a:schemeClr>
        </a:buClr>
        <a:buSzPct val="70000"/>
        <a:buFont typeface="Wingdings" panose="05000000000000000000" pitchFamily="2" charset="2"/>
        <a:buChar char="¤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lassdoor.com/Job/jobs.htm?suggestCount=0&amp;suggestChosen=false&amp;clickSource=searchBtn&amp;typedKeyword=tableau&amp;sc.keyword=tableau&amp;locT=&amp;locId=&amp;jobType=" TargetMode="External"/><Relationship Id="rId2" Type="http://schemas.openxmlformats.org/officeDocument/2006/relationships/hyperlink" Target="https://www.forbes.com/sites/jeffkauflin/2017/01/08/the-10-technical-skills-with-explosive-growth-in-job-demand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ableau.com/academic/teaching" TargetMode="External"/><Relationship Id="rId2" Type="http://schemas.openxmlformats.org/officeDocument/2006/relationships/hyperlink" Target="https://www.tableau.com/academic/students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public.tableau.com/en-us/s/gallery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Introduction to</a:t>
            </a:r>
            <a:br>
              <a:rPr lang="en-US" dirty="0">
                <a:solidFill>
                  <a:srgbClr val="0070C0"/>
                </a:solidFill>
              </a:rPr>
            </a:br>
            <a:r>
              <a:rPr lang="en-US" dirty="0">
                <a:solidFill>
                  <a:srgbClr val="0070C0"/>
                </a:solidFill>
              </a:rPr>
              <a:t>Tableau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BFDA71-9616-4EA8-BC64-E127C61D3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89540"/>
            <a:ext cx="9144000" cy="1030266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Stats Club Meeting</a:t>
            </a:r>
          </a:p>
          <a:p>
            <a:r>
              <a:rPr lang="en-US" dirty="0"/>
              <a:t>Southern Methodist University</a:t>
            </a:r>
          </a:p>
          <a:p>
            <a:endParaRPr lang="en-US" dirty="0"/>
          </a:p>
          <a:p>
            <a:r>
              <a:rPr lang="en-US" dirty="0"/>
              <a:t>Prepared by Shalima Zalsha</a:t>
            </a:r>
          </a:p>
        </p:txBody>
      </p:sp>
    </p:spTree>
    <p:extLst>
      <p:ext uri="{BB962C8B-B14F-4D97-AF65-F5344CB8AC3E}">
        <p14:creationId xmlns:p14="http://schemas.microsoft.com/office/powerpoint/2010/main" val="4272805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253CF-F736-44E3-83F7-FAA33067F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415" y="233680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rgbClr val="0070C0"/>
                </a:solidFill>
              </a:rPr>
              <a:t>Tutorial</a:t>
            </a:r>
          </a:p>
        </p:txBody>
      </p:sp>
    </p:spTree>
    <p:extLst>
      <p:ext uri="{BB962C8B-B14F-4D97-AF65-F5344CB8AC3E}">
        <p14:creationId xmlns:p14="http://schemas.microsoft.com/office/powerpoint/2010/main" val="990539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5B348-1B00-4207-A68E-43572E511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Cross tabulation: </a:t>
            </a:r>
            <a:r>
              <a:rPr lang="en-US" dirty="0" err="1"/>
              <a:t>state,gender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A0EA0C-2290-4BCC-9398-E5964CF9BA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4482" y="1849630"/>
            <a:ext cx="9043035" cy="4706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102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B2173-AFFE-45DB-9711-3512E37BB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Heatmap: death rate by state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7C46B4-31E4-4CD0-ABFF-0E8759AE4F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540" y="1550854"/>
            <a:ext cx="9458325" cy="4942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110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55A4C-A79C-40A5-A803-E3D8EE136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Bar graph: age group distribution over time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2FC259-E269-4A97-946A-08D3805D1B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565" y="1690688"/>
            <a:ext cx="9848850" cy="5140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163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BCEEB-BC3B-4FD9-A6ED-1F4F1CFE6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Time series: death rate by age group and time.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544479-3D90-486C-A8D4-E31B36A60E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2533" y="1705314"/>
            <a:ext cx="8358737" cy="4901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58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BA7FA-25BA-469E-904D-E552DB03F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series: Death rate by state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1CBCA1-F95B-4069-9B97-9B175E98DD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7309" y="1453728"/>
            <a:ext cx="9808845" cy="508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759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7A175-D3E1-4632-B0EB-70E7F6608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1893C7-3B00-4C3F-8CFA-910878FE95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latin typeface="Abadi" panose="020B0604020104020204" pitchFamily="34" charset="0"/>
              </a:rPr>
              <a:t>Create a Tableau story with at least 3 items using the opioid data or any data you would like.</a:t>
            </a:r>
          </a:p>
          <a:p>
            <a:r>
              <a:rPr lang="en-US" dirty="0">
                <a:latin typeface="Abadi" panose="020B0604020104020204" pitchFamily="34" charset="0"/>
              </a:rPr>
              <a:t>Choose from the following items:</a:t>
            </a:r>
          </a:p>
          <a:p>
            <a:pPr lvl="1"/>
            <a:r>
              <a:rPr lang="en-US" dirty="0">
                <a:latin typeface="Abadi" panose="020B0604020104020204" pitchFamily="34" charset="0"/>
              </a:rPr>
              <a:t>Geographic heat maps </a:t>
            </a:r>
          </a:p>
          <a:p>
            <a:pPr marL="457200" lvl="1" indent="0">
              <a:buNone/>
            </a:pPr>
            <a:r>
              <a:rPr lang="en-US" dirty="0">
                <a:latin typeface="Abadi" panose="020B0604020104020204" pitchFamily="34" charset="0"/>
              </a:rPr>
              <a:t>	</a:t>
            </a:r>
            <a:r>
              <a:rPr lang="en-US" sz="2000" dirty="0">
                <a:latin typeface="Abadi" panose="020B0604020104020204" pitchFamily="34" charset="0"/>
              </a:rPr>
              <a:t>(example: </a:t>
            </a:r>
            <a:r>
              <a:rPr lang="en-US" sz="2000" dirty="0" err="1">
                <a:latin typeface="Abadi" panose="020B0604020104020204" pitchFamily="34" charset="0"/>
              </a:rPr>
              <a:t>state_heatmap</a:t>
            </a:r>
            <a:r>
              <a:rPr lang="en-US" sz="2000" dirty="0">
                <a:latin typeface="Abadi" panose="020B0604020104020204" pitchFamily="34" charset="0"/>
              </a:rPr>
              <a:t>)</a:t>
            </a:r>
            <a:endParaRPr lang="en-US" dirty="0">
              <a:latin typeface="Abadi" panose="020B0604020104020204" pitchFamily="34" charset="0"/>
            </a:endParaRPr>
          </a:p>
          <a:p>
            <a:pPr lvl="1"/>
            <a:r>
              <a:rPr lang="en-US" dirty="0">
                <a:latin typeface="Abadi" panose="020B0604020104020204" pitchFamily="34" charset="0"/>
              </a:rPr>
              <a:t>Time series graph or bar graph </a:t>
            </a:r>
          </a:p>
          <a:p>
            <a:pPr marL="914400" lvl="2" indent="0">
              <a:buNone/>
            </a:pPr>
            <a:r>
              <a:rPr lang="en-US" dirty="0">
                <a:latin typeface="Abadi" panose="020B0604020104020204" pitchFamily="34" charset="0"/>
              </a:rPr>
              <a:t>(example: </a:t>
            </a:r>
            <a:r>
              <a:rPr lang="en-US" dirty="0" err="1">
                <a:latin typeface="Abadi" panose="020B0604020104020204" pitchFamily="34" charset="0"/>
              </a:rPr>
              <a:t>state_timeseries</a:t>
            </a:r>
            <a:r>
              <a:rPr lang="en-US" dirty="0">
                <a:latin typeface="Abadi" panose="020B0604020104020204" pitchFamily="34" charset="0"/>
              </a:rPr>
              <a:t>, </a:t>
            </a:r>
            <a:r>
              <a:rPr lang="en-US" dirty="0" err="1">
                <a:latin typeface="Abadi" panose="020B0604020104020204" pitchFamily="34" charset="0"/>
              </a:rPr>
              <a:t>age_timeseries</a:t>
            </a:r>
            <a:r>
              <a:rPr lang="en-US" dirty="0">
                <a:latin typeface="Abadi" panose="020B0604020104020204" pitchFamily="34" charset="0"/>
              </a:rPr>
              <a:t>, </a:t>
            </a:r>
            <a:r>
              <a:rPr lang="en-US" dirty="0" err="1">
                <a:latin typeface="Abadi" panose="020B0604020104020204" pitchFamily="34" charset="0"/>
              </a:rPr>
              <a:t>age_bargraph</a:t>
            </a:r>
            <a:r>
              <a:rPr lang="en-US" dirty="0">
                <a:latin typeface="Abadi" panose="020B0604020104020204" pitchFamily="34" charset="0"/>
              </a:rPr>
              <a:t>)</a:t>
            </a:r>
          </a:p>
          <a:p>
            <a:pPr lvl="1"/>
            <a:r>
              <a:rPr lang="en-US" dirty="0">
                <a:latin typeface="Abadi" panose="020B0604020104020204" pitchFamily="34" charset="0"/>
              </a:rPr>
              <a:t>Crosstabs </a:t>
            </a:r>
          </a:p>
          <a:p>
            <a:pPr marL="914400" lvl="2" indent="0">
              <a:buNone/>
            </a:pPr>
            <a:r>
              <a:rPr lang="en-US" dirty="0">
                <a:latin typeface="Abadi" panose="020B0604020104020204" pitchFamily="34" charset="0"/>
              </a:rPr>
              <a:t>(example: </a:t>
            </a:r>
            <a:r>
              <a:rPr lang="en-US" dirty="0" err="1">
                <a:latin typeface="Abadi" panose="020B0604020104020204" pitchFamily="34" charset="0"/>
              </a:rPr>
              <a:t>Gender_crosstabs</a:t>
            </a:r>
            <a:r>
              <a:rPr lang="en-US" dirty="0">
                <a:latin typeface="Abadi" panose="020B0604020104020204" pitchFamily="34" charset="0"/>
              </a:rPr>
              <a:t>)</a:t>
            </a:r>
          </a:p>
          <a:p>
            <a:r>
              <a:rPr lang="en-US" dirty="0">
                <a:latin typeface="Abadi" panose="020B0604020104020204" pitchFamily="34" charset="0"/>
              </a:rPr>
              <a:t>Animate one of the graphs.</a:t>
            </a:r>
          </a:p>
          <a:p>
            <a:r>
              <a:rPr lang="en-US" dirty="0">
                <a:latin typeface="Abadi" panose="020B0604020104020204" pitchFamily="34" charset="0"/>
              </a:rPr>
              <a:t>Use a calculated field.</a:t>
            </a:r>
          </a:p>
          <a:p>
            <a:endParaRPr lang="en-US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1384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A714E-85E3-4AF5-872C-EE946F295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29EA94-2B82-4F0E-83D6-F4442019B4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Training videos from Tableau:</a:t>
            </a:r>
          </a:p>
          <a:p>
            <a:pPr lvl="1"/>
            <a:r>
              <a:rPr lang="en-US" dirty="0"/>
              <a:t>https://www.tableau.com/learn/training</a:t>
            </a:r>
          </a:p>
          <a:p>
            <a:r>
              <a:rPr lang="en-US" dirty="0"/>
              <a:t>Tableau tutorial for beginners:</a:t>
            </a:r>
          </a:p>
          <a:p>
            <a:pPr lvl="1"/>
            <a:r>
              <a:rPr lang="en-US" dirty="0"/>
              <a:t>https://www.youtube.com/watch?v=5O-2jQhXvc0</a:t>
            </a:r>
          </a:p>
        </p:txBody>
      </p:sp>
    </p:spTree>
    <p:extLst>
      <p:ext uri="{BB962C8B-B14F-4D97-AF65-F5344CB8AC3E}">
        <p14:creationId xmlns:p14="http://schemas.microsoft.com/office/powerpoint/2010/main" val="2223512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21F89-D9BF-45CA-9F32-40290185A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995" y="2231503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“A picture</a:t>
            </a:r>
            <a:r>
              <a:rPr lang="en-US" b="0" dirty="0"/>
              <a:t> is worth a </a:t>
            </a:r>
            <a:r>
              <a:rPr lang="en-US" dirty="0"/>
              <a:t>thousand words.”</a:t>
            </a:r>
            <a:br>
              <a:rPr lang="en-US" dirty="0"/>
            </a:br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687073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21F89-D9BF-45CA-9F32-40290185A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995" y="223150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More Examples</a:t>
            </a:r>
          </a:p>
        </p:txBody>
      </p:sp>
    </p:spTree>
    <p:extLst>
      <p:ext uri="{BB962C8B-B14F-4D97-AF65-F5344CB8AC3E}">
        <p14:creationId xmlns:p14="http://schemas.microsoft.com/office/powerpoint/2010/main" val="581143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Tableau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>
                <a:latin typeface="Abadi" panose="020B0604020104020204" pitchFamily="34" charset="0"/>
              </a:rPr>
              <a:t>Interactive data visualization software</a:t>
            </a:r>
          </a:p>
          <a:p>
            <a:pPr lvl="0"/>
            <a:r>
              <a:rPr lang="en-US" dirty="0">
                <a:latin typeface="Abadi" panose="020B0604020104020204" pitchFamily="34" charset="0"/>
              </a:rPr>
              <a:t>Presenting complex, multiple information in an efficient and compelling way</a:t>
            </a:r>
          </a:p>
          <a:p>
            <a:pPr lvl="0"/>
            <a:r>
              <a:rPr lang="en-US" dirty="0">
                <a:latin typeface="Abadi" panose="020B0604020104020204" pitchFamily="34" charset="0"/>
              </a:rPr>
              <a:t>Tableau helps people see and understand their data</a:t>
            </a:r>
          </a:p>
          <a:p>
            <a:pPr lvl="0"/>
            <a:r>
              <a:rPr lang="en-US" dirty="0">
                <a:latin typeface="Abadi" panose="020B0604020104020204" pitchFamily="34" charset="0"/>
              </a:rPr>
              <a:t>Improve your technical skills:</a:t>
            </a:r>
          </a:p>
          <a:p>
            <a:pPr lvl="1"/>
            <a:r>
              <a:rPr lang="en-US" dirty="0">
                <a:latin typeface="Abadi" panose="020B0604020104020204" pitchFamily="34" charset="0"/>
                <a:hlinkClick r:id="rId2"/>
              </a:rPr>
              <a:t>Forbes</a:t>
            </a:r>
            <a:endParaRPr lang="en-US" dirty="0">
              <a:latin typeface="Abadi" panose="020B0604020104020204" pitchFamily="34" charset="0"/>
            </a:endParaRPr>
          </a:p>
          <a:p>
            <a:pPr lvl="1"/>
            <a:r>
              <a:rPr lang="en-US" dirty="0">
                <a:latin typeface="Abadi" panose="020B0604020104020204" pitchFamily="34" charset="0"/>
                <a:hlinkClick r:id="rId3"/>
              </a:rPr>
              <a:t>Glassdoor</a:t>
            </a:r>
            <a:endParaRPr lang="en-US" dirty="0">
              <a:latin typeface="Abadi" panose="020B0604020104020204" pitchFamily="34" charset="0"/>
            </a:endParaRPr>
          </a:p>
          <a:p>
            <a:pPr marL="914400" lvl="1" indent="-457200">
              <a:buNone/>
            </a:pPr>
            <a:r>
              <a:rPr lang="en-US" dirty="0">
                <a:latin typeface="Abadi" panose="020B060402010402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492313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B382C79-A983-420E-89BE-7EA9DC6204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834" y="112732"/>
            <a:ext cx="9062580" cy="650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48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2D3E6B1-01AF-4972-ACD7-4AA05DC364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147" y="95738"/>
            <a:ext cx="10384077" cy="6605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129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40ACB-DD23-496A-AF6D-4D5274792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944" y="-85812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Gas Price Statewide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664DE0E-7736-47A1-995E-E04153BE2C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344" y="836291"/>
            <a:ext cx="9532307" cy="562491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D6D45C5-40FE-4A2B-B5A1-DDFB82B7D058}"/>
              </a:ext>
            </a:extLst>
          </p:cNvPr>
          <p:cNvSpPr txBox="1"/>
          <p:nvPr/>
        </p:nvSpPr>
        <p:spPr>
          <a:xfrm>
            <a:off x="475990" y="6007862"/>
            <a:ext cx="9413310" cy="646331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Vehicles indicate number of vehicles per 1000 people, map color indicates regular gas price.</a:t>
            </a:r>
          </a:p>
        </p:txBody>
      </p:sp>
    </p:spTree>
    <p:extLst>
      <p:ext uri="{BB962C8B-B14F-4D97-AF65-F5344CB8AC3E}">
        <p14:creationId xmlns:p14="http://schemas.microsoft.com/office/powerpoint/2010/main" val="3274885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7E3E7BA-B9D2-4DBB-B0FF-0DE79BF4DFA0}"/>
              </a:ext>
            </a:extLst>
          </p:cNvPr>
          <p:cNvSpPr/>
          <p:nvPr/>
        </p:nvSpPr>
        <p:spPr>
          <a:xfrm>
            <a:off x="385269" y="1379289"/>
            <a:ext cx="46458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http://nbasavant.com/shot_search.php</a:t>
            </a:r>
          </a:p>
        </p:txBody>
      </p:sp>
      <p:sp>
        <p:nvSpPr>
          <p:cNvPr id="10" name="Title 4">
            <a:extLst>
              <a:ext uri="{FF2B5EF4-FFF2-40B4-BE49-F238E27FC236}">
                <a16:creationId xmlns:a16="http://schemas.microsoft.com/office/drawing/2014/main" id="{8CCB035C-0D15-4610-A0BA-2290BAFCA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264" y="423059"/>
            <a:ext cx="10515600" cy="1325562"/>
          </a:xfrm>
        </p:spPr>
        <p:txBody>
          <a:bodyPr>
            <a:normAutofit/>
          </a:bodyPr>
          <a:lstStyle/>
          <a:p>
            <a:r>
              <a:rPr lang="en-US" dirty="0"/>
              <a:t>NBA Shot Analytics (2017)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94FADE-BF19-47BB-8AB2-CC723A2323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25722"/>
            <a:ext cx="12150247" cy="418142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3666C26-63E2-4445-BAA7-D6BA34BE06E2}"/>
              </a:ext>
            </a:extLst>
          </p:cNvPr>
          <p:cNvSpPr/>
          <p:nvPr/>
        </p:nvSpPr>
        <p:spPr>
          <a:xfrm>
            <a:off x="1997900" y="2198318"/>
            <a:ext cx="5636713" cy="23799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615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BF9CE5D-F08B-4649-BB62-99DA6AB0ACBF}"/>
              </a:ext>
            </a:extLst>
          </p:cNvPr>
          <p:cNvSpPr/>
          <p:nvPr/>
        </p:nvSpPr>
        <p:spPr>
          <a:xfrm>
            <a:off x="438312" y="6296009"/>
            <a:ext cx="55980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https://www.youtube.com/watch?v=1-rsl6IHO_o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F47DD24-FA97-45AC-9540-87481848BE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3151"/>
            <a:ext cx="12111955" cy="593275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7E3E7BA-B9D2-4DBB-B0FF-0DE79BF4DFA0}"/>
              </a:ext>
            </a:extLst>
          </p:cNvPr>
          <p:cNvSpPr/>
          <p:nvPr/>
        </p:nvSpPr>
        <p:spPr>
          <a:xfrm>
            <a:off x="109697" y="732866"/>
            <a:ext cx="46458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http://nbasavant.com/shot_search.php</a:t>
            </a:r>
          </a:p>
        </p:txBody>
      </p:sp>
    </p:spTree>
    <p:extLst>
      <p:ext uri="{BB962C8B-B14F-4D97-AF65-F5344CB8AC3E}">
        <p14:creationId xmlns:p14="http://schemas.microsoft.com/office/powerpoint/2010/main" val="1673355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584" y="123182"/>
            <a:ext cx="10515600" cy="1325563"/>
          </a:xfrm>
        </p:spPr>
        <p:txBody>
          <a:bodyPr/>
          <a:lstStyle/>
          <a:p>
            <a:r>
              <a:rPr lang="en-US" dirty="0"/>
              <a:t>Bubble-chart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77AF0EB-F219-4D10-8B50-CF04BD348E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47" y="1496860"/>
            <a:ext cx="11991242" cy="5135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8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6FB6A-30ED-4D02-9B66-16E8EF08F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Box-plot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BA3947-A608-4B5A-AEB7-60B5EE9301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6399" y="1603814"/>
            <a:ext cx="8517744" cy="4988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379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AED0F54-4EA1-4E79-BDDB-D3888D9AC44D}"/>
              </a:ext>
            </a:extLst>
          </p:cNvPr>
          <p:cNvSpPr/>
          <p:nvPr/>
        </p:nvSpPr>
        <p:spPr>
          <a:xfrm>
            <a:off x="75247" y="108586"/>
            <a:ext cx="12041505" cy="668654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09FD92C-94F2-4FEF-9E6B-1355AE981C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469" b="16741"/>
          <a:stretch/>
        </p:blipFill>
        <p:spPr>
          <a:xfrm>
            <a:off x="4297680" y="3453563"/>
            <a:ext cx="7578090" cy="31758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68C2FD7-1ED6-4DFE-A150-8A11703C697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273" b="14645"/>
          <a:stretch/>
        </p:blipFill>
        <p:spPr>
          <a:xfrm>
            <a:off x="232410" y="557134"/>
            <a:ext cx="7673030" cy="3371848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378A7F6-0DD0-4C99-9A89-F13D62398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410" y="-96998"/>
            <a:ext cx="11414760" cy="1325563"/>
          </a:xfrm>
        </p:spPr>
        <p:txBody>
          <a:bodyPr>
            <a:normAutofit/>
          </a:bodyPr>
          <a:lstStyle/>
          <a:p>
            <a:r>
              <a:rPr lang="en-US" sz="2800" dirty="0"/>
              <a:t>Word cloud – Presidential Inauguration Speech</a:t>
            </a:r>
          </a:p>
        </p:txBody>
      </p:sp>
    </p:spTree>
    <p:extLst>
      <p:ext uri="{BB962C8B-B14F-4D97-AF65-F5344CB8AC3E}">
        <p14:creationId xmlns:p14="http://schemas.microsoft.com/office/powerpoint/2010/main" val="30035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B70B0-D466-4D36-96D9-E684D9D05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How is Tableau different than SAS,R or Excel?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BDBC4C-F1E5-4B00-9869-81DE7C89D3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latin typeface="Abadi" panose="020B0604020104020204" pitchFamily="34" charset="0"/>
              </a:rPr>
              <a:t>Interactive</a:t>
            </a:r>
          </a:p>
          <a:p>
            <a:r>
              <a:rPr lang="en-US" dirty="0">
                <a:latin typeface="Abadi" panose="020B0604020104020204" pitchFamily="34" charset="0"/>
              </a:rPr>
              <a:t>Better graphics</a:t>
            </a:r>
          </a:p>
          <a:p>
            <a:r>
              <a:rPr lang="en-US" dirty="0">
                <a:latin typeface="Abadi" panose="020B0604020104020204" pitchFamily="34" charset="0"/>
              </a:rPr>
              <a:t>Relatively easy (drag and drop)</a:t>
            </a:r>
          </a:p>
          <a:p>
            <a:r>
              <a:rPr lang="en-US" dirty="0">
                <a:latin typeface="Abadi" panose="020B0604020104020204" pitchFamily="34" charset="0"/>
              </a:rPr>
              <a:t>Animated</a:t>
            </a:r>
          </a:p>
          <a:p>
            <a:r>
              <a:rPr lang="en-US" dirty="0">
                <a:latin typeface="Abadi" panose="020B0604020104020204" pitchFamily="34" charset="0"/>
              </a:rPr>
              <a:t>Create a dashboard or story</a:t>
            </a:r>
          </a:p>
          <a:p>
            <a:r>
              <a:rPr lang="en-US" dirty="0">
                <a:latin typeface="Abadi" panose="020B0604020104020204" pitchFamily="34" charset="0"/>
              </a:rPr>
              <a:t>Adjust multiple variables at the same time:</a:t>
            </a:r>
          </a:p>
          <a:p>
            <a:pPr lvl="1"/>
            <a:r>
              <a:rPr lang="en-US" dirty="0">
                <a:latin typeface="Abadi" panose="020B0604020104020204" pitchFamily="34" charset="0"/>
              </a:rPr>
              <a:t>Size</a:t>
            </a:r>
          </a:p>
          <a:p>
            <a:pPr lvl="1"/>
            <a:r>
              <a:rPr lang="en-US" dirty="0">
                <a:latin typeface="Abadi" panose="020B0604020104020204" pitchFamily="34" charset="0"/>
              </a:rPr>
              <a:t>Color</a:t>
            </a:r>
          </a:p>
          <a:p>
            <a:pPr lvl="1"/>
            <a:r>
              <a:rPr lang="en-US" dirty="0">
                <a:latin typeface="Abadi" panose="020B0604020104020204" pitchFamily="34" charset="0"/>
              </a:rPr>
              <a:t>Shade</a:t>
            </a:r>
          </a:p>
          <a:p>
            <a:pPr lvl="1"/>
            <a:r>
              <a:rPr lang="en-US" dirty="0">
                <a:latin typeface="Abadi" panose="020B0604020104020204" pitchFamily="34" charset="0"/>
              </a:rPr>
              <a:t>Shape</a:t>
            </a:r>
          </a:p>
        </p:txBody>
      </p:sp>
    </p:spTree>
    <p:extLst>
      <p:ext uri="{BB962C8B-B14F-4D97-AF65-F5344CB8AC3E}">
        <p14:creationId xmlns:p14="http://schemas.microsoft.com/office/powerpoint/2010/main" val="2956123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63475-4291-4821-A83F-B350D8649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Obtaining Tableau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CAC52C-2E3A-4BD6-A3F1-2771C29709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dirty="0">
                <a:solidFill>
                  <a:schemeClr val="tx2"/>
                </a:solidFill>
                <a:latin typeface="Abadi" panose="020B0604020104020204" pitchFamily="34" charset="0"/>
              </a:rPr>
              <a:t>Free for students and instructors:</a:t>
            </a:r>
          </a:p>
          <a:p>
            <a:pPr marL="855662" lvl="2" indent="0">
              <a:buNone/>
            </a:pPr>
            <a:r>
              <a:rPr lang="en-US" dirty="0">
                <a:solidFill>
                  <a:schemeClr val="tx2"/>
                </a:solidFill>
                <a:latin typeface="Abadi" panose="020B0604020104020204" pitchFamily="34" charset="0"/>
              </a:rPr>
              <a:t>”To qualify for a free license through the Tableau for Students program, you must be currently enrolled at an accredited academic institution at the K-12 or postsecondary (undergraduate/postgraduate) level. You must be 13 years of age or older to request a license.”</a:t>
            </a:r>
          </a:p>
          <a:p>
            <a:r>
              <a:rPr lang="en-US" dirty="0">
                <a:solidFill>
                  <a:schemeClr val="tx2"/>
                </a:solidFill>
                <a:latin typeface="Abadi" panose="020B0604020104020204" pitchFamily="34" charset="0"/>
              </a:rPr>
              <a:t>Go to the following link</a:t>
            </a:r>
          </a:p>
          <a:p>
            <a:pPr lvl="1"/>
            <a:r>
              <a:rPr lang="en-US" dirty="0">
                <a:solidFill>
                  <a:schemeClr val="tx2"/>
                </a:solidFill>
                <a:latin typeface="Abadi" panose="020B0604020104020204" pitchFamily="34" charset="0"/>
              </a:rPr>
              <a:t>Students: </a:t>
            </a:r>
            <a:r>
              <a:rPr lang="en-US" dirty="0">
                <a:solidFill>
                  <a:schemeClr val="tx2"/>
                </a:solidFill>
                <a:latin typeface="Abadi" panose="020B0604020104020204" pitchFamily="34" charset="0"/>
                <a:hlinkClick r:id="rId2"/>
              </a:rPr>
              <a:t>https://www.tableau.com/academic/students</a:t>
            </a:r>
            <a:endParaRPr lang="en-US" dirty="0">
              <a:solidFill>
                <a:schemeClr val="tx2"/>
              </a:solidFill>
              <a:latin typeface="Abadi" panose="020B0604020104020204" pitchFamily="34" charset="0"/>
            </a:endParaRPr>
          </a:p>
          <a:p>
            <a:pPr marL="738187" lvl="1" indent="-280988"/>
            <a:r>
              <a:rPr lang="en-US" dirty="0">
                <a:solidFill>
                  <a:schemeClr val="tx2"/>
                </a:solidFill>
                <a:latin typeface="Abadi" panose="020B0604020104020204" pitchFamily="34" charset="0"/>
              </a:rPr>
              <a:t>Instructors: </a:t>
            </a:r>
            <a:r>
              <a:rPr lang="en-US" dirty="0">
                <a:solidFill>
                  <a:schemeClr val="tx2"/>
                </a:solidFill>
                <a:latin typeface="Abadi" panose="020B0604020104020204" pitchFamily="34" charset="0"/>
                <a:hlinkClick r:id="rId3"/>
              </a:rPr>
              <a:t>https://www.tableau.com/academic/teaching</a:t>
            </a:r>
            <a:endParaRPr lang="en-US" dirty="0">
              <a:solidFill>
                <a:schemeClr val="tx2"/>
              </a:solidFill>
              <a:latin typeface="Abadi" panose="020B0604020104020204" pitchFamily="34" charset="0"/>
            </a:endParaRPr>
          </a:p>
          <a:p>
            <a:pPr marL="285750" indent="-280988"/>
            <a:r>
              <a:rPr lang="en-US" dirty="0">
                <a:solidFill>
                  <a:schemeClr val="tx2"/>
                </a:solidFill>
                <a:latin typeface="Abadi" panose="020B0604020104020204" pitchFamily="34" charset="0"/>
              </a:rPr>
              <a:t>Click “Get Tableau for Free”.</a:t>
            </a:r>
          </a:p>
          <a:p>
            <a:pPr marL="285750" indent="-280988"/>
            <a:r>
              <a:rPr lang="en-US" dirty="0">
                <a:solidFill>
                  <a:schemeClr val="tx2"/>
                </a:solidFill>
                <a:latin typeface="Abadi" panose="020B0604020104020204" pitchFamily="34" charset="0"/>
              </a:rPr>
              <a:t>Enter your information, use your @smu.edu e-mail address.</a:t>
            </a:r>
          </a:p>
          <a:p>
            <a:pPr marL="285750" indent="-280988"/>
            <a:r>
              <a:rPr lang="en-US" dirty="0">
                <a:solidFill>
                  <a:schemeClr val="tx2"/>
                </a:solidFill>
                <a:latin typeface="Abadi" panose="020B0604020104020204" pitchFamily="34" charset="0"/>
              </a:rPr>
              <a:t>Confirmation e-mail will be sent to your e-mail:</a:t>
            </a:r>
          </a:p>
          <a:p>
            <a:pPr marL="738187" lvl="1" indent="-280988"/>
            <a:r>
              <a:rPr lang="en-US" dirty="0">
                <a:solidFill>
                  <a:schemeClr val="tx2"/>
                </a:solidFill>
                <a:latin typeface="Abadi" panose="020B0604020104020204" pitchFamily="34" charset="0"/>
              </a:rPr>
              <a:t>Link to download Tableau Desktop</a:t>
            </a:r>
          </a:p>
          <a:p>
            <a:pPr marL="738187" lvl="1" indent="-280988"/>
            <a:r>
              <a:rPr lang="en-US" dirty="0">
                <a:solidFill>
                  <a:schemeClr val="tx2"/>
                </a:solidFill>
                <a:latin typeface="Abadi" panose="020B0604020104020204" pitchFamily="34" charset="0"/>
              </a:rPr>
              <a:t>Product key</a:t>
            </a:r>
          </a:p>
        </p:txBody>
      </p:sp>
    </p:spTree>
    <p:extLst>
      <p:ext uri="{BB962C8B-B14F-4D97-AF65-F5344CB8AC3E}">
        <p14:creationId xmlns:p14="http://schemas.microsoft.com/office/powerpoint/2010/main" val="1091131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550728" y="249541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Types of Charts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03BD39-1DED-492F-994F-EB92CEA0E5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7992" y="1575104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Abadi" panose="020B0604020104020204" pitchFamily="34" charset="0"/>
              </a:rPr>
              <a:t>Preparing your data</a:t>
            </a:r>
          </a:p>
          <a:p>
            <a:r>
              <a:rPr lang="en-US" dirty="0">
                <a:latin typeface="Abadi" panose="020B0604020104020204" pitchFamily="34" charset="0"/>
              </a:rPr>
              <a:t>Types of charts:</a:t>
            </a:r>
          </a:p>
          <a:p>
            <a:pPr lvl="1"/>
            <a:r>
              <a:rPr lang="en-US" dirty="0">
                <a:latin typeface="Abadi" panose="020B0604020104020204" pitchFamily="34" charset="0"/>
              </a:rPr>
              <a:t>Bar chart</a:t>
            </a:r>
          </a:p>
          <a:p>
            <a:pPr lvl="1"/>
            <a:r>
              <a:rPr lang="en-US" dirty="0">
                <a:latin typeface="Abadi" panose="020B0604020104020204" pitchFamily="34" charset="0"/>
              </a:rPr>
              <a:t>Pie chart</a:t>
            </a:r>
          </a:p>
          <a:p>
            <a:pPr lvl="1"/>
            <a:r>
              <a:rPr lang="en-US" dirty="0">
                <a:latin typeface="Abadi" panose="020B0604020104020204" pitchFamily="34" charset="0"/>
              </a:rPr>
              <a:t>Scatter plot</a:t>
            </a:r>
          </a:p>
          <a:p>
            <a:pPr lvl="1"/>
            <a:r>
              <a:rPr lang="en-US" dirty="0">
                <a:latin typeface="Abadi" panose="020B0604020104020204" pitchFamily="34" charset="0"/>
              </a:rPr>
              <a:t>Box plot</a:t>
            </a:r>
          </a:p>
          <a:p>
            <a:pPr lvl="1"/>
            <a:r>
              <a:rPr lang="en-US" dirty="0">
                <a:latin typeface="Abadi" panose="020B0604020104020204" pitchFamily="34" charset="0"/>
              </a:rPr>
              <a:t>Bubbles chart</a:t>
            </a:r>
          </a:p>
          <a:p>
            <a:pPr lvl="1"/>
            <a:r>
              <a:rPr lang="en-US" dirty="0">
                <a:latin typeface="Abadi" panose="020B0604020104020204" pitchFamily="34" charset="0"/>
              </a:rPr>
              <a:t>Filled map</a:t>
            </a:r>
          </a:p>
          <a:p>
            <a:pPr lvl="1"/>
            <a:r>
              <a:rPr lang="en-US" dirty="0">
                <a:latin typeface="Abadi" panose="020B0604020104020204" pitchFamily="34" charset="0"/>
              </a:rPr>
              <a:t>Box plot</a:t>
            </a:r>
          </a:p>
          <a:p>
            <a:pPr lvl="1"/>
            <a:r>
              <a:rPr lang="en-US" dirty="0">
                <a:latin typeface="Abadi" panose="020B0604020104020204" pitchFamily="34" charset="0"/>
              </a:rPr>
              <a:t>Mapping, and more</a:t>
            </a:r>
          </a:p>
          <a:p>
            <a:r>
              <a:rPr lang="en-US" dirty="0">
                <a:latin typeface="Abadi" panose="020B0604020104020204" pitchFamily="34" charset="0"/>
              </a:rPr>
              <a:t>Dashboard &amp; Story</a:t>
            </a:r>
          </a:p>
          <a:p>
            <a:pPr lvl="1"/>
            <a:endParaRPr lang="en-US" dirty="0">
              <a:latin typeface="Abadi" panose="020B0604020104020204" pitchFamily="34" charset="0"/>
            </a:endParaRPr>
          </a:p>
          <a:p>
            <a:pPr lvl="1"/>
            <a:endParaRPr lang="en-US" dirty="0">
              <a:latin typeface="Abadi" panose="020B0604020104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EBF89E3-5C7B-4F72-82DF-6AE1532CC0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448" b="44209"/>
          <a:stretch/>
        </p:blipFill>
        <p:spPr>
          <a:xfrm>
            <a:off x="4448703" y="1873091"/>
            <a:ext cx="3094178" cy="31118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1776AC3-4738-4809-AD61-A654A69603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4993"/>
          <a:stretch/>
        </p:blipFill>
        <p:spPr>
          <a:xfrm>
            <a:off x="8050596" y="1923640"/>
            <a:ext cx="3202996" cy="3128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883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E2BDF-0C30-4307-90D3-B5D74B2BE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231F59-BB94-48DD-B407-21F71B7098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badi" panose="020B0604020104020204" pitchFamily="34" charset="0"/>
              </a:rPr>
              <a:t>Tableau public gallery</a:t>
            </a:r>
          </a:p>
          <a:p>
            <a:pPr marL="457200" lvl="1" indent="0">
              <a:buNone/>
            </a:pPr>
            <a:r>
              <a:rPr lang="en-US" dirty="0">
                <a:latin typeface="Abadi" panose="020B0604020104020204" pitchFamily="34" charset="0"/>
                <a:hlinkClick r:id="rId2"/>
              </a:rPr>
              <a:t>https://public.tableau.com/en-us/s/gallery</a:t>
            </a:r>
            <a:endParaRPr lang="en-US" dirty="0">
              <a:latin typeface="Abadi" panose="020B0604020104020204" pitchFamily="34" charset="0"/>
            </a:endParaRPr>
          </a:p>
          <a:p>
            <a:pPr marL="457200" lvl="1" indent="0">
              <a:buNone/>
            </a:pPr>
            <a:endParaRPr lang="en-US" dirty="0">
              <a:latin typeface="Abadi" panose="020B0604020104020204" pitchFamily="34" charset="0"/>
            </a:endParaRPr>
          </a:p>
          <a:p>
            <a:r>
              <a:rPr lang="en-US" dirty="0">
                <a:latin typeface="Abadi" panose="020B0604020104020204" pitchFamily="34" charset="0"/>
              </a:rPr>
              <a:t>Tableau Story: Opioid Data</a:t>
            </a:r>
          </a:p>
        </p:txBody>
      </p:sp>
    </p:spTree>
    <p:extLst>
      <p:ext uri="{BB962C8B-B14F-4D97-AF65-F5344CB8AC3E}">
        <p14:creationId xmlns:p14="http://schemas.microsoft.com/office/powerpoint/2010/main" val="2821968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172D4-1621-498C-93C1-A409DD87F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89279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Getting Started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2087DF-22F9-48DF-99F3-14155CF7B0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02" y="1542440"/>
            <a:ext cx="4577569" cy="5126281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badi" panose="020B0604020104020204" pitchFamily="34" charset="0"/>
              </a:rPr>
              <a:t>Prepare your data using any software.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badi" panose="020B0604020104020204" pitchFamily="34" charset="0"/>
              </a:rPr>
              <a:t>Open Tableau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badi" panose="020B0604020104020204" pitchFamily="34" charset="0"/>
              </a:rPr>
              <a:t>Create a new tableau project: </a:t>
            </a:r>
            <a:r>
              <a:rPr lang="en-US" sz="2000" dirty="0">
                <a:solidFill>
                  <a:srgbClr val="00B050"/>
                </a:solidFill>
                <a:latin typeface="Abadi" panose="020B0604020104020204" pitchFamily="34" charset="0"/>
              </a:rPr>
              <a:t>File&gt;New</a:t>
            </a:r>
            <a:endParaRPr lang="en-US" dirty="0">
              <a:solidFill>
                <a:srgbClr val="00B050"/>
              </a:solidFill>
              <a:latin typeface="Abadi" panose="020B0604020104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badi" panose="020B0604020104020204" pitchFamily="34" charset="0"/>
              </a:rPr>
              <a:t>Load your data (any format: .csv, .</a:t>
            </a:r>
            <a:r>
              <a:rPr lang="en-US" sz="2400" dirty="0" err="1">
                <a:latin typeface="Abadi" panose="020B0604020104020204" pitchFamily="34" charset="0"/>
              </a:rPr>
              <a:t>xlsx</a:t>
            </a:r>
            <a:r>
              <a:rPr lang="en-US" sz="2400" dirty="0">
                <a:latin typeface="Abadi" panose="020B0604020104020204" pitchFamily="34" charset="0"/>
              </a:rPr>
              <a:t>, .sas7bdat, </a:t>
            </a:r>
            <a:r>
              <a:rPr lang="en-US" sz="2400" dirty="0" err="1">
                <a:latin typeface="Abadi" panose="020B0604020104020204" pitchFamily="34" charset="0"/>
              </a:rPr>
              <a:t>etc</a:t>
            </a:r>
            <a:r>
              <a:rPr lang="en-US" sz="2400" dirty="0">
                <a:latin typeface="Abadi" panose="020B0604020104020204" pitchFamily="34" charset="0"/>
              </a:rPr>
              <a:t>): </a:t>
            </a:r>
            <a:r>
              <a:rPr lang="en-US" sz="2000" dirty="0">
                <a:solidFill>
                  <a:srgbClr val="00B050"/>
                </a:solidFill>
                <a:latin typeface="Abadi" panose="020B0604020104020204" pitchFamily="34" charset="0"/>
              </a:rPr>
              <a:t>Data source&gt;Connect to a file</a:t>
            </a:r>
            <a:endParaRPr lang="en-US" sz="2400" dirty="0">
              <a:solidFill>
                <a:srgbClr val="00B050"/>
              </a:solidFill>
              <a:latin typeface="Abadi" panose="020B0604020104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badi" panose="020B0604020104020204" pitchFamily="34" charset="0"/>
              </a:rPr>
              <a:t>Start graphing: </a:t>
            </a:r>
            <a:r>
              <a:rPr lang="en-US" sz="2000" dirty="0">
                <a:solidFill>
                  <a:srgbClr val="00B050"/>
                </a:solidFill>
                <a:latin typeface="Abadi" panose="020B0604020104020204" pitchFamily="34" charset="0"/>
              </a:rPr>
              <a:t>Go to Worksheet</a:t>
            </a:r>
          </a:p>
          <a:p>
            <a:pPr marL="457200" indent="0">
              <a:buNone/>
            </a:pPr>
            <a:endParaRPr lang="en-US" sz="2400" dirty="0">
              <a:solidFill>
                <a:srgbClr val="00B050"/>
              </a:solidFill>
              <a:latin typeface="Abadi" panose="020B0604020104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Abadi" panose="020B0604020104020204" pitchFamily="34" charset="0"/>
            </a:endParaRPr>
          </a:p>
          <a:p>
            <a:pPr marL="457200" indent="0">
              <a:buNone/>
            </a:pPr>
            <a:r>
              <a:rPr lang="en-US" sz="1800" dirty="0">
                <a:solidFill>
                  <a:srgbClr val="00B050"/>
                </a:solidFill>
                <a:latin typeface="Abadi" panose="020B0604020104020204" pitchFamily="34" charset="0"/>
              </a:rPr>
              <a:t> </a:t>
            </a:r>
          </a:p>
          <a:p>
            <a:pPr marL="0" indent="0">
              <a:buNone/>
            </a:pPr>
            <a:endParaRPr lang="en-US" sz="2400" dirty="0">
              <a:latin typeface="Abadi" panose="020B0604020104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Abadi" panose="020B0604020104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D84D59-F3C3-4DFA-865E-8F55D2229A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14" b="1576"/>
          <a:stretch/>
        </p:blipFill>
        <p:spPr>
          <a:xfrm>
            <a:off x="4884757" y="1943100"/>
            <a:ext cx="7036733" cy="3926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744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62320-EC17-4782-96C8-FEF17CB09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530" y="219392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Working Interface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198A9C8-3673-4E8B-96E7-B468FE0FE5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992"/>
          <a:stretch/>
        </p:blipFill>
        <p:spPr>
          <a:xfrm>
            <a:off x="4508451" y="1472565"/>
            <a:ext cx="7474518" cy="3840480"/>
          </a:xfrm>
          <a:prstGeom prst="rect">
            <a:avLst/>
          </a:prstGeom>
          <a:noFill/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FE401E2-21DF-4BA1-B2FF-C308A8EFE518}"/>
              </a:ext>
            </a:extLst>
          </p:cNvPr>
          <p:cNvSpPr txBox="1">
            <a:spLocks/>
          </p:cNvSpPr>
          <p:nvPr/>
        </p:nvSpPr>
        <p:spPr>
          <a:xfrm>
            <a:off x="-137903" y="1468755"/>
            <a:ext cx="4447013" cy="501838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87338" indent="-287338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>
                  <a:lumMod val="75000"/>
                </a:schemeClr>
              </a:buClr>
              <a:buSzPct val="70000"/>
              <a:buFont typeface="Wingdings" panose="05000000000000000000" pitchFamily="2" charset="2"/>
              <a:buChar char="¤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9775" indent="-282575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>
                  <a:lumMod val="75000"/>
                </a:schemeClr>
              </a:buClr>
              <a:buSzPct val="70000"/>
              <a:buFont typeface="Wingdings" panose="05000000000000000000" pitchFamily="2" charset="2"/>
              <a:buChar char="¤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4">
                  <a:lumMod val="75000"/>
                </a:schemeClr>
              </a:buClr>
              <a:buSzPct val="70000"/>
              <a:buFont typeface="Wingdings" panose="05000000000000000000" pitchFamily="2" charset="2"/>
              <a:buChar char="¤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5">
                  <a:lumMod val="75000"/>
                </a:schemeClr>
              </a:buClr>
              <a:buSzPct val="70000"/>
              <a:buFont typeface="Wingdings" panose="05000000000000000000" pitchFamily="2" charset="2"/>
              <a:buChar char="¤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SzPct val="70000"/>
              <a:buFont typeface="Wingdings" panose="05000000000000000000" pitchFamily="2" charset="2"/>
              <a:buChar char="¤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>
                  <a:lumMod val="75000"/>
                </a:schemeClr>
              </a:buClr>
              <a:buSzPct val="70000"/>
              <a:buFont typeface="Wingdings" panose="05000000000000000000" pitchFamily="2" charset="2"/>
              <a:buChar char="¤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>
                  <a:lumMod val="75000"/>
                </a:schemeClr>
              </a:buClr>
              <a:buSzPct val="70000"/>
              <a:buFont typeface="Wingdings" panose="05000000000000000000" pitchFamily="2" charset="2"/>
              <a:buChar char="¤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1">
                  <a:lumMod val="75000"/>
                </a:schemeClr>
              </a:buClr>
              <a:buSzPct val="70000"/>
              <a:buFont typeface="Wingdings" panose="05000000000000000000" pitchFamily="2" charset="2"/>
              <a:buChar char="¤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>
                  <a:lumMod val="75000"/>
                </a:schemeClr>
              </a:buClr>
              <a:buSzPct val="70000"/>
              <a:buFont typeface="Wingdings" panose="05000000000000000000" pitchFamily="2" charset="2"/>
              <a:buChar char="¤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indent="-457200">
              <a:buFont typeface="+mj-lt"/>
              <a:buAutoNum type="arabicPeriod"/>
            </a:pPr>
            <a:r>
              <a:rPr lang="en-US" sz="2400" dirty="0">
                <a:latin typeface="Abadi" panose="020B0604020104020204" pitchFamily="34" charset="0"/>
              </a:rPr>
              <a:t>Variables:</a:t>
            </a:r>
          </a:p>
          <a:p>
            <a:pPr marL="1365250" lvl="1" indent="-279400"/>
            <a:r>
              <a:rPr lang="en-US" sz="2000" dirty="0">
                <a:latin typeface="Abadi" panose="020B0604020104020204" pitchFamily="34" charset="0"/>
              </a:rPr>
              <a:t>Dimensions (Categorical)</a:t>
            </a:r>
          </a:p>
          <a:p>
            <a:pPr marL="1365250" lvl="1" indent="-279400"/>
            <a:r>
              <a:rPr lang="en-US" sz="2000" dirty="0">
                <a:latin typeface="Abadi" panose="020B0604020104020204" pitchFamily="34" charset="0"/>
              </a:rPr>
              <a:t>Measures (Quantitative)</a:t>
            </a:r>
          </a:p>
          <a:p>
            <a:pPr marL="914400" indent="-457200">
              <a:buFont typeface="+mj-lt"/>
              <a:buAutoNum type="arabicPeriod"/>
            </a:pPr>
            <a:r>
              <a:rPr lang="en-US" sz="2400" dirty="0">
                <a:latin typeface="Abadi" panose="020B0604020104020204" pitchFamily="34" charset="0"/>
              </a:rPr>
              <a:t>Columns: X-axis</a:t>
            </a:r>
          </a:p>
          <a:p>
            <a:pPr marL="914400" indent="-457200">
              <a:buFont typeface="+mj-lt"/>
              <a:buAutoNum type="arabicPeriod"/>
            </a:pPr>
            <a:r>
              <a:rPr lang="en-US" sz="2400" dirty="0">
                <a:latin typeface="Abadi" panose="020B0604020104020204" pitchFamily="34" charset="0"/>
              </a:rPr>
              <a:t>Rows: Y-axis</a:t>
            </a:r>
          </a:p>
          <a:p>
            <a:pPr marL="914400" indent="-457200">
              <a:buFont typeface="+mj-lt"/>
              <a:buAutoNum type="arabicPeriod"/>
            </a:pPr>
            <a:r>
              <a:rPr lang="en-US" sz="2400" dirty="0">
                <a:latin typeface="Abadi" panose="020B0604020104020204" pitchFamily="34" charset="0"/>
              </a:rPr>
              <a:t>Marks:  </a:t>
            </a:r>
          </a:p>
          <a:p>
            <a:pPr marL="1314450" lvl="2"/>
            <a:r>
              <a:rPr lang="en-US" sz="1600" dirty="0">
                <a:latin typeface="Abadi" panose="020B0604020104020204" pitchFamily="34" charset="0"/>
              </a:rPr>
              <a:t>Size</a:t>
            </a:r>
          </a:p>
          <a:p>
            <a:pPr marL="1314450" lvl="2"/>
            <a:r>
              <a:rPr lang="en-US" sz="1600" dirty="0">
                <a:latin typeface="Abadi" panose="020B0604020104020204" pitchFamily="34" charset="0"/>
              </a:rPr>
              <a:t>Color</a:t>
            </a:r>
          </a:p>
          <a:p>
            <a:pPr marL="1314450" lvl="2"/>
            <a:r>
              <a:rPr lang="en-US" sz="1600" dirty="0">
                <a:latin typeface="Abadi" panose="020B0604020104020204" pitchFamily="34" charset="0"/>
              </a:rPr>
              <a:t>Shade</a:t>
            </a:r>
          </a:p>
          <a:p>
            <a:pPr marL="1314450" lvl="2"/>
            <a:r>
              <a:rPr lang="en-US" sz="1600" dirty="0">
                <a:latin typeface="Abadi" panose="020B0604020104020204" pitchFamily="34" charset="0"/>
              </a:rPr>
              <a:t>Shape</a:t>
            </a:r>
            <a:endParaRPr lang="en-US" sz="2000" dirty="0">
              <a:latin typeface="Abadi" panose="020B0604020104020204" pitchFamily="34" charset="0"/>
            </a:endParaRPr>
          </a:p>
          <a:p>
            <a:pPr marL="914400" indent="-457200">
              <a:buFont typeface="+mj-lt"/>
              <a:buAutoNum type="arabicPeriod"/>
            </a:pPr>
            <a:r>
              <a:rPr lang="en-US" sz="2400" dirty="0">
                <a:latin typeface="Abadi" panose="020B0604020104020204" pitchFamily="34" charset="0"/>
              </a:rPr>
              <a:t>Show Me: all the different charts you can make based on your desired variables.</a:t>
            </a:r>
            <a:endParaRPr lang="en-US" dirty="0">
              <a:latin typeface="Abadi" panose="020B0604020104020204" pitchFamily="34" charset="0"/>
            </a:endParaRPr>
          </a:p>
          <a:p>
            <a:pPr marL="909637" lvl="1" indent="0">
              <a:buNone/>
            </a:pPr>
            <a:endParaRPr lang="en-US" sz="2000" dirty="0">
              <a:latin typeface="Abadi" panose="020B0604020104020204" pitchFamily="34" charset="0"/>
            </a:endParaRPr>
          </a:p>
          <a:p>
            <a:pPr marL="1252537" lvl="1" indent="-342900"/>
            <a:endParaRPr lang="en-US" sz="2000" dirty="0">
              <a:latin typeface="Abadi" panose="020B0604020104020204" pitchFamily="34" charset="0"/>
            </a:endParaRPr>
          </a:p>
          <a:p>
            <a:pPr marL="457200" indent="0">
              <a:buFont typeface="Wingdings" panose="05000000000000000000" pitchFamily="2" charset="2"/>
              <a:buNone/>
            </a:pPr>
            <a:endParaRPr lang="en-US" sz="2400" dirty="0">
              <a:latin typeface="Abadi" panose="020B0604020104020204" pitchFamily="34" charset="0"/>
            </a:endParaRPr>
          </a:p>
          <a:p>
            <a:pPr marL="457200" indent="0">
              <a:buFont typeface="Wingdings" panose="05000000000000000000" pitchFamily="2" charset="2"/>
              <a:buNone/>
            </a:pPr>
            <a:endParaRPr lang="en-US" sz="2400" dirty="0">
              <a:latin typeface="Abadi" panose="020B0604020104020204" pitchFamily="34" charset="0"/>
            </a:endParaRPr>
          </a:p>
          <a:p>
            <a:pPr marL="457200" indent="0">
              <a:buFont typeface="Wingdings" panose="05000000000000000000" pitchFamily="2" charset="2"/>
              <a:buNone/>
            </a:pPr>
            <a:endParaRPr lang="en-US" sz="1800" dirty="0">
              <a:latin typeface="Abadi" panose="020B0604020104020204" pitchFamily="34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en-US" sz="2400" dirty="0">
              <a:latin typeface="Abadi" panose="020B0604020104020204" pitchFamily="34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en-US" sz="2400" dirty="0">
              <a:latin typeface="Abadi" panose="020B060402010402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E7CF46A-59D1-4803-8600-DA8CA702E4E5}"/>
              </a:ext>
            </a:extLst>
          </p:cNvPr>
          <p:cNvSpPr/>
          <p:nvPr/>
        </p:nvSpPr>
        <p:spPr>
          <a:xfrm>
            <a:off x="4543425" y="2548890"/>
            <a:ext cx="1105119" cy="248031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2A788AA-60AC-4CE9-9F4B-397EA5118B19}"/>
              </a:ext>
            </a:extLst>
          </p:cNvPr>
          <p:cNvSpPr/>
          <p:nvPr/>
        </p:nvSpPr>
        <p:spPr>
          <a:xfrm>
            <a:off x="5717330" y="2894648"/>
            <a:ext cx="722312" cy="176307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E285854-CDD6-4F10-8BC9-EEA7FB1D63C6}"/>
              </a:ext>
            </a:extLst>
          </p:cNvPr>
          <p:cNvSpPr/>
          <p:nvPr/>
        </p:nvSpPr>
        <p:spPr>
          <a:xfrm>
            <a:off x="6439642" y="1868804"/>
            <a:ext cx="4087017" cy="51435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8A5A8D8-6AA5-49FB-8703-2C61EB0D372B}"/>
              </a:ext>
            </a:extLst>
          </p:cNvPr>
          <p:cNvSpPr/>
          <p:nvPr/>
        </p:nvSpPr>
        <p:spPr>
          <a:xfrm>
            <a:off x="10595445" y="1548765"/>
            <a:ext cx="1483785" cy="378523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631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F4056-F7F8-41C8-9A10-7204123EA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Today’s topic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B4B5C3-E45D-4A06-8573-7DA958D99C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badi" panose="020B0604020104020204" pitchFamily="34" charset="0"/>
              </a:rPr>
              <a:t>Geographic heat maps </a:t>
            </a:r>
          </a:p>
          <a:p>
            <a:r>
              <a:rPr lang="en-US" dirty="0">
                <a:latin typeface="Abadi" panose="020B0604020104020204" pitchFamily="34" charset="0"/>
              </a:rPr>
              <a:t>Time series (animated)</a:t>
            </a:r>
          </a:p>
          <a:p>
            <a:r>
              <a:rPr lang="en-US" dirty="0">
                <a:latin typeface="Abadi" panose="020B0604020104020204" pitchFamily="34" charset="0"/>
              </a:rPr>
              <a:t>Changing symbol or shapes</a:t>
            </a:r>
          </a:p>
          <a:p>
            <a:r>
              <a:rPr lang="en-US" dirty="0">
                <a:latin typeface="Abadi" panose="020B0604020104020204" pitchFamily="34" charset="0"/>
              </a:rPr>
              <a:t>Using Calculated fields</a:t>
            </a:r>
          </a:p>
          <a:p>
            <a:r>
              <a:rPr lang="en-US" dirty="0">
                <a:latin typeface="Abadi" panose="020B0604020104020204" pitchFamily="34" charset="0"/>
              </a:rPr>
              <a:t>Bar graph </a:t>
            </a:r>
          </a:p>
          <a:p>
            <a:r>
              <a:rPr lang="en-US" dirty="0">
                <a:latin typeface="Abadi" panose="020B0604020104020204" pitchFamily="34" charset="0"/>
              </a:rPr>
              <a:t>Crosstabs </a:t>
            </a:r>
          </a:p>
          <a:p>
            <a:r>
              <a:rPr lang="en-US" dirty="0">
                <a:latin typeface="Abadi" panose="020B0604020104020204" pitchFamily="34" charset="0"/>
              </a:rPr>
              <a:t>Tableau story</a:t>
            </a:r>
          </a:p>
          <a:p>
            <a:endParaRPr lang="en-US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030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Watermark Design Template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ustom 2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Watermark design slides.potx" id="{155DE50B-7050-4C94-A1E2-D1CB6BE7200C}" vid="{CB226315-F714-4862-AA2D-99A0B670FE32}"/>
    </a:ext>
  </a:extLst>
</a:theme>
</file>

<file path=ppt/theme/theme2.xml><?xml version="1.0" encoding="utf-8"?>
<a:theme xmlns:a="http://schemas.openxmlformats.org/drawingml/2006/main" name="Office Theme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Watermark design slides</Template>
  <TotalTime>5067</TotalTime>
  <Words>554</Words>
  <Application>Microsoft Office PowerPoint</Application>
  <PresentationFormat>Widescreen</PresentationFormat>
  <Paragraphs>120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Abadi</vt:lpstr>
      <vt:lpstr>Century Gothic</vt:lpstr>
      <vt:lpstr>Times New Roman</vt:lpstr>
      <vt:lpstr>Wingdings</vt:lpstr>
      <vt:lpstr>Watermark Design Template</vt:lpstr>
      <vt:lpstr>Introduction to Tableau</vt:lpstr>
      <vt:lpstr>Tableau</vt:lpstr>
      <vt:lpstr>How is Tableau different than SAS,R or Excel?</vt:lpstr>
      <vt:lpstr>Obtaining Tableau</vt:lpstr>
      <vt:lpstr>Types of Charts</vt:lpstr>
      <vt:lpstr>Examples</vt:lpstr>
      <vt:lpstr>Getting Started</vt:lpstr>
      <vt:lpstr>Working Interface</vt:lpstr>
      <vt:lpstr>Today’s topic</vt:lpstr>
      <vt:lpstr>Tutorial</vt:lpstr>
      <vt:lpstr>Cross tabulation: state,gender</vt:lpstr>
      <vt:lpstr>Heatmap: death rate by state</vt:lpstr>
      <vt:lpstr>Bar graph: age group distribution over time</vt:lpstr>
      <vt:lpstr>Time series: death rate by age group and time.</vt:lpstr>
      <vt:lpstr>Time series: Death rate by state</vt:lpstr>
      <vt:lpstr>Exercise</vt:lpstr>
      <vt:lpstr>Resources</vt:lpstr>
      <vt:lpstr>“A picture is worth a thousand words.” Thank you!</vt:lpstr>
      <vt:lpstr>More Examples</vt:lpstr>
      <vt:lpstr>PowerPoint Presentation</vt:lpstr>
      <vt:lpstr>PowerPoint Presentation</vt:lpstr>
      <vt:lpstr>Gas Price Statewide</vt:lpstr>
      <vt:lpstr>NBA Shot Analytics (2017)</vt:lpstr>
      <vt:lpstr>PowerPoint Presentation</vt:lpstr>
      <vt:lpstr>Bubble-chart</vt:lpstr>
      <vt:lpstr>Box-plot</vt:lpstr>
      <vt:lpstr>Word cloud – Presidential Inauguration Speech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Informative Graphing with Tableau</dc:title>
  <dc:creator>Zalsha, Shalima</dc:creator>
  <cp:lastModifiedBy>Shalima Zalsha</cp:lastModifiedBy>
  <cp:revision>131</cp:revision>
  <dcterms:created xsi:type="dcterms:W3CDTF">2018-04-07T03:10:00Z</dcterms:created>
  <dcterms:modified xsi:type="dcterms:W3CDTF">2018-11-07T22:51:40Z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74068000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