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>
      <p:cViewPr varScale="1">
        <p:scale>
          <a:sx n="92" d="100"/>
          <a:sy n="92" d="100"/>
        </p:scale>
        <p:origin x="106" y="9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9" cy="685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6970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3E3E3E"/>
                </a:solidFill>
                <a:latin typeface="Albany AMT"/>
                <a:cs typeface="Albany A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6970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C6970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9" cy="68595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1625" y="31065"/>
            <a:ext cx="298450" cy="72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C69703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482" y="2027021"/>
            <a:ext cx="10567034" cy="223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E3E3E"/>
                </a:solidFill>
                <a:latin typeface="Albany AMT"/>
                <a:cs typeface="Albany A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18" Type="http://schemas.openxmlformats.org/officeDocument/2006/relationships/image" Target="../media/image3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17" Type="http://schemas.openxmlformats.org/officeDocument/2006/relationships/image" Target="../media/image29.jpg"/><Relationship Id="rId2" Type="http://schemas.openxmlformats.org/officeDocument/2006/relationships/image" Target="../media/image14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leanpub.com/hitchhikers_ggplot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benjamin@smu.ed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-statistics.co/Top50-Ggplot2-Visualizations-MasterList-R-Code.html" TargetMode="External"/><Relationship Id="rId2" Type="http://schemas.openxmlformats.org/officeDocument/2006/relationships/hyperlink" Target="https://simplystatistics.org/2017/10/30/how-do-you-convince-others-to-use-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markdown.rstudio.com/flexdashboard/examples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63" y="0"/>
                </a:moveTo>
                <a:lnTo>
                  <a:pt x="0" y="0"/>
                </a:lnTo>
                <a:lnTo>
                  <a:pt x="0" y="778763"/>
                </a:lnTo>
                <a:lnTo>
                  <a:pt x="1346263" y="778763"/>
                </a:lnTo>
                <a:lnTo>
                  <a:pt x="1355938" y="777958"/>
                </a:lnTo>
                <a:lnTo>
                  <a:pt x="1363854" y="775833"/>
                </a:lnTo>
                <a:lnTo>
                  <a:pt x="1370011" y="772827"/>
                </a:lnTo>
                <a:lnTo>
                  <a:pt x="1374406" y="769378"/>
                </a:lnTo>
                <a:lnTo>
                  <a:pt x="1374406" y="764692"/>
                </a:lnTo>
                <a:lnTo>
                  <a:pt x="1379092" y="764692"/>
                </a:lnTo>
                <a:lnTo>
                  <a:pt x="1735594" y="408152"/>
                </a:lnTo>
                <a:lnTo>
                  <a:pt x="1740873" y="399573"/>
                </a:lnTo>
                <a:lnTo>
                  <a:pt x="1742633" y="388796"/>
                </a:lnTo>
                <a:lnTo>
                  <a:pt x="1740873" y="377139"/>
                </a:lnTo>
                <a:lnTo>
                  <a:pt x="1735594" y="365925"/>
                </a:lnTo>
                <a:lnTo>
                  <a:pt x="1379093" y="14071"/>
                </a:lnTo>
                <a:lnTo>
                  <a:pt x="1379092" y="9385"/>
                </a:lnTo>
                <a:lnTo>
                  <a:pt x="1374406" y="9385"/>
                </a:lnTo>
                <a:lnTo>
                  <a:pt x="1370011" y="5936"/>
                </a:lnTo>
                <a:lnTo>
                  <a:pt x="1363854" y="2930"/>
                </a:lnTo>
                <a:lnTo>
                  <a:pt x="1355938" y="805"/>
                </a:lnTo>
                <a:lnTo>
                  <a:pt x="1346263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7952" y="3470804"/>
            <a:ext cx="623951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dirty="0">
                <a:solidFill>
                  <a:srgbClr val="212121"/>
                </a:solidFill>
                <a:latin typeface="Albany AMT"/>
                <a:cs typeface="Albany AMT"/>
              </a:rPr>
              <a:t>Graphics </a:t>
            </a:r>
            <a:r>
              <a:rPr sz="8000" spc="-5" dirty="0">
                <a:solidFill>
                  <a:srgbClr val="212121"/>
                </a:solidFill>
                <a:latin typeface="Albany AMT"/>
                <a:cs typeface="Albany AMT"/>
              </a:rPr>
              <a:t>In</a:t>
            </a:r>
            <a:r>
              <a:rPr sz="8000" spc="-90" dirty="0">
                <a:solidFill>
                  <a:srgbClr val="212121"/>
                </a:solidFill>
                <a:latin typeface="Albany AMT"/>
                <a:cs typeface="Albany AMT"/>
              </a:rPr>
              <a:t> </a:t>
            </a:r>
            <a:r>
              <a:rPr sz="8000" dirty="0">
                <a:solidFill>
                  <a:srgbClr val="212121"/>
                </a:solidFill>
                <a:latin typeface="Albany AMT"/>
                <a:cs typeface="Albany AMT"/>
              </a:rPr>
              <a:t>R</a:t>
            </a:r>
            <a:endParaRPr sz="8000">
              <a:latin typeface="Albany AMT"/>
              <a:cs typeface="Albany A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7952" y="4676287"/>
            <a:ext cx="3312160" cy="150241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5" dirty="0">
                <a:solidFill>
                  <a:srgbClr val="595958"/>
                </a:solidFill>
                <a:latin typeface="Albany AMT"/>
                <a:cs typeface="Albany AMT"/>
              </a:rPr>
              <a:t>Ben </a:t>
            </a:r>
            <a:r>
              <a:rPr sz="2400" spc="-10" dirty="0">
                <a:solidFill>
                  <a:srgbClr val="595958"/>
                </a:solidFill>
                <a:latin typeface="Albany AMT"/>
                <a:cs typeface="Albany AMT"/>
              </a:rPr>
              <a:t>Williams</a:t>
            </a:r>
            <a:endParaRPr sz="2400">
              <a:latin typeface="Albany AMT"/>
              <a:cs typeface="Albany AMT"/>
            </a:endParaRPr>
          </a:p>
          <a:p>
            <a:pPr marL="12700" marR="5080">
              <a:lnSpc>
                <a:spcPct val="134600"/>
              </a:lnSpc>
            </a:pPr>
            <a:r>
              <a:rPr sz="2400" spc="-5" dirty="0">
                <a:solidFill>
                  <a:srgbClr val="595958"/>
                </a:solidFill>
                <a:latin typeface="Albany AMT"/>
                <a:cs typeface="Albany AMT"/>
              </a:rPr>
              <a:t>Statistical Science Dept.  </a:t>
            </a:r>
            <a:r>
              <a:rPr sz="2400" spc="-25" dirty="0">
                <a:solidFill>
                  <a:srgbClr val="595958"/>
                </a:solidFill>
                <a:latin typeface="Albany AMT"/>
                <a:cs typeface="Albany AMT"/>
              </a:rPr>
              <a:t>11/27/2017</a:t>
            </a:r>
            <a:endParaRPr sz="24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10760" y="470269"/>
            <a:ext cx="4377690" cy="5050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24765" indent="-3429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Add columns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summarize(),</a:t>
            </a:r>
            <a:r>
              <a:rPr sz="3200" spc="-9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mutate()</a:t>
            </a:r>
            <a:endParaRPr sz="3200">
              <a:latin typeface="Albany AMT"/>
              <a:cs typeface="Albany AMT"/>
            </a:endParaRPr>
          </a:p>
          <a:p>
            <a:pPr marL="354965" marR="5080" indent="-342900">
              <a:lnSpc>
                <a:spcPct val="100000"/>
              </a:lnSpc>
              <a:spcBef>
                <a:spcPts val="10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Perform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operations by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group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group_by(),  count(),</a:t>
            </a:r>
            <a:r>
              <a:rPr sz="3200" spc="-3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top_n()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filter() and</a:t>
            </a:r>
            <a:r>
              <a:rPr sz="3200" spc="-3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select()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joins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%&gt;%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spread(),</a:t>
            </a:r>
            <a:r>
              <a:rPr sz="3200" spc="-4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gather()</a:t>
            </a:r>
            <a:endParaRPr sz="3200">
              <a:latin typeface="Albany AMT"/>
              <a:cs typeface="Albany A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" y="989076"/>
            <a:ext cx="6521195" cy="5868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7076" y="115823"/>
            <a:ext cx="5807963" cy="61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7698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Gra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phics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7197725" cy="187134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Base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vs</a:t>
            </a:r>
            <a:r>
              <a:rPr sz="3200" spc="-3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ggplot2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Flexible because you control the</a:t>
            </a:r>
            <a:r>
              <a:rPr sz="3200" spc="-7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code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Easy to save</a:t>
            </a:r>
            <a:r>
              <a:rPr sz="3200" spc="-5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visuals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273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g</a:t>
            </a: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g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p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l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ot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2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7651750" cy="23590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Grammar of Graphics</a:t>
            </a:r>
            <a:r>
              <a:rPr sz="3200" spc="-6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(Wilkinson)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Package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developed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by Hadley</a:t>
            </a:r>
            <a:r>
              <a:rPr sz="3200" spc="-3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Wickham</a:t>
            </a:r>
            <a:endParaRPr sz="3200">
              <a:latin typeface="Albany AMT"/>
              <a:cs typeface="Albany AMT"/>
            </a:endParaRPr>
          </a:p>
          <a:p>
            <a:pPr marL="354965" marR="40640" indent="-342900">
              <a:lnSpc>
                <a:spcPct val="100000"/>
              </a:lnSpc>
              <a:spcBef>
                <a:spcPts val="994"/>
              </a:spcBef>
            </a:pPr>
            <a:r>
              <a:rPr sz="3200" spc="-2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20" dirty="0">
                <a:solidFill>
                  <a:srgbClr val="3E3E3E"/>
                </a:solidFill>
                <a:latin typeface="Albany AMT"/>
                <a:cs typeface="Albany AMT"/>
              </a:rPr>
              <a:t>We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can think of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graphic as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language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composed of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elements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of</a:t>
            </a:r>
            <a:r>
              <a:rPr sz="3200" spc="-4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grammar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1473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Data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741" rIns="0" bIns="0" rtlCol="0">
            <a:spAutoFit/>
          </a:bodyPr>
          <a:lstStyle/>
          <a:p>
            <a:pPr marL="2211070" marR="5080" indent="-343535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pc="-20" dirty="0"/>
              <a:t>We </a:t>
            </a:r>
            <a:r>
              <a:rPr spc="-10" dirty="0"/>
              <a:t>need </a:t>
            </a:r>
            <a:r>
              <a:rPr spc="-5" dirty="0"/>
              <a:t>to have our data in the dataframe (or  tibble)</a:t>
            </a:r>
            <a:r>
              <a:rPr spc="-10" dirty="0"/>
              <a:t> format</a:t>
            </a:r>
          </a:p>
          <a:p>
            <a:pPr marL="2210435" marR="536575" indent="-342900">
              <a:lnSpc>
                <a:spcPct val="100000"/>
              </a:lnSpc>
              <a:spcBef>
                <a:spcPts val="1005"/>
              </a:spcBef>
            </a:pPr>
            <a:r>
              <a:rPr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pc="-5" dirty="0"/>
              <a:t>When </a:t>
            </a:r>
            <a:r>
              <a:rPr dirty="0"/>
              <a:t>we </a:t>
            </a:r>
            <a:r>
              <a:rPr spc="-5" dirty="0"/>
              <a:t>work with tidy </a:t>
            </a:r>
            <a:r>
              <a:rPr spc="-10" dirty="0"/>
              <a:t>data, </a:t>
            </a:r>
            <a:r>
              <a:rPr dirty="0"/>
              <a:t>we </a:t>
            </a:r>
            <a:r>
              <a:rPr spc="-5" dirty="0"/>
              <a:t>live in this  realm</a:t>
            </a:r>
            <a:r>
              <a:rPr spc="-15" dirty="0"/>
              <a:t> </a:t>
            </a:r>
            <a:r>
              <a:rPr spc="-10" dirty="0"/>
              <a:t>already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5676" y="280416"/>
            <a:ext cx="11533631" cy="5963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653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Layering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154427"/>
            <a:ext cx="8213725" cy="210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Start with your tibble, then give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ggplot your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aesthetics, add on your geometry of</a:t>
            </a:r>
            <a:r>
              <a:rPr sz="3200" spc="-11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choice,  add on any extra</a:t>
            </a:r>
            <a:r>
              <a:rPr sz="3200" spc="-6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information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Use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‘+’ to add on more</a:t>
            </a:r>
            <a:r>
              <a:rPr sz="3200" spc="-18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layers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3569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G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eometries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154427"/>
            <a:ext cx="8193405" cy="271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20" dirty="0">
                <a:solidFill>
                  <a:srgbClr val="3E3E3E"/>
                </a:solidFill>
                <a:latin typeface="Albany AMT"/>
                <a:cs typeface="Albany AMT"/>
              </a:rPr>
              <a:t>We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need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to tell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R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exactly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what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geometries/shapes/objects/lines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we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want</a:t>
            </a:r>
            <a:r>
              <a:rPr sz="3200" spc="-11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to  be depicted in our</a:t>
            </a:r>
            <a:r>
              <a:rPr sz="3200" spc="-4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graphic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There are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many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types of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geometries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to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use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points, lines, bars,</a:t>
            </a:r>
            <a:r>
              <a:rPr sz="3200" spc="-4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etc.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977883" cy="3509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4707" y="3509771"/>
            <a:ext cx="10166604" cy="3258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5700" y="1098803"/>
            <a:ext cx="4515611" cy="932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65720" y="3902964"/>
            <a:ext cx="3496055" cy="10195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31896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Aesthetics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741" rIns="0" bIns="0" rtlCol="0">
            <a:spAutoFit/>
          </a:bodyPr>
          <a:lstStyle/>
          <a:p>
            <a:pPr marL="2210435" marR="1124585" indent="-3429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pc="-5" dirty="0"/>
              <a:t>This is how our tibble is </a:t>
            </a:r>
            <a:r>
              <a:rPr spc="-10" dirty="0"/>
              <a:t>mapped </a:t>
            </a:r>
            <a:r>
              <a:rPr spc="-5" dirty="0"/>
              <a:t>to </a:t>
            </a:r>
            <a:r>
              <a:rPr spc="-10" dirty="0"/>
              <a:t>the  geometries</a:t>
            </a:r>
          </a:p>
          <a:p>
            <a:pPr marL="2211070" marR="5080" indent="-343535">
              <a:lnSpc>
                <a:spcPct val="100000"/>
              </a:lnSpc>
              <a:spcBef>
                <a:spcPts val="1005"/>
              </a:spcBef>
            </a:pPr>
            <a:r>
              <a:rPr spc="-2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pc="-20" dirty="0"/>
              <a:t>We </a:t>
            </a:r>
            <a:r>
              <a:rPr spc="-5" dirty="0"/>
              <a:t>tell </a:t>
            </a:r>
            <a:r>
              <a:rPr spc="-10" dirty="0"/>
              <a:t>ggplot2 </a:t>
            </a:r>
            <a:r>
              <a:rPr spc="-5" dirty="0"/>
              <a:t>which variables to use for </a:t>
            </a:r>
            <a:r>
              <a:rPr spc="-10" dirty="0"/>
              <a:t>the  </a:t>
            </a:r>
            <a:r>
              <a:rPr spc="-5" dirty="0"/>
              <a:t>axes, which variables to use for </a:t>
            </a:r>
            <a:r>
              <a:rPr spc="-35" dirty="0"/>
              <a:t>color,</a:t>
            </a:r>
            <a:r>
              <a:rPr spc="-60" dirty="0"/>
              <a:t> </a:t>
            </a:r>
            <a:r>
              <a:rPr spc="-5" dirty="0"/>
              <a:t>etc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036" y="0"/>
            <a:ext cx="11903963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5108" y="5082540"/>
            <a:ext cx="6192011" cy="829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3379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What 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is</a:t>
            </a:r>
            <a:r>
              <a:rPr sz="5400" spc="-100" dirty="0">
                <a:solidFill>
                  <a:srgbClr val="212121"/>
                </a:solidFill>
                <a:latin typeface="Albany AMT"/>
                <a:cs typeface="Albany AMT"/>
              </a:rPr>
              <a:t> 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R?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31594"/>
            <a:ext cx="7253605" cy="174180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Open-source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scripting</a:t>
            </a:r>
            <a:r>
              <a:rPr sz="3200" spc="-4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language</a:t>
            </a:r>
            <a:endParaRPr sz="3200"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Uses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in statistics, data 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science,</a:t>
            </a:r>
            <a:r>
              <a:rPr sz="3200" spc="-9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and 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anything to 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do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with</a:t>
            </a:r>
            <a:r>
              <a:rPr sz="3200" spc="-15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data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0840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Fac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e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ts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154427"/>
            <a:ext cx="8662670" cy="2592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450850" indent="-3429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Allow us to view lots of mini-graphics where  each graph corresponds to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value of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variable</a:t>
            </a:r>
            <a:endParaRPr sz="3200">
              <a:latin typeface="Albany AMT"/>
              <a:cs typeface="Albany AMT"/>
            </a:endParaRPr>
          </a:p>
          <a:p>
            <a:pPr marL="354965" marR="5080" indent="-342900">
              <a:lnSpc>
                <a:spcPct val="100000"/>
              </a:lnSpc>
              <a:spcBef>
                <a:spcPts val="10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Makes each graph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neat,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while still looking at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lot of information at</a:t>
            </a:r>
            <a:r>
              <a:rPr sz="3200" spc="-2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once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6436" y="79388"/>
            <a:ext cx="1781812" cy="103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7890" y="366410"/>
            <a:ext cx="463759" cy="366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6944" y="439692"/>
            <a:ext cx="671230" cy="122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7890" y="867170"/>
            <a:ext cx="646822" cy="293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2697" y="683965"/>
            <a:ext cx="805476" cy="268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5314" y="1599991"/>
            <a:ext cx="1025152" cy="4763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5713" y="1599991"/>
            <a:ext cx="988539" cy="4763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76436" y="390837"/>
            <a:ext cx="1781812" cy="16854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7403" y="2540444"/>
            <a:ext cx="793272" cy="3053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13319" y="2980136"/>
            <a:ext cx="976335" cy="1832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9722" y="3566393"/>
            <a:ext cx="1403482" cy="5618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08823" y="2540444"/>
            <a:ext cx="805476" cy="30534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0121" y="3566393"/>
            <a:ext cx="1403482" cy="5618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8316" y="3700743"/>
            <a:ext cx="1647565" cy="42747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74712" y="4677837"/>
            <a:ext cx="549188" cy="2809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69607" y="5080889"/>
            <a:ext cx="768864" cy="34198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7518" y="5825922"/>
            <a:ext cx="1379073" cy="4885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53516" y="82442"/>
            <a:ext cx="1525905" cy="0"/>
          </a:xfrm>
          <a:custGeom>
            <a:avLst/>
            <a:gdLst/>
            <a:ahLst/>
            <a:cxnLst/>
            <a:rect l="l" t="t" r="r" b="b"/>
            <a:pathLst>
              <a:path w="1525904">
                <a:moveTo>
                  <a:pt x="0" y="0"/>
                </a:moveTo>
                <a:lnTo>
                  <a:pt x="152552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63117" y="82442"/>
            <a:ext cx="1513840" cy="0"/>
          </a:xfrm>
          <a:custGeom>
            <a:avLst/>
            <a:gdLst/>
            <a:ahLst/>
            <a:cxnLst/>
            <a:rect l="l" t="t" r="r" b="b"/>
            <a:pathLst>
              <a:path w="1513840">
                <a:moveTo>
                  <a:pt x="0" y="0"/>
                </a:moveTo>
                <a:lnTo>
                  <a:pt x="15133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71467" y="82442"/>
            <a:ext cx="1489075" cy="0"/>
          </a:xfrm>
          <a:custGeom>
            <a:avLst/>
            <a:gdLst/>
            <a:ahLst/>
            <a:cxnLst/>
            <a:rect l="l" t="t" r="r" b="b"/>
            <a:pathLst>
              <a:path w="1489075">
                <a:moveTo>
                  <a:pt x="0" y="0"/>
                </a:moveTo>
                <a:lnTo>
                  <a:pt x="14889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21534" y="82442"/>
            <a:ext cx="1477010" cy="0"/>
          </a:xfrm>
          <a:custGeom>
            <a:avLst/>
            <a:gdLst/>
            <a:ahLst/>
            <a:cxnLst/>
            <a:rect l="l" t="t" r="r" b="b"/>
            <a:pathLst>
              <a:path w="1477010">
                <a:moveTo>
                  <a:pt x="0" y="0"/>
                </a:moveTo>
                <a:lnTo>
                  <a:pt x="14767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1068" y="82442"/>
            <a:ext cx="1477010" cy="0"/>
          </a:xfrm>
          <a:custGeom>
            <a:avLst/>
            <a:gdLst/>
            <a:ahLst/>
            <a:cxnLst/>
            <a:rect l="l" t="t" r="r" b="b"/>
            <a:pathLst>
              <a:path w="1477010">
                <a:moveTo>
                  <a:pt x="0" y="0"/>
                </a:moveTo>
                <a:lnTo>
                  <a:pt x="147670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82970" y="567936"/>
            <a:ext cx="0" cy="561975"/>
          </a:xfrm>
          <a:custGeom>
            <a:avLst/>
            <a:gdLst/>
            <a:ahLst/>
            <a:cxnLst/>
            <a:rect l="l" t="t" r="r" b="b"/>
            <a:pathLst>
              <a:path h="561975">
                <a:moveTo>
                  <a:pt x="0" y="561829"/>
                </a:moveTo>
                <a:lnTo>
                  <a:pt x="0" y="0"/>
                </a:lnTo>
              </a:path>
            </a:pathLst>
          </a:custGeom>
          <a:ln w="70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49721" y="735874"/>
            <a:ext cx="0" cy="394335"/>
          </a:xfrm>
          <a:custGeom>
            <a:avLst/>
            <a:gdLst/>
            <a:ahLst/>
            <a:cxnLst/>
            <a:rect l="l" t="t" r="r" b="b"/>
            <a:pathLst>
              <a:path h="394334">
                <a:moveTo>
                  <a:pt x="0" y="393891"/>
                </a:moveTo>
                <a:lnTo>
                  <a:pt x="0" y="0"/>
                </a:lnTo>
              </a:path>
            </a:pathLst>
          </a:custGeom>
          <a:ln w="30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18213" y="1041215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424425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2322" y="1129765"/>
            <a:ext cx="0" cy="335915"/>
          </a:xfrm>
          <a:custGeom>
            <a:avLst/>
            <a:gdLst/>
            <a:ahLst/>
            <a:cxnLst/>
            <a:rect l="l" t="t" r="r" b="b"/>
            <a:pathLst>
              <a:path h="335915">
                <a:moveTo>
                  <a:pt x="0" y="335876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82970" y="1129765"/>
            <a:ext cx="0" cy="125730"/>
          </a:xfrm>
          <a:custGeom>
            <a:avLst/>
            <a:gdLst/>
            <a:ahLst/>
            <a:cxnLst/>
            <a:rect l="l" t="t" r="r" b="b"/>
            <a:pathLst>
              <a:path h="125730">
                <a:moveTo>
                  <a:pt x="0" y="125190"/>
                </a:moveTo>
                <a:lnTo>
                  <a:pt x="0" y="0"/>
                </a:lnTo>
              </a:path>
            </a:pathLst>
          </a:custGeom>
          <a:ln w="45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24154" y="1254955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685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30865" y="1041215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5">
                <a:moveTo>
                  <a:pt x="0" y="424425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4989" y="1465641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509921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4154" y="1465641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509921"/>
                </a:moveTo>
                <a:lnTo>
                  <a:pt x="0" y="0"/>
                </a:lnTo>
              </a:path>
            </a:pathLst>
          </a:custGeom>
          <a:ln w="244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4989" y="2198461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722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4712" y="2198461"/>
            <a:ext cx="299085" cy="0"/>
          </a:xfrm>
          <a:custGeom>
            <a:avLst/>
            <a:gdLst/>
            <a:ahLst/>
            <a:cxnLst/>
            <a:rect l="l" t="t" r="r" b="b"/>
            <a:pathLst>
              <a:path w="299085">
                <a:moveTo>
                  <a:pt x="0" y="0"/>
                </a:moveTo>
                <a:lnTo>
                  <a:pt x="2990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63564" y="2198461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4">
                <a:moveTo>
                  <a:pt x="0" y="0"/>
                </a:moveTo>
                <a:lnTo>
                  <a:pt x="12509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8658" y="2198461"/>
            <a:ext cx="1077595" cy="0"/>
          </a:xfrm>
          <a:custGeom>
            <a:avLst/>
            <a:gdLst/>
            <a:ahLst/>
            <a:cxnLst/>
            <a:rect l="l" t="t" r="r" b="b"/>
            <a:pathLst>
              <a:path w="1077595">
                <a:moveTo>
                  <a:pt x="0" y="0"/>
                </a:moveTo>
                <a:lnTo>
                  <a:pt x="1077019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9287" y="2198461"/>
            <a:ext cx="1172210" cy="0"/>
          </a:xfrm>
          <a:custGeom>
            <a:avLst/>
            <a:gdLst/>
            <a:ahLst/>
            <a:cxnLst/>
            <a:rect l="l" t="t" r="r" b="b"/>
            <a:pathLst>
              <a:path w="1172210">
                <a:moveTo>
                  <a:pt x="0" y="0"/>
                </a:moveTo>
                <a:lnTo>
                  <a:pt x="1171602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75321" y="2198461"/>
            <a:ext cx="4521835" cy="0"/>
          </a:xfrm>
          <a:custGeom>
            <a:avLst/>
            <a:gdLst/>
            <a:ahLst/>
            <a:cxnLst/>
            <a:rect l="l" t="t" r="r" b="b"/>
            <a:pathLst>
              <a:path w="4521834">
                <a:moveTo>
                  <a:pt x="0" y="0"/>
                </a:moveTo>
                <a:lnTo>
                  <a:pt x="4521653" y="0"/>
                </a:lnTo>
              </a:path>
            </a:pathLst>
          </a:custGeom>
          <a:ln w="9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96974" y="2198461"/>
            <a:ext cx="958215" cy="0"/>
          </a:xfrm>
          <a:custGeom>
            <a:avLst/>
            <a:gdLst/>
            <a:ahLst/>
            <a:cxnLst/>
            <a:rect l="l" t="t" r="r" b="b"/>
            <a:pathLst>
              <a:path w="958215">
                <a:moveTo>
                  <a:pt x="0" y="0"/>
                </a:moveTo>
                <a:lnTo>
                  <a:pt x="9580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74712" y="3087006"/>
            <a:ext cx="0" cy="372745"/>
          </a:xfrm>
          <a:custGeom>
            <a:avLst/>
            <a:gdLst/>
            <a:ahLst/>
            <a:cxnLst/>
            <a:rect l="l" t="t" r="r" b="b"/>
            <a:pathLst>
              <a:path h="372745">
                <a:moveTo>
                  <a:pt x="0" y="372517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082970" y="3087006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70228"/>
                </a:lnTo>
              </a:path>
            </a:pathLst>
          </a:custGeom>
          <a:ln w="51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046357" y="3188533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225" y="0"/>
                </a:lnTo>
              </a:path>
            </a:pathLst>
          </a:custGeom>
          <a:ln w="62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43306" y="3257998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39663" y="-38167"/>
                </a:moveTo>
                <a:lnTo>
                  <a:pt x="39663" y="38167"/>
                </a:lnTo>
              </a:path>
            </a:pathLst>
          </a:custGeom>
          <a:ln w="793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082970" y="3291585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262594"/>
                </a:moveTo>
                <a:lnTo>
                  <a:pt x="0" y="0"/>
                </a:lnTo>
              </a:path>
            </a:pathLst>
          </a:custGeom>
          <a:ln w="701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0865" y="3291585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167938"/>
                </a:moveTo>
                <a:lnTo>
                  <a:pt x="0" y="0"/>
                </a:lnTo>
              </a:path>
            </a:pathLst>
          </a:custGeom>
          <a:ln w="152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30865" y="3459524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465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0865" y="3554179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403"/>
                </a:moveTo>
                <a:lnTo>
                  <a:pt x="0" y="0"/>
                </a:lnTo>
              </a:path>
            </a:pathLst>
          </a:custGeom>
          <a:ln w="91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34989" y="4311428"/>
            <a:ext cx="2731135" cy="0"/>
          </a:xfrm>
          <a:custGeom>
            <a:avLst/>
            <a:gdLst/>
            <a:ahLst/>
            <a:cxnLst/>
            <a:rect l="l" t="t" r="r" b="b"/>
            <a:pathLst>
              <a:path w="2731135">
                <a:moveTo>
                  <a:pt x="0" y="0"/>
                </a:moveTo>
                <a:lnTo>
                  <a:pt x="27306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85951" y="4940456"/>
            <a:ext cx="0" cy="61594"/>
          </a:xfrm>
          <a:custGeom>
            <a:avLst/>
            <a:gdLst/>
            <a:ahLst/>
            <a:cxnLst/>
            <a:rect l="l" t="t" r="r" b="b"/>
            <a:pathLst>
              <a:path h="61595">
                <a:moveTo>
                  <a:pt x="0" y="0"/>
                </a:moveTo>
                <a:lnTo>
                  <a:pt x="0" y="61020"/>
                </a:lnTo>
              </a:path>
            </a:pathLst>
          </a:custGeom>
          <a:ln w="2517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29262" y="4916005"/>
            <a:ext cx="0" cy="110489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09923"/>
                </a:lnTo>
              </a:path>
            </a:pathLst>
          </a:custGeom>
          <a:ln w="610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73365" y="5117530"/>
            <a:ext cx="25400" cy="3175"/>
          </a:xfrm>
          <a:custGeom>
            <a:avLst/>
            <a:gdLst/>
            <a:ahLst/>
            <a:cxnLst/>
            <a:rect l="l" t="t" r="r" b="b"/>
            <a:pathLst>
              <a:path w="25400" h="3175">
                <a:moveTo>
                  <a:pt x="0" y="2800"/>
                </a:moveTo>
                <a:lnTo>
                  <a:pt x="25171" y="2800"/>
                </a:lnTo>
                <a:lnTo>
                  <a:pt x="25171" y="0"/>
                </a:lnTo>
                <a:lnTo>
                  <a:pt x="0" y="0"/>
                </a:lnTo>
                <a:lnTo>
                  <a:pt x="0" y="2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90400" y="5459513"/>
            <a:ext cx="12065" cy="116205"/>
          </a:xfrm>
          <a:custGeom>
            <a:avLst/>
            <a:gdLst/>
            <a:ahLst/>
            <a:cxnLst/>
            <a:rect l="l" t="t" r="r" b="b"/>
            <a:pathLst>
              <a:path w="12064" h="116204">
                <a:moveTo>
                  <a:pt x="0" y="116029"/>
                </a:moveTo>
                <a:lnTo>
                  <a:pt x="11695" y="116029"/>
                </a:lnTo>
                <a:lnTo>
                  <a:pt x="11695" y="0"/>
                </a:lnTo>
                <a:lnTo>
                  <a:pt x="0" y="0"/>
                </a:lnTo>
                <a:lnTo>
                  <a:pt x="0" y="116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0645" y="5459513"/>
            <a:ext cx="37465" cy="116205"/>
          </a:xfrm>
          <a:custGeom>
            <a:avLst/>
            <a:gdLst/>
            <a:ahLst/>
            <a:cxnLst/>
            <a:rect l="l" t="t" r="r" b="b"/>
            <a:pathLst>
              <a:path w="37464" h="116204">
                <a:moveTo>
                  <a:pt x="0" y="116029"/>
                </a:moveTo>
                <a:lnTo>
                  <a:pt x="36866" y="116029"/>
                </a:lnTo>
                <a:lnTo>
                  <a:pt x="36866" y="0"/>
                </a:lnTo>
                <a:lnTo>
                  <a:pt x="0" y="0"/>
                </a:lnTo>
                <a:lnTo>
                  <a:pt x="0" y="116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30865" y="5459513"/>
            <a:ext cx="140335" cy="116205"/>
          </a:xfrm>
          <a:custGeom>
            <a:avLst/>
            <a:gdLst/>
            <a:ahLst/>
            <a:cxnLst/>
            <a:rect l="l" t="t" r="r" b="b"/>
            <a:pathLst>
              <a:path w="140335" h="116204">
                <a:moveTo>
                  <a:pt x="0" y="116029"/>
                </a:moveTo>
                <a:lnTo>
                  <a:pt x="140094" y="116029"/>
                </a:lnTo>
                <a:lnTo>
                  <a:pt x="140094" y="0"/>
                </a:lnTo>
                <a:lnTo>
                  <a:pt x="0" y="0"/>
                </a:lnTo>
                <a:lnTo>
                  <a:pt x="0" y="1160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422983" y="140225"/>
            <a:ext cx="1282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solidFill>
                  <a:srgbClr val="493B4F"/>
                </a:solidFill>
                <a:latin typeface="Arial"/>
                <a:cs typeface="Arial"/>
              </a:rPr>
              <a:t>D</a:t>
            </a:r>
            <a:endParaRPr sz="11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919191" y="140225"/>
            <a:ext cx="11557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65" dirty="0">
                <a:solidFill>
                  <a:srgbClr val="493B4F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415253" y="140225"/>
            <a:ext cx="11239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solidFill>
                  <a:srgbClr val="493B4F"/>
                </a:solidFill>
                <a:latin typeface="Arial"/>
                <a:cs typeface="Arial"/>
              </a:rPr>
              <a:t>F</a:t>
            </a:r>
            <a:endParaRPr sz="11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22206" y="224194"/>
            <a:ext cx="708025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-229" dirty="0">
                <a:solidFill>
                  <a:srgbClr val="05BD69"/>
                </a:solidFill>
                <a:latin typeface="Arial"/>
                <a:cs typeface="Arial"/>
              </a:rPr>
              <a:t>.</a:t>
            </a:r>
            <a:r>
              <a:rPr sz="3850" b="1" spc="-229" dirty="0">
                <a:solidFill>
                  <a:srgbClr val="C69703"/>
                </a:solidFill>
                <a:latin typeface="Arial"/>
                <a:cs typeface="Arial"/>
              </a:rPr>
              <a:t>.F</a:t>
            </a:r>
            <a:r>
              <a:rPr sz="3850" b="1" spc="-265" dirty="0">
                <a:solidFill>
                  <a:srgbClr val="C69703"/>
                </a:solidFill>
                <a:latin typeface="Arial"/>
                <a:cs typeface="Arial"/>
              </a:rPr>
              <a:t> </a:t>
            </a:r>
            <a:r>
              <a:rPr sz="2775" spc="-30" baseline="25525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2775" baseline="25525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958759" y="536660"/>
            <a:ext cx="1054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95" dirty="0"/>
              <a:t>,</a:t>
            </a:r>
            <a:r>
              <a:rPr sz="4600" spc="-40" dirty="0">
                <a:latin typeface="Arial"/>
                <a:cs typeface="Arial"/>
              </a:rPr>
              <a:t>.</a:t>
            </a:r>
            <a:endParaRPr sz="4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05956" y="686787"/>
            <a:ext cx="4940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0" dirty="0">
                <a:solidFill>
                  <a:srgbClr val="827589"/>
                </a:solidFill>
                <a:latin typeface="Times New Roman"/>
                <a:cs typeface="Times New Roman"/>
              </a:rPr>
              <a:t>15000</a:t>
            </a:r>
            <a:r>
              <a:rPr sz="1150" spc="135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042091" y="920373"/>
            <a:ext cx="185420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-590" dirty="0">
                <a:solidFill>
                  <a:srgbClr val="C69703"/>
                </a:solidFill>
                <a:latin typeface="Arial"/>
                <a:cs typeface="Arial"/>
              </a:rPr>
              <a:t>"'</a:t>
            </a:r>
            <a:endParaRPr sz="44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425837" y="640477"/>
            <a:ext cx="214629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3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r>
              <a:rPr sz="1700" spc="-320" dirty="0">
                <a:solidFill>
                  <a:srgbClr val="C69703"/>
                </a:solidFill>
                <a:latin typeface="Arial"/>
                <a:cs typeface="Arial"/>
              </a:rPr>
              <a:t> </a:t>
            </a:r>
            <a:r>
              <a:rPr sz="2775" spc="-30" baseline="-33033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2775" baseline="-33033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9403246" y="848618"/>
            <a:ext cx="11048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551477" y="985004"/>
            <a:ext cx="396240" cy="3232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950" spc="-55" dirty="0">
                <a:solidFill>
                  <a:srgbClr val="C69703"/>
                </a:solidFill>
                <a:latin typeface="Arial"/>
                <a:cs typeface="Arial"/>
              </a:rPr>
              <a:t>• </a:t>
            </a:r>
            <a:r>
              <a:rPr sz="1750" spc="5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r>
              <a:rPr sz="1750" spc="-110" dirty="0">
                <a:solidFill>
                  <a:srgbClr val="F6796E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5956" y="1117320"/>
            <a:ext cx="4940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50" dirty="0">
                <a:solidFill>
                  <a:srgbClr val="827589"/>
                </a:solidFill>
                <a:latin typeface="Times New Roman"/>
                <a:cs typeface="Times New Roman"/>
              </a:rPr>
              <a:t>10000</a:t>
            </a:r>
            <a:r>
              <a:rPr sz="1150" spc="-175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184391" y="921391"/>
            <a:ext cx="14160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35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r>
              <a:rPr sz="2775" spc="-30" baseline="-22522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2775" baseline="-22522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680892" y="1065411"/>
            <a:ext cx="11048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07754" y="1135131"/>
            <a:ext cx="1054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9123" y="1544798"/>
            <a:ext cx="4108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0" dirty="0">
                <a:solidFill>
                  <a:srgbClr val="827589"/>
                </a:solidFill>
                <a:latin typeface="Times New Roman"/>
                <a:cs typeface="Times New Roman"/>
              </a:rPr>
              <a:t>5000</a:t>
            </a:r>
            <a:r>
              <a:rPr sz="1150" spc="40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23284" y="1883727"/>
            <a:ext cx="1879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solidFill>
                  <a:srgbClr val="827589"/>
                </a:solidFill>
                <a:latin typeface="Times New Roman"/>
                <a:cs typeface="Times New Roman"/>
              </a:rPr>
              <a:t>o</a:t>
            </a:r>
            <a:r>
              <a:rPr sz="1750" spc="-325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750" spc="-9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26492" y="2259297"/>
            <a:ext cx="12382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25" dirty="0">
                <a:solidFill>
                  <a:srgbClr val="493B4F"/>
                </a:solidFill>
                <a:latin typeface="Arial"/>
                <a:cs typeface="Arial"/>
              </a:rPr>
              <a:t>G</a:t>
            </a:r>
            <a:endParaRPr sz="11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907210" y="2265658"/>
            <a:ext cx="1339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493B4F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198299" y="2432324"/>
            <a:ext cx="1054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55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9274369" y="2254717"/>
            <a:ext cx="19875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-120" dirty="0">
                <a:solidFill>
                  <a:srgbClr val="C69703"/>
                </a:solidFill>
                <a:latin typeface="Times New Roman"/>
                <a:cs typeface="Times New Roman"/>
              </a:rPr>
              <a:t>-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1421864" y="2024163"/>
            <a:ext cx="442595" cy="59245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350" spc="-35" dirty="0">
                <a:solidFill>
                  <a:srgbClr val="493B4F"/>
                </a:solidFill>
                <a:latin typeface="Arial"/>
                <a:cs typeface="Arial"/>
              </a:rPr>
              <a:t>clarity</a:t>
            </a:r>
            <a:endParaRPr sz="1350">
              <a:latin typeface="Arial"/>
              <a:cs typeface="Arial"/>
            </a:endParaRPr>
          </a:p>
          <a:p>
            <a:pPr marL="292100">
              <a:lnSpc>
                <a:spcPct val="100000"/>
              </a:lnSpc>
              <a:spcBef>
                <a:spcPts val="675"/>
              </a:spcBef>
            </a:pPr>
            <a:r>
              <a:rPr sz="1150" spc="-165" dirty="0">
                <a:solidFill>
                  <a:srgbClr val="4F2667"/>
                </a:solidFill>
                <a:latin typeface="Times New Roman"/>
                <a:cs typeface="Times New Roman"/>
              </a:rPr>
              <a:t>11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922071" y="2548863"/>
            <a:ext cx="1054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682595" y="2563622"/>
            <a:ext cx="1054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55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02905" y="2802806"/>
            <a:ext cx="50038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35" dirty="0">
                <a:solidFill>
                  <a:srgbClr val="827589"/>
                </a:solidFill>
                <a:latin typeface="Times New Roman"/>
                <a:cs typeface="Times New Roman"/>
              </a:rPr>
              <a:t>15000</a:t>
            </a:r>
            <a:r>
              <a:rPr sz="1150" spc="-110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spc="25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0114141" y="2655734"/>
            <a:ext cx="32448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5425" algn="l"/>
              </a:tabLst>
            </a:pPr>
            <a:r>
              <a:rPr sz="2625" spc="75" baseline="3174" dirty="0">
                <a:solidFill>
                  <a:srgbClr val="F6796E"/>
                </a:solidFill>
                <a:latin typeface="Arial"/>
                <a:cs typeface="Arial"/>
              </a:rPr>
              <a:t>•	</a:t>
            </a:r>
            <a:r>
              <a:rPr sz="1850" spc="-645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r>
              <a:rPr sz="2625" spc="75" baseline="-19047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2625" baseline="-19047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02472" y="2811457"/>
            <a:ext cx="1054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703483" y="2909930"/>
            <a:ext cx="1060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3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339320" y="2945299"/>
            <a:ext cx="27559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5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r>
              <a:rPr sz="1850" spc="35" dirty="0">
                <a:solidFill>
                  <a:srgbClr val="F6796E"/>
                </a:solidFill>
                <a:latin typeface="Arial"/>
                <a:cs typeface="Arial"/>
              </a:rPr>
              <a:t> </a:t>
            </a:r>
            <a:r>
              <a:rPr sz="1950" spc="-55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823617" y="2954968"/>
            <a:ext cx="114935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5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18320" y="3144280"/>
            <a:ext cx="12192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20" dirty="0">
                <a:solidFill>
                  <a:srgbClr val="493B4F"/>
                </a:solidFill>
                <a:latin typeface="Times New Roman"/>
                <a:cs typeface="Times New Roman"/>
              </a:rPr>
              <a:t>Q</a:t>
            </a:r>
            <a:r>
              <a:rPr sz="650" b="1" spc="5" dirty="0">
                <a:solidFill>
                  <a:srgbClr val="493B4F"/>
                </a:solidFill>
                <a:latin typeface="Times New Roman"/>
                <a:cs typeface="Times New Roman"/>
              </a:rPr>
              <a:t>)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608486" y="3034865"/>
            <a:ext cx="11048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05956" y="3233338"/>
            <a:ext cx="49403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50" dirty="0">
                <a:solidFill>
                  <a:srgbClr val="827589"/>
                </a:solidFill>
                <a:latin typeface="Times New Roman"/>
                <a:cs typeface="Times New Roman"/>
              </a:rPr>
              <a:t>10000</a:t>
            </a:r>
            <a:r>
              <a:rPr sz="1150" spc="-175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7400" y="3279139"/>
            <a:ext cx="1879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indent="-89535">
              <a:lnSpc>
                <a:spcPct val="100000"/>
              </a:lnSpc>
              <a:spcBef>
                <a:spcPts val="100"/>
              </a:spcBef>
              <a:buClr>
                <a:srgbClr val="827589"/>
              </a:buClr>
              <a:buSzPct val="140000"/>
              <a:buFont typeface="Courier New"/>
              <a:buChar char="·"/>
              <a:tabLst>
                <a:tab pos="102870" algn="l"/>
              </a:tabLst>
            </a:pPr>
            <a:r>
              <a:rPr sz="1125" b="1" spc="-442" baseline="48148" dirty="0">
                <a:solidFill>
                  <a:srgbClr val="493B4F"/>
                </a:solidFill>
                <a:latin typeface="Arial"/>
                <a:cs typeface="Arial"/>
              </a:rPr>
              <a:t>0</a:t>
            </a:r>
            <a:r>
              <a:rPr sz="1150" spc="15" dirty="0">
                <a:solidFill>
                  <a:srgbClr val="382A3D"/>
                </a:solidFill>
                <a:latin typeface="Courier New"/>
                <a:cs typeface="Courier New"/>
              </a:rPr>
              <a:t>c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4147" y="3408400"/>
            <a:ext cx="166370" cy="17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5" dirty="0">
                <a:solidFill>
                  <a:srgbClr val="382A3D"/>
                </a:solidFill>
                <a:latin typeface="Arial"/>
                <a:cs typeface="Arial"/>
              </a:rPr>
              <a:t>a..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546647" y="2738684"/>
            <a:ext cx="26606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r>
              <a:rPr sz="1750" spc="-15" dirty="0">
                <a:solidFill>
                  <a:srgbClr val="C69703"/>
                </a:solidFill>
                <a:latin typeface="Arial"/>
                <a:cs typeface="Arial"/>
              </a:rPr>
              <a:t> </a:t>
            </a:r>
            <a:r>
              <a:rPr sz="1750" spc="5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  <a:p>
            <a:pPr marL="97155" algn="ctr">
              <a:lnSpc>
                <a:spcPct val="100000"/>
              </a:lnSpc>
              <a:spcBef>
                <a:spcPts val="1345"/>
              </a:spcBef>
            </a:pPr>
            <a:r>
              <a:rPr sz="1000" spc="25" dirty="0">
                <a:solidFill>
                  <a:srgbClr val="F6796E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  <a:p>
            <a:pPr marL="112395" algn="ctr">
              <a:lnSpc>
                <a:spcPct val="100000"/>
              </a:lnSpc>
              <a:spcBef>
                <a:spcPts val="90"/>
              </a:spcBef>
            </a:pPr>
            <a:r>
              <a:rPr sz="18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178607" y="3111201"/>
            <a:ext cx="128905" cy="539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ts val="1900"/>
              </a:lnSpc>
              <a:spcBef>
                <a:spcPts val="100"/>
              </a:spcBef>
            </a:pPr>
            <a:r>
              <a:rPr sz="1750" spc="5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2140"/>
              </a:lnSpc>
            </a:pPr>
            <a:r>
              <a:rPr sz="1750" spc="-335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r>
              <a:rPr sz="2925" spc="-502" baseline="-29914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2925" baseline="-29914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89123" y="3651656"/>
            <a:ext cx="4108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30" dirty="0">
                <a:solidFill>
                  <a:srgbClr val="827589"/>
                </a:solidFill>
                <a:latin typeface="Times New Roman"/>
                <a:cs typeface="Times New Roman"/>
              </a:rPr>
              <a:t>5 </a:t>
            </a:r>
            <a:r>
              <a:rPr sz="1150" dirty="0">
                <a:solidFill>
                  <a:srgbClr val="827589"/>
                </a:solidFill>
                <a:latin typeface="Times New Roman"/>
                <a:cs typeface="Times New Roman"/>
              </a:rPr>
              <a:t>000</a:t>
            </a:r>
            <a:r>
              <a:rPr sz="1150" spc="-90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1507796" y="2619855"/>
            <a:ext cx="106680" cy="140970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220"/>
              </a:spcBef>
            </a:pPr>
            <a:r>
              <a:rPr sz="1700" spc="3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3335">
              <a:lnSpc>
                <a:spcPct val="100000"/>
              </a:lnSpc>
              <a:spcBef>
                <a:spcPts val="125"/>
              </a:spcBef>
            </a:pPr>
            <a:r>
              <a:rPr sz="1700" spc="30" dirty="0">
                <a:solidFill>
                  <a:srgbClr val="7CAC01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190"/>
              </a:lnSpc>
              <a:spcBef>
                <a:spcPts val="25"/>
              </a:spcBef>
            </a:pPr>
            <a:r>
              <a:rPr sz="1850" spc="-20" dirty="0">
                <a:solidFill>
                  <a:srgbClr val="05BD69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65"/>
              </a:lnSpc>
            </a:pPr>
            <a:r>
              <a:rPr sz="1850" spc="-20" dirty="0">
                <a:solidFill>
                  <a:srgbClr val="01BACD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190"/>
              </a:lnSpc>
            </a:pPr>
            <a:r>
              <a:rPr sz="1850" spc="-20" dirty="0">
                <a:solidFill>
                  <a:srgbClr val="08AAFD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3284" y="4002799"/>
            <a:ext cx="1879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10" dirty="0">
                <a:solidFill>
                  <a:srgbClr val="827589"/>
                </a:solidFill>
                <a:latin typeface="Times New Roman"/>
                <a:cs typeface="Times New Roman"/>
              </a:rPr>
              <a:t>o</a:t>
            </a:r>
            <a:r>
              <a:rPr sz="1750" spc="-325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750" spc="-9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455254" y="4385749"/>
            <a:ext cx="5270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0" dirty="0">
                <a:solidFill>
                  <a:srgbClr val="493B4F"/>
                </a:solidFill>
                <a:latin typeface="Times New Roman"/>
                <a:cs typeface="Times New Roman"/>
              </a:rPr>
              <a:t>j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4253504" y="4283714"/>
            <a:ext cx="990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827589"/>
                </a:solidFill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879476" y="4283714"/>
            <a:ext cx="990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827589"/>
                </a:solidFill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37137" y="4280661"/>
            <a:ext cx="971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5" dirty="0">
                <a:solidFill>
                  <a:srgbClr val="827589"/>
                </a:solidFill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177876" y="4274299"/>
            <a:ext cx="1085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2758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828460" y="4283714"/>
            <a:ext cx="1060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50" dirty="0">
                <a:solidFill>
                  <a:srgbClr val="827589"/>
                </a:solidFill>
                <a:latin typeface="Times New Roman"/>
                <a:cs typeface="Times New Roman"/>
              </a:rPr>
              <a:t>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470604" y="4283714"/>
            <a:ext cx="3657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400" algn="l"/>
              </a:tabLst>
            </a:pPr>
            <a:r>
              <a:rPr sz="1150" spc="50" dirty="0">
                <a:solidFill>
                  <a:srgbClr val="827589"/>
                </a:solidFill>
                <a:latin typeface="Times New Roman"/>
                <a:cs typeface="Times New Roman"/>
              </a:rPr>
              <a:t>5	</a:t>
            </a:r>
            <a:r>
              <a:rPr sz="1150" dirty="0">
                <a:solidFill>
                  <a:srgbClr val="827589"/>
                </a:solidFill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375978" y="4283714"/>
            <a:ext cx="9906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827589"/>
                </a:solidFill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026821" y="4293384"/>
            <a:ext cx="106680" cy="18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50" dirty="0">
                <a:solidFill>
                  <a:srgbClr val="827589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9674377" y="4274299"/>
            <a:ext cx="1085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2758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0322573" y="4290075"/>
            <a:ext cx="109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solidFill>
                  <a:srgbClr val="827589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0964056" y="4283714"/>
            <a:ext cx="10477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40" dirty="0">
                <a:solidFill>
                  <a:srgbClr val="827589"/>
                </a:solidFill>
                <a:latin typeface="Times New Roman"/>
                <a:cs typeface="Times New Roman"/>
              </a:rPr>
              <a:t>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1704983" y="2590594"/>
            <a:ext cx="335280" cy="195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>
              <a:lnSpc>
                <a:spcPct val="157100"/>
              </a:lnSpc>
              <a:spcBef>
                <a:spcPts val="95"/>
              </a:spcBef>
            </a:pPr>
            <a:r>
              <a:rPr sz="1150" spc="-90" dirty="0">
                <a:solidFill>
                  <a:srgbClr val="493B4F"/>
                </a:solidFill>
                <a:latin typeface="Times New Roman"/>
                <a:cs typeface="Times New Roman"/>
              </a:rPr>
              <a:t>S12  </a:t>
            </a:r>
            <a:r>
              <a:rPr sz="1150" spc="-95" dirty="0">
                <a:solidFill>
                  <a:srgbClr val="493B4F"/>
                </a:solidFill>
                <a:latin typeface="Times New Roman"/>
                <a:cs typeface="Times New Roman"/>
              </a:rPr>
              <a:t>S11  </a:t>
            </a:r>
            <a:r>
              <a:rPr sz="1150" spc="-170" dirty="0">
                <a:solidFill>
                  <a:srgbClr val="827589"/>
                </a:solidFill>
                <a:latin typeface="Times New Roman"/>
                <a:cs typeface="Times New Roman"/>
              </a:rPr>
              <a:t>V</a:t>
            </a:r>
            <a:r>
              <a:rPr sz="1150" spc="-170" dirty="0">
                <a:solidFill>
                  <a:srgbClr val="493B4F"/>
                </a:solidFill>
                <a:latin typeface="Times New Roman"/>
                <a:cs typeface="Times New Roman"/>
              </a:rPr>
              <a:t>S </a:t>
            </a:r>
            <a:r>
              <a:rPr sz="1150" spc="10" dirty="0">
                <a:solidFill>
                  <a:srgbClr val="493B4F"/>
                </a:solidFill>
                <a:latin typeface="Times New Roman"/>
                <a:cs typeface="Times New Roman"/>
              </a:rPr>
              <a:t>2  </a:t>
            </a:r>
            <a:r>
              <a:rPr sz="1150" spc="-160" dirty="0">
                <a:solidFill>
                  <a:srgbClr val="827589"/>
                </a:solidFill>
                <a:latin typeface="Times New Roman"/>
                <a:cs typeface="Times New Roman"/>
              </a:rPr>
              <a:t>V</a:t>
            </a:r>
            <a:r>
              <a:rPr sz="1150" spc="-160" dirty="0">
                <a:solidFill>
                  <a:srgbClr val="493B4F"/>
                </a:solidFill>
                <a:latin typeface="Times New Roman"/>
                <a:cs typeface="Times New Roman"/>
              </a:rPr>
              <a:t>S1  </a:t>
            </a:r>
            <a:r>
              <a:rPr sz="1150" spc="-35" dirty="0">
                <a:solidFill>
                  <a:srgbClr val="827589"/>
                </a:solidFill>
                <a:latin typeface="Times New Roman"/>
                <a:cs typeface="Times New Roman"/>
              </a:rPr>
              <a:t>W</a:t>
            </a:r>
            <a:r>
              <a:rPr sz="1150" spc="-180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spc="-25" dirty="0">
                <a:solidFill>
                  <a:srgbClr val="493B4F"/>
                </a:solidFill>
                <a:latin typeface="Times New Roman"/>
                <a:cs typeface="Times New Roman"/>
              </a:rPr>
              <a:t>S2  </a:t>
            </a:r>
            <a:r>
              <a:rPr sz="1150" spc="-165" dirty="0">
                <a:solidFill>
                  <a:srgbClr val="827589"/>
                </a:solidFill>
                <a:latin typeface="Times New Roman"/>
                <a:cs typeface="Times New Roman"/>
              </a:rPr>
              <a:t>W </a:t>
            </a:r>
            <a:r>
              <a:rPr sz="1150" spc="-100" dirty="0">
                <a:solidFill>
                  <a:srgbClr val="493B4F"/>
                </a:solidFill>
                <a:latin typeface="Times New Roman"/>
                <a:cs typeface="Times New Roman"/>
              </a:rPr>
              <a:t>S1  </a:t>
            </a:r>
            <a:r>
              <a:rPr sz="1150" spc="-50" dirty="0">
                <a:solidFill>
                  <a:srgbClr val="4F2667"/>
                </a:solidFill>
                <a:latin typeface="Arial"/>
                <a:cs typeface="Arial"/>
              </a:rPr>
              <a:t>I</a:t>
            </a:r>
            <a:r>
              <a:rPr sz="1150" spc="-50" dirty="0">
                <a:solidFill>
                  <a:srgbClr val="382A3D"/>
                </a:solidFill>
                <a:latin typeface="Arial"/>
                <a:cs typeface="Arial"/>
              </a:rPr>
              <a:t>F</a:t>
            </a:r>
            <a:endParaRPr sz="11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701798" y="4539183"/>
            <a:ext cx="429259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15" algn="l"/>
              </a:tabLst>
            </a:pPr>
            <a:r>
              <a:rPr sz="1950" spc="-55" dirty="0">
                <a:solidFill>
                  <a:srgbClr val="C69703"/>
                </a:solidFill>
                <a:latin typeface="Arial"/>
                <a:cs typeface="Arial"/>
              </a:rPr>
              <a:t>•	</a:t>
            </a:r>
            <a:r>
              <a:rPr sz="1950" spc="-55" dirty="0">
                <a:solidFill>
                  <a:srgbClr val="05BD69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659827" y="4551396"/>
            <a:ext cx="105410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55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993065" y="4606868"/>
            <a:ext cx="1054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2710963" y="4796180"/>
            <a:ext cx="76835" cy="21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15" dirty="0">
                <a:solidFill>
                  <a:srgbClr val="E48242"/>
                </a:solidFill>
                <a:latin typeface="Times New Roman"/>
                <a:cs typeface="Times New Roman"/>
              </a:rPr>
              <a:t>I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02905" y="4921879"/>
            <a:ext cx="4972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0" dirty="0">
                <a:solidFill>
                  <a:srgbClr val="827589"/>
                </a:solidFill>
                <a:latin typeface="Times New Roman"/>
                <a:cs typeface="Times New Roman"/>
              </a:rPr>
              <a:t>15000</a:t>
            </a:r>
            <a:r>
              <a:rPr sz="1150" spc="160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45569" y="4838418"/>
            <a:ext cx="109855" cy="32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02905" y="5352410"/>
            <a:ext cx="49720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0" dirty="0">
                <a:solidFill>
                  <a:srgbClr val="827589"/>
                </a:solidFill>
                <a:latin typeface="Times New Roman"/>
                <a:cs typeface="Times New Roman"/>
              </a:rPr>
              <a:t>1 </a:t>
            </a:r>
            <a:r>
              <a:rPr sz="1150" dirty="0">
                <a:solidFill>
                  <a:srgbClr val="827589"/>
                </a:solidFill>
                <a:latin typeface="Times New Roman"/>
                <a:cs typeface="Times New Roman"/>
              </a:rPr>
              <a:t>0000</a:t>
            </a:r>
            <a:r>
              <a:rPr sz="1150" spc="-175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2701798" y="4862845"/>
            <a:ext cx="174625" cy="73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20" dirty="0">
                <a:solidFill>
                  <a:srgbClr val="C69703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230"/>
              </a:spcBef>
            </a:pPr>
            <a:r>
              <a:rPr sz="1700" spc="3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534664" y="5385489"/>
            <a:ext cx="105410" cy="307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spc="-20" dirty="0">
                <a:solidFill>
                  <a:srgbClr val="F6796E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89123" y="5770729"/>
            <a:ext cx="41084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0" dirty="0">
                <a:solidFill>
                  <a:srgbClr val="827589"/>
                </a:solidFill>
                <a:latin typeface="Times New Roman"/>
                <a:cs typeface="Times New Roman"/>
              </a:rPr>
              <a:t>5000</a:t>
            </a:r>
            <a:r>
              <a:rPr sz="1150" spc="40" dirty="0">
                <a:solidFill>
                  <a:srgbClr val="827589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23284" y="6105609"/>
            <a:ext cx="232410" cy="4953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750" spc="-310" dirty="0">
                <a:solidFill>
                  <a:srgbClr val="827589"/>
                </a:solidFill>
                <a:latin typeface="Times New Roman"/>
                <a:cs typeface="Times New Roman"/>
              </a:rPr>
              <a:t>o </a:t>
            </a:r>
            <a:r>
              <a:rPr sz="1750" spc="-160" dirty="0">
                <a:solidFill>
                  <a:srgbClr val="545454"/>
                </a:solidFill>
                <a:latin typeface="Times New Roman"/>
                <a:cs typeface="Times New Roman"/>
              </a:rPr>
              <a:t>-,</a:t>
            </a:r>
            <a:endParaRPr sz="175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  <a:spcBef>
                <a:spcPts val="85"/>
              </a:spcBef>
            </a:pPr>
            <a:r>
              <a:rPr sz="1150" spc="-25" dirty="0">
                <a:solidFill>
                  <a:srgbClr val="827589"/>
                </a:solidFill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395180" y="6402787"/>
            <a:ext cx="9588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solidFill>
                  <a:srgbClr val="827589"/>
                </a:solidFill>
                <a:latin typeface="Times New Roman"/>
                <a:cs typeface="Times New Roman"/>
              </a:rPr>
              <a:t>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052840" y="6399733"/>
            <a:ext cx="9715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15" dirty="0">
                <a:solidFill>
                  <a:srgbClr val="827589"/>
                </a:solidFill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696630" y="6393372"/>
            <a:ext cx="1085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82758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975248" y="6406095"/>
            <a:ext cx="1098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40" dirty="0">
                <a:solidFill>
                  <a:srgbClr val="827589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777426" y="6603294"/>
            <a:ext cx="38798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30" dirty="0">
                <a:solidFill>
                  <a:srgbClr val="493B4F"/>
                </a:solidFill>
                <a:latin typeface="Arial"/>
                <a:cs typeface="Arial"/>
              </a:rPr>
              <a:t>carat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305264" y="4873004"/>
            <a:ext cx="193675" cy="433070"/>
          </a:xfrm>
          <a:custGeom>
            <a:avLst/>
            <a:gdLst/>
            <a:ahLst/>
            <a:cxnLst/>
            <a:rect l="l" t="t" r="r" b="b"/>
            <a:pathLst>
              <a:path w="193675" h="433070">
                <a:moveTo>
                  <a:pt x="0" y="0"/>
                </a:moveTo>
                <a:lnTo>
                  <a:pt x="193487" y="0"/>
                </a:lnTo>
                <a:lnTo>
                  <a:pt x="193487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559772" y="4873004"/>
            <a:ext cx="513715" cy="433070"/>
          </a:xfrm>
          <a:custGeom>
            <a:avLst/>
            <a:gdLst/>
            <a:ahLst/>
            <a:cxnLst/>
            <a:rect l="l" t="t" r="r" b="b"/>
            <a:pathLst>
              <a:path w="513714" h="433070">
                <a:moveTo>
                  <a:pt x="0" y="0"/>
                </a:moveTo>
                <a:lnTo>
                  <a:pt x="513593" y="0"/>
                </a:lnTo>
                <a:lnTo>
                  <a:pt x="513593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1D3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98536" y="4873004"/>
            <a:ext cx="806450" cy="247650"/>
          </a:xfrm>
          <a:custGeom>
            <a:avLst/>
            <a:gdLst/>
            <a:ahLst/>
            <a:cxnLst/>
            <a:rect l="l" t="t" r="r" b="b"/>
            <a:pathLst>
              <a:path w="806450" h="247650">
                <a:moveTo>
                  <a:pt x="0" y="247326"/>
                </a:moveTo>
                <a:lnTo>
                  <a:pt x="805985" y="247326"/>
                </a:lnTo>
                <a:lnTo>
                  <a:pt x="805985" y="0"/>
                </a:lnTo>
                <a:lnTo>
                  <a:pt x="0" y="0"/>
                </a:lnTo>
                <a:lnTo>
                  <a:pt x="0" y="247326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570959" y="5120331"/>
            <a:ext cx="2383155" cy="433070"/>
          </a:xfrm>
          <a:custGeom>
            <a:avLst/>
            <a:gdLst/>
            <a:ahLst/>
            <a:cxnLst/>
            <a:rect l="l" t="t" r="r" b="b"/>
            <a:pathLst>
              <a:path w="2383154" h="433070">
                <a:moveTo>
                  <a:pt x="0" y="0"/>
                </a:moveTo>
                <a:lnTo>
                  <a:pt x="2383122" y="0"/>
                </a:lnTo>
                <a:lnTo>
                  <a:pt x="2383122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00865" y="5120331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741"/>
                </a:lnTo>
              </a:path>
            </a:pathLst>
          </a:custGeom>
          <a:ln w="39663">
            <a:solidFill>
              <a:srgbClr val="1D3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97481" y="5120331"/>
            <a:ext cx="924560" cy="433070"/>
          </a:xfrm>
          <a:custGeom>
            <a:avLst/>
            <a:gdLst/>
            <a:ahLst/>
            <a:cxnLst/>
            <a:rect l="l" t="t" r="r" b="b"/>
            <a:pathLst>
              <a:path w="924559" h="433070">
                <a:moveTo>
                  <a:pt x="0" y="0"/>
                </a:moveTo>
                <a:lnTo>
                  <a:pt x="924467" y="0"/>
                </a:lnTo>
                <a:lnTo>
                  <a:pt x="924467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67206" y="5120331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2741"/>
                </a:lnTo>
              </a:path>
            </a:pathLst>
          </a:custGeom>
          <a:ln w="36612">
            <a:solidFill>
              <a:srgbClr val="1D3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162297" y="5120331"/>
            <a:ext cx="340360" cy="433070"/>
          </a:xfrm>
          <a:custGeom>
            <a:avLst/>
            <a:gdLst/>
            <a:ahLst/>
            <a:cxnLst/>
            <a:rect l="l" t="t" r="r" b="b"/>
            <a:pathLst>
              <a:path w="340359" h="433070">
                <a:moveTo>
                  <a:pt x="0" y="0"/>
                </a:moveTo>
                <a:lnTo>
                  <a:pt x="339937" y="0"/>
                </a:lnTo>
                <a:lnTo>
                  <a:pt x="339937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568341" y="5120331"/>
            <a:ext cx="109855" cy="433070"/>
          </a:xfrm>
          <a:custGeom>
            <a:avLst/>
            <a:gdLst/>
            <a:ahLst/>
            <a:cxnLst/>
            <a:rect l="l" t="t" r="r" b="b"/>
            <a:pathLst>
              <a:path w="109854" h="433070">
                <a:moveTo>
                  <a:pt x="0" y="0"/>
                </a:moveTo>
                <a:lnTo>
                  <a:pt x="109837" y="0"/>
                </a:lnTo>
                <a:lnTo>
                  <a:pt x="109837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1D3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5292563" y="4865644"/>
            <a:ext cx="803910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75"/>
              </a:lnSpc>
              <a:spcBef>
                <a:spcPts val="100"/>
              </a:spcBef>
            </a:pPr>
            <a:r>
              <a:rPr sz="2000" spc="-185" dirty="0">
                <a:solidFill>
                  <a:srgbClr val="EBF4ED"/>
                </a:solidFill>
                <a:latin typeface="Courier New"/>
                <a:cs typeface="Courier New"/>
              </a:rPr>
              <a:t>d</a:t>
            </a:r>
            <a:r>
              <a:rPr sz="2000" spc="-185" dirty="0">
                <a:solidFill>
                  <a:srgbClr val="F4E6D3"/>
                </a:solidFill>
                <a:latin typeface="Courier New"/>
                <a:cs typeface="Courier New"/>
              </a:rPr>
              <a:t>i</a:t>
            </a:r>
            <a:r>
              <a:rPr sz="2000" spc="-185" dirty="0">
                <a:solidFill>
                  <a:srgbClr val="EBF4ED"/>
                </a:solidFill>
                <a:latin typeface="Courier New"/>
                <a:cs typeface="Courier New"/>
              </a:rPr>
              <a:t>amon</a:t>
            </a:r>
            <a:endParaRPr sz="2000">
              <a:latin typeface="Courier New"/>
              <a:cs typeface="Courier New"/>
            </a:endParaRPr>
          </a:p>
          <a:p>
            <a:pPr marL="278130">
              <a:lnSpc>
                <a:spcPts val="2175"/>
              </a:lnSpc>
            </a:pPr>
            <a:r>
              <a:rPr sz="2000" spc="-285" dirty="0">
                <a:solidFill>
                  <a:srgbClr val="EBF4ED"/>
                </a:solidFill>
                <a:latin typeface="Courier New"/>
                <a:cs typeface="Courier New"/>
              </a:rPr>
              <a:t>ggpl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6093197" y="4865644"/>
            <a:ext cx="3632835" cy="57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>
              <a:lnSpc>
                <a:spcPts val="2175"/>
              </a:lnSpc>
              <a:spcBef>
                <a:spcPts val="100"/>
              </a:spcBef>
            </a:pPr>
            <a:r>
              <a:rPr sz="2000" spc="-135" dirty="0">
                <a:solidFill>
                  <a:srgbClr val="EBF4ED"/>
                </a:solidFill>
                <a:latin typeface="Courier New"/>
                <a:cs typeface="Courier New"/>
              </a:rPr>
              <a:t>ds</a:t>
            </a:r>
            <a:r>
              <a:rPr sz="2000" spc="-370" dirty="0">
                <a:solidFill>
                  <a:srgbClr val="EBF4ED"/>
                </a:solidFill>
                <a:latin typeface="Courier New"/>
                <a:cs typeface="Courier New"/>
              </a:rPr>
              <a:t> </a:t>
            </a:r>
            <a:r>
              <a:rPr sz="2000" spc="-80" dirty="0">
                <a:solidFill>
                  <a:srgbClr val="AECDEB"/>
                </a:solidFill>
                <a:latin typeface="Courier New"/>
                <a:cs typeface="Courier New"/>
              </a:rPr>
              <a:t>%&gt;%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ts val="2175"/>
              </a:lnSpc>
            </a:pPr>
            <a:r>
              <a:rPr sz="2000" spc="-215" dirty="0">
                <a:solidFill>
                  <a:srgbClr val="EBF4ED"/>
                </a:solidFill>
                <a:latin typeface="Courier New"/>
                <a:cs typeface="Courier New"/>
              </a:rPr>
              <a:t>ot</a:t>
            </a:r>
            <a:r>
              <a:rPr sz="2000" spc="-215" dirty="0">
                <a:solidFill>
                  <a:srgbClr val="AECDEB"/>
                </a:solidFill>
                <a:latin typeface="Courier New"/>
                <a:cs typeface="Courier New"/>
              </a:rPr>
              <a:t>(</a:t>
            </a:r>
            <a:r>
              <a:rPr sz="2000" spc="-1010" dirty="0">
                <a:solidFill>
                  <a:srgbClr val="AECDEB"/>
                </a:solidFill>
                <a:latin typeface="Courier New"/>
                <a:cs typeface="Courier New"/>
              </a:rPr>
              <a:t> </a:t>
            </a:r>
            <a:r>
              <a:rPr sz="2000" spc="-204" dirty="0">
                <a:solidFill>
                  <a:srgbClr val="EBF4ED"/>
                </a:solidFill>
                <a:latin typeface="Courier New"/>
                <a:cs typeface="Courier New"/>
              </a:rPr>
              <a:t>aes</a:t>
            </a:r>
            <a:r>
              <a:rPr sz="2000" spc="-204" dirty="0">
                <a:solidFill>
                  <a:srgbClr val="AECDEB"/>
                </a:solidFill>
                <a:latin typeface="Courier New"/>
                <a:cs typeface="Courier New"/>
              </a:rPr>
              <a:t>(</a:t>
            </a:r>
            <a:r>
              <a:rPr sz="2000" spc="-975" dirty="0">
                <a:solidFill>
                  <a:srgbClr val="AECDEB"/>
                </a:solidFill>
                <a:latin typeface="Courier New"/>
                <a:cs typeface="Courier New"/>
              </a:rPr>
              <a:t> </a:t>
            </a:r>
            <a:r>
              <a:rPr sz="2000" spc="-175" dirty="0">
                <a:solidFill>
                  <a:srgbClr val="EBF4ED"/>
                </a:solidFill>
                <a:latin typeface="Courier New"/>
                <a:cs typeface="Courier New"/>
              </a:rPr>
              <a:t>x</a:t>
            </a:r>
            <a:r>
              <a:rPr sz="2000" spc="-175" dirty="0">
                <a:solidFill>
                  <a:srgbClr val="AECDEB"/>
                </a:solidFill>
                <a:latin typeface="Courier New"/>
                <a:cs typeface="Courier New"/>
              </a:rPr>
              <a:t>=</a:t>
            </a:r>
            <a:r>
              <a:rPr sz="2000" spc="-175" dirty="0">
                <a:solidFill>
                  <a:srgbClr val="EBF4ED"/>
                </a:solidFill>
                <a:latin typeface="Courier New"/>
                <a:cs typeface="Courier New"/>
              </a:rPr>
              <a:t>carat,y</a:t>
            </a:r>
            <a:r>
              <a:rPr sz="2000" spc="-175" dirty="0">
                <a:solidFill>
                  <a:srgbClr val="AECDEB"/>
                </a:solidFill>
                <a:latin typeface="Courier New"/>
                <a:cs typeface="Courier New"/>
              </a:rPr>
              <a:t>=</a:t>
            </a:r>
            <a:r>
              <a:rPr sz="2000" spc="-175" dirty="0">
                <a:solidFill>
                  <a:srgbClr val="EBF4ED"/>
                </a:solidFill>
                <a:latin typeface="Courier New"/>
                <a:cs typeface="Courier New"/>
              </a:rPr>
              <a:t>price,col</a:t>
            </a:r>
            <a:r>
              <a:rPr sz="2000" spc="-1025" dirty="0">
                <a:solidFill>
                  <a:srgbClr val="EBF4ED"/>
                </a:solidFill>
                <a:latin typeface="Courier New"/>
                <a:cs typeface="Courier New"/>
              </a:rPr>
              <a:t> </a:t>
            </a:r>
            <a:r>
              <a:rPr sz="2000" spc="-60" dirty="0">
                <a:solidFill>
                  <a:srgbClr val="EBF4ED"/>
                </a:solidFill>
                <a:latin typeface="Courier New"/>
                <a:cs typeface="Courier New"/>
              </a:rPr>
              <a:t>o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9714537" y="5120331"/>
            <a:ext cx="1422400" cy="433070"/>
          </a:xfrm>
          <a:prstGeom prst="rect">
            <a:avLst/>
          </a:prstGeom>
          <a:solidFill>
            <a:srgbClr val="082646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000" spc="-185" dirty="0">
                <a:solidFill>
                  <a:srgbClr val="EBF4ED"/>
                </a:solidFill>
                <a:latin typeface="Courier New"/>
                <a:cs typeface="Courier New"/>
              </a:rPr>
              <a:t>r</a:t>
            </a:r>
            <a:r>
              <a:rPr sz="2000" spc="-185" dirty="0">
                <a:solidFill>
                  <a:srgbClr val="AECDEB"/>
                </a:solidFill>
                <a:latin typeface="Courier New"/>
                <a:cs typeface="Courier New"/>
              </a:rPr>
              <a:t>=</a:t>
            </a:r>
            <a:r>
              <a:rPr sz="2000" spc="-185" dirty="0">
                <a:solidFill>
                  <a:srgbClr val="EBF4ED"/>
                </a:solidFill>
                <a:latin typeface="Courier New"/>
                <a:cs typeface="Courier New"/>
              </a:rPr>
              <a:t>clarity</a:t>
            </a:r>
            <a:r>
              <a:rPr sz="2000" spc="-185" dirty="0">
                <a:solidFill>
                  <a:srgbClr val="AECDEB"/>
                </a:solidFill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11306929" y="5156175"/>
            <a:ext cx="113030" cy="296545"/>
          </a:xfrm>
          <a:custGeom>
            <a:avLst/>
            <a:gdLst/>
            <a:ahLst/>
            <a:cxnLst/>
            <a:rect l="l" t="t" r="r" b="b"/>
            <a:pathLst>
              <a:path w="113029" h="296545">
                <a:moveTo>
                  <a:pt x="0" y="0"/>
                </a:moveTo>
                <a:lnTo>
                  <a:pt x="112888" y="0"/>
                </a:lnTo>
                <a:lnTo>
                  <a:pt x="112888" y="296244"/>
                </a:lnTo>
                <a:lnTo>
                  <a:pt x="0" y="296244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11014295" y="5112972"/>
            <a:ext cx="4457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5" dirty="0">
                <a:solidFill>
                  <a:srgbClr val="AECDEB"/>
                </a:solidFill>
                <a:latin typeface="Courier New"/>
                <a:cs typeface="Courier New"/>
              </a:rPr>
              <a:t>)</a:t>
            </a:r>
            <a:r>
              <a:rPr sz="2000" spc="-340" dirty="0">
                <a:solidFill>
                  <a:srgbClr val="AECDEB"/>
                </a:solidFill>
                <a:latin typeface="Courier New"/>
                <a:cs typeface="Courier New"/>
              </a:rPr>
              <a:t> </a:t>
            </a:r>
            <a:r>
              <a:rPr sz="1750" spc="75" dirty="0">
                <a:solidFill>
                  <a:srgbClr val="AECDEB"/>
                </a:solidFill>
                <a:latin typeface="Arial"/>
                <a:cs typeface="Arial"/>
              </a:rPr>
              <a:t>+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570959" y="5367658"/>
            <a:ext cx="370205" cy="247650"/>
          </a:xfrm>
          <a:custGeom>
            <a:avLst/>
            <a:gdLst/>
            <a:ahLst/>
            <a:cxnLst/>
            <a:rect l="l" t="t" r="r" b="b"/>
            <a:pathLst>
              <a:path w="370204" h="247650">
                <a:moveTo>
                  <a:pt x="0" y="247326"/>
                </a:moveTo>
                <a:lnTo>
                  <a:pt x="369685" y="247326"/>
                </a:lnTo>
                <a:lnTo>
                  <a:pt x="369685" y="0"/>
                </a:lnTo>
                <a:lnTo>
                  <a:pt x="0" y="0"/>
                </a:lnTo>
                <a:lnTo>
                  <a:pt x="0" y="247326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02096" y="5367658"/>
            <a:ext cx="134620" cy="247650"/>
          </a:xfrm>
          <a:custGeom>
            <a:avLst/>
            <a:gdLst/>
            <a:ahLst/>
            <a:cxnLst/>
            <a:rect l="l" t="t" r="r" b="b"/>
            <a:pathLst>
              <a:path w="134620" h="247650">
                <a:moveTo>
                  <a:pt x="0" y="247326"/>
                </a:moveTo>
                <a:lnTo>
                  <a:pt x="134246" y="247326"/>
                </a:lnTo>
                <a:lnTo>
                  <a:pt x="134246" y="0"/>
                </a:lnTo>
                <a:lnTo>
                  <a:pt x="0" y="0"/>
                </a:lnTo>
                <a:lnTo>
                  <a:pt x="0" y="247326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61689" y="5367658"/>
            <a:ext cx="205104" cy="433070"/>
          </a:xfrm>
          <a:custGeom>
            <a:avLst/>
            <a:gdLst/>
            <a:ahLst/>
            <a:cxnLst/>
            <a:rect l="l" t="t" r="r" b="b"/>
            <a:pathLst>
              <a:path w="205104" h="433070">
                <a:moveTo>
                  <a:pt x="0" y="0"/>
                </a:moveTo>
                <a:lnTo>
                  <a:pt x="204928" y="0"/>
                </a:lnTo>
                <a:lnTo>
                  <a:pt x="204928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40860" y="5367658"/>
            <a:ext cx="100965" cy="247650"/>
          </a:xfrm>
          <a:custGeom>
            <a:avLst/>
            <a:gdLst/>
            <a:ahLst/>
            <a:cxnLst/>
            <a:rect l="l" t="t" r="r" b="b"/>
            <a:pathLst>
              <a:path w="100965" h="247650">
                <a:moveTo>
                  <a:pt x="0" y="247326"/>
                </a:moveTo>
                <a:lnTo>
                  <a:pt x="100684" y="247326"/>
                </a:lnTo>
                <a:lnTo>
                  <a:pt x="100684" y="0"/>
                </a:lnTo>
                <a:lnTo>
                  <a:pt x="0" y="0"/>
                </a:lnTo>
                <a:lnTo>
                  <a:pt x="0" y="247326"/>
                </a:lnTo>
                <a:close/>
              </a:path>
            </a:pathLst>
          </a:custGeom>
          <a:solidFill>
            <a:srgbClr val="1D3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61377" y="5367658"/>
            <a:ext cx="655320" cy="433070"/>
          </a:xfrm>
          <a:custGeom>
            <a:avLst/>
            <a:gdLst/>
            <a:ahLst/>
            <a:cxnLst/>
            <a:rect l="l" t="t" r="r" b="b"/>
            <a:pathLst>
              <a:path w="655320" h="433070">
                <a:moveTo>
                  <a:pt x="0" y="0"/>
                </a:moveTo>
                <a:lnTo>
                  <a:pt x="654754" y="0"/>
                </a:lnTo>
                <a:lnTo>
                  <a:pt x="654754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5558259" y="5360299"/>
            <a:ext cx="1899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00" dirty="0">
                <a:solidFill>
                  <a:srgbClr val="EBF4ED"/>
                </a:solidFill>
                <a:latin typeface="Courier New"/>
                <a:cs typeface="Courier New"/>
              </a:rPr>
              <a:t>geom_po</a:t>
            </a:r>
            <a:r>
              <a:rPr sz="2000" spc="-200" dirty="0">
                <a:solidFill>
                  <a:srgbClr val="F4E6D3"/>
                </a:solidFill>
                <a:latin typeface="Courier New"/>
                <a:cs typeface="Courier New"/>
              </a:rPr>
              <a:t>i</a:t>
            </a:r>
            <a:r>
              <a:rPr sz="2000" spc="-890" dirty="0">
                <a:solidFill>
                  <a:srgbClr val="F4E6D3"/>
                </a:solidFill>
                <a:latin typeface="Courier New"/>
                <a:cs typeface="Courier New"/>
              </a:rPr>
              <a:t> </a:t>
            </a:r>
            <a:r>
              <a:rPr sz="2000" spc="-220" dirty="0">
                <a:solidFill>
                  <a:srgbClr val="EBF4ED"/>
                </a:solidFill>
                <a:latin typeface="Courier New"/>
                <a:cs typeface="Courier New"/>
              </a:rPr>
              <a:t>nt</a:t>
            </a:r>
            <a:r>
              <a:rPr sz="2000" spc="-220" dirty="0">
                <a:solidFill>
                  <a:srgbClr val="AECDEB"/>
                </a:solidFill>
                <a:latin typeface="Courier New"/>
                <a:cs typeface="Courier New"/>
              </a:rPr>
              <a:t>() </a:t>
            </a:r>
            <a:r>
              <a:rPr sz="1850" spc="50" dirty="0">
                <a:solidFill>
                  <a:srgbClr val="AECDEB"/>
                </a:solidFill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550365" y="5614985"/>
            <a:ext cx="811530" cy="433070"/>
          </a:xfrm>
          <a:custGeom>
            <a:avLst/>
            <a:gdLst/>
            <a:ahLst/>
            <a:cxnLst/>
            <a:rect l="l" t="t" r="r" b="b"/>
            <a:pathLst>
              <a:path w="811529" h="433070">
                <a:moveTo>
                  <a:pt x="0" y="432741"/>
                </a:moveTo>
                <a:lnTo>
                  <a:pt x="811324" y="432741"/>
                </a:lnTo>
                <a:lnTo>
                  <a:pt x="811324" y="0"/>
                </a:lnTo>
                <a:lnTo>
                  <a:pt x="0" y="0"/>
                </a:lnTo>
                <a:lnTo>
                  <a:pt x="0" y="432741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61689" y="5614985"/>
            <a:ext cx="131445" cy="433070"/>
          </a:xfrm>
          <a:custGeom>
            <a:avLst/>
            <a:gdLst/>
            <a:ahLst/>
            <a:cxnLst/>
            <a:rect l="l" t="t" r="r" b="b"/>
            <a:pathLst>
              <a:path w="131445" h="433070">
                <a:moveTo>
                  <a:pt x="0" y="0"/>
                </a:moveTo>
                <a:lnTo>
                  <a:pt x="131195" y="0"/>
                </a:lnTo>
                <a:lnTo>
                  <a:pt x="131195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1D3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10936" y="5614985"/>
            <a:ext cx="233045" cy="433070"/>
          </a:xfrm>
          <a:custGeom>
            <a:avLst/>
            <a:gdLst/>
            <a:ahLst/>
            <a:cxnLst/>
            <a:rect l="l" t="t" r="r" b="b"/>
            <a:pathLst>
              <a:path w="233045" h="433070">
                <a:moveTo>
                  <a:pt x="0" y="0"/>
                </a:moveTo>
                <a:lnTo>
                  <a:pt x="232642" y="0"/>
                </a:lnTo>
                <a:lnTo>
                  <a:pt x="232642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782988" y="5614985"/>
            <a:ext cx="83185" cy="433070"/>
          </a:xfrm>
          <a:custGeom>
            <a:avLst/>
            <a:gdLst/>
            <a:ahLst/>
            <a:cxnLst/>
            <a:rect l="l" t="t" r="r" b="b"/>
            <a:pathLst>
              <a:path w="83184" h="433070">
                <a:moveTo>
                  <a:pt x="0" y="432741"/>
                </a:moveTo>
                <a:lnTo>
                  <a:pt x="83141" y="432741"/>
                </a:lnTo>
                <a:lnTo>
                  <a:pt x="83141" y="0"/>
                </a:lnTo>
                <a:lnTo>
                  <a:pt x="0" y="0"/>
                </a:lnTo>
                <a:lnTo>
                  <a:pt x="0" y="432741"/>
                </a:lnTo>
                <a:close/>
              </a:path>
            </a:pathLst>
          </a:custGeom>
          <a:solidFill>
            <a:srgbClr val="1D3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66129" y="5614985"/>
            <a:ext cx="1029335" cy="433070"/>
          </a:xfrm>
          <a:custGeom>
            <a:avLst/>
            <a:gdLst/>
            <a:ahLst/>
            <a:cxnLst/>
            <a:rect l="l" t="t" r="r" b="b"/>
            <a:pathLst>
              <a:path w="1029334" h="433070">
                <a:moveTo>
                  <a:pt x="0" y="0"/>
                </a:moveTo>
                <a:lnTo>
                  <a:pt x="1028965" y="0"/>
                </a:lnTo>
                <a:lnTo>
                  <a:pt x="1028965" y="432741"/>
                </a:lnTo>
                <a:lnTo>
                  <a:pt x="0" y="432741"/>
                </a:lnTo>
                <a:lnTo>
                  <a:pt x="0" y="0"/>
                </a:lnTo>
                <a:close/>
              </a:path>
            </a:pathLst>
          </a:custGeom>
          <a:solidFill>
            <a:srgbClr val="0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5537664" y="5607625"/>
            <a:ext cx="2407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40" dirty="0">
                <a:solidFill>
                  <a:srgbClr val="EBF4ED"/>
                </a:solidFill>
                <a:latin typeface="Courier New"/>
                <a:cs typeface="Courier New"/>
              </a:rPr>
              <a:t>facet_wrap</a:t>
            </a:r>
            <a:r>
              <a:rPr sz="2000" spc="-440" dirty="0">
                <a:solidFill>
                  <a:srgbClr val="AECDEB"/>
                </a:solidFill>
                <a:latin typeface="Courier New"/>
                <a:cs typeface="Courier New"/>
              </a:rPr>
              <a:t>(......</a:t>
            </a:r>
            <a:r>
              <a:rPr sz="2000" spc="-440" dirty="0">
                <a:solidFill>
                  <a:srgbClr val="EBF4ED"/>
                </a:solidFill>
                <a:latin typeface="Courier New"/>
                <a:cs typeface="Courier New"/>
              </a:rPr>
              <a:t>col</a:t>
            </a:r>
            <a:r>
              <a:rPr sz="2000" spc="-1025" dirty="0">
                <a:solidFill>
                  <a:srgbClr val="EBF4ED"/>
                </a:solidFill>
                <a:latin typeface="Courier New"/>
                <a:cs typeface="Courier New"/>
              </a:rPr>
              <a:t> </a:t>
            </a:r>
            <a:r>
              <a:rPr sz="2000" spc="-250" dirty="0">
                <a:solidFill>
                  <a:srgbClr val="EBF4ED"/>
                </a:solidFill>
                <a:latin typeface="Courier New"/>
                <a:cs typeface="Courier New"/>
              </a:rPr>
              <a:t>or</a:t>
            </a:r>
            <a:r>
              <a:rPr sz="2000" spc="-250" dirty="0">
                <a:solidFill>
                  <a:srgbClr val="AECDEB"/>
                </a:solidFill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044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L</a:t>
            </a: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a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be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ls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157476"/>
            <a:ext cx="72605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Easy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to </a:t>
            </a:r>
            <a:r>
              <a:rPr sz="3200" dirty="0">
                <a:solidFill>
                  <a:srgbClr val="3E3E3E"/>
                </a:solidFill>
                <a:latin typeface="Century Gothic"/>
                <a:cs typeface="Century Gothic"/>
              </a:rPr>
              <a:t>add </a:t>
            </a:r>
            <a:r>
              <a:rPr sz="3200" spc="-10" dirty="0">
                <a:solidFill>
                  <a:srgbClr val="3E3E3E"/>
                </a:solidFill>
                <a:latin typeface="Century Gothic"/>
                <a:cs typeface="Century Gothic"/>
              </a:rPr>
              <a:t>title,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axis labels, format  legends,</a:t>
            </a:r>
            <a:r>
              <a:rPr sz="3200" spc="-40" dirty="0">
                <a:solidFill>
                  <a:srgbClr val="3E3E3E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Century Gothic"/>
                <a:cs typeface="Century Gothic"/>
              </a:rPr>
              <a:t>etc.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0"/>
            <a:ext cx="11999976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4523" y="4649723"/>
            <a:ext cx="6428231" cy="1914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17399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Ot</a:t>
            </a: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h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e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r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8571865" cy="358838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Scales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define tick marks,</a:t>
            </a:r>
            <a:r>
              <a:rPr sz="3200" spc="-6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etc.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Coordinates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</a:t>
            </a:r>
            <a:r>
              <a:rPr sz="3200" spc="-2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coord_flip()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2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25" dirty="0">
                <a:solidFill>
                  <a:srgbClr val="3E3E3E"/>
                </a:solidFill>
                <a:latin typeface="Albany AMT"/>
                <a:cs typeface="Albany AMT"/>
              </a:rPr>
              <a:t>Trend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Lines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geom_smooth()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Saving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-</a:t>
            </a:r>
            <a:r>
              <a:rPr sz="3200" spc="-2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ggsave(title.pdf)</a:t>
            </a:r>
            <a:endParaRPr sz="3200">
              <a:latin typeface="Albany AMT"/>
              <a:cs typeface="Albany AMT"/>
            </a:endParaRPr>
          </a:p>
          <a:p>
            <a:pPr marL="354965" marR="5080" indent="-3429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Sequentially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one code chunk can take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data, 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filter it, then plot it, all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works</a:t>
            </a:r>
            <a:r>
              <a:rPr sz="3200" spc="-4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together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70916"/>
            <a:ext cx="12027407" cy="6294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51091" y="2948940"/>
            <a:ext cx="5315711" cy="282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409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75020" y="4372355"/>
            <a:ext cx="4828031" cy="1075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868" y="387096"/>
            <a:ext cx="12076175" cy="631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30908" y="4021835"/>
            <a:ext cx="4401311" cy="21930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85571"/>
            <a:ext cx="6804659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7340" y="2750820"/>
            <a:ext cx="6804659" cy="4107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2" y="4535423"/>
            <a:ext cx="5714999" cy="885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9700" y="946403"/>
            <a:ext cx="6966204" cy="1475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46461"/>
            <a:ext cx="16998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212121"/>
                </a:solidFill>
                <a:latin typeface="Century Gothic"/>
                <a:cs typeface="Century Gothic"/>
              </a:rPr>
              <a:t>The</a:t>
            </a:r>
            <a:r>
              <a:rPr sz="3600" spc="-5" dirty="0">
                <a:solidFill>
                  <a:srgbClr val="212121"/>
                </a:solidFill>
                <a:latin typeface="Century Gothic"/>
                <a:cs typeface="Century Gothic"/>
              </a:rPr>
              <a:t>mes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881883"/>
            <a:ext cx="5893307" cy="35783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2828" y="0"/>
            <a:ext cx="6329171" cy="3826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9372" y="1601724"/>
            <a:ext cx="3933443" cy="1199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03819" y="4175759"/>
            <a:ext cx="3608831" cy="1181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5031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Benefits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0979" y="2027020"/>
            <a:ext cx="3728720" cy="432943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Free!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Flexible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Package</a:t>
            </a:r>
            <a:r>
              <a:rPr sz="3200" spc="-7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Structure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Online</a:t>
            </a:r>
            <a:r>
              <a:rPr sz="3200" spc="-8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Community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Reproducibility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RStudio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Graphics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4241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7396" y="4241291"/>
            <a:ext cx="6617207" cy="2157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598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46420" y="0"/>
            <a:ext cx="6545579" cy="2255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492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5954267" cy="1850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41889"/>
            <a:ext cx="74612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212121"/>
                </a:solidFill>
                <a:latin typeface="Century Gothic"/>
                <a:cs typeface="Century Gothic"/>
              </a:rPr>
              <a:t>Dashboards and</a:t>
            </a:r>
            <a:r>
              <a:rPr sz="5400" dirty="0">
                <a:solidFill>
                  <a:srgbClr val="212121"/>
                </a:solidFill>
                <a:latin typeface="Century Gothic"/>
                <a:cs typeface="Century Gothic"/>
              </a:rPr>
              <a:t> </a:t>
            </a:r>
            <a:r>
              <a:rPr sz="5400" spc="-5" dirty="0">
                <a:solidFill>
                  <a:srgbClr val="212121"/>
                </a:solidFill>
                <a:latin typeface="Century Gothic"/>
                <a:cs typeface="Century Gothic"/>
              </a:rPr>
              <a:t>Apps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4064635" cy="125730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Easy to</a:t>
            </a:r>
            <a:r>
              <a:rPr sz="3200" spc="-4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deploy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Great online</a:t>
            </a:r>
            <a:r>
              <a:rPr sz="3200" spc="-8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support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6930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Ex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ample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7763" y="1479803"/>
            <a:ext cx="11794236" cy="5001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7208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38028" y="1393079"/>
            <a:ext cx="432914" cy="7096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3555" y="2615309"/>
            <a:ext cx="524745" cy="670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9079" y="3456414"/>
            <a:ext cx="2059625" cy="20239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7453" y="6544845"/>
            <a:ext cx="6944546" cy="3131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52746" y="459978"/>
            <a:ext cx="137795" cy="5506720"/>
          </a:xfrm>
          <a:custGeom>
            <a:avLst/>
            <a:gdLst/>
            <a:ahLst/>
            <a:cxnLst/>
            <a:rect l="l" t="t" r="r" b="b"/>
            <a:pathLst>
              <a:path w="137795" h="5506720">
                <a:moveTo>
                  <a:pt x="0" y="0"/>
                </a:moveTo>
                <a:lnTo>
                  <a:pt x="137745" y="0"/>
                </a:lnTo>
                <a:lnTo>
                  <a:pt x="137745" y="5506603"/>
                </a:lnTo>
                <a:lnTo>
                  <a:pt x="0" y="550660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033" y="19713"/>
            <a:ext cx="3817620" cy="0"/>
          </a:xfrm>
          <a:custGeom>
            <a:avLst/>
            <a:gdLst/>
            <a:ahLst/>
            <a:cxnLst/>
            <a:rect l="l" t="t" r="r" b="b"/>
            <a:pathLst>
              <a:path w="3817620">
                <a:moveTo>
                  <a:pt x="0" y="0"/>
                </a:moveTo>
                <a:lnTo>
                  <a:pt x="3817522" y="0"/>
                </a:lnTo>
              </a:path>
            </a:pathLst>
          </a:custGeom>
          <a:ln w="197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80677" y="946242"/>
            <a:ext cx="1640205" cy="0"/>
          </a:xfrm>
          <a:custGeom>
            <a:avLst/>
            <a:gdLst/>
            <a:ahLst/>
            <a:cxnLst/>
            <a:rect l="l" t="t" r="r" b="b"/>
            <a:pathLst>
              <a:path w="1640205">
                <a:moveTo>
                  <a:pt x="0" y="0"/>
                </a:moveTo>
                <a:lnTo>
                  <a:pt x="1639829" y="0"/>
                </a:lnTo>
              </a:path>
            </a:pathLst>
          </a:custGeom>
          <a:ln w="197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817" y="31655"/>
            <a:ext cx="381952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-70" dirty="0">
                <a:solidFill>
                  <a:srgbClr val="0E8044"/>
                </a:solidFill>
                <a:latin typeface="Times New Roman"/>
                <a:cs typeface="Times New Roman"/>
              </a:rPr>
              <a:t>i </a:t>
            </a:r>
            <a:r>
              <a:rPr sz="950" spc="-125" dirty="0">
                <a:solidFill>
                  <a:srgbClr val="498C6E"/>
                </a:solidFill>
                <a:latin typeface="Times New Roman"/>
                <a:cs typeface="Times New Roman"/>
              </a:rPr>
              <a:t>Sec </a:t>
            </a:r>
            <a:r>
              <a:rPr sz="950" dirty="0">
                <a:solidFill>
                  <a:srgbClr val="1F8269"/>
                </a:solidFill>
                <a:latin typeface="Times New Roman"/>
                <a:cs typeface="Times New Roman"/>
              </a:rPr>
              <a:t>u</a:t>
            </a:r>
            <a:r>
              <a:rPr sz="950" dirty="0">
                <a:solidFill>
                  <a:srgbClr val="498C6E"/>
                </a:solidFill>
                <a:latin typeface="Times New Roman"/>
                <a:cs typeface="Times New Roman"/>
              </a:rPr>
              <a:t>re </a:t>
            </a:r>
            <a:r>
              <a:rPr sz="1350" spc="-15" dirty="0">
                <a:solidFill>
                  <a:srgbClr val="9A97A1"/>
                </a:solidFill>
                <a:latin typeface="Arial"/>
                <a:cs typeface="Arial"/>
              </a:rPr>
              <a:t>I </a:t>
            </a:r>
            <a:r>
              <a:rPr sz="950" spc="0" dirty="0">
                <a:solidFill>
                  <a:srgbClr val="6B8A6B"/>
                </a:solidFill>
                <a:latin typeface="Times New Roman"/>
                <a:cs typeface="Times New Roman"/>
              </a:rPr>
              <a:t>h</a:t>
            </a:r>
            <a:r>
              <a:rPr sz="950" spc="0" dirty="0">
                <a:solidFill>
                  <a:srgbClr val="498C6E"/>
                </a:solidFill>
                <a:latin typeface="Times New Roman"/>
                <a:cs typeface="Times New Roman"/>
              </a:rPr>
              <a:t>tt </a:t>
            </a:r>
            <a:r>
              <a:rPr sz="950" spc="5" dirty="0">
                <a:solidFill>
                  <a:srgbClr val="498C6E"/>
                </a:solidFill>
                <a:latin typeface="Times New Roman"/>
                <a:cs typeface="Times New Roman"/>
              </a:rPr>
              <a:t>p</a:t>
            </a:r>
            <a:r>
              <a:rPr sz="950" spc="5" dirty="0">
                <a:solidFill>
                  <a:srgbClr val="1F8269"/>
                </a:solidFill>
                <a:latin typeface="Times New Roman"/>
                <a:cs typeface="Times New Roman"/>
              </a:rPr>
              <a:t>s</a:t>
            </a:r>
            <a:r>
              <a:rPr sz="950" spc="5" dirty="0">
                <a:solidFill>
                  <a:srgbClr val="9A97A1"/>
                </a:solidFill>
                <a:latin typeface="Times New Roman"/>
                <a:cs typeface="Times New Roman"/>
              </a:rPr>
              <a:t>:// </a:t>
            </a:r>
            <a:r>
              <a:rPr sz="950" spc="-35" dirty="0">
                <a:solidFill>
                  <a:srgbClr val="3B2136"/>
                </a:solidFill>
                <a:latin typeface="Times New Roman"/>
                <a:cs typeface="Times New Roman"/>
              </a:rPr>
              <a:t>be</a:t>
            </a:r>
            <a:r>
              <a:rPr sz="950" spc="-35" dirty="0">
                <a:solidFill>
                  <a:srgbClr val="5B6754"/>
                </a:solidFill>
                <a:latin typeface="Times New Roman"/>
                <a:cs typeface="Times New Roman"/>
              </a:rPr>
              <a:t>n</a:t>
            </a:r>
            <a:r>
              <a:rPr sz="950" spc="-35" dirty="0">
                <a:solidFill>
                  <a:srgbClr val="493D56"/>
                </a:solidFill>
                <a:latin typeface="Times New Roman"/>
                <a:cs typeface="Times New Roman"/>
              </a:rPr>
              <a:t>w</a:t>
            </a:r>
            <a:r>
              <a:rPr sz="950" spc="-35" dirty="0">
                <a:solidFill>
                  <a:srgbClr val="67546B"/>
                </a:solidFill>
                <a:latin typeface="Times New Roman"/>
                <a:cs typeface="Times New Roman"/>
              </a:rPr>
              <a:t>il</a:t>
            </a:r>
            <a:r>
              <a:rPr sz="950" spc="-35" dirty="0">
                <a:solidFill>
                  <a:srgbClr val="000087"/>
                </a:solidFill>
                <a:latin typeface="Times New Roman"/>
                <a:cs typeface="Times New Roman"/>
              </a:rPr>
              <a:t>li</a:t>
            </a:r>
            <a:r>
              <a:rPr sz="950" spc="-35" dirty="0">
                <a:solidFill>
                  <a:srgbClr val="3B2136"/>
                </a:solidFill>
                <a:latin typeface="Times New Roman"/>
                <a:cs typeface="Times New Roman"/>
              </a:rPr>
              <a:t>a </a:t>
            </a:r>
            <a:r>
              <a:rPr sz="950" spc="-15" dirty="0">
                <a:solidFill>
                  <a:srgbClr val="3B2136"/>
                </a:solidFill>
                <a:latin typeface="Times New Roman"/>
                <a:cs typeface="Times New Roman"/>
              </a:rPr>
              <a:t>ms</a:t>
            </a:r>
            <a:r>
              <a:rPr sz="950" spc="-15" dirty="0">
                <a:solidFill>
                  <a:srgbClr val="493D56"/>
                </a:solidFill>
                <a:latin typeface="Times New Roman"/>
                <a:cs typeface="Times New Roman"/>
              </a:rPr>
              <a:t>.</a:t>
            </a:r>
            <a:r>
              <a:rPr sz="950" spc="-15" dirty="0">
                <a:solidFill>
                  <a:srgbClr val="1A0F2F"/>
                </a:solidFill>
                <a:latin typeface="Times New Roman"/>
                <a:cs typeface="Times New Roman"/>
              </a:rPr>
              <a:t>s </a:t>
            </a:r>
            <a:r>
              <a:rPr sz="950" spc="-10" dirty="0">
                <a:solidFill>
                  <a:srgbClr val="112F77"/>
                </a:solidFill>
                <a:latin typeface="Times New Roman"/>
                <a:cs typeface="Times New Roman"/>
              </a:rPr>
              <a:t>h</a:t>
            </a:r>
            <a:r>
              <a:rPr sz="950" spc="-10" dirty="0">
                <a:solidFill>
                  <a:srgbClr val="000087"/>
                </a:solidFill>
                <a:latin typeface="Times New Roman"/>
                <a:cs typeface="Times New Roman"/>
              </a:rPr>
              <a:t>i</a:t>
            </a:r>
            <a:r>
              <a:rPr sz="950" spc="-10" dirty="0">
                <a:solidFill>
                  <a:srgbClr val="112F77"/>
                </a:solidFill>
                <a:latin typeface="Times New Roman"/>
                <a:cs typeface="Times New Roman"/>
              </a:rPr>
              <a:t>n</a:t>
            </a:r>
            <a:r>
              <a:rPr sz="950" spc="-10" dirty="0">
                <a:solidFill>
                  <a:srgbClr val="493D56"/>
                </a:solidFill>
                <a:latin typeface="Times New Roman"/>
                <a:cs typeface="Times New Roman"/>
              </a:rPr>
              <a:t>y</a:t>
            </a:r>
            <a:r>
              <a:rPr sz="950" spc="-10" dirty="0">
                <a:solidFill>
                  <a:srgbClr val="3B2136"/>
                </a:solidFill>
                <a:latin typeface="Times New Roman"/>
                <a:cs typeface="Times New Roman"/>
              </a:rPr>
              <a:t>ap </a:t>
            </a:r>
            <a:r>
              <a:rPr sz="950" spc="-50" dirty="0">
                <a:solidFill>
                  <a:srgbClr val="4F564F"/>
                </a:solidFill>
                <a:latin typeface="Times New Roman"/>
                <a:cs typeface="Times New Roman"/>
              </a:rPr>
              <a:t>p</a:t>
            </a:r>
            <a:r>
              <a:rPr sz="950" spc="-50" dirty="0">
                <a:solidFill>
                  <a:srgbClr val="493D56"/>
                </a:solidFill>
                <a:latin typeface="Times New Roman"/>
                <a:cs typeface="Times New Roman"/>
              </a:rPr>
              <a:t>s</a:t>
            </a:r>
            <a:r>
              <a:rPr sz="950" spc="-50" dirty="0">
                <a:latin typeface="Times New Roman"/>
                <a:cs typeface="Times New Roman"/>
              </a:rPr>
              <a:t>.</a:t>
            </a:r>
            <a:r>
              <a:rPr sz="950" spc="-50" dirty="0">
                <a:solidFill>
                  <a:srgbClr val="4F0000"/>
                </a:solidFill>
                <a:latin typeface="Times New Roman"/>
                <a:cs typeface="Times New Roman"/>
              </a:rPr>
              <a:t>i</a:t>
            </a:r>
            <a:r>
              <a:rPr sz="950" spc="-50" dirty="0">
                <a:solidFill>
                  <a:srgbClr val="3B2136"/>
                </a:solidFill>
                <a:latin typeface="Times New Roman"/>
                <a:cs typeface="Times New Roman"/>
              </a:rPr>
              <a:t>o </a:t>
            </a:r>
            <a:r>
              <a:rPr sz="950" spc="-125" dirty="0">
                <a:solidFill>
                  <a:srgbClr val="9A97A1"/>
                </a:solidFill>
                <a:latin typeface="Times New Roman"/>
                <a:cs typeface="Times New Roman"/>
              </a:rPr>
              <a:t>/500</a:t>
            </a:r>
            <a:r>
              <a:rPr sz="950" spc="-95" dirty="0">
                <a:solidFill>
                  <a:srgbClr val="9A97A1"/>
                </a:solidFill>
                <a:latin typeface="Times New Roman"/>
                <a:cs typeface="Times New Roman"/>
              </a:rPr>
              <a:t> </a:t>
            </a:r>
            <a:r>
              <a:rPr sz="950" spc="-95" dirty="0">
                <a:solidFill>
                  <a:srgbClr val="807C85"/>
                </a:solidFill>
                <a:latin typeface="Times New Roman"/>
                <a:cs typeface="Times New Roman"/>
              </a:rPr>
              <a:t>- </a:t>
            </a:r>
            <a:r>
              <a:rPr sz="950" spc="-60" dirty="0">
                <a:solidFill>
                  <a:srgbClr val="9A97A1"/>
                </a:solidFill>
                <a:latin typeface="Times New Roman"/>
                <a:cs typeface="Times New Roman"/>
              </a:rPr>
              <a:t>Nested </a:t>
            </a:r>
            <a:r>
              <a:rPr sz="950" spc="-50" dirty="0">
                <a:solidFill>
                  <a:srgbClr val="807C85"/>
                </a:solidFill>
                <a:latin typeface="Times New Roman"/>
                <a:cs typeface="Times New Roman"/>
              </a:rPr>
              <a:t>-T</a:t>
            </a:r>
            <a:r>
              <a:rPr sz="950" spc="-50" dirty="0">
                <a:solidFill>
                  <a:srgbClr val="9A97A1"/>
                </a:solidFill>
                <a:latin typeface="Times New Roman"/>
                <a:cs typeface="Times New Roman"/>
              </a:rPr>
              <a:t>o </a:t>
            </a:r>
            <a:r>
              <a:rPr sz="950" spc="10" dirty="0">
                <a:solidFill>
                  <a:srgbClr val="9A97A1"/>
                </a:solidFill>
                <a:latin typeface="Times New Roman"/>
                <a:cs typeface="Times New Roman"/>
              </a:rPr>
              <a:t>pics</a:t>
            </a:r>
            <a:r>
              <a:rPr sz="950" spc="10" dirty="0">
                <a:solidFill>
                  <a:srgbClr val="807C85"/>
                </a:solidFill>
                <a:latin typeface="Times New Roman"/>
                <a:cs typeface="Times New Roman"/>
              </a:rPr>
              <a:t>-</a:t>
            </a:r>
            <a:r>
              <a:rPr sz="950" spc="10" dirty="0">
                <a:solidFill>
                  <a:srgbClr val="9A97A1"/>
                </a:solidFill>
                <a:latin typeface="Times New Roman"/>
                <a:cs typeface="Times New Roman"/>
              </a:rPr>
              <a:t>S</a:t>
            </a:r>
            <a:r>
              <a:rPr sz="950" spc="10" dirty="0">
                <a:solidFill>
                  <a:srgbClr val="807C85"/>
                </a:solidFill>
                <a:latin typeface="Times New Roman"/>
                <a:cs typeface="Times New Roman"/>
              </a:rPr>
              <a:t>u</a:t>
            </a:r>
            <a:r>
              <a:rPr sz="950" spc="10" dirty="0">
                <a:solidFill>
                  <a:srgbClr val="9A97A1"/>
                </a:solidFill>
                <a:latin typeface="Times New Roman"/>
                <a:cs typeface="Times New Roman"/>
              </a:rPr>
              <a:t>nburst/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355" y="955811"/>
            <a:ext cx="1539240" cy="133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" u="heavy" spc="30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700" u="heavy" spc="3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he</a:t>
            </a:r>
            <a:r>
              <a:rPr sz="700" u="heavy" spc="-8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formali</a:t>
            </a:r>
            <a:r>
              <a:rPr sz="650" u="heavy" spc="15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650" u="heavy" spc="1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ies</a:t>
            </a:r>
            <a:r>
              <a:rPr sz="650" u="heavy" spc="-1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650" u="heavy" spc="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prese</a:t>
            </a:r>
            <a:r>
              <a:rPr sz="650" u="heavy" spc="-9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5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ntin</a:t>
            </a:r>
            <a:r>
              <a:rPr sz="650" u="heavy" spc="15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g</a:t>
            </a:r>
            <a:r>
              <a:rPr sz="650" u="heavy" spc="-45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in</a:t>
            </a:r>
            <a:r>
              <a:rPr sz="650" u="heavy" spc="-1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parti</a:t>
            </a:r>
            <a:r>
              <a:rPr sz="650" u="heavy" spc="10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650" u="heavy" spc="-95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650" u="heavy" dirty="0">
                <a:solidFill>
                  <a:srgbClr val="994D08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650" u="heavy" spc="-95" dirty="0">
                <a:solidFill>
                  <a:srgbClr val="994D08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650" u="heavy" spc="10" dirty="0">
                <a:solidFill>
                  <a:srgbClr val="7938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650" u="heavy" spc="10" dirty="0">
                <a:solidFill>
                  <a:srgbClr val="4D3105"/>
                </a:solidFill>
                <a:uFill>
                  <a:solidFill>
                    <a:srgbClr val="4D3105"/>
                  </a:solidFill>
                </a:uFill>
                <a:latin typeface="Times New Roman"/>
                <a:cs typeface="Times New Roman"/>
              </a:rPr>
              <a:t>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7088" y="962200"/>
            <a:ext cx="221297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5" dirty="0">
                <a:solidFill>
                  <a:srgbClr val="644D48"/>
                </a:solidFill>
                <a:latin typeface="Times New Roman"/>
                <a:cs typeface="Times New Roman"/>
              </a:rPr>
              <a:t>bu</a:t>
            </a:r>
            <a:r>
              <a:rPr sz="650" spc="15" dirty="0">
                <a:solidFill>
                  <a:srgbClr val="3B2136"/>
                </a:solidFill>
                <a:latin typeface="Times New Roman"/>
                <a:cs typeface="Times New Roman"/>
              </a:rPr>
              <a:t>s</a:t>
            </a:r>
            <a:r>
              <a:rPr sz="650" spc="15" dirty="0">
                <a:solidFill>
                  <a:srgbClr val="79003A"/>
                </a:solidFill>
                <a:latin typeface="Times New Roman"/>
                <a:cs typeface="Times New Roman"/>
              </a:rPr>
              <a:t>i</a:t>
            </a:r>
            <a:r>
              <a:rPr sz="650" spc="15" dirty="0">
                <a:solidFill>
                  <a:srgbClr val="755E5E"/>
                </a:solidFill>
                <a:latin typeface="Times New Roman"/>
                <a:cs typeface="Times New Roman"/>
              </a:rPr>
              <a:t>n</a:t>
            </a:r>
            <a:r>
              <a:rPr sz="650" spc="15" dirty="0">
                <a:solidFill>
                  <a:srgbClr val="3B2136"/>
                </a:solidFill>
                <a:latin typeface="Times New Roman"/>
                <a:cs typeface="Times New Roman"/>
              </a:rPr>
              <a:t>ess</a:t>
            </a:r>
            <a:r>
              <a:rPr sz="650" spc="50" dirty="0">
                <a:solidFill>
                  <a:srgbClr val="3B2136"/>
                </a:solidFill>
                <a:latin typeface="Times New Roman"/>
                <a:cs typeface="Times New Roman"/>
              </a:rPr>
              <a:t> </a:t>
            </a:r>
            <a:r>
              <a:rPr sz="650" dirty="0">
                <a:solidFill>
                  <a:srgbClr val="460367"/>
                </a:solidFill>
                <a:latin typeface="Times New Roman"/>
                <a:cs typeface="Times New Roman"/>
              </a:rPr>
              <a:t>i</a:t>
            </a:r>
            <a:r>
              <a:rPr sz="650" dirty="0">
                <a:solidFill>
                  <a:srgbClr val="590C48"/>
                </a:solidFill>
                <a:latin typeface="Times New Roman"/>
                <a:cs typeface="Times New Roman"/>
              </a:rPr>
              <a:t>n</a:t>
            </a:r>
            <a:r>
              <a:rPr sz="650" spc="10" dirty="0">
                <a:solidFill>
                  <a:srgbClr val="590C48"/>
                </a:solidFill>
                <a:latin typeface="Times New Roman"/>
                <a:cs typeface="Times New Roman"/>
              </a:rPr>
              <a:t> </a:t>
            </a:r>
            <a:r>
              <a:rPr sz="650" spc="10" dirty="0">
                <a:solidFill>
                  <a:srgbClr val="3B2136"/>
                </a:solidFill>
                <a:latin typeface="Times New Roman"/>
                <a:cs typeface="Times New Roman"/>
              </a:rPr>
              <a:t>t</a:t>
            </a:r>
            <a:r>
              <a:rPr sz="650" spc="10" dirty="0">
                <a:solidFill>
                  <a:srgbClr val="755E5E"/>
                </a:solidFill>
                <a:latin typeface="Times New Roman"/>
                <a:cs typeface="Times New Roman"/>
              </a:rPr>
              <a:t>h</a:t>
            </a:r>
            <a:r>
              <a:rPr sz="650" spc="10" dirty="0">
                <a:solidFill>
                  <a:srgbClr val="3B2136"/>
                </a:solidFill>
                <a:latin typeface="Times New Roman"/>
                <a:cs typeface="Times New Roman"/>
              </a:rPr>
              <a:t>e</a:t>
            </a:r>
            <a:r>
              <a:rPr sz="650" spc="75" dirty="0">
                <a:solidFill>
                  <a:srgbClr val="3B2136"/>
                </a:solidFill>
                <a:latin typeface="Times New Roman"/>
                <a:cs typeface="Times New Roman"/>
              </a:rPr>
              <a:t> </a:t>
            </a:r>
            <a:r>
              <a:rPr sz="650" spc="15" dirty="0">
                <a:solidFill>
                  <a:srgbClr val="164D7C"/>
                </a:solidFill>
                <a:latin typeface="Times New Roman"/>
                <a:cs typeface="Times New Roman"/>
              </a:rPr>
              <a:t>h</a:t>
            </a:r>
            <a:r>
              <a:rPr sz="650" spc="15" dirty="0">
                <a:solidFill>
                  <a:srgbClr val="493D56"/>
                </a:solidFill>
                <a:latin typeface="Times New Roman"/>
                <a:cs typeface="Times New Roman"/>
              </a:rPr>
              <a:t>ou</a:t>
            </a:r>
            <a:r>
              <a:rPr sz="650" spc="15" dirty="0">
                <a:solidFill>
                  <a:srgbClr val="3B2136"/>
                </a:solidFill>
                <a:latin typeface="Times New Roman"/>
                <a:cs typeface="Times New Roman"/>
              </a:rPr>
              <a:t>se</a:t>
            </a:r>
            <a:r>
              <a:rPr sz="650" spc="-20" dirty="0">
                <a:solidFill>
                  <a:srgbClr val="3B2136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493D56"/>
                </a:solidFill>
                <a:latin typeface="Times New Roman"/>
                <a:cs typeface="Times New Roman"/>
              </a:rPr>
              <a:t>o</a:t>
            </a:r>
            <a:r>
              <a:rPr sz="650" spc="25" dirty="0">
                <a:solidFill>
                  <a:srgbClr val="112F59"/>
                </a:solidFill>
                <a:latin typeface="Times New Roman"/>
                <a:cs typeface="Times New Roman"/>
              </a:rPr>
              <a:t>f</a:t>
            </a:r>
            <a:r>
              <a:rPr sz="650" spc="-35" dirty="0">
                <a:solidFill>
                  <a:srgbClr val="112F59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3B2136"/>
                </a:solidFill>
                <a:latin typeface="Times New Roman"/>
                <a:cs typeface="Times New Roman"/>
              </a:rPr>
              <a:t>co</a:t>
            </a:r>
            <a:r>
              <a:rPr sz="650" spc="25" dirty="0">
                <a:solidFill>
                  <a:srgbClr val="3F1A60"/>
                </a:solidFill>
                <a:latin typeface="Times New Roman"/>
                <a:cs typeface="Times New Roman"/>
              </a:rPr>
              <a:t>mm</a:t>
            </a:r>
            <a:r>
              <a:rPr sz="650" spc="25" dirty="0">
                <a:solidFill>
                  <a:srgbClr val="3B2136"/>
                </a:solidFill>
                <a:latin typeface="Times New Roman"/>
                <a:cs typeface="Times New Roman"/>
              </a:rPr>
              <a:t>o</a:t>
            </a:r>
            <a:r>
              <a:rPr sz="650" spc="25" dirty="0">
                <a:solidFill>
                  <a:srgbClr val="3F1A60"/>
                </a:solidFill>
                <a:latin typeface="Times New Roman"/>
                <a:cs typeface="Times New Roman"/>
              </a:rPr>
              <a:t>n</a:t>
            </a:r>
            <a:r>
              <a:rPr sz="650" spc="25" dirty="0">
                <a:solidFill>
                  <a:srgbClr val="3B2136"/>
                </a:solidFill>
                <a:latin typeface="Times New Roman"/>
                <a:cs typeface="Times New Roman"/>
              </a:rPr>
              <a:t>s</a:t>
            </a:r>
            <a:r>
              <a:rPr sz="650" spc="-15" dirty="0">
                <a:solidFill>
                  <a:srgbClr val="3B2136"/>
                </a:solidFill>
                <a:latin typeface="Times New Roman"/>
                <a:cs typeface="Times New Roman"/>
              </a:rPr>
              <a:t> </a:t>
            </a:r>
            <a:r>
              <a:rPr sz="650" spc="25" dirty="0">
                <a:solidFill>
                  <a:srgbClr val="493D56"/>
                </a:solidFill>
                <a:latin typeface="Times New Roman"/>
                <a:cs typeface="Times New Roman"/>
              </a:rPr>
              <a:t>a</a:t>
            </a:r>
            <a:r>
              <a:rPr sz="650" spc="-100" dirty="0">
                <a:solidFill>
                  <a:srgbClr val="493D56"/>
                </a:solidFill>
                <a:latin typeface="Times New Roman"/>
                <a:cs typeface="Times New Roman"/>
              </a:rPr>
              <a:t> </a:t>
            </a:r>
            <a:r>
              <a:rPr sz="650" spc="15" dirty="0">
                <a:solidFill>
                  <a:srgbClr val="3F1A60"/>
                </a:solidFill>
                <a:latin typeface="Times New Roman"/>
                <a:cs typeface="Times New Roman"/>
              </a:rPr>
              <a:t>n</a:t>
            </a:r>
            <a:r>
              <a:rPr sz="650" spc="15" dirty="0">
                <a:solidFill>
                  <a:srgbClr val="3B2136"/>
                </a:solidFill>
                <a:latin typeface="Times New Roman"/>
                <a:cs typeface="Times New Roman"/>
              </a:rPr>
              <a:t>d</a:t>
            </a:r>
            <a:r>
              <a:rPr sz="650" spc="10" dirty="0">
                <a:solidFill>
                  <a:srgbClr val="3B2136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6B3A38"/>
                </a:solidFill>
                <a:latin typeface="Times New Roman"/>
                <a:cs typeface="Times New Roman"/>
              </a:rPr>
              <a:t>t</a:t>
            </a:r>
            <a:r>
              <a:rPr sz="650" spc="30" dirty="0">
                <a:solidFill>
                  <a:srgbClr val="755E5E"/>
                </a:solidFill>
                <a:latin typeface="Times New Roman"/>
                <a:cs typeface="Times New Roman"/>
              </a:rPr>
              <a:t>h</a:t>
            </a:r>
            <a:r>
              <a:rPr sz="650" spc="30" dirty="0">
                <a:solidFill>
                  <a:srgbClr val="3B2136"/>
                </a:solidFill>
                <a:latin typeface="Times New Roman"/>
                <a:cs typeface="Times New Roman"/>
              </a:rPr>
              <a:t>e</a:t>
            </a:r>
            <a:r>
              <a:rPr sz="650" spc="-20" dirty="0">
                <a:solidFill>
                  <a:srgbClr val="3B2136"/>
                </a:solidFill>
                <a:latin typeface="Times New Roman"/>
                <a:cs typeface="Times New Roman"/>
              </a:rPr>
              <a:t> </a:t>
            </a:r>
            <a:r>
              <a:rPr sz="650" spc="10" dirty="0">
                <a:solidFill>
                  <a:srgbClr val="3B2136"/>
                </a:solidFill>
                <a:latin typeface="Times New Roman"/>
                <a:cs typeface="Times New Roman"/>
              </a:rPr>
              <a:t>se</a:t>
            </a:r>
            <a:r>
              <a:rPr sz="650" spc="10" dirty="0">
                <a:solidFill>
                  <a:srgbClr val="460367"/>
                </a:solidFill>
                <a:latin typeface="Times New Roman"/>
                <a:cs typeface="Times New Roman"/>
              </a:rPr>
              <a:t>l</a:t>
            </a:r>
            <a:r>
              <a:rPr sz="650" spc="10" dirty="0">
                <a:solidFill>
                  <a:srgbClr val="1A0F2F"/>
                </a:solidFill>
                <a:latin typeface="Times New Roman"/>
                <a:cs typeface="Times New Roman"/>
              </a:rPr>
              <a:t>e</a:t>
            </a:r>
            <a:r>
              <a:rPr sz="650" spc="10" dirty="0">
                <a:solidFill>
                  <a:srgbClr val="4F3331"/>
                </a:solidFill>
                <a:latin typeface="Times New Roman"/>
                <a:cs typeface="Times New Roman"/>
              </a:rPr>
              <a:t>c</a:t>
            </a:r>
            <a:r>
              <a:rPr sz="650" spc="10" dirty="0">
                <a:solidFill>
                  <a:srgbClr val="2A3159"/>
                </a:solidFill>
                <a:latin typeface="Times New Roman"/>
                <a:cs typeface="Times New Roman"/>
              </a:rPr>
              <a:t>t</a:t>
            </a:r>
            <a:r>
              <a:rPr sz="650" spc="-10" dirty="0">
                <a:solidFill>
                  <a:srgbClr val="2A3159"/>
                </a:solidFill>
                <a:latin typeface="Times New Roman"/>
                <a:cs typeface="Times New Roman"/>
              </a:rPr>
              <a:t> </a:t>
            </a:r>
            <a:r>
              <a:rPr sz="650" spc="30" dirty="0">
                <a:solidFill>
                  <a:srgbClr val="4F3331"/>
                </a:solidFill>
                <a:latin typeface="Times New Roman"/>
                <a:cs typeface="Times New Roman"/>
              </a:rPr>
              <a:t>c</a:t>
            </a:r>
            <a:r>
              <a:rPr sz="650" spc="30" dirty="0">
                <a:solidFill>
                  <a:srgbClr val="493D56"/>
                </a:solidFill>
                <a:latin typeface="Times New Roman"/>
                <a:cs typeface="Times New Roman"/>
              </a:rPr>
              <a:t>o</a:t>
            </a:r>
            <a:r>
              <a:rPr sz="650" spc="30" dirty="0">
                <a:solidFill>
                  <a:srgbClr val="6B3A38"/>
                </a:solidFill>
                <a:latin typeface="Times New Roman"/>
                <a:cs typeface="Times New Roman"/>
              </a:rPr>
              <a:t>m</a:t>
            </a:r>
            <a:r>
              <a:rPr sz="650" spc="-100" dirty="0">
                <a:solidFill>
                  <a:srgbClr val="6B3A38"/>
                </a:solidFill>
                <a:latin typeface="Times New Roman"/>
                <a:cs typeface="Times New Roman"/>
              </a:rPr>
              <a:t> </a:t>
            </a:r>
            <a:r>
              <a:rPr sz="650" spc="5" dirty="0">
                <a:solidFill>
                  <a:srgbClr val="6B3A38"/>
                </a:solidFill>
                <a:latin typeface="Times New Roman"/>
                <a:cs typeface="Times New Roman"/>
              </a:rPr>
              <a:t>m</a:t>
            </a:r>
            <a:r>
              <a:rPr sz="650" spc="5" dirty="0">
                <a:solidFill>
                  <a:srgbClr val="79003A"/>
                </a:solidFill>
                <a:latin typeface="Times New Roman"/>
                <a:cs typeface="Times New Roman"/>
              </a:rPr>
              <a:t>i</a:t>
            </a:r>
            <a:r>
              <a:rPr sz="650" spc="5" dirty="0">
                <a:solidFill>
                  <a:srgbClr val="112F59"/>
                </a:solidFill>
                <a:latin typeface="Times New Roman"/>
                <a:cs typeface="Times New Roman"/>
              </a:rPr>
              <a:t>t</a:t>
            </a:r>
            <a:r>
              <a:rPr sz="650" spc="5" dirty="0">
                <a:solidFill>
                  <a:srgbClr val="3B2136"/>
                </a:solidFill>
                <a:latin typeface="Times New Roman"/>
                <a:cs typeface="Times New Roman"/>
              </a:rPr>
              <a:t>t</a:t>
            </a:r>
            <a:r>
              <a:rPr sz="650" spc="5" dirty="0">
                <a:solidFill>
                  <a:srgbClr val="1A0F2F"/>
                </a:solidFill>
                <a:latin typeface="Times New Roman"/>
                <a:cs typeface="Times New Roman"/>
              </a:rPr>
              <a:t>e</a:t>
            </a:r>
            <a:r>
              <a:rPr sz="650" spc="5" dirty="0">
                <a:solidFill>
                  <a:srgbClr val="3B2136"/>
                </a:solidFill>
                <a:latin typeface="Times New Roman"/>
                <a:cs typeface="Times New Roman"/>
              </a:rPr>
              <a:t>es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31179" y="975159"/>
            <a:ext cx="2362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solidFill>
                  <a:srgbClr val="644D48"/>
                </a:solidFill>
                <a:latin typeface="Times New Roman"/>
                <a:cs typeface="Times New Roman"/>
              </a:rPr>
              <a:t>1</a:t>
            </a:r>
            <a:r>
              <a:rPr sz="600" spc="25" dirty="0">
                <a:solidFill>
                  <a:srgbClr val="644D48"/>
                </a:solidFill>
                <a:latin typeface="Times New Roman"/>
                <a:cs typeface="Times New Roman"/>
              </a:rPr>
              <a:t>.</a:t>
            </a:r>
            <a:r>
              <a:rPr sz="600" spc="15" dirty="0">
                <a:solidFill>
                  <a:srgbClr val="2A3159"/>
                </a:solidFill>
                <a:latin typeface="Times New Roman"/>
                <a:cs typeface="Times New Roman"/>
              </a:rPr>
              <a:t>8</a:t>
            </a:r>
            <a:r>
              <a:rPr sz="600" spc="10" dirty="0">
                <a:solidFill>
                  <a:srgbClr val="755E5E"/>
                </a:solidFill>
                <a:latin typeface="Times New Roman"/>
                <a:cs typeface="Times New Roman"/>
              </a:rPr>
              <a:t>0%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228558" y="1001627"/>
            <a:ext cx="365760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15" dirty="0">
                <a:solidFill>
                  <a:srgbClr val="BCBCBC"/>
                </a:solidFill>
                <a:latin typeface="Times New Roman"/>
                <a:cs typeface="Times New Roman"/>
              </a:rPr>
              <a:t>D </a:t>
            </a:r>
            <a:r>
              <a:rPr sz="650" spc="-20" dirty="0">
                <a:solidFill>
                  <a:srgbClr val="897564"/>
                </a:solidFill>
                <a:latin typeface="Times New Roman"/>
                <a:cs typeface="Times New Roman"/>
              </a:rPr>
              <a:t>L</a:t>
            </a:r>
            <a:r>
              <a:rPr sz="650" spc="-20" dirty="0">
                <a:solidFill>
                  <a:srgbClr val="644D48"/>
                </a:solidFill>
                <a:latin typeface="Times New Roman"/>
                <a:cs typeface="Times New Roman"/>
              </a:rPr>
              <a:t>e</a:t>
            </a:r>
            <a:r>
              <a:rPr sz="650" spc="-20" dirty="0">
                <a:solidFill>
                  <a:srgbClr val="67546B"/>
                </a:solidFill>
                <a:latin typeface="Times New Roman"/>
                <a:cs typeface="Times New Roman"/>
              </a:rPr>
              <a:t>g</a:t>
            </a:r>
            <a:r>
              <a:rPr sz="650" spc="-20" dirty="0">
                <a:solidFill>
                  <a:srgbClr val="493D56"/>
                </a:solidFill>
                <a:latin typeface="Times New Roman"/>
                <a:cs typeface="Times New Roman"/>
              </a:rPr>
              <a:t>e</a:t>
            </a:r>
            <a:r>
              <a:rPr sz="650" spc="-120" dirty="0">
                <a:solidFill>
                  <a:srgbClr val="493D56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67879C"/>
                </a:solidFill>
                <a:latin typeface="Times New Roman"/>
                <a:cs typeface="Times New Roman"/>
              </a:rPr>
              <a:t>n</a:t>
            </a:r>
            <a:r>
              <a:rPr sz="650" spc="-5" dirty="0">
                <a:solidFill>
                  <a:srgbClr val="56527C"/>
                </a:solidFill>
                <a:latin typeface="Times New Roman"/>
                <a:cs typeface="Times New Roman"/>
              </a:rPr>
              <a:t>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5051" y="3257532"/>
            <a:ext cx="46799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20" dirty="0">
                <a:solidFill>
                  <a:srgbClr val="755E5E"/>
                </a:solidFill>
                <a:latin typeface="Arial"/>
                <a:cs typeface="Arial"/>
              </a:rPr>
              <a:t>1</a:t>
            </a:r>
            <a:r>
              <a:rPr sz="1200" b="1" spc="-60" dirty="0">
                <a:solidFill>
                  <a:srgbClr val="755E5E"/>
                </a:solidFill>
                <a:latin typeface="Arial"/>
                <a:cs typeface="Arial"/>
              </a:rPr>
              <a:t>.</a:t>
            </a:r>
            <a:r>
              <a:rPr sz="1200" b="1" spc="25" dirty="0">
                <a:solidFill>
                  <a:srgbClr val="807C85"/>
                </a:solidFill>
                <a:latin typeface="Arial"/>
                <a:cs typeface="Arial"/>
              </a:rPr>
              <a:t>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0266" y="5542277"/>
            <a:ext cx="984885" cy="12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spc="25" dirty="0">
                <a:solidFill>
                  <a:srgbClr val="897564"/>
                </a:solidFill>
                <a:latin typeface="Times New Roman"/>
                <a:cs typeface="Times New Roman"/>
              </a:rPr>
              <a:t>t</a:t>
            </a:r>
            <a:r>
              <a:rPr sz="650" spc="25" dirty="0">
                <a:solidFill>
                  <a:srgbClr val="67546B"/>
                </a:solidFill>
                <a:latin typeface="Times New Roman"/>
                <a:cs typeface="Times New Roman"/>
              </a:rPr>
              <a:t>ab</a:t>
            </a:r>
            <a:r>
              <a:rPr sz="650" spc="25" dirty="0">
                <a:solidFill>
                  <a:srgbClr val="493D56"/>
                </a:solidFill>
                <a:latin typeface="Times New Roman"/>
                <a:cs typeface="Times New Roman"/>
              </a:rPr>
              <a:t>-</a:t>
            </a:r>
            <a:r>
              <a:rPr sz="650" spc="25" dirty="0">
                <a:solidFill>
                  <a:srgbClr val="446489"/>
                </a:solidFill>
                <a:latin typeface="Times New Roman"/>
                <a:cs typeface="Times New Roman"/>
              </a:rPr>
              <a:t>p</a:t>
            </a:r>
            <a:r>
              <a:rPr sz="650" spc="25" dirty="0">
                <a:solidFill>
                  <a:srgbClr val="67546B"/>
                </a:solidFill>
                <a:latin typeface="Times New Roman"/>
                <a:cs typeface="Times New Roman"/>
              </a:rPr>
              <a:t>a</a:t>
            </a:r>
            <a:r>
              <a:rPr sz="650" spc="-105" dirty="0">
                <a:solidFill>
                  <a:srgbClr val="67546B"/>
                </a:solidFill>
                <a:latin typeface="Times New Roman"/>
                <a:cs typeface="Times New Roman"/>
              </a:rPr>
              <a:t> </a:t>
            </a:r>
            <a:r>
              <a:rPr sz="650" spc="-10" dirty="0">
                <a:solidFill>
                  <a:srgbClr val="958C80"/>
                </a:solidFill>
                <a:latin typeface="Times New Roman"/>
                <a:cs typeface="Times New Roman"/>
              </a:rPr>
              <a:t>n</a:t>
            </a:r>
            <a:r>
              <a:rPr sz="650" spc="-10" dirty="0">
                <a:solidFill>
                  <a:srgbClr val="755E5E"/>
                </a:solidFill>
                <a:latin typeface="Times New Roman"/>
                <a:cs typeface="Times New Roman"/>
              </a:rPr>
              <a:t>e</a:t>
            </a:r>
            <a:r>
              <a:rPr sz="650" spc="-20" dirty="0">
                <a:solidFill>
                  <a:srgbClr val="755E5E"/>
                </a:solidFill>
                <a:latin typeface="Times New Roman"/>
                <a:cs typeface="Times New Roman"/>
              </a:rPr>
              <a:t> </a:t>
            </a:r>
            <a:r>
              <a:rPr sz="650" spc="15" dirty="0">
                <a:solidFill>
                  <a:srgbClr val="67546B"/>
                </a:solidFill>
                <a:latin typeface="Times New Roman"/>
                <a:cs typeface="Times New Roman"/>
              </a:rPr>
              <a:t>ac</a:t>
            </a:r>
            <a:r>
              <a:rPr sz="650" spc="15" dirty="0">
                <a:solidFill>
                  <a:srgbClr val="446489"/>
                </a:solidFill>
                <a:latin typeface="Times New Roman"/>
                <a:cs typeface="Times New Roman"/>
              </a:rPr>
              <a:t>t</a:t>
            </a:r>
            <a:r>
              <a:rPr sz="650" spc="15" dirty="0">
                <a:solidFill>
                  <a:srgbClr val="643389"/>
                </a:solidFill>
                <a:latin typeface="Times New Roman"/>
                <a:cs typeface="Times New Roman"/>
              </a:rPr>
              <a:t>i</a:t>
            </a:r>
            <a:r>
              <a:rPr sz="650" spc="15" dirty="0">
                <a:solidFill>
                  <a:srgbClr val="807C85"/>
                </a:solidFill>
                <a:latin typeface="Times New Roman"/>
                <a:cs typeface="Times New Roman"/>
              </a:rPr>
              <a:t>v</a:t>
            </a:r>
            <a:r>
              <a:rPr sz="650" spc="15" dirty="0">
                <a:solidFill>
                  <a:srgbClr val="493D56"/>
                </a:solidFill>
                <a:latin typeface="Times New Roman"/>
                <a:cs typeface="Times New Roman"/>
              </a:rPr>
              <a:t>e</a:t>
            </a:r>
            <a:r>
              <a:rPr sz="650" spc="0" dirty="0">
                <a:solidFill>
                  <a:srgbClr val="493D56"/>
                </a:solidFill>
                <a:latin typeface="Times New Roman"/>
                <a:cs typeface="Times New Roman"/>
              </a:rPr>
              <a:t> </a:t>
            </a:r>
            <a:r>
              <a:rPr sz="650" spc="0" dirty="0">
                <a:solidFill>
                  <a:srgbClr val="56527C"/>
                </a:solidFill>
                <a:latin typeface="Times New Roman"/>
                <a:cs typeface="Times New Roman"/>
              </a:rPr>
              <a:t>tab</a:t>
            </a:r>
            <a:r>
              <a:rPr sz="650" spc="-35" dirty="0">
                <a:solidFill>
                  <a:srgbClr val="56527C"/>
                </a:solidFill>
                <a:latin typeface="Times New Roman"/>
                <a:cs typeface="Times New Roman"/>
              </a:rPr>
              <a:t> </a:t>
            </a:r>
            <a:r>
              <a:rPr sz="650" spc="-5" dirty="0">
                <a:solidFill>
                  <a:srgbClr val="493D56"/>
                </a:solidFill>
                <a:latin typeface="Times New Roman"/>
                <a:cs typeface="Times New Roman"/>
              </a:rPr>
              <a:t>-</a:t>
            </a:r>
            <a:r>
              <a:rPr sz="650" spc="-5" dirty="0">
                <a:solidFill>
                  <a:srgbClr val="807C85"/>
                </a:solidFill>
                <a:latin typeface="Times New Roman"/>
                <a:cs typeface="Times New Roman"/>
              </a:rPr>
              <a:t>13</a:t>
            </a:r>
            <a:r>
              <a:rPr sz="650" spc="-5" dirty="0">
                <a:solidFill>
                  <a:srgbClr val="755E5E"/>
                </a:solidFill>
                <a:latin typeface="Times New Roman"/>
                <a:cs typeface="Times New Roman"/>
              </a:rPr>
              <a:t>9</a:t>
            </a:r>
            <a:r>
              <a:rPr sz="650" spc="-5" dirty="0">
                <a:solidFill>
                  <a:srgbClr val="60677B"/>
                </a:solidFill>
                <a:latin typeface="Times New Roman"/>
                <a:cs typeface="Times New Roman"/>
              </a:rPr>
              <a:t>9</a:t>
            </a:r>
            <a:r>
              <a:rPr sz="650" spc="-5" dirty="0">
                <a:solidFill>
                  <a:srgbClr val="493D56"/>
                </a:solidFill>
                <a:latin typeface="Times New Roman"/>
                <a:cs typeface="Times New Roman"/>
              </a:rPr>
              <a:t>-</a:t>
            </a:r>
            <a:r>
              <a:rPr sz="650" spc="-5" dirty="0">
                <a:solidFill>
                  <a:srgbClr val="60677B"/>
                </a:solidFill>
                <a:latin typeface="Times New Roman"/>
                <a:cs typeface="Times New Roman"/>
              </a:rPr>
              <a:t>1</a:t>
            </a:r>
            <a:endParaRPr sz="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37585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C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o</a:t>
            </a: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n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c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l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u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si</a:t>
            </a: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o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n</a:t>
            </a: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s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8669655" cy="297307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R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is powerful and</a:t>
            </a:r>
            <a:r>
              <a:rPr sz="3200" spc="-4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flexible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There is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learning curve, but worth</a:t>
            </a:r>
            <a:r>
              <a:rPr sz="3200" spc="-9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it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0" dirty="0">
                <a:solidFill>
                  <a:srgbClr val="3E3E3E"/>
                </a:solidFill>
                <a:latin typeface="Albany AMT"/>
                <a:cs typeface="Albany AMT"/>
              </a:rPr>
              <a:t>Vast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online </a:t>
            </a:r>
            <a:r>
              <a:rPr sz="3200" spc="-30" dirty="0">
                <a:solidFill>
                  <a:srgbClr val="3E3E3E"/>
                </a:solidFill>
                <a:latin typeface="Albany AMT"/>
                <a:cs typeface="Albany AMT"/>
              </a:rPr>
              <a:t>community,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many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examples</a:t>
            </a:r>
            <a:r>
              <a:rPr sz="3200" spc="1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online</a:t>
            </a:r>
            <a:endParaRPr sz="3200">
              <a:latin typeface="Albany AMT"/>
              <a:cs typeface="Albany AMT"/>
            </a:endParaRPr>
          </a:p>
          <a:p>
            <a:pPr marL="355600" marR="1155700" indent="-3429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Free ebook:  </a:t>
            </a:r>
            <a:r>
              <a:rPr sz="3200" u="heavy" spc="-10" dirty="0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latin typeface="Albany AMT"/>
                <a:cs typeface="Albany AMT"/>
                <a:hlinkClick r:id="rId2"/>
              </a:rPr>
              <a:t>https://leanpub.com/hitchhikers_ggplot2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3493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Q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uestions?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3187700"/>
            <a:ext cx="68148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3E3E3E"/>
                </a:solidFill>
                <a:latin typeface="Albany AMT"/>
                <a:cs typeface="Albany AMT"/>
                <a:hlinkClick r:id="rId2"/>
              </a:rPr>
              <a:t>benjamin@smu.edu</a:t>
            </a:r>
            <a:endParaRPr sz="60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46461"/>
            <a:ext cx="4491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212121"/>
                </a:solidFill>
                <a:latin typeface="Century Gothic"/>
                <a:cs typeface="Century Gothic"/>
              </a:rPr>
              <a:t>Acknowledgements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162047"/>
            <a:ext cx="8582660" cy="1376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1800" dirty="0">
                <a:solidFill>
                  <a:srgbClr val="A5301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  <a:hlinkClick r:id="rId2"/>
              </a:rPr>
              <a:t>Roger Peng (</a:t>
            </a:r>
            <a:r>
              <a:rPr sz="1800" u="heavy" spc="-5" dirty="0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latin typeface="Century Gothic"/>
                <a:cs typeface="Century Gothic"/>
                <a:hlinkClick r:id="rId2"/>
              </a:rPr>
              <a:t>https://simplystatistics.org/2017/10/30/how-do-you-convince- </a:t>
            </a:r>
            <a:r>
              <a:rPr sz="1800" spc="-5" dirty="0">
                <a:solidFill>
                  <a:srgbClr val="FB4A18"/>
                </a:solidFill>
                <a:latin typeface="Century Gothic"/>
                <a:cs typeface="Century Gothic"/>
                <a:hlinkClick r:id="rId2"/>
              </a:rPr>
              <a:t> </a:t>
            </a:r>
            <a:r>
              <a:rPr sz="1800" u="heavy" spc="-5" dirty="0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latin typeface="Century Gothic"/>
                <a:cs typeface="Century Gothic"/>
                <a:hlinkClick r:id="rId2"/>
              </a:rPr>
              <a:t>others-to-use-r/</a:t>
            </a:r>
            <a:r>
              <a:rPr sz="1800" spc="-5" dirty="0">
                <a:solidFill>
                  <a:srgbClr val="3E3E3E"/>
                </a:solidFill>
                <a:latin typeface="Century Gothic"/>
                <a:cs typeface="Century Gothic"/>
                <a:hlinkClick r:id="rId2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dirty="0">
                <a:solidFill>
                  <a:srgbClr val="A53010"/>
                </a:solidFill>
                <a:latin typeface="Wingdings 3"/>
                <a:cs typeface="Wingdings 3"/>
                <a:hlinkClick r:id="rId3"/>
              </a:rPr>
              <a:t></a:t>
            </a:r>
            <a:r>
              <a:rPr sz="1800" dirty="0">
                <a:solidFill>
                  <a:srgbClr val="A53010"/>
                </a:solidFill>
                <a:latin typeface="Times New Roman"/>
                <a:cs typeface="Times New Roman"/>
                <a:hlinkClick r:id="rId3"/>
              </a:rPr>
              <a:t>	</a:t>
            </a:r>
            <a:r>
              <a:rPr sz="1800" u="heavy" spc="-5" dirty="0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latin typeface="Century Gothic"/>
                <a:cs typeface="Century Gothic"/>
                <a:hlinkClick r:id="rId3"/>
              </a:rPr>
              <a:t>http://r-statistics.co/Top50-Ggplot2-Visualizations-MasterList-R-Code.html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800" dirty="0">
                <a:solidFill>
                  <a:srgbClr val="A53010"/>
                </a:solidFill>
                <a:latin typeface="Wingdings 3"/>
                <a:cs typeface="Wingdings 3"/>
                <a:hlinkClick r:id="rId4"/>
              </a:rPr>
              <a:t></a:t>
            </a:r>
            <a:r>
              <a:rPr sz="1800" dirty="0">
                <a:solidFill>
                  <a:srgbClr val="A53010"/>
                </a:solidFill>
                <a:latin typeface="Times New Roman"/>
                <a:cs typeface="Times New Roman"/>
                <a:hlinkClick r:id="rId4"/>
              </a:rPr>
              <a:t>	</a:t>
            </a:r>
            <a:r>
              <a:rPr sz="1800" u="heavy" spc="-5" dirty="0">
                <a:solidFill>
                  <a:srgbClr val="FB4A18"/>
                </a:solidFill>
                <a:uFill>
                  <a:solidFill>
                    <a:srgbClr val="FB4A18"/>
                  </a:solidFill>
                </a:uFill>
                <a:latin typeface="Century Gothic"/>
                <a:cs typeface="Century Gothic"/>
                <a:hlinkClick r:id="rId4"/>
              </a:rPr>
              <a:t>http://rmarkdown.rstudio.com/flexdashboard/examples.html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4483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212121"/>
                </a:solidFill>
                <a:latin typeface="Albany AMT"/>
                <a:cs typeface="Albany AMT"/>
              </a:rPr>
              <a:t>R 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and</a:t>
            </a:r>
            <a:r>
              <a:rPr sz="5400" spc="-105" dirty="0">
                <a:solidFill>
                  <a:srgbClr val="212121"/>
                </a:solidFill>
                <a:latin typeface="Albany AMT"/>
                <a:cs typeface="Albany AMT"/>
              </a:rPr>
              <a:t> 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RStudio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154427"/>
            <a:ext cx="8305800" cy="223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369570" indent="-3429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R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is the underlying program (think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a</a:t>
            </a:r>
            <a:r>
              <a:rPr sz="3200" spc="-9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word-  processor)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RStudio is an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IDE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(think Microsoft</a:t>
            </a:r>
            <a:r>
              <a:rPr sz="3200" spc="-6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20" dirty="0">
                <a:solidFill>
                  <a:srgbClr val="3E3E3E"/>
                </a:solidFill>
                <a:latin typeface="Albany AMT"/>
                <a:cs typeface="Albany AMT"/>
              </a:rPr>
              <a:t>Word)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RStudio simplifies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R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and makes work</a:t>
            </a:r>
            <a:r>
              <a:rPr sz="3200" spc="-3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easier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464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RStudio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8526145" cy="432943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Easy package</a:t>
            </a:r>
            <a:r>
              <a:rPr sz="3200" spc="-4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installation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Easy plot</a:t>
            </a:r>
            <a:r>
              <a:rPr sz="3200" spc="-1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viewing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Code help (completion, error</a:t>
            </a:r>
            <a:r>
              <a:rPr sz="3200" spc="-6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checking)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Projects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Keep track of</a:t>
            </a:r>
            <a:r>
              <a:rPr sz="3200" spc="-3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variables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Rmarkdown</a:t>
            </a:r>
            <a:endParaRPr sz="320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Easy to create and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deploy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online</a:t>
            </a:r>
            <a:r>
              <a:rPr sz="3200" spc="-2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applications</a:t>
            </a:r>
            <a:endParaRPr sz="320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3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25" y="507491"/>
                </a:lnTo>
                <a:lnTo>
                  <a:pt x="1350860" y="502729"/>
                </a:lnTo>
                <a:lnTo>
                  <a:pt x="1352410" y="501103"/>
                </a:lnTo>
                <a:lnTo>
                  <a:pt x="1354302" y="499579"/>
                </a:lnTo>
                <a:lnTo>
                  <a:pt x="1355852" y="497953"/>
                </a:lnTo>
                <a:lnTo>
                  <a:pt x="1584960" y="268922"/>
                </a:lnTo>
                <a:lnTo>
                  <a:pt x="1590274" y="261766"/>
                </a:lnTo>
                <a:lnTo>
                  <a:pt x="1592046" y="254609"/>
                </a:lnTo>
                <a:lnTo>
                  <a:pt x="1590274" y="247451"/>
                </a:lnTo>
                <a:lnTo>
                  <a:pt x="1584960" y="240296"/>
                </a:lnTo>
                <a:lnTo>
                  <a:pt x="1355852" y="11264"/>
                </a:lnTo>
                <a:lnTo>
                  <a:pt x="1350860" y="11264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6"/>
                </a:lnTo>
                <a:lnTo>
                  <a:pt x="1245844" y="1726"/>
                </a:lnTo>
                <a:lnTo>
                  <a:pt x="0" y="0"/>
                </a:lnTo>
                <a:close/>
              </a:path>
            </a:pathLst>
          </a:custGeom>
          <a:solidFill>
            <a:srgbClr val="A530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" y="192023"/>
            <a:ext cx="11893295" cy="6269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8327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0" dirty="0">
                <a:solidFill>
                  <a:srgbClr val="212121"/>
                </a:solidFill>
                <a:latin typeface="Albany AMT"/>
                <a:cs typeface="Albany AMT"/>
              </a:rPr>
              <a:t>Workflow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1663" y="1905000"/>
            <a:ext cx="10050779" cy="3433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29337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5" dirty="0">
                <a:solidFill>
                  <a:srgbClr val="212121"/>
                </a:solidFill>
                <a:latin typeface="Albany AMT"/>
                <a:cs typeface="Albany AMT"/>
              </a:rPr>
              <a:t>Tidy</a:t>
            </a:r>
            <a:r>
              <a:rPr sz="5400" spc="-90" dirty="0">
                <a:solidFill>
                  <a:srgbClr val="212121"/>
                </a:solidFill>
                <a:latin typeface="Albany AMT"/>
                <a:cs typeface="Albany AMT"/>
              </a:rPr>
              <a:t> </a:t>
            </a: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Data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868170">
              <a:lnSpc>
                <a:spcPct val="100000"/>
              </a:lnSpc>
              <a:spcBef>
                <a:spcPts val="1105"/>
              </a:spcBef>
            </a:pPr>
            <a:r>
              <a:rPr spc="-3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pc="-30" dirty="0"/>
              <a:t>Tidy </a:t>
            </a:r>
            <a:r>
              <a:rPr spc="-5" dirty="0"/>
              <a:t>data is an important</a:t>
            </a:r>
            <a:r>
              <a:rPr spc="-15" dirty="0"/>
              <a:t> </a:t>
            </a:r>
            <a:r>
              <a:rPr spc="-5" dirty="0"/>
              <a:t>principle</a:t>
            </a:r>
          </a:p>
          <a:p>
            <a:pPr marL="2210435" marR="5080" indent="-342900">
              <a:lnSpc>
                <a:spcPct val="100000"/>
              </a:lnSpc>
              <a:spcBef>
                <a:spcPts val="1010"/>
              </a:spcBef>
            </a:pPr>
            <a:r>
              <a:rPr spc="-30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pc="-30" dirty="0"/>
              <a:t>Tidy </a:t>
            </a:r>
            <a:r>
              <a:rPr spc="-5" dirty="0"/>
              <a:t>data </a:t>
            </a:r>
            <a:r>
              <a:rPr spc="-10" dirty="0"/>
              <a:t>means </a:t>
            </a:r>
            <a:r>
              <a:rPr spc="-5" dirty="0"/>
              <a:t>one observation per </a:t>
            </a:r>
            <a:r>
              <a:rPr spc="-50" dirty="0"/>
              <a:t>row, </a:t>
            </a:r>
            <a:r>
              <a:rPr spc="-10" dirty="0"/>
              <a:t>one  </a:t>
            </a:r>
            <a:r>
              <a:rPr spc="-5" dirty="0"/>
              <a:t>variable per column, each type </a:t>
            </a:r>
            <a:r>
              <a:rPr spc="-10" dirty="0"/>
              <a:t>of  </a:t>
            </a:r>
            <a:r>
              <a:rPr spc="-5" dirty="0"/>
              <a:t>observational unit is </a:t>
            </a:r>
            <a:r>
              <a:rPr dirty="0"/>
              <a:t>a </a:t>
            </a:r>
            <a:r>
              <a:rPr spc="-5" dirty="0"/>
              <a:t>table</a:t>
            </a:r>
            <a:r>
              <a:rPr spc="-55" dirty="0"/>
              <a:t> </a:t>
            </a:r>
            <a:r>
              <a:rPr spc="-5" dirty="0"/>
              <a:t>(Wickham)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664" y="638841"/>
            <a:ext cx="4291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212121"/>
                </a:solidFill>
                <a:latin typeface="Albany AMT"/>
                <a:cs typeface="Albany AMT"/>
              </a:rPr>
              <a:t>Data</a:t>
            </a:r>
            <a:r>
              <a:rPr sz="5400" spc="-70" dirty="0">
                <a:solidFill>
                  <a:srgbClr val="212121"/>
                </a:solidFill>
                <a:latin typeface="Albany AMT"/>
                <a:cs typeface="Albany AMT"/>
              </a:rPr>
              <a:t> </a:t>
            </a:r>
            <a:r>
              <a:rPr sz="5400" spc="-10" dirty="0">
                <a:solidFill>
                  <a:srgbClr val="212121"/>
                </a:solidFill>
                <a:latin typeface="Albany AMT"/>
                <a:cs typeface="Albany AMT"/>
              </a:rPr>
              <a:t>Munging</a:t>
            </a:r>
            <a:endParaRPr sz="5400">
              <a:latin typeface="Albany AMT"/>
              <a:cs typeface="Albany A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7952" y="2027021"/>
            <a:ext cx="7585709" cy="1747273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Easy import </a:t>
            </a:r>
            <a:r>
              <a:rPr sz="3200" dirty="0">
                <a:solidFill>
                  <a:srgbClr val="3E3E3E"/>
                </a:solidFill>
                <a:latin typeface="Albany AMT"/>
                <a:cs typeface="Albany AMT"/>
              </a:rPr>
              <a:t>–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point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and click,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 err="1" smtClean="0">
                <a:solidFill>
                  <a:srgbClr val="3E3E3E"/>
                </a:solidFill>
                <a:latin typeface="Albany AMT"/>
                <a:cs typeface="Albany AMT"/>
              </a:rPr>
              <a:t>read</a:t>
            </a:r>
            <a:r>
              <a:rPr lang="en-US" sz="3200" spc="-5" dirty="0" err="1" smtClean="0">
                <a:solidFill>
                  <a:srgbClr val="3E3E3E"/>
                </a:solidFill>
                <a:latin typeface="Albany AMT"/>
                <a:cs typeface="Albany AMT"/>
              </a:rPr>
              <a:t>_</a:t>
            </a:r>
            <a:r>
              <a:rPr sz="3200" spc="-5" dirty="0" err="1" smtClean="0">
                <a:solidFill>
                  <a:srgbClr val="3E3E3E"/>
                </a:solidFill>
                <a:latin typeface="Albany AMT"/>
                <a:cs typeface="Albany AMT"/>
              </a:rPr>
              <a:t>csv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()</a:t>
            </a:r>
            <a:endParaRPr sz="3200" dirty="0">
              <a:latin typeface="Albany AMT"/>
              <a:cs typeface="Albany AMT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solidFill>
                  <a:srgbClr val="A53010"/>
                </a:solidFill>
                <a:latin typeface="Wingdings 3"/>
                <a:cs typeface="Wingdings 3"/>
              </a:rPr>
              <a:t>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SQL-like </a:t>
            </a:r>
            <a:r>
              <a:rPr sz="3200" spc="-10" dirty="0">
                <a:solidFill>
                  <a:srgbClr val="3E3E3E"/>
                </a:solidFill>
                <a:latin typeface="Albany AMT"/>
                <a:cs typeface="Albany AMT"/>
              </a:rPr>
              <a:t>commands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with dplyr</a:t>
            </a:r>
            <a:r>
              <a:rPr sz="3200" spc="-15" dirty="0">
                <a:solidFill>
                  <a:srgbClr val="3E3E3E"/>
                </a:solidFill>
                <a:latin typeface="Albany AMT"/>
                <a:cs typeface="Albany AMT"/>
              </a:rPr>
              <a:t> </a:t>
            </a:r>
            <a:r>
              <a:rPr sz="3200" spc="-5" dirty="0">
                <a:solidFill>
                  <a:srgbClr val="3E3E3E"/>
                </a:solidFill>
                <a:latin typeface="Albany AMT"/>
                <a:cs typeface="Albany AMT"/>
              </a:rPr>
              <a:t>package</a:t>
            </a:r>
            <a:endParaRPr sz="3200" dirty="0">
              <a:latin typeface="Albany AMT"/>
              <a:cs typeface="Albany A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718</Words>
  <Application>Microsoft Office PowerPoint</Application>
  <PresentationFormat>Widescreen</PresentationFormat>
  <Paragraphs>181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Albany AMT</vt:lpstr>
      <vt:lpstr>Arial</vt:lpstr>
      <vt:lpstr>Calibri</vt:lpstr>
      <vt:lpstr>Century Gothic</vt:lpstr>
      <vt:lpstr>Courier New</vt:lpstr>
      <vt:lpstr>Times New Roman</vt:lpstr>
      <vt:lpstr>Wingdings 3</vt:lpstr>
      <vt:lpstr>Office Theme</vt:lpstr>
      <vt:lpstr>PowerPoint Presentation</vt:lpstr>
      <vt:lpstr>What is R?</vt:lpstr>
      <vt:lpstr>Benefits</vt:lpstr>
      <vt:lpstr>R and RStudio</vt:lpstr>
      <vt:lpstr>RStudio</vt:lpstr>
      <vt:lpstr>PowerPoint Presentation</vt:lpstr>
      <vt:lpstr>Workflow</vt:lpstr>
      <vt:lpstr>Tidy Data</vt:lpstr>
      <vt:lpstr>Data Munging</vt:lpstr>
      <vt:lpstr>PowerPoint Presentation</vt:lpstr>
      <vt:lpstr>Graphics</vt:lpstr>
      <vt:lpstr>ggplot2</vt:lpstr>
      <vt:lpstr>Data</vt:lpstr>
      <vt:lpstr>PowerPoint Presentation</vt:lpstr>
      <vt:lpstr>Layering</vt:lpstr>
      <vt:lpstr>Geometries</vt:lpstr>
      <vt:lpstr>PowerPoint Presentation</vt:lpstr>
      <vt:lpstr>Aesthetics</vt:lpstr>
      <vt:lpstr>PowerPoint Presentation</vt:lpstr>
      <vt:lpstr>Facets</vt:lpstr>
      <vt:lpstr>,.</vt:lpstr>
      <vt:lpstr>Labels</vt:lpstr>
      <vt:lpstr>PowerPoint Presentation</vt:lpstr>
      <vt:lpstr>Other</vt:lpstr>
      <vt:lpstr>PowerPoint Presentation</vt:lpstr>
      <vt:lpstr>PowerPoint Presentation</vt:lpstr>
      <vt:lpstr>PowerPoint Presentation</vt:lpstr>
      <vt:lpstr>PowerPoint Presentation</vt:lpstr>
      <vt:lpstr>Themes</vt:lpstr>
      <vt:lpstr>PowerPoint Presentation</vt:lpstr>
      <vt:lpstr>PowerPoint Presentation</vt:lpstr>
      <vt:lpstr>PowerPoint Presentation</vt:lpstr>
      <vt:lpstr>Dashboards and Apps</vt:lpstr>
      <vt:lpstr>Example</vt:lpstr>
      <vt:lpstr>PowerPoint Presentation</vt:lpstr>
      <vt:lpstr>Conclusions</vt:lpstr>
      <vt:lpstr>Questions?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In R</dc:title>
  <dc:creator>Williams, Benjamin</dc:creator>
  <cp:lastModifiedBy>Williams, Benjamin</cp:lastModifiedBy>
  <cp:revision>2</cp:revision>
  <dcterms:created xsi:type="dcterms:W3CDTF">2018-01-17T21:38:32Z</dcterms:created>
  <dcterms:modified xsi:type="dcterms:W3CDTF">2019-03-04T21:37:47Z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2018-01-17T00:00:00Z</vt:filetime>
  </property>
  <property fmtid="{D5CDD505-2E9C-101B-9397-08002B2CF9AE}" pid="3" name="Creator">
    <vt:lpwstr>Acrobat PDFMaker 18 for PowerPoint</vt:lpwstr>
  </property>
  <property fmtid="{D5CDD505-2E9C-101B-9397-08002B2CF9AE}" pid="4" name="LastSaved">
    <vt:filetime>2018-01-17T00:00:00Z</vt:filetime>
  </property>
</Properties>
</file>