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70" r:id="rId12"/>
    <p:sldId id="271" r:id="rId13"/>
    <p:sldId id="272" r:id="rId14"/>
    <p:sldId id="273" r:id="rId15"/>
    <p:sldId id="27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726510-0374-44B5-B857-1D87AC6052D2}" type="datetimeFigureOut">
              <a:rPr lang="en-US" smtClean="0"/>
              <a:t>3/22/2019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8658D4-5ACD-483C-9C29-441FE2C027D9}" type="slidenum">
              <a:rPr lang="en-US" smtClean="0"/>
              <a:t>‹#›</a:t>
            </a:fld>
            <a:endParaRPr lang="en-US"/>
          </a:p>
        </p:txBody>
      </p:sp>
    </p:spTree>
    <p:extLst>
      <p:ext uri="{BB962C8B-B14F-4D97-AF65-F5344CB8AC3E}">
        <p14:creationId xmlns:p14="http://schemas.microsoft.com/office/powerpoint/2010/main" val="2161610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E36DC625-E7F1-45EE-BC6E-E5EB92F4CA69}" type="datetime1">
              <a:rPr lang="en-US" smtClean="0"/>
              <a:t>3/22/2019</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683156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1BFE257-44BB-4B67-85F5-820CA932876F}" type="datetime1">
              <a:rPr lang="en-US" smtClean="0"/>
              <a:t>3/22/2019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569225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60F2CCD-C27D-48BF-8A46-5B47E7E8E640}" type="datetime1">
              <a:rPr lang="en-US" smtClean="0"/>
              <a:t>3/22/2019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5247461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312F597D-F387-402B-BA90-A542113AC4AB}" type="datetime1">
              <a:rPr lang="en-US" smtClean="0"/>
              <a:t>3/22/2019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6532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7186BA-69C4-456A-8ADA-3FEE8CD12CEF}" type="datetime1">
              <a:rPr lang="en-US" smtClean="0"/>
              <a:t>3/22/2019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247334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CF2852F6-A4AC-4B98-A951-3828A3DDEA2F}" type="datetime1">
              <a:rPr lang="en-US" smtClean="0"/>
              <a:t>3/22/2019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985041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CD3E87D-5E96-4665-9BA1-D8B2DE15DCA1}" type="datetime1">
              <a:rPr lang="en-US" smtClean="0"/>
              <a:t>3/22/2019</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0375998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430B13ED-F491-4784-AD63-A6600A66546A}" type="datetime1">
              <a:rPr lang="en-US" smtClean="0"/>
              <a:t>3/22/2019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141276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342CE977-061F-437E-9285-D8E261775EB8}" type="datetime1">
              <a:rPr lang="en-US" smtClean="0"/>
              <a:t>3/22/2019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71672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7670CF-2849-433D-ABDF-1EB5FA06062B}" type="datetime1">
              <a:rPr lang="en-US" smtClean="0"/>
              <a:t>3/22/2019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5309326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6C1272-C57D-4FD6-B4E4-9D9F78245B98}" type="datetime1">
              <a:rPr lang="en-US" smtClean="0"/>
              <a:t>3/22/2019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7346814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FEC045-6215-47E9-80CE-C6C7ABDC7D8C}" type="datetime1">
              <a:rPr lang="en-US" smtClean="0"/>
              <a:t>3/22/2019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7111357"/>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392F847-FB7E-440C-BBCC-4841081E7843}" type="datetime1">
              <a:rPr lang="en-US" smtClean="0"/>
              <a:t>3/22/2019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3991520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1B4314-EBD0-4F89-8CC6-D2E924B4D9D5}" type="datetime1">
              <a:rPr lang="en-US" smtClean="0"/>
              <a:t>3/22/2019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48115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71F9F4-D612-43B2-AD80-5F32B5DCBBDC}" type="datetime1">
              <a:rPr lang="en-US" smtClean="0"/>
              <a:t>3/22/2019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660781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E74F01-8C02-4510-8090-202E8C169F10}" type="datetime1">
              <a:rPr lang="en-US" smtClean="0"/>
              <a:t>3/22/2019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204752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A356C7D-A75D-416D-B3FB-1971D9645CEB}" type="datetime1">
              <a:rPr lang="en-US" smtClean="0"/>
              <a:t>3/22/2019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538109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6904A9F5-5469-49FE-991A-B7D1B8AC3A83}" type="datetime1">
              <a:rPr lang="en-US" smtClean="0"/>
              <a:t>3/22/2019</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417682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sdrobert@smu.edu" TargetMode="External"/><Relationship Id="rId2" Type="http://schemas.openxmlformats.org/officeDocument/2006/relationships/hyperlink" Target="mailto:csouth@smu.edu" TargetMode="External"/><Relationship Id="rId1" Type="http://schemas.openxmlformats.org/officeDocument/2006/relationships/slideLayout" Target="../slideLayouts/slideLayout2.xml"/><Relationship Id="rId4" Type="http://schemas.openxmlformats.org/officeDocument/2006/relationships/hyperlink" Target="mailto:donnal@amstat.or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youtu.be/dhmj72KBRTY"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ommunity.amstat.org/smu-sc/home" TargetMode="External"/><Relationship Id="rId2" Type="http://schemas.openxmlformats.org/officeDocument/2006/relationships/hyperlink" Target="https://www.facebook.com/SMUStatistics/" TargetMode="External"/><Relationship Id="rId1" Type="http://schemas.openxmlformats.org/officeDocument/2006/relationships/slideLayout" Target="../slideLayouts/slideLayout2.xml"/><Relationship Id="rId4" Type="http://schemas.openxmlformats.org/officeDocument/2006/relationships/hyperlink" Target="http://bit.ly/df19-qa"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file:///C:\Users\Charles\Documents\SMU\Statistics%20Club\DataFest\2019%20Info%20and%20Letters\csouth@smu.ed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CACF7-C850-4912-9C68-671FD786C11C}"/>
              </a:ext>
            </a:extLst>
          </p:cNvPr>
          <p:cNvSpPr>
            <a:spLocks noGrp="1"/>
          </p:cNvSpPr>
          <p:nvPr>
            <p:ph type="ctrTitle"/>
          </p:nvPr>
        </p:nvSpPr>
        <p:spPr/>
        <p:txBody>
          <a:bodyPr/>
          <a:lstStyle/>
          <a:p>
            <a:r>
              <a:rPr lang="en-US" dirty="0"/>
              <a:t>2019 ASA SMU </a:t>
            </a:r>
            <a:r>
              <a:rPr lang="en-US" dirty="0" err="1"/>
              <a:t>DataFest</a:t>
            </a:r>
            <a:endParaRPr lang="en-US" dirty="0"/>
          </a:p>
        </p:txBody>
      </p:sp>
      <p:sp>
        <p:nvSpPr>
          <p:cNvPr id="3" name="Subtitle 2">
            <a:extLst>
              <a:ext uri="{FF2B5EF4-FFF2-40B4-BE49-F238E27FC236}">
                <a16:creationId xmlns:a16="http://schemas.microsoft.com/office/drawing/2014/main" id="{A88E6DC0-0CD3-4DCB-A96F-CA9A7F5483B5}"/>
              </a:ext>
            </a:extLst>
          </p:cNvPr>
          <p:cNvSpPr>
            <a:spLocks noGrp="1"/>
          </p:cNvSpPr>
          <p:nvPr>
            <p:ph type="subTitle" idx="1"/>
          </p:nvPr>
        </p:nvSpPr>
        <p:spPr/>
        <p:txBody>
          <a:bodyPr/>
          <a:lstStyle/>
          <a:p>
            <a:r>
              <a:rPr lang="en-US" dirty="0"/>
              <a:t>Hosted by the Statistical Science Department @ SMU</a:t>
            </a:r>
          </a:p>
        </p:txBody>
      </p:sp>
      <p:sp>
        <p:nvSpPr>
          <p:cNvPr id="4" name="Slide Number Placeholder 3">
            <a:extLst>
              <a:ext uri="{FF2B5EF4-FFF2-40B4-BE49-F238E27FC236}">
                <a16:creationId xmlns:a16="http://schemas.microsoft.com/office/drawing/2014/main" id="{FD942DF3-2C98-4B06-8B0B-2E4FF8448AC5}"/>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220418844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F11B9A-0242-4E70-8FFA-033470DDB8B9}"/>
              </a:ext>
            </a:extLst>
          </p:cNvPr>
          <p:cNvSpPr>
            <a:spLocks noGrp="1"/>
          </p:cNvSpPr>
          <p:nvPr>
            <p:ph type="title"/>
          </p:nvPr>
        </p:nvSpPr>
        <p:spPr/>
        <p:txBody>
          <a:bodyPr/>
          <a:lstStyle/>
          <a:p>
            <a:r>
              <a:rPr lang="en-US" dirty="0"/>
              <a:t>Contact Info</a:t>
            </a:r>
          </a:p>
        </p:txBody>
      </p:sp>
      <p:sp>
        <p:nvSpPr>
          <p:cNvPr id="3" name="Content Placeholder 2">
            <a:extLst>
              <a:ext uri="{FF2B5EF4-FFF2-40B4-BE49-F238E27FC236}">
                <a16:creationId xmlns:a16="http://schemas.microsoft.com/office/drawing/2014/main" id="{90835C5B-E69D-4EC3-8B1D-6D643846F556}"/>
              </a:ext>
            </a:extLst>
          </p:cNvPr>
          <p:cNvSpPr>
            <a:spLocks noGrp="1"/>
          </p:cNvSpPr>
          <p:nvPr>
            <p:ph idx="1"/>
          </p:nvPr>
        </p:nvSpPr>
        <p:spPr/>
        <p:txBody>
          <a:bodyPr>
            <a:normAutofit/>
          </a:bodyPr>
          <a:lstStyle/>
          <a:p>
            <a:r>
              <a:rPr lang="en-US" sz="2400" b="1" u="sng" dirty="0"/>
              <a:t>SMU Contacts</a:t>
            </a:r>
            <a:r>
              <a:rPr lang="en-US" sz="2400" dirty="0"/>
              <a:t>: </a:t>
            </a:r>
          </a:p>
          <a:p>
            <a:pPr lvl="1"/>
            <a:r>
              <a:rPr lang="en-US" sz="2200" dirty="0"/>
              <a:t>Charles South (</a:t>
            </a:r>
            <a:r>
              <a:rPr lang="en-US" sz="2200" u="sng" dirty="0">
                <a:hlinkClick r:id="rId2"/>
              </a:rPr>
              <a:t>csouth@smu.ed</a:t>
            </a:r>
            <a:r>
              <a:rPr lang="en-US" sz="2200" dirty="0">
                <a:hlinkClick r:id="rId2"/>
              </a:rPr>
              <a:t>u</a:t>
            </a:r>
            <a:r>
              <a:rPr lang="en-US" sz="2200" dirty="0"/>
              <a:t>)</a:t>
            </a:r>
          </a:p>
          <a:p>
            <a:pPr lvl="1"/>
            <a:r>
              <a:rPr lang="en-US" sz="2200" dirty="0"/>
              <a:t>Steve Robertson (</a:t>
            </a:r>
            <a:r>
              <a:rPr lang="en-US" sz="2200" u="sng" dirty="0">
                <a:hlinkClick r:id="rId3"/>
              </a:rPr>
              <a:t>sdrobert@smu.edu</a:t>
            </a:r>
            <a:r>
              <a:rPr lang="en-US" sz="2200" dirty="0"/>
              <a:t>)</a:t>
            </a:r>
          </a:p>
          <a:p>
            <a:pPr lvl="1"/>
            <a:r>
              <a:rPr lang="en-US" sz="2200" dirty="0"/>
              <a:t>Sheila Crain (214) 768-1426</a:t>
            </a:r>
          </a:p>
          <a:p>
            <a:r>
              <a:rPr lang="en-US" sz="2400" b="1" u="sng" dirty="0"/>
              <a:t>SMU Police</a:t>
            </a:r>
            <a:r>
              <a:rPr lang="en-US" sz="2400" dirty="0"/>
              <a:t>: (214) 768-3388 (non-emergency) or (214) 768-3333 (emergency)</a:t>
            </a:r>
          </a:p>
          <a:p>
            <a:r>
              <a:rPr lang="en-US" sz="2400" b="1" u="sng" dirty="0"/>
              <a:t>ASA Contact</a:t>
            </a:r>
            <a:r>
              <a:rPr lang="en-US" sz="2400" dirty="0"/>
              <a:t>: Donna LaLonde (</a:t>
            </a:r>
            <a:r>
              <a:rPr lang="en-US" sz="2400" u="sng" dirty="0">
                <a:hlinkClick r:id="rId4"/>
              </a:rPr>
              <a:t>donnal@amstat.org</a:t>
            </a:r>
            <a:r>
              <a:rPr lang="en-US" sz="2400" dirty="0"/>
              <a:t>)</a:t>
            </a:r>
          </a:p>
          <a:p>
            <a:endParaRPr lang="en-US" sz="2400" dirty="0"/>
          </a:p>
        </p:txBody>
      </p:sp>
      <p:sp>
        <p:nvSpPr>
          <p:cNvPr id="4" name="Slide Number Placeholder 3">
            <a:extLst>
              <a:ext uri="{FF2B5EF4-FFF2-40B4-BE49-F238E27FC236}">
                <a16:creationId xmlns:a16="http://schemas.microsoft.com/office/drawing/2014/main" id="{64BED050-20DA-4B55-901D-3665CF5CF12C}"/>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45548133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6C122-B619-43BF-ABA0-CB2A82AFB45E}"/>
              </a:ext>
            </a:extLst>
          </p:cNvPr>
          <p:cNvSpPr>
            <a:spLocks noGrp="1"/>
          </p:cNvSpPr>
          <p:nvPr>
            <p:ph type="title"/>
          </p:nvPr>
        </p:nvSpPr>
        <p:spPr/>
        <p:txBody>
          <a:bodyPr/>
          <a:lstStyle/>
          <a:p>
            <a:r>
              <a:rPr lang="en-US" dirty="0"/>
              <a:t>ASA </a:t>
            </a:r>
            <a:r>
              <a:rPr lang="en-US" dirty="0" err="1"/>
              <a:t>DataFest</a:t>
            </a:r>
            <a:r>
              <a:rPr lang="en-US" dirty="0"/>
              <a:t> 2019: The Challenge</a:t>
            </a:r>
          </a:p>
        </p:txBody>
      </p:sp>
      <p:sp>
        <p:nvSpPr>
          <p:cNvPr id="3" name="Content Placeholder 2">
            <a:extLst>
              <a:ext uri="{FF2B5EF4-FFF2-40B4-BE49-F238E27FC236}">
                <a16:creationId xmlns:a16="http://schemas.microsoft.com/office/drawing/2014/main" id="{B818E6DF-54DF-40DF-93ED-4FBB32B53EB7}"/>
              </a:ext>
            </a:extLst>
          </p:cNvPr>
          <p:cNvSpPr>
            <a:spLocks noGrp="1"/>
          </p:cNvSpPr>
          <p:nvPr>
            <p:ph idx="1"/>
          </p:nvPr>
        </p:nvSpPr>
        <p:spPr/>
        <p:txBody>
          <a:bodyPr>
            <a:normAutofit/>
          </a:bodyPr>
          <a:lstStyle/>
          <a:p>
            <a:r>
              <a:rPr lang="en-US" b="1" dirty="0"/>
              <a:t>Some issues to consider:</a:t>
            </a:r>
          </a:p>
          <a:p>
            <a:pPr marL="800100" lvl="1" indent="-342900">
              <a:buFont typeface="+mj-lt"/>
              <a:buAutoNum type="arabicPeriod"/>
            </a:pPr>
            <a:r>
              <a:rPr lang="en-US" dirty="0"/>
              <a:t>How reliable are subjective wellness data? Can you quantify the individual variation in self-reported data and use this to adjust measures of wellness?</a:t>
            </a:r>
          </a:p>
          <a:p>
            <a:pPr marL="800100" lvl="1" indent="-342900">
              <a:buFont typeface="+mj-lt"/>
              <a:buAutoNum type="arabicPeriod"/>
            </a:pPr>
            <a:r>
              <a:rPr lang="en-US" dirty="0"/>
              <a:t>Should the quality of the opponent or the outcome of the game be considered when examining fatigue during a game?</a:t>
            </a:r>
          </a:p>
          <a:p>
            <a:pPr marL="800100" lvl="1" indent="-342900">
              <a:buFont typeface="+mj-lt"/>
              <a:buAutoNum type="arabicPeriod"/>
            </a:pPr>
            <a:r>
              <a:rPr lang="en-US" dirty="0"/>
              <a:t>Some accepted (and even widely used) measurements of training load or fatigue are naive. For example, you'll find in these data a "Monitoring Score" which simply sums the values of other subjective scores in an attempt to create a single overall measure of fatigue. Is a simple sum useful? Or can it be improved? For example, are all components of this Monitoring Score needed? Are some more important than others, and why?</a:t>
            </a:r>
          </a:p>
        </p:txBody>
      </p:sp>
      <p:sp>
        <p:nvSpPr>
          <p:cNvPr id="4" name="Slide Number Placeholder 3">
            <a:extLst>
              <a:ext uri="{FF2B5EF4-FFF2-40B4-BE49-F238E27FC236}">
                <a16:creationId xmlns:a16="http://schemas.microsoft.com/office/drawing/2014/main" id="{E9F48C78-A11E-4F48-B262-F5BBD3989EDD}"/>
              </a:ext>
            </a:extLst>
          </p:cNvPr>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210794034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6C122-B619-43BF-ABA0-CB2A82AFB45E}"/>
              </a:ext>
            </a:extLst>
          </p:cNvPr>
          <p:cNvSpPr>
            <a:spLocks noGrp="1"/>
          </p:cNvSpPr>
          <p:nvPr>
            <p:ph type="title"/>
          </p:nvPr>
        </p:nvSpPr>
        <p:spPr/>
        <p:txBody>
          <a:bodyPr/>
          <a:lstStyle/>
          <a:p>
            <a:r>
              <a:rPr lang="en-US" dirty="0"/>
              <a:t>ASA </a:t>
            </a:r>
            <a:r>
              <a:rPr lang="en-US" dirty="0" err="1"/>
              <a:t>DataFest</a:t>
            </a:r>
            <a:r>
              <a:rPr lang="en-US" dirty="0"/>
              <a:t> 2019: The Challenge</a:t>
            </a:r>
          </a:p>
        </p:txBody>
      </p:sp>
      <p:sp>
        <p:nvSpPr>
          <p:cNvPr id="3" name="Content Placeholder 2">
            <a:extLst>
              <a:ext uri="{FF2B5EF4-FFF2-40B4-BE49-F238E27FC236}">
                <a16:creationId xmlns:a16="http://schemas.microsoft.com/office/drawing/2014/main" id="{B818E6DF-54DF-40DF-93ED-4FBB32B53EB7}"/>
              </a:ext>
            </a:extLst>
          </p:cNvPr>
          <p:cNvSpPr>
            <a:spLocks noGrp="1"/>
          </p:cNvSpPr>
          <p:nvPr>
            <p:ph idx="1"/>
          </p:nvPr>
        </p:nvSpPr>
        <p:spPr/>
        <p:txBody>
          <a:bodyPr>
            <a:normAutofit/>
          </a:bodyPr>
          <a:lstStyle/>
          <a:p>
            <a:r>
              <a:rPr lang="en-US" b="1" dirty="0"/>
              <a:t>Some issues to consider:</a:t>
            </a:r>
          </a:p>
          <a:p>
            <a:pPr marL="800100" lvl="1" indent="-342900">
              <a:buFont typeface="+mj-lt"/>
              <a:buAutoNum type="arabicPeriod" startAt="4"/>
            </a:pPr>
            <a:r>
              <a:rPr lang="en-US" dirty="0"/>
              <a:t>Be wary of missing variables. Most often they indicate that a player simply did not provide information or that sensors were not functioning. But in some situations values are missing because they are not meaningful in a certain context. You'll find that a one-size-fits-all approach is not useful. </a:t>
            </a:r>
          </a:p>
          <a:p>
            <a:pPr marL="800100" lvl="1" indent="-342900">
              <a:buFont typeface="+mj-lt"/>
              <a:buAutoNum type="arabicPeriod" startAt="4"/>
            </a:pPr>
            <a:r>
              <a:rPr lang="en-US" dirty="0"/>
              <a:t>You will find it tempting to use the location data to help inform on-field strategy. We advise against this because it is unlikely to help you understand fatigue. The location data are provided in order to help you study fatigue. For example, it could be used to, verify hypotheses, or evaluate player fatigue in different positions (e.g., how does a player’s position contribute to their fatigue?).</a:t>
            </a:r>
          </a:p>
        </p:txBody>
      </p:sp>
      <p:sp>
        <p:nvSpPr>
          <p:cNvPr id="4" name="Slide Number Placeholder 3">
            <a:extLst>
              <a:ext uri="{FF2B5EF4-FFF2-40B4-BE49-F238E27FC236}">
                <a16:creationId xmlns:a16="http://schemas.microsoft.com/office/drawing/2014/main" id="{CEE93308-F8EE-4ED2-A03F-4E2DB106A54D}"/>
              </a:ext>
            </a:extLst>
          </p:cNvPr>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15373754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86C122-B619-43BF-ABA0-CB2A82AFB45E}"/>
              </a:ext>
            </a:extLst>
          </p:cNvPr>
          <p:cNvSpPr>
            <a:spLocks noGrp="1"/>
          </p:cNvSpPr>
          <p:nvPr>
            <p:ph type="title"/>
          </p:nvPr>
        </p:nvSpPr>
        <p:spPr/>
        <p:txBody>
          <a:bodyPr/>
          <a:lstStyle/>
          <a:p>
            <a:r>
              <a:rPr lang="en-US" dirty="0"/>
              <a:t>ASA </a:t>
            </a:r>
            <a:r>
              <a:rPr lang="en-US" dirty="0" err="1"/>
              <a:t>DataFest</a:t>
            </a:r>
            <a:r>
              <a:rPr lang="en-US" dirty="0"/>
              <a:t> 2019: The Challenge</a:t>
            </a:r>
          </a:p>
        </p:txBody>
      </p:sp>
      <p:sp>
        <p:nvSpPr>
          <p:cNvPr id="3" name="Content Placeholder 2">
            <a:extLst>
              <a:ext uri="{FF2B5EF4-FFF2-40B4-BE49-F238E27FC236}">
                <a16:creationId xmlns:a16="http://schemas.microsoft.com/office/drawing/2014/main" id="{B818E6DF-54DF-40DF-93ED-4FBB32B53EB7}"/>
              </a:ext>
            </a:extLst>
          </p:cNvPr>
          <p:cNvSpPr>
            <a:spLocks noGrp="1"/>
          </p:cNvSpPr>
          <p:nvPr>
            <p:ph idx="1"/>
          </p:nvPr>
        </p:nvSpPr>
        <p:spPr/>
        <p:txBody>
          <a:bodyPr>
            <a:normAutofit/>
          </a:bodyPr>
          <a:lstStyle/>
          <a:p>
            <a:r>
              <a:rPr lang="en-US" b="1" dirty="0"/>
              <a:t>General Advice</a:t>
            </a:r>
          </a:p>
          <a:p>
            <a:r>
              <a:rPr lang="en-US" dirty="0"/>
              <a:t>The challenge is deliberately large and vague. You should feel welcomed to identify a small problem within this much larger problem and even to examine only a subset of the data (e.g., a single game or a single tournament). </a:t>
            </a:r>
          </a:p>
          <a:p>
            <a:r>
              <a:rPr lang="en-US" b="1" dirty="0"/>
              <a:t>Where to Begin</a:t>
            </a:r>
          </a:p>
          <a:p>
            <a:pPr lvl="1"/>
            <a:r>
              <a:rPr lang="en-US" dirty="0"/>
              <a:t>First, read the Data Overview.</a:t>
            </a:r>
          </a:p>
          <a:p>
            <a:pPr lvl="1"/>
            <a:r>
              <a:rPr lang="en-US" dirty="0"/>
              <a:t>Read the data codebook.</a:t>
            </a:r>
          </a:p>
          <a:p>
            <a:pPr lvl="1"/>
            <a:r>
              <a:rPr lang="en-US" dirty="0"/>
              <a:t>Consider learning about Rugby 7s: </a:t>
            </a:r>
            <a:r>
              <a:rPr lang="en-US" u="sng" dirty="0">
                <a:hlinkClick r:id="rId2"/>
              </a:rPr>
              <a:t>https://youtu.be/dhmj72KBRTY</a:t>
            </a:r>
            <a:endParaRPr lang="en-US" dirty="0"/>
          </a:p>
        </p:txBody>
      </p:sp>
      <p:sp>
        <p:nvSpPr>
          <p:cNvPr id="4" name="Slide Number Placeholder 3">
            <a:extLst>
              <a:ext uri="{FF2B5EF4-FFF2-40B4-BE49-F238E27FC236}">
                <a16:creationId xmlns:a16="http://schemas.microsoft.com/office/drawing/2014/main" id="{BF8C9D44-5F4E-49A3-9CDC-5BEAF712E48F}"/>
              </a:ext>
            </a:extLst>
          </p:cNvPr>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4278348145"/>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500"/>
                                        <p:tgtEl>
                                          <p:spTgt spid="3">
                                            <p:txEl>
                                              <p:pRg st="3" end="3"/>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D4230-5C7E-450E-9DDA-6D2E8E9BC7FB}"/>
              </a:ext>
            </a:extLst>
          </p:cNvPr>
          <p:cNvSpPr>
            <a:spLocks noGrp="1"/>
          </p:cNvSpPr>
          <p:nvPr>
            <p:ph type="title"/>
          </p:nvPr>
        </p:nvSpPr>
        <p:spPr/>
        <p:txBody>
          <a:bodyPr/>
          <a:lstStyle/>
          <a:p>
            <a:r>
              <a:rPr lang="en-US" dirty="0"/>
              <a:t>Mental Advice</a:t>
            </a:r>
          </a:p>
        </p:txBody>
      </p:sp>
      <p:sp>
        <p:nvSpPr>
          <p:cNvPr id="3" name="Content Placeholder 2">
            <a:extLst>
              <a:ext uri="{FF2B5EF4-FFF2-40B4-BE49-F238E27FC236}">
                <a16:creationId xmlns:a16="http://schemas.microsoft.com/office/drawing/2014/main" id="{56D052C3-D5E4-4110-8A04-8E6B1E6CEA7B}"/>
              </a:ext>
            </a:extLst>
          </p:cNvPr>
          <p:cNvSpPr>
            <a:spLocks noGrp="1"/>
          </p:cNvSpPr>
          <p:nvPr>
            <p:ph idx="1"/>
          </p:nvPr>
        </p:nvSpPr>
        <p:spPr/>
        <p:txBody>
          <a:bodyPr/>
          <a:lstStyle/>
          <a:p>
            <a:r>
              <a:rPr lang="en-US" dirty="0"/>
              <a:t>This is a tall order – an open ended problem coming from several sources of data. We don’t expect you to solve all the world’s problems in 36 hours!</a:t>
            </a:r>
          </a:p>
          <a:p>
            <a:r>
              <a:rPr lang="en-US" dirty="0"/>
              <a:t>Take baby steps.</a:t>
            </a:r>
          </a:p>
          <a:p>
            <a:r>
              <a:rPr lang="en-US" dirty="0"/>
              <a:t>Divide and conquer.</a:t>
            </a:r>
          </a:p>
          <a:p>
            <a:r>
              <a:rPr lang="en-US" dirty="0"/>
              <a:t>Don’t allow yourself to get defeated when considering the totality of the problem.</a:t>
            </a:r>
          </a:p>
          <a:p>
            <a:r>
              <a:rPr lang="en-US" dirty="0"/>
              <a:t>In the end, all you can do is give your best effort. That fact that you are even here is a testament to your commitment to growth. Treat this as a learning experience!</a:t>
            </a:r>
          </a:p>
        </p:txBody>
      </p:sp>
      <p:sp>
        <p:nvSpPr>
          <p:cNvPr id="4" name="Slide Number Placeholder 3">
            <a:extLst>
              <a:ext uri="{FF2B5EF4-FFF2-40B4-BE49-F238E27FC236}">
                <a16:creationId xmlns:a16="http://schemas.microsoft.com/office/drawing/2014/main" id="{CB5E508B-C171-4B36-87C9-468B4B1E9D20}"/>
              </a:ext>
            </a:extLst>
          </p:cNvPr>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348453287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ADD4E-CBBD-43DF-BB6C-6B99087FBD88}"/>
              </a:ext>
            </a:extLst>
          </p:cNvPr>
          <p:cNvSpPr>
            <a:spLocks noGrp="1"/>
          </p:cNvSpPr>
          <p:nvPr>
            <p:ph type="title"/>
          </p:nvPr>
        </p:nvSpPr>
        <p:spPr/>
        <p:txBody>
          <a:bodyPr/>
          <a:lstStyle/>
          <a:p>
            <a:r>
              <a:rPr lang="en-US" dirty="0"/>
              <a:t>Let’s get to work!</a:t>
            </a:r>
          </a:p>
        </p:txBody>
      </p:sp>
      <p:sp>
        <p:nvSpPr>
          <p:cNvPr id="3" name="Content Placeholder 2">
            <a:extLst>
              <a:ext uri="{FF2B5EF4-FFF2-40B4-BE49-F238E27FC236}">
                <a16:creationId xmlns:a16="http://schemas.microsoft.com/office/drawing/2014/main" id="{151080A5-369B-4F18-BD38-A4475B4E5416}"/>
              </a:ext>
            </a:extLst>
          </p:cNvPr>
          <p:cNvSpPr>
            <a:spLocks noGrp="1"/>
          </p:cNvSpPr>
          <p:nvPr>
            <p:ph idx="1"/>
          </p:nvPr>
        </p:nvSpPr>
        <p:spPr/>
        <p:txBody>
          <a:bodyPr/>
          <a:lstStyle/>
          <a:p>
            <a:r>
              <a:rPr lang="en-US" dirty="0"/>
              <a:t>At the end of the weekend you must delete all the data we are about to distribute.</a:t>
            </a:r>
          </a:p>
          <a:p>
            <a:pPr lvl="1"/>
            <a:r>
              <a:rPr lang="en-US" dirty="0"/>
              <a:t>We will have a group purge.</a:t>
            </a:r>
          </a:p>
          <a:p>
            <a:r>
              <a:rPr lang="en-US" dirty="0"/>
              <a:t>For now, let’s get started and have some pizza!!</a:t>
            </a:r>
          </a:p>
        </p:txBody>
      </p:sp>
      <p:sp>
        <p:nvSpPr>
          <p:cNvPr id="4" name="Slide Number Placeholder 3">
            <a:extLst>
              <a:ext uri="{FF2B5EF4-FFF2-40B4-BE49-F238E27FC236}">
                <a16:creationId xmlns:a16="http://schemas.microsoft.com/office/drawing/2014/main" id="{99C67710-66C0-4627-8C51-9BA0E916CE35}"/>
              </a:ext>
            </a:extLst>
          </p:cNvPr>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38996018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E0C72D-F427-4B85-9B4F-62684694B54F}"/>
              </a:ext>
            </a:extLst>
          </p:cNvPr>
          <p:cNvSpPr>
            <a:spLocks noGrp="1"/>
          </p:cNvSpPr>
          <p:nvPr>
            <p:ph type="title"/>
          </p:nvPr>
        </p:nvSpPr>
        <p:spPr/>
        <p:txBody>
          <a:bodyPr/>
          <a:lstStyle/>
          <a:p>
            <a:r>
              <a:rPr lang="en-US" dirty="0"/>
              <a:t>Welcome!!</a:t>
            </a:r>
          </a:p>
        </p:txBody>
      </p:sp>
      <p:sp>
        <p:nvSpPr>
          <p:cNvPr id="3" name="Content Placeholder 2">
            <a:extLst>
              <a:ext uri="{FF2B5EF4-FFF2-40B4-BE49-F238E27FC236}">
                <a16:creationId xmlns:a16="http://schemas.microsoft.com/office/drawing/2014/main" id="{C2D1952C-9533-466E-8435-25D349F274D5}"/>
              </a:ext>
            </a:extLst>
          </p:cNvPr>
          <p:cNvSpPr>
            <a:spLocks noGrp="1"/>
          </p:cNvSpPr>
          <p:nvPr>
            <p:ph idx="1"/>
          </p:nvPr>
        </p:nvSpPr>
        <p:spPr/>
        <p:txBody>
          <a:bodyPr>
            <a:normAutofit/>
          </a:bodyPr>
          <a:lstStyle/>
          <a:p>
            <a:pPr marL="400050" indent="-400050">
              <a:buFont typeface="+mj-lt"/>
              <a:buAutoNum type="romanUcPeriod"/>
            </a:pPr>
            <a:r>
              <a:rPr lang="en-US" sz="2400" dirty="0"/>
              <a:t>Introductions/</a:t>
            </a:r>
            <a:r>
              <a:rPr lang="en-US" sz="2400" dirty="0" err="1"/>
              <a:t>DataFest</a:t>
            </a:r>
            <a:r>
              <a:rPr lang="en-US" sz="2400" dirty="0"/>
              <a:t> Info</a:t>
            </a:r>
          </a:p>
          <a:p>
            <a:pPr marL="400050" indent="-400050">
              <a:buFont typeface="+mj-lt"/>
              <a:buAutoNum type="romanUcPeriod"/>
            </a:pPr>
            <a:r>
              <a:rPr lang="en-US" sz="2400" dirty="0"/>
              <a:t>Important Links</a:t>
            </a:r>
          </a:p>
          <a:p>
            <a:pPr marL="400050" indent="-400050">
              <a:buFont typeface="+mj-lt"/>
              <a:buAutoNum type="romanUcPeriod"/>
            </a:pPr>
            <a:r>
              <a:rPr lang="en-US" sz="2400" dirty="0"/>
              <a:t>Important Times</a:t>
            </a:r>
          </a:p>
          <a:p>
            <a:pPr marL="400050" indent="-400050">
              <a:buFont typeface="+mj-lt"/>
              <a:buAutoNum type="romanUcPeriod"/>
            </a:pPr>
            <a:r>
              <a:rPr lang="en-US" sz="2400" dirty="0"/>
              <a:t>Rules/Judging</a:t>
            </a:r>
          </a:p>
          <a:p>
            <a:pPr marL="400050" indent="-400050">
              <a:buFont typeface="+mj-lt"/>
              <a:buAutoNum type="romanUcPeriod"/>
            </a:pPr>
            <a:r>
              <a:rPr lang="en-US" sz="2400" dirty="0"/>
              <a:t>Contact Info</a:t>
            </a:r>
          </a:p>
          <a:p>
            <a:pPr marL="400050" indent="-400050">
              <a:buFont typeface="+mj-lt"/>
              <a:buAutoNum type="romanUcPeriod"/>
            </a:pPr>
            <a:r>
              <a:rPr lang="en-US" sz="2400" dirty="0"/>
              <a:t>THE DATA!!!!</a:t>
            </a:r>
          </a:p>
          <a:p>
            <a:pPr marL="400050" indent="-400050">
              <a:buFont typeface="+mj-lt"/>
              <a:buAutoNum type="romanUcPeriod"/>
            </a:pPr>
            <a:r>
              <a:rPr lang="en-US" sz="2400" dirty="0"/>
              <a:t>P.I.Z.Z.A.</a:t>
            </a:r>
          </a:p>
        </p:txBody>
      </p:sp>
      <p:sp>
        <p:nvSpPr>
          <p:cNvPr id="6" name="Slide Number Placeholder 5">
            <a:extLst>
              <a:ext uri="{FF2B5EF4-FFF2-40B4-BE49-F238E27FC236}">
                <a16:creationId xmlns:a16="http://schemas.microsoft.com/office/drawing/2014/main" id="{D8C3CA98-0149-44CF-A306-CA60703E1A74}"/>
              </a:ext>
            </a:extLst>
          </p:cNvPr>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13219939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CC3459-F9EF-4373-B6DA-74D53A9C61DE}"/>
              </a:ext>
            </a:extLst>
          </p:cNvPr>
          <p:cNvSpPr>
            <a:spLocks noGrp="1"/>
          </p:cNvSpPr>
          <p:nvPr>
            <p:ph type="title"/>
          </p:nvPr>
        </p:nvSpPr>
        <p:spPr/>
        <p:txBody>
          <a:bodyPr/>
          <a:lstStyle/>
          <a:p>
            <a:r>
              <a:rPr lang="en-US" dirty="0"/>
              <a:t>Introductions/</a:t>
            </a:r>
            <a:r>
              <a:rPr lang="en-US" dirty="0" err="1"/>
              <a:t>DataFest</a:t>
            </a:r>
            <a:r>
              <a:rPr lang="en-US" dirty="0"/>
              <a:t> Background</a:t>
            </a:r>
          </a:p>
        </p:txBody>
      </p:sp>
      <p:sp>
        <p:nvSpPr>
          <p:cNvPr id="3" name="Content Placeholder 2">
            <a:extLst>
              <a:ext uri="{FF2B5EF4-FFF2-40B4-BE49-F238E27FC236}">
                <a16:creationId xmlns:a16="http://schemas.microsoft.com/office/drawing/2014/main" id="{BEC662C0-F6DC-4C5C-85F0-48ECFDFA0CF9}"/>
              </a:ext>
            </a:extLst>
          </p:cNvPr>
          <p:cNvSpPr>
            <a:spLocks noGrp="1"/>
          </p:cNvSpPr>
          <p:nvPr>
            <p:ph idx="1"/>
          </p:nvPr>
        </p:nvSpPr>
        <p:spPr>
          <a:xfrm>
            <a:off x="1154954" y="2603500"/>
            <a:ext cx="8825659" cy="3784048"/>
          </a:xfrm>
        </p:spPr>
        <p:txBody>
          <a:bodyPr>
            <a:normAutofit fontScale="77500" lnSpcReduction="20000"/>
          </a:bodyPr>
          <a:lstStyle/>
          <a:p>
            <a:r>
              <a:rPr lang="en-US" sz="2800" dirty="0"/>
              <a:t>People you need to know:</a:t>
            </a:r>
          </a:p>
          <a:p>
            <a:pPr lvl="1"/>
            <a:r>
              <a:rPr lang="en-US" sz="2600" dirty="0"/>
              <a:t>Charles South, PhD</a:t>
            </a:r>
          </a:p>
          <a:p>
            <a:pPr lvl="1"/>
            <a:r>
              <a:rPr lang="en-US" sz="2600" dirty="0"/>
              <a:t>Steve Robertson, PhD</a:t>
            </a:r>
          </a:p>
          <a:p>
            <a:pPr lvl="1"/>
            <a:r>
              <a:rPr lang="en-US" sz="2600" dirty="0"/>
              <a:t>Sheila Crain and Ginny Diaz</a:t>
            </a:r>
          </a:p>
          <a:p>
            <a:r>
              <a:rPr lang="en-US" sz="2800" dirty="0" err="1"/>
              <a:t>DataFest</a:t>
            </a:r>
            <a:r>
              <a:rPr lang="en-US" sz="2800" dirty="0"/>
              <a:t> was founded at UCLA in 2011.</a:t>
            </a:r>
          </a:p>
          <a:p>
            <a:pPr lvl="1"/>
            <a:r>
              <a:rPr lang="en-US" sz="2600" dirty="0"/>
              <a:t>This year, there are 41 host schools and even more schools participating!</a:t>
            </a:r>
          </a:p>
          <a:p>
            <a:pPr lvl="1"/>
            <a:r>
              <a:rPr lang="en-US" sz="2600" dirty="0" err="1"/>
              <a:t>DataFest</a:t>
            </a:r>
            <a:r>
              <a:rPr lang="en-US" sz="2600" dirty="0"/>
              <a:t> will be hosted every weekend from now until May 3.</a:t>
            </a:r>
          </a:p>
          <a:p>
            <a:pPr lvl="1"/>
            <a:r>
              <a:rPr lang="en-US" sz="2600" dirty="0"/>
              <a:t>You are the FIRST group (along with Arizona State) to be participating!</a:t>
            </a:r>
          </a:p>
        </p:txBody>
      </p:sp>
      <p:sp>
        <p:nvSpPr>
          <p:cNvPr id="8" name="Slide Number Placeholder 7">
            <a:extLst>
              <a:ext uri="{FF2B5EF4-FFF2-40B4-BE49-F238E27FC236}">
                <a16:creationId xmlns:a16="http://schemas.microsoft.com/office/drawing/2014/main" id="{1B9923F6-4665-4B64-98C1-ABCFDE138490}"/>
              </a:ext>
            </a:extLst>
          </p:cNvPr>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2945828606"/>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9741F-2CD9-4562-945C-711AA8018BBA}"/>
              </a:ext>
            </a:extLst>
          </p:cNvPr>
          <p:cNvSpPr>
            <a:spLocks noGrp="1"/>
          </p:cNvSpPr>
          <p:nvPr>
            <p:ph type="title"/>
          </p:nvPr>
        </p:nvSpPr>
        <p:spPr/>
        <p:txBody>
          <a:bodyPr/>
          <a:lstStyle/>
          <a:p>
            <a:r>
              <a:rPr lang="en-US" dirty="0"/>
              <a:t>Important Links</a:t>
            </a:r>
          </a:p>
        </p:txBody>
      </p:sp>
      <p:sp>
        <p:nvSpPr>
          <p:cNvPr id="3" name="Content Placeholder 2">
            <a:extLst>
              <a:ext uri="{FF2B5EF4-FFF2-40B4-BE49-F238E27FC236}">
                <a16:creationId xmlns:a16="http://schemas.microsoft.com/office/drawing/2014/main" id="{D2C9BF3F-3AA9-4684-98DC-1BC16BD33B1E}"/>
              </a:ext>
            </a:extLst>
          </p:cNvPr>
          <p:cNvSpPr>
            <a:spLocks noGrp="1"/>
          </p:cNvSpPr>
          <p:nvPr>
            <p:ph idx="1"/>
          </p:nvPr>
        </p:nvSpPr>
        <p:spPr/>
        <p:txBody>
          <a:bodyPr>
            <a:normAutofit lnSpcReduction="10000"/>
          </a:bodyPr>
          <a:lstStyle/>
          <a:p>
            <a:r>
              <a:rPr lang="en-US" dirty="0"/>
              <a:t>Please “like” the SMU Statistical Science Facebook page.</a:t>
            </a:r>
          </a:p>
          <a:p>
            <a:pPr lvl="1"/>
            <a:r>
              <a:rPr lang="en-US" u="sng" dirty="0">
                <a:hlinkClick r:id="rId2"/>
              </a:rPr>
              <a:t>https://www.facebook.com/SMUStatistics/</a:t>
            </a:r>
            <a:endParaRPr lang="en-US" dirty="0"/>
          </a:p>
          <a:p>
            <a:pPr lvl="1"/>
            <a:r>
              <a:rPr lang="en-US" dirty="0"/>
              <a:t>We will post any critical announcements there.</a:t>
            </a:r>
          </a:p>
          <a:p>
            <a:pPr lvl="1"/>
            <a:r>
              <a:rPr lang="en-US" dirty="0"/>
              <a:t>Use the hashtags #</a:t>
            </a:r>
            <a:r>
              <a:rPr lang="en-US" dirty="0" err="1"/>
              <a:t>ASADatafest</a:t>
            </a:r>
            <a:r>
              <a:rPr lang="en-US" dirty="0"/>
              <a:t> and #SMUDataFest2019 for any social media posts.</a:t>
            </a:r>
          </a:p>
          <a:p>
            <a:pPr lvl="1"/>
            <a:r>
              <a:rPr lang="en-US" dirty="0"/>
              <a:t>DO NOT POST ANYTHING DATA RELATED!</a:t>
            </a:r>
          </a:p>
          <a:p>
            <a:r>
              <a:rPr lang="en-US" dirty="0"/>
              <a:t>Check the SMU Stat Club Webpage for all breakout presentations</a:t>
            </a:r>
          </a:p>
          <a:p>
            <a:pPr lvl="1"/>
            <a:r>
              <a:rPr lang="en-US" u="sng" dirty="0">
                <a:hlinkClick r:id="rId3"/>
              </a:rPr>
              <a:t>https://community.amstat.org/smu-sc/home</a:t>
            </a:r>
            <a:endParaRPr lang="en-US" dirty="0"/>
          </a:p>
          <a:p>
            <a:r>
              <a:rPr lang="en-US" dirty="0"/>
              <a:t>The ASA has created a Q&amp;A page for all things related to this project:</a:t>
            </a:r>
          </a:p>
          <a:p>
            <a:pPr lvl="1"/>
            <a:r>
              <a:rPr lang="en-US" u="sng" dirty="0">
                <a:hlinkClick r:id="rId4"/>
              </a:rPr>
              <a:t>http://bit.ly/df19-qa</a:t>
            </a:r>
            <a:endParaRPr lang="en-US" dirty="0"/>
          </a:p>
        </p:txBody>
      </p:sp>
      <p:sp>
        <p:nvSpPr>
          <p:cNvPr id="7" name="Slide Number Placeholder 6">
            <a:extLst>
              <a:ext uri="{FF2B5EF4-FFF2-40B4-BE49-F238E27FC236}">
                <a16:creationId xmlns:a16="http://schemas.microsoft.com/office/drawing/2014/main" id="{BBF88E77-866E-4D0B-956E-7FCF6FD3961A}"/>
              </a:ext>
            </a:extLst>
          </p:cNvPr>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32469127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77DE6-51F8-47B8-88E5-7E1D519E769A}"/>
              </a:ext>
            </a:extLst>
          </p:cNvPr>
          <p:cNvSpPr>
            <a:spLocks noGrp="1"/>
          </p:cNvSpPr>
          <p:nvPr>
            <p:ph type="title"/>
          </p:nvPr>
        </p:nvSpPr>
        <p:spPr/>
        <p:txBody>
          <a:bodyPr/>
          <a:lstStyle/>
          <a:p>
            <a:r>
              <a:rPr lang="en-US" dirty="0"/>
              <a:t>Important Times</a:t>
            </a:r>
          </a:p>
        </p:txBody>
      </p:sp>
      <p:sp>
        <p:nvSpPr>
          <p:cNvPr id="3" name="Content Placeholder 2">
            <a:extLst>
              <a:ext uri="{FF2B5EF4-FFF2-40B4-BE49-F238E27FC236}">
                <a16:creationId xmlns:a16="http://schemas.microsoft.com/office/drawing/2014/main" id="{1B9F7284-CC78-4F2D-A9B4-94F29945D551}"/>
              </a:ext>
            </a:extLst>
          </p:cNvPr>
          <p:cNvSpPr>
            <a:spLocks noGrp="1"/>
          </p:cNvSpPr>
          <p:nvPr>
            <p:ph sz="half" idx="1"/>
          </p:nvPr>
        </p:nvSpPr>
        <p:spPr/>
        <p:txBody>
          <a:bodyPr>
            <a:normAutofit fontScale="92500" lnSpcReduction="10000"/>
          </a:bodyPr>
          <a:lstStyle/>
          <a:p>
            <a:r>
              <a:rPr lang="en-US" dirty="0"/>
              <a:t>Friday</a:t>
            </a:r>
          </a:p>
          <a:p>
            <a:pPr lvl="1"/>
            <a:r>
              <a:rPr lang="en-US" dirty="0"/>
              <a:t>Dinner - 7:30pm</a:t>
            </a:r>
          </a:p>
          <a:p>
            <a:pPr lvl="1"/>
            <a:r>
              <a:rPr lang="en-US" dirty="0"/>
              <a:t>Breakout #1 (Intro to R) – 7:30pm</a:t>
            </a:r>
          </a:p>
          <a:p>
            <a:pPr lvl="1"/>
            <a:r>
              <a:rPr lang="en-US" dirty="0"/>
              <a:t>Breakout #2 (Data Wrangling in R) – 9:00pm</a:t>
            </a:r>
          </a:p>
          <a:p>
            <a:pPr lvl="1"/>
            <a:r>
              <a:rPr lang="en-US" dirty="0"/>
              <a:t>Midnight – doors close</a:t>
            </a:r>
          </a:p>
        </p:txBody>
      </p:sp>
      <p:sp>
        <p:nvSpPr>
          <p:cNvPr id="6" name="Content Placeholder 5">
            <a:extLst>
              <a:ext uri="{FF2B5EF4-FFF2-40B4-BE49-F238E27FC236}">
                <a16:creationId xmlns:a16="http://schemas.microsoft.com/office/drawing/2014/main" id="{9A51B0B4-5F1F-4358-8EF6-963F0B4DCF6A}"/>
              </a:ext>
            </a:extLst>
          </p:cNvPr>
          <p:cNvSpPr>
            <a:spLocks noGrp="1"/>
          </p:cNvSpPr>
          <p:nvPr>
            <p:ph sz="half" idx="2"/>
          </p:nvPr>
        </p:nvSpPr>
        <p:spPr/>
        <p:txBody>
          <a:bodyPr>
            <a:normAutofit fontScale="92500" lnSpcReduction="10000"/>
          </a:bodyPr>
          <a:lstStyle/>
          <a:p>
            <a:r>
              <a:rPr lang="en-US" dirty="0"/>
              <a:t>Saturday</a:t>
            </a:r>
          </a:p>
          <a:p>
            <a:pPr lvl="1"/>
            <a:r>
              <a:rPr lang="en-US" dirty="0"/>
              <a:t>8:00am – doors open</a:t>
            </a:r>
          </a:p>
          <a:p>
            <a:pPr lvl="1"/>
            <a:r>
              <a:rPr lang="en-US" dirty="0"/>
              <a:t>Breakfast – 8:00am-10:00am</a:t>
            </a:r>
          </a:p>
          <a:p>
            <a:pPr lvl="1"/>
            <a:r>
              <a:rPr lang="en-US" dirty="0"/>
              <a:t>Breakout #3 (</a:t>
            </a:r>
            <a:r>
              <a:rPr lang="en-US" dirty="0" err="1"/>
              <a:t>PySpark</a:t>
            </a:r>
            <a:r>
              <a:rPr lang="en-US" dirty="0"/>
              <a:t>) – 10:00am</a:t>
            </a:r>
          </a:p>
          <a:p>
            <a:pPr lvl="1"/>
            <a:r>
              <a:rPr lang="en-US" dirty="0"/>
              <a:t>Lunch – 12:00pm</a:t>
            </a:r>
          </a:p>
          <a:p>
            <a:pPr lvl="1"/>
            <a:r>
              <a:rPr lang="en-US" dirty="0"/>
              <a:t>Breakout #4 (Intro to Machine Learning) – 1:00pm</a:t>
            </a:r>
          </a:p>
          <a:p>
            <a:pPr lvl="1"/>
            <a:r>
              <a:rPr lang="en-US" dirty="0"/>
              <a:t>Breakout #5 (Data Visualization w/ </a:t>
            </a:r>
            <a:r>
              <a:rPr lang="en-US" dirty="0" err="1"/>
              <a:t>ggplot</a:t>
            </a:r>
            <a:r>
              <a:rPr lang="en-US" dirty="0"/>
              <a:t> and shiny) – 4:00pm</a:t>
            </a:r>
          </a:p>
          <a:p>
            <a:pPr lvl="1"/>
            <a:r>
              <a:rPr lang="en-US" dirty="0"/>
              <a:t>Dinner – 5:00pm-7:00pm</a:t>
            </a:r>
          </a:p>
          <a:p>
            <a:pPr lvl="1"/>
            <a:r>
              <a:rPr lang="en-US" dirty="0"/>
              <a:t>Midnight – doors close</a:t>
            </a:r>
          </a:p>
          <a:p>
            <a:endParaRPr lang="en-US" dirty="0"/>
          </a:p>
        </p:txBody>
      </p:sp>
      <p:sp>
        <p:nvSpPr>
          <p:cNvPr id="7" name="Slide Number Placeholder 6">
            <a:extLst>
              <a:ext uri="{FF2B5EF4-FFF2-40B4-BE49-F238E27FC236}">
                <a16:creationId xmlns:a16="http://schemas.microsoft.com/office/drawing/2014/main" id="{6E65B1A3-CD5D-46F2-B56F-BE4E00093E1A}"/>
              </a:ext>
            </a:extLst>
          </p:cNvPr>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246714563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6">
                                            <p:txEl>
                                              <p:pRg st="0" end="0"/>
                                            </p:txEl>
                                          </p:spTgt>
                                        </p:tgtEl>
                                        <p:attrNameLst>
                                          <p:attrName>style.visibility</p:attrName>
                                        </p:attrNameLst>
                                      </p:cBhvr>
                                      <p:to>
                                        <p:strVal val="visible"/>
                                      </p:to>
                                    </p:set>
                                    <p:animEffect transition="in" filter="fade">
                                      <p:cBhvr>
                                        <p:cTn id="24" dur="500"/>
                                        <p:tgtEl>
                                          <p:spTgt spid="6">
                                            <p:txEl>
                                              <p:pRg st="0" end="0"/>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fade">
                                      <p:cBhvr>
                                        <p:cTn id="27" dur="500"/>
                                        <p:tgtEl>
                                          <p:spTgt spid="6">
                                            <p:txEl>
                                              <p:pRg st="1" end="1"/>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fade">
                                      <p:cBhvr>
                                        <p:cTn id="30" dur="500"/>
                                        <p:tgtEl>
                                          <p:spTgt spid="6">
                                            <p:txEl>
                                              <p:pRg st="2" end="2"/>
                                            </p:txEl>
                                          </p:spTgt>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6">
                                            <p:txEl>
                                              <p:pRg st="3" end="3"/>
                                            </p:txEl>
                                          </p:spTgt>
                                        </p:tgtEl>
                                        <p:attrNameLst>
                                          <p:attrName>style.visibility</p:attrName>
                                        </p:attrNameLst>
                                      </p:cBhvr>
                                      <p:to>
                                        <p:strVal val="visible"/>
                                      </p:to>
                                    </p:set>
                                    <p:animEffect transition="in" filter="fade">
                                      <p:cBhvr>
                                        <p:cTn id="33" dur="500"/>
                                        <p:tgtEl>
                                          <p:spTgt spid="6">
                                            <p:txEl>
                                              <p:pRg st="3" end="3"/>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6">
                                            <p:txEl>
                                              <p:pRg st="4" end="4"/>
                                            </p:txEl>
                                          </p:spTgt>
                                        </p:tgtEl>
                                        <p:attrNameLst>
                                          <p:attrName>style.visibility</p:attrName>
                                        </p:attrNameLst>
                                      </p:cBhvr>
                                      <p:to>
                                        <p:strVal val="visible"/>
                                      </p:to>
                                    </p:set>
                                    <p:animEffect transition="in" filter="fade">
                                      <p:cBhvr>
                                        <p:cTn id="36" dur="500"/>
                                        <p:tgtEl>
                                          <p:spTgt spid="6">
                                            <p:txEl>
                                              <p:pRg st="4" end="4"/>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6">
                                            <p:txEl>
                                              <p:pRg st="5" end="5"/>
                                            </p:txEl>
                                          </p:spTgt>
                                        </p:tgtEl>
                                        <p:attrNameLst>
                                          <p:attrName>style.visibility</p:attrName>
                                        </p:attrNameLst>
                                      </p:cBhvr>
                                      <p:to>
                                        <p:strVal val="visible"/>
                                      </p:to>
                                    </p:set>
                                    <p:animEffect transition="in" filter="fade">
                                      <p:cBhvr>
                                        <p:cTn id="39" dur="500"/>
                                        <p:tgtEl>
                                          <p:spTgt spid="6">
                                            <p:txEl>
                                              <p:pRg st="5" end="5"/>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6">
                                            <p:txEl>
                                              <p:pRg st="6" end="6"/>
                                            </p:txEl>
                                          </p:spTgt>
                                        </p:tgtEl>
                                        <p:attrNameLst>
                                          <p:attrName>style.visibility</p:attrName>
                                        </p:attrNameLst>
                                      </p:cBhvr>
                                      <p:to>
                                        <p:strVal val="visible"/>
                                      </p:to>
                                    </p:set>
                                    <p:animEffect transition="in" filter="fade">
                                      <p:cBhvr>
                                        <p:cTn id="42" dur="500"/>
                                        <p:tgtEl>
                                          <p:spTgt spid="6">
                                            <p:txEl>
                                              <p:pRg st="6" end="6"/>
                                            </p:txEl>
                                          </p:spTgt>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6">
                                            <p:txEl>
                                              <p:pRg st="7" end="7"/>
                                            </p:txEl>
                                          </p:spTgt>
                                        </p:tgtEl>
                                        <p:attrNameLst>
                                          <p:attrName>style.visibility</p:attrName>
                                        </p:attrNameLst>
                                      </p:cBhvr>
                                      <p:to>
                                        <p:strVal val="visible"/>
                                      </p:to>
                                    </p:set>
                                    <p:animEffect transition="in" filter="fade">
                                      <p:cBhvr>
                                        <p:cTn id="45" dur="500"/>
                                        <p:tgtEl>
                                          <p:spTgt spid="6">
                                            <p:txEl>
                                              <p:pRg st="7" end="7"/>
                                            </p:txEl>
                                          </p:spTgt>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6">
                                            <p:txEl>
                                              <p:pRg st="8" end="8"/>
                                            </p:txEl>
                                          </p:spTgt>
                                        </p:tgtEl>
                                        <p:attrNameLst>
                                          <p:attrName>style.visibility</p:attrName>
                                        </p:attrNameLst>
                                      </p:cBhvr>
                                      <p:to>
                                        <p:strVal val="visible"/>
                                      </p:to>
                                    </p:set>
                                    <p:animEffect transition="in" filter="fade">
                                      <p:cBhvr>
                                        <p:cTn id="48" dur="500"/>
                                        <p:tgtEl>
                                          <p:spTgt spid="6">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77DE6-51F8-47B8-88E5-7E1D519E769A}"/>
              </a:ext>
            </a:extLst>
          </p:cNvPr>
          <p:cNvSpPr>
            <a:spLocks noGrp="1"/>
          </p:cNvSpPr>
          <p:nvPr>
            <p:ph type="title"/>
          </p:nvPr>
        </p:nvSpPr>
        <p:spPr/>
        <p:txBody>
          <a:bodyPr/>
          <a:lstStyle/>
          <a:p>
            <a:r>
              <a:rPr lang="en-US" dirty="0"/>
              <a:t>Important Times</a:t>
            </a:r>
          </a:p>
        </p:txBody>
      </p:sp>
      <p:sp>
        <p:nvSpPr>
          <p:cNvPr id="3" name="Content Placeholder 2">
            <a:extLst>
              <a:ext uri="{FF2B5EF4-FFF2-40B4-BE49-F238E27FC236}">
                <a16:creationId xmlns:a16="http://schemas.microsoft.com/office/drawing/2014/main" id="{1B9F7284-CC78-4F2D-A9B4-94F29945D551}"/>
              </a:ext>
            </a:extLst>
          </p:cNvPr>
          <p:cNvSpPr>
            <a:spLocks noGrp="1"/>
          </p:cNvSpPr>
          <p:nvPr>
            <p:ph idx="1"/>
          </p:nvPr>
        </p:nvSpPr>
        <p:spPr/>
        <p:txBody>
          <a:bodyPr>
            <a:normAutofit/>
          </a:bodyPr>
          <a:lstStyle/>
          <a:p>
            <a:r>
              <a:rPr lang="en-US" dirty="0"/>
              <a:t>Sunday</a:t>
            </a:r>
          </a:p>
          <a:p>
            <a:pPr lvl="1"/>
            <a:r>
              <a:rPr lang="en-US" dirty="0"/>
              <a:t>8:00am – doors open</a:t>
            </a:r>
          </a:p>
          <a:p>
            <a:pPr lvl="1"/>
            <a:r>
              <a:rPr lang="en-US" dirty="0"/>
              <a:t>Brunch – 10:00am</a:t>
            </a:r>
          </a:p>
          <a:p>
            <a:pPr lvl="1"/>
            <a:r>
              <a:rPr lang="en-US" dirty="0"/>
              <a:t>11:30am – Presentations Due</a:t>
            </a:r>
          </a:p>
          <a:p>
            <a:pPr lvl="1"/>
            <a:r>
              <a:rPr lang="en-US" dirty="0"/>
              <a:t>12:00pm – Presentations</a:t>
            </a:r>
          </a:p>
          <a:p>
            <a:pPr lvl="1"/>
            <a:r>
              <a:rPr lang="en-US" dirty="0"/>
              <a:t>Judging/Awards to follow</a:t>
            </a:r>
          </a:p>
        </p:txBody>
      </p:sp>
      <p:sp>
        <p:nvSpPr>
          <p:cNvPr id="4" name="Slide Number Placeholder 3">
            <a:extLst>
              <a:ext uri="{FF2B5EF4-FFF2-40B4-BE49-F238E27FC236}">
                <a16:creationId xmlns:a16="http://schemas.microsoft.com/office/drawing/2014/main" id="{12424B87-BD47-4081-BFFB-BC14EE0D9EEE}"/>
              </a:ext>
            </a:extLst>
          </p:cNvPr>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115665161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fade">
                                      <p:cBhvr>
                                        <p:cTn id="13" dur="500"/>
                                        <p:tgtEl>
                                          <p:spTgt spid="3">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fade">
                                      <p:cBhvr>
                                        <p:cTn id="16" dur="500"/>
                                        <p:tgtEl>
                                          <p:spTgt spid="3">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500"/>
                                        <p:tgtEl>
                                          <p:spTgt spid="3">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D4B29-A5B4-4BF5-A245-7E118FC163F6}"/>
              </a:ext>
            </a:extLst>
          </p:cNvPr>
          <p:cNvSpPr>
            <a:spLocks noGrp="1"/>
          </p:cNvSpPr>
          <p:nvPr>
            <p:ph type="title"/>
          </p:nvPr>
        </p:nvSpPr>
        <p:spPr/>
        <p:txBody>
          <a:bodyPr/>
          <a:lstStyle/>
          <a:p>
            <a:r>
              <a:rPr lang="en-US" dirty="0"/>
              <a:t>Rules/Judging</a:t>
            </a:r>
          </a:p>
        </p:txBody>
      </p:sp>
      <p:sp>
        <p:nvSpPr>
          <p:cNvPr id="3" name="Content Placeholder 2">
            <a:extLst>
              <a:ext uri="{FF2B5EF4-FFF2-40B4-BE49-F238E27FC236}">
                <a16:creationId xmlns:a16="http://schemas.microsoft.com/office/drawing/2014/main" id="{94B5A617-8643-4296-B0B3-1F5F7BD074D9}"/>
              </a:ext>
            </a:extLst>
          </p:cNvPr>
          <p:cNvSpPr>
            <a:spLocks noGrp="1"/>
          </p:cNvSpPr>
          <p:nvPr>
            <p:ph idx="1"/>
          </p:nvPr>
        </p:nvSpPr>
        <p:spPr/>
        <p:txBody>
          <a:bodyPr>
            <a:normAutofit fontScale="85000" lnSpcReduction="20000"/>
          </a:bodyPr>
          <a:lstStyle/>
          <a:p>
            <a:pPr>
              <a:lnSpc>
                <a:spcPct val="120000"/>
              </a:lnSpc>
            </a:pPr>
            <a:r>
              <a:rPr lang="en-US" dirty="0"/>
              <a:t>You can come and go as you please, but </a:t>
            </a:r>
            <a:r>
              <a:rPr lang="en-US" b="1" u="sng" dirty="0"/>
              <a:t>all work must be completed on premises</a:t>
            </a:r>
            <a:r>
              <a:rPr lang="en-US" dirty="0"/>
              <a:t>. </a:t>
            </a:r>
          </a:p>
          <a:p>
            <a:pPr lvl="1">
              <a:lnSpc>
                <a:spcPct val="120000"/>
              </a:lnSpc>
            </a:pPr>
            <a:r>
              <a:rPr lang="en-US" dirty="0"/>
              <a:t>If you leave at 10:00pm or later, you will not be allowed to re-enter that same night.</a:t>
            </a:r>
          </a:p>
          <a:p>
            <a:pPr>
              <a:lnSpc>
                <a:spcPct val="120000"/>
              </a:lnSpc>
            </a:pPr>
            <a:r>
              <a:rPr lang="en-US" dirty="0"/>
              <a:t>You may use any software you’d like to analyze the data.</a:t>
            </a:r>
          </a:p>
          <a:p>
            <a:pPr>
              <a:lnSpc>
                <a:spcPct val="120000"/>
              </a:lnSpc>
            </a:pPr>
            <a:r>
              <a:rPr lang="en-US" dirty="0"/>
              <a:t>At all times there will be at least one mentor present.</a:t>
            </a:r>
          </a:p>
          <a:p>
            <a:pPr lvl="0">
              <a:lnSpc>
                <a:spcPct val="120000"/>
              </a:lnSpc>
            </a:pPr>
            <a:r>
              <a:rPr lang="en-US" dirty="0"/>
              <a:t>Please wear your name tag at all times so that we know who belongs and who doesn't. </a:t>
            </a:r>
          </a:p>
          <a:p>
            <a:pPr>
              <a:lnSpc>
                <a:spcPct val="120000"/>
              </a:lnSpc>
            </a:pPr>
            <a:r>
              <a:rPr lang="en-US" dirty="0"/>
              <a:t>Please let one of our consultants know if you see anything or anyone suspicious. Do not leave backpacks or valuables unguarded.</a:t>
            </a:r>
          </a:p>
          <a:p>
            <a:pPr>
              <a:lnSpc>
                <a:spcPct val="120000"/>
              </a:lnSpc>
            </a:pPr>
            <a:r>
              <a:rPr lang="en-US" dirty="0"/>
              <a:t>This is a friendly competition. Feel free to ask for help, but don't be surprised if no one knows the answer! We'll do our best, and if at any time we learn the answer, we'll share it with you. In exchange, if you solve a problem that another team might be having, please share it with them. </a:t>
            </a:r>
          </a:p>
          <a:p>
            <a:pPr>
              <a:lnSpc>
                <a:spcPct val="120000"/>
              </a:lnSpc>
            </a:pPr>
            <a:endParaRPr lang="en-US" dirty="0"/>
          </a:p>
        </p:txBody>
      </p:sp>
      <p:sp>
        <p:nvSpPr>
          <p:cNvPr id="4" name="Slide Number Placeholder 3">
            <a:extLst>
              <a:ext uri="{FF2B5EF4-FFF2-40B4-BE49-F238E27FC236}">
                <a16:creationId xmlns:a16="http://schemas.microsoft.com/office/drawing/2014/main" id="{0ADFBF55-2114-43B3-A18B-240E53F14A88}"/>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1280173661"/>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D4B29-A5B4-4BF5-A245-7E118FC163F6}"/>
              </a:ext>
            </a:extLst>
          </p:cNvPr>
          <p:cNvSpPr>
            <a:spLocks noGrp="1"/>
          </p:cNvSpPr>
          <p:nvPr>
            <p:ph type="title"/>
          </p:nvPr>
        </p:nvSpPr>
        <p:spPr/>
        <p:txBody>
          <a:bodyPr/>
          <a:lstStyle/>
          <a:p>
            <a:r>
              <a:rPr lang="en-US" dirty="0"/>
              <a:t>Rules/Judging</a:t>
            </a:r>
          </a:p>
        </p:txBody>
      </p:sp>
      <p:sp>
        <p:nvSpPr>
          <p:cNvPr id="3" name="Content Placeholder 2">
            <a:extLst>
              <a:ext uri="{FF2B5EF4-FFF2-40B4-BE49-F238E27FC236}">
                <a16:creationId xmlns:a16="http://schemas.microsoft.com/office/drawing/2014/main" id="{94B5A617-8643-4296-B0B3-1F5F7BD074D9}"/>
              </a:ext>
            </a:extLst>
          </p:cNvPr>
          <p:cNvSpPr>
            <a:spLocks noGrp="1"/>
          </p:cNvSpPr>
          <p:nvPr>
            <p:ph idx="1"/>
          </p:nvPr>
        </p:nvSpPr>
        <p:spPr/>
        <p:txBody>
          <a:bodyPr>
            <a:normAutofit fontScale="92500" lnSpcReduction="10000"/>
          </a:bodyPr>
          <a:lstStyle/>
          <a:p>
            <a:pPr lvl="0">
              <a:lnSpc>
                <a:spcPct val="110000"/>
              </a:lnSpc>
            </a:pPr>
            <a:r>
              <a:rPr lang="en-US" dirty="0"/>
              <a:t>Each team will have </a:t>
            </a:r>
            <a:r>
              <a:rPr lang="en-US" b="1" dirty="0"/>
              <a:t>5 minutes</a:t>
            </a:r>
            <a:r>
              <a:rPr lang="en-US" dirty="0"/>
              <a:t> to present their findings to the judges. </a:t>
            </a:r>
          </a:p>
          <a:p>
            <a:pPr lvl="0">
              <a:lnSpc>
                <a:spcPct val="110000"/>
              </a:lnSpc>
            </a:pPr>
            <a:r>
              <a:rPr lang="en-US" dirty="0"/>
              <a:t>Each team will be allowed </a:t>
            </a:r>
            <a:r>
              <a:rPr lang="en-US" b="1" dirty="0"/>
              <a:t>at most three slides</a:t>
            </a:r>
            <a:r>
              <a:rPr lang="en-US" dirty="0"/>
              <a:t>. The first slide needs to be a title slide. So, at some point on Sunday, you might want to set aside time to think about what you want the judges to know. </a:t>
            </a:r>
            <a:r>
              <a:rPr lang="en-US" i="1" dirty="0"/>
              <a:t>The 5-minute time limit will be strictly enforced</a:t>
            </a:r>
            <a:r>
              <a:rPr lang="en-US" dirty="0"/>
              <a:t>. All team members must be present for the presentation, but not all team members need to actually speak (given the time limitation). </a:t>
            </a:r>
          </a:p>
          <a:p>
            <a:pPr lvl="0">
              <a:lnSpc>
                <a:spcPct val="110000"/>
              </a:lnSpc>
            </a:pPr>
            <a:r>
              <a:rPr lang="en-US" dirty="0"/>
              <a:t>Your presentation must be emailed to </a:t>
            </a:r>
            <a:r>
              <a:rPr lang="en-US" u="sng" dirty="0">
                <a:hlinkClick r:id="rId2"/>
              </a:rPr>
              <a:t>csouth@smu.edu</a:t>
            </a:r>
            <a:r>
              <a:rPr lang="en-US" dirty="0"/>
              <a:t> by 11:30am on Sunday, March 24. Acceptable formats: PDF or PowerPoint. If using a web-based tool like </a:t>
            </a:r>
            <a:r>
              <a:rPr lang="en-US" dirty="0" err="1"/>
              <a:t>GoogleDocs</a:t>
            </a:r>
            <a:r>
              <a:rPr lang="en-US" dirty="0"/>
              <a:t> or Prezi, please export to PDF and send the PDF as your submission; you will </a:t>
            </a:r>
            <a:r>
              <a:rPr lang="en-US" i="1" dirty="0"/>
              <a:t>not</a:t>
            </a:r>
            <a:r>
              <a:rPr lang="en-US" dirty="0"/>
              <a:t> have time to log on/off to your account during the presentations. </a:t>
            </a:r>
          </a:p>
          <a:p>
            <a:pPr>
              <a:lnSpc>
                <a:spcPct val="110000"/>
              </a:lnSpc>
            </a:pPr>
            <a:endParaRPr lang="en-US" dirty="0"/>
          </a:p>
        </p:txBody>
      </p:sp>
      <p:sp>
        <p:nvSpPr>
          <p:cNvPr id="4" name="Slide Number Placeholder 3">
            <a:extLst>
              <a:ext uri="{FF2B5EF4-FFF2-40B4-BE49-F238E27FC236}">
                <a16:creationId xmlns:a16="http://schemas.microsoft.com/office/drawing/2014/main" id="{47280D30-3075-4907-91C3-3D7656C9FDC6}"/>
              </a:ext>
            </a:extLst>
          </p:cNvPr>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1087876372"/>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D4B29-A5B4-4BF5-A245-7E118FC163F6}"/>
              </a:ext>
            </a:extLst>
          </p:cNvPr>
          <p:cNvSpPr>
            <a:spLocks noGrp="1"/>
          </p:cNvSpPr>
          <p:nvPr>
            <p:ph type="title"/>
          </p:nvPr>
        </p:nvSpPr>
        <p:spPr/>
        <p:txBody>
          <a:bodyPr/>
          <a:lstStyle/>
          <a:p>
            <a:r>
              <a:rPr lang="en-US" dirty="0"/>
              <a:t>Rules/Judging</a:t>
            </a:r>
          </a:p>
        </p:txBody>
      </p:sp>
      <p:sp>
        <p:nvSpPr>
          <p:cNvPr id="3" name="Content Placeholder 2">
            <a:extLst>
              <a:ext uri="{FF2B5EF4-FFF2-40B4-BE49-F238E27FC236}">
                <a16:creationId xmlns:a16="http://schemas.microsoft.com/office/drawing/2014/main" id="{94B5A617-8643-4296-B0B3-1F5F7BD074D9}"/>
              </a:ext>
            </a:extLst>
          </p:cNvPr>
          <p:cNvSpPr>
            <a:spLocks noGrp="1"/>
          </p:cNvSpPr>
          <p:nvPr>
            <p:ph idx="1"/>
          </p:nvPr>
        </p:nvSpPr>
        <p:spPr/>
        <p:txBody>
          <a:bodyPr>
            <a:normAutofit/>
          </a:bodyPr>
          <a:lstStyle/>
          <a:p>
            <a:pPr lvl="0"/>
            <a:r>
              <a:rPr lang="en-US" dirty="0"/>
              <a:t>Along with your presentation, you will also turn in a one-page write-up of your project. You can think about this as the text of your presentation. The judges will refer to these during deliberation. </a:t>
            </a:r>
          </a:p>
          <a:p>
            <a:pPr lvl="0"/>
            <a:r>
              <a:rPr lang="en-US" dirty="0"/>
              <a:t>Awards will be given in three categories:  </a:t>
            </a:r>
          </a:p>
          <a:p>
            <a:pPr lvl="1"/>
            <a:r>
              <a:rPr lang="en-US" u="sng" dirty="0"/>
              <a:t>Best in Show</a:t>
            </a:r>
            <a:r>
              <a:rPr lang="en-US" dirty="0"/>
              <a:t> </a:t>
            </a:r>
          </a:p>
          <a:p>
            <a:pPr lvl="1"/>
            <a:r>
              <a:rPr lang="en-US" u="sng" dirty="0"/>
              <a:t>Best Visualization</a:t>
            </a:r>
            <a:endParaRPr lang="en-US" dirty="0"/>
          </a:p>
          <a:p>
            <a:pPr lvl="1"/>
            <a:r>
              <a:rPr lang="en-US" u="sng" dirty="0"/>
              <a:t>Best Use of Outside Data </a:t>
            </a:r>
            <a:endParaRPr lang="en-US" dirty="0"/>
          </a:p>
          <a:p>
            <a:pPr lvl="0"/>
            <a:r>
              <a:rPr lang="en-US" dirty="0"/>
              <a:t>The winning teams will receive a trophy to take back to their school, medals/certificates, and bragging rights for a year!</a:t>
            </a:r>
          </a:p>
          <a:p>
            <a:pPr>
              <a:lnSpc>
                <a:spcPct val="120000"/>
              </a:lnSpc>
            </a:pPr>
            <a:endParaRPr lang="en-US" dirty="0"/>
          </a:p>
        </p:txBody>
      </p:sp>
      <p:sp>
        <p:nvSpPr>
          <p:cNvPr id="6" name="Slide Number Placeholder 5">
            <a:extLst>
              <a:ext uri="{FF2B5EF4-FFF2-40B4-BE49-F238E27FC236}">
                <a16:creationId xmlns:a16="http://schemas.microsoft.com/office/drawing/2014/main" id="{E37B3741-F30A-41A3-B580-E6A1072BBDA6}"/>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4183631574"/>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94</TotalTime>
  <Words>1300</Words>
  <Application>Microsoft Office PowerPoint</Application>
  <PresentationFormat>Widescreen</PresentationFormat>
  <Paragraphs>118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Century Gothic</vt:lpstr>
      <vt:lpstr>Wingdings 3</vt:lpstr>
      <vt:lpstr>Ion Boardroom</vt:lpstr>
      <vt:lpstr>2019 ASA SMU DataFest</vt:lpstr>
      <vt:lpstr>Welcome!!</vt:lpstr>
      <vt:lpstr>Introductions/DataFest Background</vt:lpstr>
      <vt:lpstr>Important Links</vt:lpstr>
      <vt:lpstr>Important Times</vt:lpstr>
      <vt:lpstr>Important Times</vt:lpstr>
      <vt:lpstr>Rules/Judging</vt:lpstr>
      <vt:lpstr>Rules/Judging</vt:lpstr>
      <vt:lpstr>Rules/Judging</vt:lpstr>
      <vt:lpstr>Contact Info</vt:lpstr>
      <vt:lpstr>ASA DataFest 2019: The Challenge</vt:lpstr>
      <vt:lpstr>ASA DataFest 2019: The Challenge</vt:lpstr>
      <vt:lpstr>ASA DataFest 2019: The Challenge</vt:lpstr>
      <vt:lpstr>Mental Advice</vt:lpstr>
      <vt:lpstr>Let’s get to work!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ASA SMU DataFest</dc:title>
  <dc:creator>Charles</dc:creator>
  <cp:lastModifiedBy>Charles</cp:lastModifiedBy>
  <cp:revision>11</cp:revision>
  <dcterms:created xsi:type="dcterms:W3CDTF">2019-03-22T18:07:55Z</dcterms:created>
  <dcterms:modified xsi:type="dcterms:W3CDTF">2019-03-22T19:42:31Z</dcterms:modified>
</cp:coreProperties>
</file>