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p:scale>
          <a:sx n="90" d="100"/>
          <a:sy n="90" d="100"/>
        </p:scale>
        <p:origin x="1464" y="6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8/25/17</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8/25/17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8/25/17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8/25/17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8/25/17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8/25/17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8/25/17</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8/25/17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8/25/17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8/25/17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8/25/17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8/25/17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8/25/17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8/25/17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8/25/17</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8/25/17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8/25/17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8/25/17</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Career as a Biostatistician</a:t>
            </a:r>
            <a:endParaRPr lang="en-US" dirty="0"/>
          </a:p>
        </p:txBody>
      </p:sp>
      <p:sp>
        <p:nvSpPr>
          <p:cNvPr id="3" name="Subtitle 2"/>
          <p:cNvSpPr>
            <a:spLocks noGrp="1"/>
          </p:cNvSpPr>
          <p:nvPr>
            <p:ph type="subTitle" idx="1"/>
          </p:nvPr>
        </p:nvSpPr>
        <p:spPr/>
        <p:txBody>
          <a:bodyPr/>
          <a:lstStyle/>
          <a:p>
            <a:r>
              <a:rPr lang="en-US" dirty="0" smtClean="0"/>
              <a:t>ASA Student Chapter at Loyola university in </a:t>
            </a:r>
            <a:r>
              <a:rPr lang="en-US" dirty="0" err="1" smtClean="0"/>
              <a:t>chicago</a:t>
            </a:r>
            <a:endParaRPr lang="en-US" dirty="0" smtClean="0"/>
          </a:p>
          <a:p>
            <a:r>
              <a:rPr lang="en-US" dirty="0" smtClean="0"/>
              <a:t>Chapter meeting – Feb 9, 2017</a:t>
            </a:r>
            <a:endParaRPr lang="en-US" dirty="0"/>
          </a:p>
        </p:txBody>
      </p:sp>
    </p:spTree>
    <p:extLst>
      <p:ext uri="{BB962C8B-B14F-4D97-AF65-F5344CB8AC3E}">
        <p14:creationId xmlns:p14="http://schemas.microsoft.com/office/powerpoint/2010/main" val="3641483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Donna Kowalski</a:t>
            </a:r>
            <a:br>
              <a:rPr lang="en-US" dirty="0" smtClean="0"/>
            </a:br>
            <a:r>
              <a:rPr lang="en-US" dirty="0" smtClean="0"/>
              <a:t>Director, Biostatistics, Data Science</a:t>
            </a:r>
            <a:endParaRPr lang="en-US" dirty="0"/>
          </a:p>
        </p:txBody>
      </p:sp>
      <p:sp>
        <p:nvSpPr>
          <p:cNvPr id="3" name="Content Placeholder 2"/>
          <p:cNvSpPr>
            <a:spLocks noGrp="1"/>
          </p:cNvSpPr>
          <p:nvPr>
            <p:ph idx="1"/>
          </p:nvPr>
        </p:nvSpPr>
        <p:spPr>
          <a:xfrm>
            <a:off x="1154954" y="2603500"/>
            <a:ext cx="7217143" cy="4060588"/>
          </a:xfrm>
        </p:spPr>
        <p:txBody>
          <a:bodyPr>
            <a:normAutofit/>
          </a:bodyPr>
          <a:lstStyle/>
          <a:p>
            <a:r>
              <a:rPr lang="en-US" dirty="0" smtClean="0"/>
              <a:t>MS in Statistics from NIU, DeKalb, IL (1990)</a:t>
            </a:r>
          </a:p>
          <a:p>
            <a:r>
              <a:rPr lang="en-US" dirty="0" smtClean="0"/>
              <a:t>Summer Intern (1990): Searle </a:t>
            </a:r>
          </a:p>
          <a:p>
            <a:r>
              <a:rPr lang="en-US" dirty="0" smtClean="0"/>
              <a:t>Non-Clinical Statistician (1/1991 – 9/2003): Searle</a:t>
            </a:r>
          </a:p>
          <a:p>
            <a:pPr lvl="1"/>
            <a:r>
              <a:rPr lang="en-US" dirty="0" smtClean="0"/>
              <a:t>4 promotions from Statistician to Senior Statistical Scientist I</a:t>
            </a:r>
          </a:p>
          <a:p>
            <a:r>
              <a:rPr lang="en-US" dirty="0" smtClean="0"/>
              <a:t>Statistical Consultant (9/2003 – 6/2004): </a:t>
            </a:r>
            <a:r>
              <a:rPr lang="en-US" dirty="0" err="1" smtClean="0"/>
              <a:t>Carr</a:t>
            </a:r>
            <a:r>
              <a:rPr lang="en-US" dirty="0" smtClean="0"/>
              <a:t> Consulting </a:t>
            </a:r>
          </a:p>
          <a:p>
            <a:r>
              <a:rPr lang="en-US" dirty="0" smtClean="0"/>
              <a:t>Independent Consultant (6/2004 – 9/2004)</a:t>
            </a:r>
          </a:p>
          <a:p>
            <a:r>
              <a:rPr lang="en-US" dirty="0" smtClean="0"/>
              <a:t>Contract Statistician (9/2004-7/2005): Takeda</a:t>
            </a:r>
          </a:p>
          <a:p>
            <a:r>
              <a:rPr lang="en-US" dirty="0" smtClean="0"/>
              <a:t>Phase 1 Clinical Statistician (7/2005 – present): Astellas</a:t>
            </a:r>
          </a:p>
          <a:p>
            <a:pPr lvl="1"/>
            <a:r>
              <a:rPr lang="en-US" dirty="0" smtClean="0"/>
              <a:t>3 promotions from Principal Statistician to Director</a:t>
            </a:r>
          </a:p>
          <a:p>
            <a:pPr lvl="1"/>
            <a:r>
              <a:rPr lang="en-US" dirty="0" smtClean="0"/>
              <a:t>Managing 2 Senior Managers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835925" y="2910885"/>
            <a:ext cx="4289375" cy="3217031"/>
          </a:xfrm>
          <a:prstGeom prst="rect">
            <a:avLst/>
          </a:prstGeom>
        </p:spPr>
      </p:pic>
    </p:spTree>
    <p:extLst>
      <p:ext uri="{BB962C8B-B14F-4D97-AF65-F5344CB8AC3E}">
        <p14:creationId xmlns:p14="http://schemas.microsoft.com/office/powerpoint/2010/main" val="482961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 enjoy about being a Statistician in the pharmaceutical Industry</a:t>
            </a:r>
            <a:endParaRPr lang="en-US" dirty="0"/>
          </a:p>
        </p:txBody>
      </p:sp>
      <p:sp>
        <p:nvSpPr>
          <p:cNvPr id="3" name="Content Placeholder 2"/>
          <p:cNvSpPr>
            <a:spLocks noGrp="1"/>
          </p:cNvSpPr>
          <p:nvPr>
            <p:ph idx="1"/>
          </p:nvPr>
        </p:nvSpPr>
        <p:spPr>
          <a:xfrm>
            <a:off x="777922" y="2224584"/>
            <a:ext cx="10495129" cy="4394579"/>
          </a:xfrm>
        </p:spPr>
        <p:txBody>
          <a:bodyPr/>
          <a:lstStyle/>
          <a:p>
            <a:r>
              <a:rPr lang="en-US" sz="2400" dirty="0" smtClean="0"/>
              <a:t>Knowing that what I do can actually help improve the health of people around the world.</a:t>
            </a:r>
          </a:p>
          <a:p>
            <a:pPr lvl="1"/>
            <a:r>
              <a:rPr lang="en-US" sz="1800" dirty="0" smtClean="0"/>
              <a:t>Played large role in the development of:</a:t>
            </a:r>
          </a:p>
          <a:p>
            <a:pPr lvl="2"/>
            <a:r>
              <a:rPr lang="en-US" dirty="0" smtClean="0"/>
              <a:t>Celebrex – osteoarthritis</a:t>
            </a:r>
          </a:p>
          <a:p>
            <a:pPr lvl="2"/>
            <a:r>
              <a:rPr lang="en-US" dirty="0" err="1" smtClean="0"/>
              <a:t>Myrbetriq</a:t>
            </a:r>
            <a:r>
              <a:rPr lang="en-US" dirty="0" smtClean="0"/>
              <a:t> – overactive bladder</a:t>
            </a:r>
          </a:p>
          <a:p>
            <a:pPr lvl="2"/>
            <a:r>
              <a:rPr lang="en-US" dirty="0" err="1" smtClean="0"/>
              <a:t>Cresemba</a:t>
            </a:r>
            <a:r>
              <a:rPr lang="en-US" dirty="0" smtClean="0"/>
              <a:t> – invasive </a:t>
            </a:r>
            <a:r>
              <a:rPr lang="en-US" dirty="0" err="1" smtClean="0"/>
              <a:t>aspergillosis</a:t>
            </a:r>
            <a:r>
              <a:rPr lang="en-US" dirty="0" smtClean="0"/>
              <a:t> and </a:t>
            </a:r>
            <a:r>
              <a:rPr lang="en-US" dirty="0" err="1" smtClean="0"/>
              <a:t>mucormycosis</a:t>
            </a:r>
            <a:endParaRPr lang="en-US" dirty="0" smtClean="0"/>
          </a:p>
          <a:p>
            <a:r>
              <a:rPr lang="en-US" sz="2400" dirty="0" smtClean="0"/>
              <a:t>The science</a:t>
            </a:r>
          </a:p>
          <a:p>
            <a:r>
              <a:rPr lang="en-US" sz="2400" dirty="0" smtClean="0"/>
              <a:t>Drug development</a:t>
            </a:r>
          </a:p>
          <a:p>
            <a:r>
              <a:rPr lang="en-US" sz="2400" dirty="0" smtClean="0"/>
              <a:t>Designing and analyzing both non-clinical and clinical studies</a:t>
            </a:r>
          </a:p>
          <a:p>
            <a:r>
              <a:rPr lang="en-US" sz="2400" dirty="0" smtClean="0"/>
              <a:t>Consulting</a:t>
            </a:r>
          </a:p>
        </p:txBody>
      </p:sp>
    </p:spTree>
    <p:extLst>
      <p:ext uri="{BB962C8B-B14F-4D97-AF65-F5344CB8AC3E}">
        <p14:creationId xmlns:p14="http://schemas.microsoft.com/office/powerpoint/2010/main" val="3351988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some Challenges I’ve faced</a:t>
            </a:r>
            <a:endParaRPr lang="en-US" dirty="0"/>
          </a:p>
        </p:txBody>
      </p:sp>
      <p:sp>
        <p:nvSpPr>
          <p:cNvPr id="3" name="Content Placeholder 2"/>
          <p:cNvSpPr>
            <a:spLocks noGrp="1"/>
          </p:cNvSpPr>
          <p:nvPr>
            <p:ph idx="1"/>
          </p:nvPr>
        </p:nvSpPr>
        <p:spPr>
          <a:xfrm>
            <a:off x="457200" y="2360428"/>
            <a:ext cx="11015330" cy="3659372"/>
          </a:xfrm>
        </p:spPr>
        <p:txBody>
          <a:bodyPr>
            <a:normAutofit fontScale="92500"/>
          </a:bodyPr>
          <a:lstStyle/>
          <a:p>
            <a:r>
              <a:rPr lang="en-US" sz="2400" dirty="0" smtClean="0"/>
              <a:t>Nothing is text book</a:t>
            </a:r>
          </a:p>
          <a:p>
            <a:r>
              <a:rPr lang="en-US" sz="2400" dirty="0" smtClean="0"/>
              <a:t>Managing CROs</a:t>
            </a:r>
          </a:p>
          <a:p>
            <a:r>
              <a:rPr lang="en-US" sz="2400" dirty="0" smtClean="0"/>
              <a:t>Working through diversity</a:t>
            </a:r>
          </a:p>
          <a:p>
            <a:pPr lvl="1"/>
            <a:r>
              <a:rPr lang="en-US" sz="2200" dirty="0" smtClean="0"/>
              <a:t>Emotional intelligence (learn to work outside boundaries, don’t be intimidated or entitled, don’t expect recognition but forge forward with confidence, maintain composure while presenting your position calmly and logically, stay focused)</a:t>
            </a:r>
          </a:p>
          <a:p>
            <a:pPr lvl="1"/>
            <a:r>
              <a:rPr lang="en-US" sz="2200" dirty="0" smtClean="0"/>
              <a:t>Managing people – inspiring, developing, help them grow in their careers</a:t>
            </a:r>
          </a:p>
          <a:p>
            <a:r>
              <a:rPr lang="en-US" sz="2400" dirty="0" smtClean="0"/>
              <a:t>Becoming a leader (setting clear expectations, knowing people approach problems differently and your way isn’t always the right way)</a:t>
            </a:r>
          </a:p>
        </p:txBody>
      </p:sp>
    </p:spTree>
    <p:extLst>
      <p:ext uri="{BB962C8B-B14F-4D97-AF65-F5344CB8AC3E}">
        <p14:creationId xmlns:p14="http://schemas.microsoft.com/office/powerpoint/2010/main" val="2426663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Computing/Programming</a:t>
            </a:r>
            <a:endParaRPr lang="en-US" dirty="0"/>
          </a:p>
        </p:txBody>
      </p:sp>
      <p:sp>
        <p:nvSpPr>
          <p:cNvPr id="3" name="Content Placeholder 2"/>
          <p:cNvSpPr>
            <a:spLocks noGrp="1"/>
          </p:cNvSpPr>
          <p:nvPr>
            <p:ph idx="1"/>
          </p:nvPr>
        </p:nvSpPr>
        <p:spPr>
          <a:xfrm>
            <a:off x="255182" y="2275367"/>
            <a:ext cx="11249246" cy="3744433"/>
          </a:xfrm>
        </p:spPr>
        <p:txBody>
          <a:bodyPr>
            <a:normAutofit lnSpcReduction="10000"/>
          </a:bodyPr>
          <a:lstStyle/>
          <a:p>
            <a:r>
              <a:rPr lang="en-US" sz="2400" dirty="0" smtClean="0"/>
              <a:t>Statistical Programming Team (non-statisticians)</a:t>
            </a:r>
          </a:p>
          <a:p>
            <a:pPr lvl="1"/>
            <a:r>
              <a:rPr lang="en-US" sz="2200" dirty="0" smtClean="0"/>
              <a:t>Program in SAS on the UNIX</a:t>
            </a:r>
          </a:p>
          <a:p>
            <a:r>
              <a:rPr lang="en-US" sz="2400" dirty="0" smtClean="0"/>
              <a:t>Statisticians (can do inferential statistics, simulations)</a:t>
            </a:r>
          </a:p>
          <a:p>
            <a:pPr lvl="1"/>
            <a:r>
              <a:rPr lang="en-US" sz="2200" dirty="0" smtClean="0"/>
              <a:t>Program in</a:t>
            </a:r>
          </a:p>
          <a:p>
            <a:pPr lvl="2"/>
            <a:r>
              <a:rPr lang="en-US" sz="2000" dirty="0" smtClean="0"/>
              <a:t>SAS</a:t>
            </a:r>
          </a:p>
          <a:p>
            <a:pPr lvl="2"/>
            <a:r>
              <a:rPr lang="en-US" sz="2000" dirty="0" smtClean="0"/>
              <a:t>R</a:t>
            </a:r>
          </a:p>
          <a:p>
            <a:pPr lvl="2"/>
            <a:r>
              <a:rPr lang="en-US" sz="2000" dirty="0" smtClean="0"/>
              <a:t>EAST</a:t>
            </a:r>
          </a:p>
          <a:p>
            <a:pPr lvl="2"/>
            <a:r>
              <a:rPr lang="en-US" sz="2000" dirty="0" err="1" smtClean="0"/>
              <a:t>nQuery</a:t>
            </a:r>
            <a:endParaRPr lang="en-US" sz="2000" dirty="0" smtClean="0"/>
          </a:p>
          <a:p>
            <a:pPr lvl="2"/>
            <a:r>
              <a:rPr lang="en-US" sz="2000" dirty="0" smtClean="0"/>
              <a:t>Etc. – whatever package needed</a:t>
            </a:r>
          </a:p>
        </p:txBody>
      </p:sp>
    </p:spTree>
    <p:extLst>
      <p:ext uri="{BB962C8B-B14F-4D97-AF65-F5344CB8AC3E}">
        <p14:creationId xmlns:p14="http://schemas.microsoft.com/office/powerpoint/2010/main" val="1216233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Satisfaction as a Biostatistician in Pharma Industry</a:t>
            </a:r>
            <a:endParaRPr lang="en-US" dirty="0"/>
          </a:p>
        </p:txBody>
      </p:sp>
      <p:sp>
        <p:nvSpPr>
          <p:cNvPr id="3" name="Content Placeholder 2"/>
          <p:cNvSpPr>
            <a:spLocks noGrp="1"/>
          </p:cNvSpPr>
          <p:nvPr>
            <p:ph idx="1"/>
          </p:nvPr>
        </p:nvSpPr>
        <p:spPr>
          <a:xfrm>
            <a:off x="308344" y="2339163"/>
            <a:ext cx="11142921" cy="4263656"/>
          </a:xfrm>
        </p:spPr>
        <p:txBody>
          <a:bodyPr>
            <a:normAutofit fontScale="77500" lnSpcReduction="20000"/>
          </a:bodyPr>
          <a:lstStyle/>
          <a:p>
            <a:r>
              <a:rPr lang="en-US" sz="2400" dirty="0" smtClean="0"/>
              <a:t>Intellectually challenging – always something new to learn</a:t>
            </a:r>
          </a:p>
          <a:p>
            <a:pPr lvl="1"/>
            <a:r>
              <a:rPr lang="en-US" sz="2200" dirty="0" smtClean="0"/>
              <a:t>Work with regulatory agencies (e.g., FDA)</a:t>
            </a:r>
          </a:p>
          <a:p>
            <a:pPr lvl="1"/>
            <a:r>
              <a:rPr lang="en-US" sz="2200" dirty="0" smtClean="0"/>
              <a:t>Work with Experts from around the world</a:t>
            </a:r>
          </a:p>
          <a:p>
            <a:pPr lvl="1"/>
            <a:r>
              <a:rPr lang="en-US" sz="2200" dirty="0" smtClean="0"/>
              <a:t>Participate with other Statisticians from around the world creating industry standards</a:t>
            </a:r>
          </a:p>
          <a:p>
            <a:pPr lvl="1"/>
            <a:r>
              <a:rPr lang="en-US" sz="2200" dirty="0" smtClean="0"/>
              <a:t>Organize, chair, present at statistical conferences (JSM, ENAR, local chapters, etc.)</a:t>
            </a:r>
          </a:p>
          <a:p>
            <a:r>
              <a:rPr lang="en-US" sz="2400" dirty="0" smtClean="0"/>
              <a:t>Work-Life Balance </a:t>
            </a:r>
          </a:p>
          <a:p>
            <a:pPr lvl="1"/>
            <a:r>
              <a:rPr lang="en-US" sz="2200" dirty="0" smtClean="0"/>
              <a:t>Option to work from home some days or completely remotely (jeans every day)</a:t>
            </a:r>
          </a:p>
          <a:p>
            <a:pPr lvl="1"/>
            <a:r>
              <a:rPr lang="en-US" sz="2200" dirty="0" smtClean="0"/>
              <a:t>80 </a:t>
            </a:r>
            <a:r>
              <a:rPr lang="en-US" sz="2200" dirty="0" err="1" smtClean="0"/>
              <a:t>hrs</a:t>
            </a:r>
            <a:r>
              <a:rPr lang="en-US" sz="2200" dirty="0" smtClean="0"/>
              <a:t> health/sick</a:t>
            </a:r>
          </a:p>
          <a:p>
            <a:pPr lvl="1"/>
            <a:r>
              <a:rPr lang="en-US" sz="2200" dirty="0" smtClean="0"/>
              <a:t>5 days for Volunteer time</a:t>
            </a:r>
          </a:p>
          <a:p>
            <a:pPr lvl="1"/>
            <a:r>
              <a:rPr lang="en-US" sz="2200" dirty="0" smtClean="0"/>
              <a:t>4 </a:t>
            </a:r>
            <a:r>
              <a:rPr lang="en-US" sz="2200" dirty="0" err="1" smtClean="0"/>
              <a:t>hrs</a:t>
            </a:r>
            <a:r>
              <a:rPr lang="en-US" sz="2200" dirty="0" smtClean="0"/>
              <a:t> parental school leave</a:t>
            </a:r>
          </a:p>
          <a:p>
            <a:r>
              <a:rPr lang="en-US" sz="2400" dirty="0" smtClean="0"/>
              <a:t>Excellent Compensation and Benefits</a:t>
            </a:r>
          </a:p>
          <a:p>
            <a:r>
              <a:rPr lang="en-US" sz="2400" dirty="0" smtClean="0"/>
              <a:t>Statisticians are in high demand</a:t>
            </a:r>
            <a:endParaRPr lang="en-US" sz="2400" dirty="0"/>
          </a:p>
        </p:txBody>
      </p:sp>
    </p:spTree>
    <p:extLst>
      <p:ext uri="{BB962C8B-B14F-4D97-AF65-F5344CB8AC3E}">
        <p14:creationId xmlns:p14="http://schemas.microsoft.com/office/powerpoint/2010/main" val="8070576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120</TotalTime>
  <Words>382</Words>
  <Application>Microsoft Macintosh PowerPoint</Application>
  <PresentationFormat>Widescreen</PresentationFormat>
  <Paragraphs>54</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Century Gothic</vt:lpstr>
      <vt:lpstr>Wingdings 3</vt:lpstr>
      <vt:lpstr>Ion Boardroom</vt:lpstr>
      <vt:lpstr>Career as a Biostatistician</vt:lpstr>
      <vt:lpstr>Donna Kowalski Director, Biostatistics, Data Science</vt:lpstr>
      <vt:lpstr>What I enjoy about being a Statistician in the pharmaceutical Industry</vt:lpstr>
      <vt:lpstr>What are some Challenges I’ve faced</vt:lpstr>
      <vt:lpstr>Statistical Computing/Programming</vt:lpstr>
      <vt:lpstr>Satisfaction as a Biostatistician in Pharma Industry</vt:lpstr>
    </vt:vector>
  </TitlesOfParts>
  <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as a Biostatistician</dc:title>
  <dc:creator>Kowalski, Donna</dc:creator>
  <cp:lastModifiedBy>Anna Spence</cp:lastModifiedBy>
  <cp:revision>19</cp:revision>
  <dcterms:created xsi:type="dcterms:W3CDTF">2017-01-27T20:53:39Z</dcterms:created>
  <dcterms:modified xsi:type="dcterms:W3CDTF">2017-08-25T20:22:04Z</dcterms:modified>
</cp:coreProperties>
</file>