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8" r:id="rId2"/>
    <p:sldMasterId id="2147483664" r:id="rId3"/>
  </p:sldMasterIdLst>
  <p:notesMasterIdLst>
    <p:notesMasterId r:id="rId11"/>
  </p:notesMasterIdLst>
  <p:handoutMasterIdLst>
    <p:handoutMasterId r:id="rId12"/>
  </p:handoutMasterIdLst>
  <p:sldIdLst>
    <p:sldId id="554" r:id="rId4"/>
    <p:sldId id="793" r:id="rId5"/>
    <p:sldId id="794" r:id="rId6"/>
    <p:sldId id="795" r:id="rId7"/>
    <p:sldId id="788" r:id="rId8"/>
    <p:sldId id="778" r:id="rId9"/>
    <p:sldId id="796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CC"/>
    <a:srgbClr val="C30F01"/>
    <a:srgbClr val="CC0027"/>
    <a:srgbClr val="FF9933"/>
    <a:srgbClr val="5F5F5F"/>
    <a:srgbClr val="808080"/>
    <a:srgbClr val="B2B2B2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77419" autoAdjust="0"/>
  </p:normalViewPr>
  <p:slideViewPr>
    <p:cSldViewPr>
      <p:cViewPr>
        <p:scale>
          <a:sx n="64" d="100"/>
          <a:sy n="64" d="100"/>
        </p:scale>
        <p:origin x="-226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t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t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b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b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fld id="{84E20122-E669-45E9-832A-563919B5D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t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t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8"/>
            <a:ext cx="5139134" cy="4183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b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0" tIns="46471" rIns="92940" bIns="46471" numCol="1" anchor="b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fld id="{EAA3EDEF-4ABB-4F9F-A04E-1E1A4CC7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93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BC10C7-5046-4C37-A1FD-6FF86DD26560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Arial" pitchFamily="34" charset="0"/>
              </a:rPr>
              <a:t>In 2003 the</a:t>
            </a:r>
            <a:r>
              <a:rPr lang="en-US" baseline="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Times New Roman" pitchFamily="18" charset="0"/>
                <a:cs typeface="Arial" pitchFamily="34" charset="0"/>
              </a:rPr>
              <a:t>Flyway Councils</a:t>
            </a:r>
            <a:r>
              <a:rPr lang="en-US" baseline="0" dirty="0" smtClean="0">
                <a:latin typeface="Times New Roman" pitchFamily="18" charset="0"/>
                <a:cs typeface="Arial" pitchFamily="34" charset="0"/>
              </a:rPr>
              <a:t> decided to put mourning doves management of on a more scientific basis.  They added to the banding and harvest surveys to monitor population demographics, allowing them to make management decisions on one thing we could control, the harvest.  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r>
              <a:rPr lang="en-US" baseline="0" dirty="0" smtClean="0"/>
              <a:t>  They are all around. There are 850k hunters spending over a half billion.  It’s a bi-partisan sport.  Where particular hunting regulations have played a big part in Federal budget negotiations at least twice during my career.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John Kerry: by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" charset="0"/>
                <a:ea typeface="+mn-ea"/>
                <a:cs typeface="Arial" charset="0"/>
              </a:rPr>
              <a:t>ELSPETH REEVE on </a:t>
            </a:r>
            <a:r>
              <a:rPr lang="en-US" dirty="0" smtClean="0"/>
              <a:t>http://</a:t>
            </a:r>
            <a:r>
              <a:rPr lang="en-US" dirty="0" err="1" smtClean="0"/>
              <a:t>www.thewire.com</a:t>
            </a:r>
            <a:r>
              <a:rPr lang="en-US" dirty="0" smtClean="0"/>
              <a:t>/politics/2012/12/politicians-holding-guns-photos/60206/</a:t>
            </a:r>
          </a:p>
          <a:p>
            <a:r>
              <a:rPr lang="en-US" dirty="0" smtClean="0"/>
              <a:t>Dick Cheney: http://</a:t>
            </a:r>
            <a:r>
              <a:rPr lang="en-US" dirty="0" err="1" smtClean="0"/>
              <a:t>www.apollospeaks.com</a:t>
            </a:r>
            <a:r>
              <a:rPr lang="en-US" dirty="0" smtClean="0"/>
              <a:t>/?m=201504</a:t>
            </a:r>
          </a:p>
          <a:p>
            <a:r>
              <a:rPr lang="en-US" dirty="0" smtClean="0"/>
              <a:t>Flushing</a:t>
            </a:r>
            <a:r>
              <a:rPr lang="en-US" baseline="0" dirty="0" smtClean="0"/>
              <a:t> dove: Larry Ditto, http://</a:t>
            </a:r>
            <a:r>
              <a:rPr lang="en-US" baseline="0" dirty="0" err="1" smtClean="0"/>
              <a:t>www.santaclararanch.com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photogalleries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larryditto</a:t>
            </a:r>
            <a:r>
              <a:rPr lang="en-US" baseline="0" dirty="0" smtClean="0"/>
              <a:t>/slides/Mourning%20Dove_Larry%20Ditto_70K7356.html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Economics: http://</a:t>
            </a:r>
            <a:r>
              <a:rPr lang="en-US" baseline="0" dirty="0" err="1" smtClean="0"/>
              <a:t>nydovehunting.weebly.com</a:t>
            </a:r>
            <a:r>
              <a:rPr lang="en-US" baseline="0" dirty="0" smtClean="0"/>
              <a:t>/the-economics-of-dove-</a:t>
            </a:r>
            <a:r>
              <a:rPr lang="en-US" baseline="0" dirty="0" err="1" smtClean="0"/>
              <a:t>hunting.html</a:t>
            </a:r>
            <a:endParaRPr lang="en-US" baseline="0" dirty="0" smtClean="0"/>
          </a:p>
          <a:p>
            <a:r>
              <a:rPr lang="en-US" baseline="0" dirty="0" smtClean="0"/>
              <a:t>Most hunted bird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Bi-partisan sport  2014 harvest stat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Held up the U.S. budget twice because politician didn’t get their hunting season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My point is not political but how this species is managed is important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3EDEF-4ABB-4F9F-A04E-1E1A4CC739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in an era</a:t>
            </a:r>
            <a:r>
              <a:rPr lang="en-US" baseline="0" dirty="0" smtClean="0"/>
              <a:t> of big data, the Department of Interior does Adaptive Resource Management and collect Small Data targeted to make management decisions. In this case, setting hunting regulations in a way that maintains healthy populations.  This gets to Christine Fox’s point yesterday in the President's Invited Address, ask the right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give you a flavor of an ARM analysis: We can propose different closed, restrictive, and liberal hunting seasons.  These result lower populations and higher harvests or visa versa but not huge changes.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Your are most likely not interested in our problem, but Adaptive Resource Management could help your clients make better use of your analysis, even before they get your results.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3EDEF-4ABB-4F9F-A04E-1E1A4CC739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</a:t>
            </a:r>
            <a:r>
              <a:rPr lang="en-US" baseline="0" dirty="0" smtClean="0"/>
              <a:t>, </a:t>
            </a:r>
            <a:r>
              <a:rPr lang="en-US" dirty="0" smtClean="0"/>
              <a:t>we</a:t>
            </a:r>
            <a:r>
              <a:rPr lang="en-US" baseline="0" dirty="0" smtClean="0"/>
              <a:t> build a population model with growth, harvest, and survival.</a:t>
            </a:r>
          </a:p>
          <a:p>
            <a:r>
              <a:rPr lang="en-US" baseline="0" dirty="0" smtClean="0"/>
              <a:t>But as many of you in small area estimation know, there is no guarantee that these different surveys will make these things add up—in our case, to next year’s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3EDEF-4ABB-4F9F-A04E-1E1A4CC739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integrated population model will impose that restriction.  T</a:t>
            </a:r>
            <a:r>
              <a:rPr lang="en-US" baseline="0" dirty="0" smtClean="0"/>
              <a:t>hose are the estimates in the yellow.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lots of interesting aspects of these graphs. We can talk about those at the break over my poster.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3EDEF-4ABB-4F9F-A04E-1E1A4CC739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also use a logistic </a:t>
            </a:r>
            <a:r>
              <a:rPr lang="en-US" baseline="0" dirty="0" smtClean="0"/>
              <a:t>model to obtain a maximum sustained yield: the largest harvest, maintaining a sustained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3EDEF-4ABB-4F9F-A04E-1E1A4CC739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48400"/>
            <a:ext cx="512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/>
        </p:spPr>
        <p:txBody>
          <a:bodyPr lIns="92075" tIns="46038" rIns="92075" bIns="46038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848600" y="63785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6" name="Bitmap Image" r:id="rId3" imgW="3428571" imgH="1267002" progId="PBrush">
                  <p:embed/>
                </p:oleObj>
              </mc:Choice>
              <mc:Fallback>
                <p:oleObj name="Bitmap Image" r:id="rId3" imgW="3428571" imgH="1267002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78575"/>
                        <a:ext cx="1295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48400"/>
            <a:ext cx="512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/>
        </p:spPr>
        <p:txBody>
          <a:bodyPr lIns="92075" tIns="46038" rIns="92075" bIns="46038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848600" y="63785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0" name="Bitmap Image" r:id="rId3" imgW="3428571" imgH="1267002" progId="PBrush">
                  <p:embed/>
                </p:oleObj>
              </mc:Choice>
              <mc:Fallback>
                <p:oleObj name="Bitmap Image" r:id="rId3" imgW="3428571" imgH="1267002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78575"/>
                        <a:ext cx="1295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48400"/>
            <a:ext cx="512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/>
        </p:spPr>
        <p:txBody>
          <a:bodyPr lIns="92075" tIns="46038" rIns="92075" bIns="46038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48400"/>
            <a:ext cx="514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7696200" y="6323013"/>
          <a:ext cx="14478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Bitmap Image" r:id="rId16" imgW="3428571" imgH="1267002" progId="PBrush">
                  <p:embed/>
                </p:oleObj>
              </mc:Choice>
              <mc:Fallback>
                <p:oleObj name="Bitmap Image" r:id="rId16" imgW="3428571" imgH="1267002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323013"/>
                        <a:ext cx="144780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48400"/>
            <a:ext cx="514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7696200" y="6323013"/>
          <a:ext cx="14478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Bitmap Image" r:id="rId16" imgW="3428571" imgH="1267002" progId="PBrush">
                  <p:embed/>
                </p:oleObj>
              </mc:Choice>
              <mc:Fallback>
                <p:oleObj name="Bitmap Image" r:id="rId16" imgW="3428571" imgH="1267002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323013"/>
                        <a:ext cx="144780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48400"/>
            <a:ext cx="514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400800" cy="4267200"/>
          </a:xfrm>
        </p:spPr>
        <p:txBody>
          <a:bodyPr/>
          <a:lstStyle/>
          <a:p>
            <a:r>
              <a:rPr lang="en-US" b="1" dirty="0" smtClean="0"/>
              <a:t>Modeling Mourning Dove Population Dynamics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Mark Otto</a:t>
            </a:r>
            <a:endParaRPr lang="en-US" baseline="-25000" dirty="0" smtClean="0"/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7620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USFWS Patuxent Wildlife Research Center, Laurel, MD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926547" y="3702816"/>
            <a:ext cx="982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chemeClr val="bg2"/>
                </a:solidFill>
              </a:rPr>
              <a:t>Wikamedia</a:t>
            </a:r>
            <a:endParaRPr lang="en-US" sz="1400" i="1" dirty="0">
              <a:solidFill>
                <a:schemeClr val="bg2"/>
              </a:solidFill>
            </a:endParaRPr>
          </a:p>
        </p:txBody>
      </p:sp>
      <p:pic>
        <p:nvPicPr>
          <p:cNvPr id="225282" name="Picture 2" descr="http://upload.wikimedia.org/wikipedia/commons/b/b7/Mourning_Dove_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33" y="571121"/>
            <a:ext cx="2064144" cy="3094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0442" y="6027003"/>
            <a:ext cx="308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WARNING</a:t>
            </a:r>
            <a:r>
              <a:rPr lang="en-US" sz="1600" dirty="0" smtClean="0">
                <a:solidFill>
                  <a:schemeClr val="bg2"/>
                </a:solidFill>
              </a:rPr>
              <a:t>: Not necessarily the views of the U.S. Fish and Wildlife Service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42"/>
    </mc:Choice>
    <mc:Fallback xmlns="">
      <p:transition spd="slow" advTm="280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rryHun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137"/>
            <a:ext cx="4482505" cy="3733800"/>
          </a:xfrm>
          <a:prstGeom prst="rect">
            <a:avLst/>
          </a:prstGeom>
        </p:spPr>
      </p:pic>
      <p:pic>
        <p:nvPicPr>
          <p:cNvPr id="4" name="Picture 3" descr="dick-cheney-hu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799" cy="2082636"/>
          </a:xfrm>
          <a:prstGeom prst="rect">
            <a:avLst/>
          </a:prstGeom>
        </p:spPr>
      </p:pic>
      <p:pic>
        <p:nvPicPr>
          <p:cNvPr id="6" name="Picture 5" descr="Mourning Dove_Larry Ditto_70K735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1524000" cy="148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4114800" cy="255454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Most hunted bird</a:t>
            </a:r>
          </a:p>
          <a:p>
            <a:r>
              <a:rPr lang="en-US" sz="3200" dirty="0" smtClean="0"/>
              <a:t>850 thousand hunters</a:t>
            </a:r>
          </a:p>
          <a:p>
            <a:r>
              <a:rPr lang="en-US" sz="3200" dirty="0" smtClean="0"/>
              <a:t>14.5 million birds harvested</a:t>
            </a:r>
          </a:p>
          <a:p>
            <a:r>
              <a:rPr lang="en-US" sz="3200" dirty="0" smtClean="0"/>
              <a:t>~$540 million spent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038600"/>
            <a:ext cx="3886200" cy="206210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Bi-partisan sport</a:t>
            </a:r>
          </a:p>
          <a:p>
            <a:r>
              <a:rPr lang="en-US" sz="3200" dirty="0" smtClean="0"/>
              <a:t>Important</a:t>
            </a:r>
          </a:p>
          <a:p>
            <a:r>
              <a:rPr lang="en-US" sz="3200" dirty="0" smtClean="0"/>
              <a:t>    Interest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Economically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8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118" y="1941775"/>
            <a:ext cx="9713918" cy="39256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</a:t>
            </a:r>
            <a:r>
              <a:rPr lang="en-US" dirty="0" smtClean="0"/>
              <a:t>State-Dependent </a:t>
            </a:r>
            <a:br>
              <a:rPr lang="en-US" dirty="0" smtClean="0"/>
            </a:br>
            <a:r>
              <a:rPr lang="en-US" dirty="0"/>
              <a:t>H</a:t>
            </a:r>
            <a:r>
              <a:rPr lang="en-US" dirty="0" smtClean="0"/>
              <a:t>arvest Policy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581400" y="1219200"/>
            <a:ext cx="1600200" cy="8382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" charset="0"/>
              </a:rPr>
              <a:t>Breeding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" charset="0"/>
              </a:rPr>
              <a:t>Season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90600" y="5410200"/>
            <a:ext cx="1524000" cy="9144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" charset="0"/>
              </a:rPr>
              <a:t>Rest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" charset="0"/>
              </a:rPr>
              <a:t>The year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29400" y="5562600"/>
            <a:ext cx="1600200" cy="9144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" charset="0"/>
              </a:rPr>
              <a:t>Hunting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Times New Roman" pitchFamily="1" charset="0"/>
              </a:rPr>
              <a:t>Season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10000" y="2209800"/>
            <a:ext cx="1981200" cy="12954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Breeding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" charset="0"/>
              </a:rPr>
              <a:t>Population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24600" y="3048000"/>
            <a:ext cx="2133600" cy="10668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Adults &amp;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" charset="0"/>
              </a:rPr>
              <a:t>Juveniles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" name="Bent Arrow 20"/>
          <p:cNvSpPr/>
          <p:nvPr/>
        </p:nvSpPr>
        <p:spPr bwMode="auto">
          <a:xfrm flipH="1" flipV="1">
            <a:off x="3733800" y="4191000"/>
            <a:ext cx="3962400" cy="1295400"/>
          </a:xfrm>
          <a:prstGeom prst="bentArrow">
            <a:avLst>
              <a:gd name="adj1" fmla="val 25000"/>
              <a:gd name="adj2" fmla="val 11050"/>
              <a:gd name="adj3" fmla="val 25000"/>
              <a:gd name="adj4" fmla="val 4375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26" name="Straight Arrow Connector 25"/>
          <p:cNvCxnSpPr>
            <a:endCxn id="9" idx="0"/>
          </p:cNvCxnSpPr>
          <p:nvPr/>
        </p:nvCxnSpPr>
        <p:spPr bwMode="auto">
          <a:xfrm>
            <a:off x="5867400" y="2362200"/>
            <a:ext cx="1524000" cy="6858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Bent Arrow 26"/>
          <p:cNvSpPr/>
          <p:nvPr/>
        </p:nvSpPr>
        <p:spPr bwMode="auto">
          <a:xfrm rot="5400000">
            <a:off x="6515099" y="1866901"/>
            <a:ext cx="457202" cy="1905000"/>
          </a:xfrm>
          <a:prstGeom prst="bentArrow">
            <a:avLst>
              <a:gd name="adj1" fmla="val 43109"/>
              <a:gd name="adj2" fmla="val 34767"/>
              <a:gd name="adj3" fmla="val 25000"/>
              <a:gd name="adj4" fmla="val 27475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Curved Left Arrow 29"/>
          <p:cNvSpPr/>
          <p:nvPr/>
        </p:nvSpPr>
        <p:spPr bwMode="auto">
          <a:xfrm flipH="1" flipV="1">
            <a:off x="2057400" y="2286000"/>
            <a:ext cx="1752600" cy="3124200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019800" y="1600200"/>
            <a:ext cx="1905000" cy="53340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" charset="0"/>
              </a:rPr>
              <a:t>Reproduction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114800" y="4038600"/>
            <a:ext cx="2514600" cy="99060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Survive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the harvest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52400" y="3429000"/>
            <a:ext cx="1752600" cy="99060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rPr>
              <a:t>Survive</a:t>
            </a:r>
          </a:p>
        </p:txBody>
      </p:sp>
    </p:spTree>
    <p:extLst>
      <p:ext uri="{BB962C8B-B14F-4D97-AF65-F5344CB8AC3E}">
        <p14:creationId xmlns:p14="http://schemas.microsoft.com/office/powerpoint/2010/main" val="142797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C:\Users\motto\Documents\Projects\SvyErr\MODOAHM\Images\PopDyn4Est2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25"/>
    </mc:Choice>
    <mc:Fallback xmlns="">
      <p:transition spd="slow" advTm="444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4" y="838200"/>
            <a:ext cx="9057046" cy="50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76"/>
    </mc:Choice>
    <mc:Fallback xmlns="">
      <p:transition spd="slow" advTm="389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533401"/>
            <a:ext cx="7772400" cy="5562600"/>
          </a:xfrm>
        </p:spPr>
        <p:txBody>
          <a:bodyPr/>
          <a:lstStyle/>
          <a:p>
            <a:r>
              <a:rPr lang="en-US" dirty="0" smtClean="0"/>
              <a:t>Adaptive Resource Management: repeated decisions</a:t>
            </a:r>
          </a:p>
          <a:p>
            <a:r>
              <a:rPr lang="en-US" dirty="0" smtClean="0"/>
              <a:t>Structured Decision Making: complicated one-time decisions</a:t>
            </a:r>
          </a:p>
          <a:p>
            <a:r>
              <a:rPr lang="en-US" dirty="0" smtClean="0"/>
              <a:t>Collect Small Data</a:t>
            </a:r>
          </a:p>
          <a:p>
            <a:r>
              <a:rPr lang="en-US" dirty="0" smtClean="0"/>
              <a:t>Build models for the different possible ways your system works</a:t>
            </a:r>
          </a:p>
          <a:p>
            <a:r>
              <a:rPr lang="en-US" dirty="0" smtClean="0"/>
              <a:t>Monitor and model to decide among your alternatives and maximize your 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0344"/>
      </p:ext>
    </p:extLst>
  </p:cSld>
  <p:clrMapOvr>
    <a:masterClrMapping/>
  </p:clrMapOvr>
</p:sld>
</file>

<file path=ppt/theme/theme1.xml><?xml version="1.0" encoding="utf-8"?>
<a:theme xmlns:a="http://schemas.openxmlformats.org/drawingml/2006/main" name="FWS-USGSBody">
  <a:themeElements>
    <a:clrScheme name="FWS-USGSBody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FWS-USGSBod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FWS-USGSBody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S-USGSBody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S-USGSBody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S-USGSBody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WS-USGSBody">
  <a:themeElements>
    <a:clrScheme name="FWS-USGSBody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FWS-USGSBod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WS-USGSBody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S-USGSBody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S-USGSBody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S-USGSBody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WS-USGSBody">
  <a:themeElements>
    <a:clrScheme name="FWS-USGSBody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FWS-USGSBod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WS-USGSBody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S-USGSBody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S-USGSBody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S-USGSBody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27694</TotalTime>
  <Words>517</Words>
  <Application>Microsoft Office PowerPoint</Application>
  <PresentationFormat>On-screen Show (4:3)</PresentationFormat>
  <Paragraphs>64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FWS-USGSBody</vt:lpstr>
      <vt:lpstr>2_FWS-USGSBody</vt:lpstr>
      <vt:lpstr>1_FWS-USGSBody</vt:lpstr>
      <vt:lpstr>Bitmap Image</vt:lpstr>
      <vt:lpstr>Modeling Mourning Dove Population Dynamics</vt:lpstr>
      <vt:lpstr>PowerPoint Presentation</vt:lpstr>
      <vt:lpstr>Optimal State-Dependent  Harvest Policy </vt:lpstr>
      <vt:lpstr>Population Model</vt:lpstr>
      <vt:lpstr>PowerPoint Presentation</vt:lpstr>
      <vt:lpstr>PowerPoint Presentation</vt:lpstr>
      <vt:lpstr>PowerPoint Presentation</vt:lpstr>
    </vt:vector>
  </TitlesOfParts>
  <Company>USGS PWRC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Otto, Mark</dc:creator>
  <cp:lastModifiedBy>Lin, John Z</cp:lastModifiedBy>
  <cp:revision>675</cp:revision>
  <cp:lastPrinted>2013-08-07T16:11:11Z</cp:lastPrinted>
  <dcterms:created xsi:type="dcterms:W3CDTF">2001-10-12T19:47:49Z</dcterms:created>
  <dcterms:modified xsi:type="dcterms:W3CDTF">2015-10-22T20:59:45Z</dcterms:modified>
</cp:coreProperties>
</file>