
<file path=[Content_Types].xml><?xml version="1.0" encoding="utf-8"?>
<Types xmlns="http://schemas.openxmlformats.org/package/2006/content-types">
  <Default ContentType="application/xml" Extension="xml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3"/>
  </p:sldMasterIdLst>
  <p:notesMasterIdLst>
    <p:notesMasterId r:id="rId4"/>
  </p:notesMasterIdLst>
  <p:sldIdLst>
    <p:sldId id="256" r:id="rId5"/>
  </p:sldIdLst>
  <p:sldSz cy="6858000" cx="12192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5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/>
          <p:nvPr>
            <p:ph idx="2" type="sldImg"/>
          </p:nvPr>
        </p:nvSpPr>
        <p:spPr>
          <a:xfrm>
            <a:off x="396875" y="693738"/>
            <a:ext cx="6156325" cy="34639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6" name="Google Shape;86;p1:notes"/>
          <p:cNvSpPr txBox="1"/>
          <p:nvPr>
            <p:ph idx="1" type="body"/>
          </p:nvPr>
        </p:nvSpPr>
        <p:spPr>
          <a:xfrm>
            <a:off x="926640" y="4386960"/>
            <a:ext cx="5096520" cy="4155840"/>
          </a:xfrm>
          <a:prstGeom prst="rect">
            <a:avLst/>
          </a:prstGeom>
          <a:noFill/>
          <a:ln>
            <a:noFill/>
          </a:ln>
        </p:spPr>
        <p:txBody>
          <a:bodyPr anchorCtr="0" anchor="t" bIns="46075" lIns="92500" spcFirstLastPara="1" rIns="92500" wrap="square" tIns="46075">
            <a:noAutofit/>
          </a:bodyPr>
          <a:lstStyle/>
          <a:p>
            <a:pPr indent="-216000" lvl="0" marL="2160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sz="2000" strike="noStrike">
              <a:latin typeface="Arial"/>
              <a:ea typeface="Arial"/>
              <a:cs typeface="Arial"/>
              <a:sym typeface="Arial"/>
            </a:endParaRPr>
          </a:p>
          <a:p>
            <a:pPr indent="-216000" lvl="0" marL="2160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sz="2000" strike="noStrike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" name="Google Shape;87;p1:notes"/>
          <p:cNvSpPr txBox="1"/>
          <p:nvPr/>
        </p:nvSpPr>
        <p:spPr>
          <a:xfrm>
            <a:off x="3938400" y="8774280"/>
            <a:ext cx="3011400" cy="461520"/>
          </a:xfrm>
          <a:prstGeom prst="rect">
            <a:avLst/>
          </a:prstGeom>
          <a:noFill/>
          <a:ln>
            <a:noFill/>
          </a:ln>
        </p:spPr>
        <p:txBody>
          <a:bodyPr anchorCtr="0" anchor="b" bIns="46075" lIns="92500" spcFirstLastPara="1" rIns="92500" wrap="square" tIns="4607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lang="en-US" sz="12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sz="1200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" name="Google Shape;18;p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1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1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5" name="Google Shape;75;p1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1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2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12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" name="Google Shape;81;p1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1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3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3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22" name="Google Shape;22;p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p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4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4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" name="Google Shape;28;p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" name="Google Shape;30;p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5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" name="Google Shape;33;p5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4" name="Google Shape;34;p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" name="Google Shape;36;p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6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6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0" name="Google Shape;40;p6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1" name="Google Shape;41;p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7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6" name="Google Shape;46;p7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7" name="Google Shape;47;p7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8" name="Google Shape;48;p7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9" name="Google Shape;49;p7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0" name="Google Shape;50;p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8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" name="Google Shape;55;p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9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9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61" name="Google Shape;61;p9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2" name="Google Shape;62;p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0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0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10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9" name="Google Shape;69;p1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1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" name="Google Shape;11;p1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Google Shape;12;p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Google Shape;13;p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Google Shape;14;p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3"/>
          <p:cNvSpPr txBox="1"/>
          <p:nvPr/>
        </p:nvSpPr>
        <p:spPr>
          <a:xfrm>
            <a:off x="1981200" y="29880"/>
            <a:ext cx="8381520" cy="456840"/>
          </a:xfrm>
          <a:prstGeom prst="rect">
            <a:avLst/>
          </a:prstGeom>
          <a:noFill/>
          <a:ln cap="flat" cmpd="sng" w="9525">
            <a:solidFill>
              <a:srgbClr val="004B8E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rmAutofit fontScale="89500" lnSpcReduction="10000"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800" u="none" cap="none" strike="noStrike">
                <a:solidFill>
                  <a:srgbClr val="004B8E"/>
                </a:solidFill>
                <a:latin typeface="Arial"/>
                <a:ea typeface="Arial"/>
                <a:cs typeface="Arial"/>
                <a:sym typeface="Arial"/>
              </a:rPr>
              <a:t>Committee on Applied Statisticians (CAS)</a:t>
            </a:r>
            <a:endParaRPr b="0" i="0" sz="2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" name="Google Shape;90;p13"/>
          <p:cNvSpPr txBox="1"/>
          <p:nvPr/>
        </p:nvSpPr>
        <p:spPr>
          <a:xfrm>
            <a:off x="8839200" y="6400800"/>
            <a:ext cx="1676160" cy="4568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rgbClr val="004B8E"/>
                </a:solidFill>
                <a:latin typeface="Arial"/>
                <a:ea typeface="Arial"/>
                <a:cs typeface="Arial"/>
                <a:sym typeface="Arial"/>
              </a:rPr>
              <a:t>ASA   |   </a:t>
            </a:r>
            <a:fld id="{00000000-1234-1234-1234-123412341234}" type="slidenum">
              <a:rPr b="0" i="0" lang="en-US" sz="1200" u="none" cap="none" strike="noStrike">
                <a:solidFill>
                  <a:srgbClr val="004B8E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91" name="Google Shape;91;p13"/>
          <p:cNvSpPr txBox="1"/>
          <p:nvPr/>
        </p:nvSpPr>
        <p:spPr>
          <a:xfrm>
            <a:off x="4644840" y="676215"/>
            <a:ext cx="2895120" cy="31968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00" u="none" cap="none" strike="noStrik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2021 Plans</a:t>
            </a:r>
            <a:endParaRPr b="1" i="0" sz="1800" u="none" cap="none" strike="noStrike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" name="Google Shape;92;p13"/>
          <p:cNvSpPr txBox="1"/>
          <p:nvPr/>
        </p:nvSpPr>
        <p:spPr>
          <a:xfrm>
            <a:off x="4519561" y="1056240"/>
            <a:ext cx="3738614" cy="5638320"/>
          </a:xfrm>
          <a:prstGeom prst="rect">
            <a:avLst/>
          </a:prstGeom>
          <a:noFill/>
          <a:ln cap="flat" cmpd="sng" w="9525">
            <a:solidFill>
              <a:srgbClr val="004B8E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000"/>
              <a:buFont typeface="Arial"/>
              <a:buChar char="•"/>
            </a:pPr>
            <a:r>
              <a:rPr b="0" i="0" lang="en-US" sz="2000" u="none" cap="none" strike="noStrik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@ JSM - </a:t>
            </a:r>
            <a:r>
              <a:rPr b="1" i="0" lang="en-US" sz="2000" u="none" cap="none" strike="noStrik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“Let the Data Tell the Story - Principles of Visual Communication for Effective Collaboration”</a:t>
            </a:r>
            <a:endParaRPr/>
          </a:p>
          <a:p>
            <a:pPr indent="-1714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1" i="0" sz="1800" u="none" cap="none" strike="noStrike">
              <a:solidFill>
                <a:srgbClr val="004B8E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000"/>
              <a:buFont typeface="Arial"/>
              <a:buChar char="•"/>
            </a:pPr>
            <a:r>
              <a:rPr b="1" i="0" lang="en-US" sz="2000" u="sng" cap="none" strike="noStrik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Two active initiatives:</a:t>
            </a:r>
            <a:endParaRPr/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AutoNum type="arabicPeriod"/>
            </a:pPr>
            <a:r>
              <a:rPr b="0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Developing soft skills needed to succeed in a virtual work environment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AutoNum type="arabicPeriod"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Engaging undergraduate/graduate students to promote the field of statistics and statistics as a career (to be launched with a seminar/panel discussion simultaneously involving NC State, Uni. of Michigan, and SUNY at Buffalo.</a:t>
            </a:r>
            <a:endParaRPr sz="1600">
              <a:solidFill>
                <a:srgbClr val="004B8E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" name="Google Shape;93;p13"/>
          <p:cNvSpPr txBox="1"/>
          <p:nvPr/>
        </p:nvSpPr>
        <p:spPr>
          <a:xfrm>
            <a:off x="1081395" y="647640"/>
            <a:ext cx="2971440" cy="31968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2020 Accomplishments</a:t>
            </a:r>
            <a:endParaRPr sz="1800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" name="Google Shape;94;p13"/>
          <p:cNvSpPr txBox="1"/>
          <p:nvPr/>
        </p:nvSpPr>
        <p:spPr>
          <a:xfrm>
            <a:off x="581025" y="1056240"/>
            <a:ext cx="3971865" cy="5638320"/>
          </a:xfrm>
          <a:prstGeom prst="rect">
            <a:avLst/>
          </a:prstGeom>
          <a:noFill/>
          <a:ln cap="flat" cmpd="sng" w="9525">
            <a:solidFill>
              <a:srgbClr val="004B8E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82520" lvl="0" marL="182880" marR="0" rtl="0" algn="l">
              <a:spcBef>
                <a:spcPts val="0"/>
              </a:spcBef>
              <a:spcAft>
                <a:spcPts val="0"/>
              </a:spcAft>
              <a:buClr>
                <a:srgbClr val="004B8E"/>
              </a:buClr>
              <a:buSzPts val="2000"/>
              <a:buFont typeface="Noto Sans Symbols"/>
              <a:buChar char="∙"/>
            </a:pPr>
            <a:r>
              <a:rPr b="1" lang="en-US" sz="200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Collaborating with CMRR and ASA to assess via survey</a:t>
            </a:r>
            <a:r>
              <a:rPr lang="en-US" sz="200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the evolving needs/expectations of student and young career statisticians w.r.t. the “value” they expect to receive from maintaining a long-term relationship with the ASA</a:t>
            </a:r>
            <a:r>
              <a:rPr lang="en-US" sz="2000">
                <a:solidFill>
                  <a:srgbClr val="004B8E"/>
                </a:solidFill>
                <a:latin typeface="Calibri"/>
                <a:ea typeface="Calibri"/>
                <a:cs typeface="Calibri"/>
                <a:sym typeface="Calibri"/>
              </a:rPr>
              <a:t>. 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34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82520" lvl="0" marL="182880" marR="0" rtl="0" algn="l">
              <a:spcBef>
                <a:spcPts val="340"/>
              </a:spcBef>
              <a:spcAft>
                <a:spcPts val="0"/>
              </a:spcAft>
              <a:buClr>
                <a:srgbClr val="004B8E"/>
              </a:buClr>
              <a:buSzPts val="2000"/>
              <a:buFont typeface="Noto Sans Symbols"/>
              <a:buChar char="∙"/>
            </a:pPr>
            <a:r>
              <a:rPr b="1" lang="en-US" sz="2000">
                <a:solidFill>
                  <a:srgbClr val="004B8E"/>
                </a:solidFill>
                <a:latin typeface="Calibri"/>
                <a:ea typeface="Calibri"/>
                <a:cs typeface="Calibri"/>
                <a:sym typeface="Calibri"/>
              </a:rPr>
              <a:t>Completed “Collaboration in a Box” </a:t>
            </a: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and</a:t>
            </a:r>
            <a:r>
              <a:rPr lang="en-US" sz="2000">
                <a:solidFill>
                  <a:srgbClr val="004B8E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advertised through various ASA channels.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5" name="Google Shape;95;p13"/>
          <p:cNvSpPr/>
          <p:nvPr/>
        </p:nvSpPr>
        <p:spPr>
          <a:xfrm>
            <a:off x="8550330" y="647640"/>
            <a:ext cx="2997000" cy="31968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Issues for </a:t>
            </a:r>
            <a:r>
              <a:rPr b="1" lang="en-US" sz="160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ASA</a:t>
            </a:r>
            <a:endParaRPr/>
          </a:p>
        </p:txBody>
      </p:sp>
      <p:sp>
        <p:nvSpPr>
          <p:cNvPr id="96" name="Google Shape;96;p13"/>
          <p:cNvSpPr/>
          <p:nvPr/>
        </p:nvSpPr>
        <p:spPr>
          <a:xfrm>
            <a:off x="8258175" y="1056240"/>
            <a:ext cx="3562349" cy="5638320"/>
          </a:xfrm>
          <a:prstGeom prst="rect">
            <a:avLst/>
          </a:prstGeom>
          <a:noFill/>
          <a:ln cap="flat" cmpd="sng" w="9525">
            <a:solidFill>
              <a:srgbClr val="004B8E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000"/>
              <a:buFont typeface="Arial"/>
              <a:buChar char="•"/>
            </a:pPr>
            <a:r>
              <a:rPr b="1" lang="en-US" sz="200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Willing to work on Rob Santos’s focus groups</a:t>
            </a:r>
            <a:endParaRPr/>
          </a:p>
          <a:p>
            <a:pPr indent="-158750" lvl="0" marL="285750" marR="0" rtl="0" algn="l">
              <a:spcBef>
                <a:spcPts val="34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t/>
            </a:r>
            <a:endParaRPr b="1" sz="2000"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85750" lvl="0" marL="285750" marR="0" rtl="0" algn="l">
              <a:spcBef>
                <a:spcPts val="340"/>
              </a:spcBef>
              <a:spcAft>
                <a:spcPts val="0"/>
              </a:spcAft>
              <a:buClr>
                <a:srgbClr val="002060"/>
              </a:buClr>
              <a:buSzPts val="2000"/>
              <a:buFont typeface="Arial"/>
              <a:buChar char="•"/>
            </a:pPr>
            <a:r>
              <a:rPr b="1" lang="en-US" sz="200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And collaborate with other ASA sections/committees on initiatives 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