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9" r:id="rId5"/>
  </p:sldMasterIdLst>
  <p:notesMasterIdLst>
    <p:notesMasterId r:id="rId6"/>
  </p:notesMasterIdLst>
  <p:sldIdLst>
    <p:sldId id="256" r:id="rId7"/>
    <p:sldId id="257" r:id="rId8"/>
  </p:sldIdLst>
  <p:sldSz cy="6858000" cx="9144000"/>
  <p:notesSz cx="7010400" cy="9296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7D0C5DD-3B33-4D7A-B77C-559BD7D45B0C}">
  <a:tblStyle styleId="{17D0C5DD-3B33-4D7A-B77C-559BD7D45B0C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2" y="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2563" y="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81100" y="698500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34722" y="4415792"/>
            <a:ext cx="5140960" cy="418338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2" y="883158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2563" y="883158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934722" y="4415792"/>
            <a:ext cx="5140960" cy="4183380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:notes"/>
          <p:cNvSpPr/>
          <p:nvPr>
            <p:ph idx="2" type="sldImg"/>
          </p:nvPr>
        </p:nvSpPr>
        <p:spPr>
          <a:xfrm>
            <a:off x="1181100" y="698500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 txBox="1"/>
          <p:nvPr>
            <p:ph idx="1" type="body"/>
          </p:nvPr>
        </p:nvSpPr>
        <p:spPr>
          <a:xfrm>
            <a:off x="934722" y="4415792"/>
            <a:ext cx="5140960" cy="4183380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2:notes"/>
          <p:cNvSpPr/>
          <p:nvPr>
            <p:ph idx="2" type="sldImg"/>
          </p:nvPr>
        </p:nvSpPr>
        <p:spPr>
          <a:xfrm>
            <a:off x="1181100" y="698500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0"/>
            <a:ext cx="8229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535113"/>
            <a:ext cx="32004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8" name="Google Shape;18;p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20" name="Google Shape;20;p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2"/>
          <p:cNvSpPr txBox="1"/>
          <p:nvPr>
            <p:ph idx="5" type="body"/>
          </p:nvPr>
        </p:nvSpPr>
        <p:spPr>
          <a:xfrm>
            <a:off x="4797425" y="16875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/>
          <p:nvPr>
            <p:ph type="title"/>
          </p:nvPr>
        </p:nvSpPr>
        <p:spPr>
          <a:xfrm>
            <a:off x="2819400" y="1524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 rot="5400000">
            <a:off x="3543300" y="571500"/>
            <a:ext cx="4800600" cy="6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type="title"/>
          </p:nvPr>
        </p:nvSpPr>
        <p:spPr>
          <a:xfrm rot="5400000">
            <a:off x="5314950" y="2343150"/>
            <a:ext cx="59436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1" type="body"/>
          </p:nvPr>
        </p:nvSpPr>
        <p:spPr>
          <a:xfrm rot="5400000">
            <a:off x="2114550" y="857250"/>
            <a:ext cx="5943600" cy="45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ground title" id="24" name="Google Shape;2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>
            <p:ph type="ctrTitle"/>
          </p:nvPr>
        </p:nvSpPr>
        <p:spPr>
          <a:xfrm>
            <a:off x="2514600" y="1600200"/>
            <a:ext cx="60960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subTitle"/>
          </p:nvPr>
        </p:nvSpPr>
        <p:spPr>
          <a:xfrm>
            <a:off x="2514600" y="3733800"/>
            <a:ext cx="6096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2819400" y="1524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2819400" y="1295400"/>
            <a:ext cx="6248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1676400" y="4419600"/>
            <a:ext cx="70866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1752600" y="2819400"/>
            <a:ext cx="7010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1219200" y="2286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685800" y="1447800"/>
            <a:ext cx="3733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04B8E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4648200" y="1447800"/>
            <a:ext cx="3962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04B8E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206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72390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43" name="Google Shape;43;p7"/>
          <p:cNvGraphicFramePr/>
          <p:nvPr/>
        </p:nvGraphicFramePr>
        <p:xfrm>
          <a:off x="685800" y="1928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{17D0C5DD-3B33-4D7A-B77C-559BD7D45B0C}</a:tableStyleId>
              </a:tblPr>
              <a:tblGrid>
                <a:gridCol w="4116400"/>
                <a:gridCol w="1219200"/>
                <a:gridCol w="1600200"/>
                <a:gridCol w="1174750"/>
              </a:tblGrid>
              <a:tr h="45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Committee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High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Medium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Low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Applied Statisticians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Career Development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International Relations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3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Mem Retention/Recruitment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Minorities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SPAIG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Membership Surveys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Women in Statistics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Statistics and Disability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004B8E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004B8E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9" name="Google Shape;49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004B8E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004B8E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004B8E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004B8E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ground3"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2819400" y="1524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2819400" y="1295400"/>
            <a:ext cx="6248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" name="Google Shape;14;p1"/>
          <p:cNvCxnSpPr/>
          <p:nvPr/>
        </p:nvCxnSpPr>
        <p:spPr>
          <a:xfrm>
            <a:off x="2895600" y="990600"/>
            <a:ext cx="6096000" cy="0"/>
          </a:xfrm>
          <a:prstGeom prst="straightConnector1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457200" y="29737"/>
            <a:ext cx="8382000" cy="4572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Applied Statisticians (CAS)</a:t>
            </a:r>
            <a:endParaRPr/>
          </a:p>
        </p:txBody>
      </p:sp>
      <p:sp>
        <p:nvSpPr>
          <p:cNvPr id="69" name="Google Shape;69;p13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3072161" y="647700"/>
            <a:ext cx="28956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ct val="100000"/>
              <a:buFont typeface="Arial"/>
              <a:buNone/>
            </a:pPr>
            <a:r>
              <a:rPr lang="en-US" sz="1800"/>
              <a:t>2018 Plans</a:t>
            </a:r>
            <a:endParaRPr/>
          </a:p>
        </p:txBody>
      </p:sp>
      <p:sp>
        <p:nvSpPr>
          <p:cNvPr id="71" name="Google Shape;71;p13"/>
          <p:cNvSpPr txBox="1"/>
          <p:nvPr>
            <p:ph idx="2" type="body"/>
          </p:nvPr>
        </p:nvSpPr>
        <p:spPr>
          <a:xfrm>
            <a:off x="3072161" y="105629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Produce remaining 5 webinars for 2017 MI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Coordinate MI webinars with Leadership Institute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Develop and plan traveling train the trainer course on best of MI webinars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Target 2 articles for Master’s Notebook, </a:t>
            </a:r>
            <a:r>
              <a:rPr i="1" lang="en-US" sz="1600"/>
              <a:t>AmStat News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Hold summer meeting at ASA HQ</a:t>
            </a:r>
            <a:endParaRPr/>
          </a:p>
        </p:txBody>
      </p:sp>
      <p:sp>
        <p:nvSpPr>
          <p:cNvPr id="72" name="Google Shape;72;p13"/>
          <p:cNvSpPr txBox="1"/>
          <p:nvPr>
            <p:ph idx="3" type="body"/>
          </p:nvPr>
        </p:nvSpPr>
        <p:spPr>
          <a:xfrm>
            <a:off x="24161" y="647700"/>
            <a:ext cx="29718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ct val="100000"/>
              <a:buFont typeface="Arial"/>
              <a:buNone/>
            </a:pPr>
            <a:r>
              <a:rPr lang="en-US" sz="1800"/>
              <a:t>2017 Accomplishments</a:t>
            </a:r>
            <a:endParaRPr/>
          </a:p>
        </p:txBody>
      </p:sp>
      <p:sp>
        <p:nvSpPr>
          <p:cNvPr id="73" name="Google Shape;73;p13"/>
          <p:cNvSpPr txBox="1"/>
          <p:nvPr>
            <p:ph idx="4" type="body"/>
          </p:nvPr>
        </p:nvSpPr>
        <p:spPr>
          <a:xfrm>
            <a:off x="76200" y="1066800"/>
            <a:ext cx="2972968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Organized 1</a:t>
            </a:r>
            <a:r>
              <a:rPr baseline="30000" lang="en-US" sz="1600"/>
              <a:t>st</a:t>
            </a:r>
            <a:r>
              <a:rPr lang="en-US" sz="1600"/>
              <a:t> Chair/Chair Elect Committee Meeting, held at JSM 2017 to enhance networking, collaboration among sections and committees (co-sponsored with Council of Sections) 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Held Friends of CAS Mixer, JSM 2017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Produced 1</a:t>
            </a:r>
            <a:r>
              <a:rPr baseline="30000" lang="en-US" sz="1600"/>
              <a:t>st</a:t>
            </a:r>
            <a:r>
              <a:rPr lang="en-US" sz="1600"/>
              <a:t> 5 webinars on soft skills from 2017 Membership Initiative (MI); nearly 150-200 registrants for each (cap is 200)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Initiated monthly calls among MC committees for info exchange, arranging co-sponsorships, facilitating synergies</a:t>
            </a:r>
            <a:endParaRPr/>
          </a:p>
          <a:p>
            <a:pPr indent="-2413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t/>
            </a:r>
            <a:endParaRPr sz="1600"/>
          </a:p>
        </p:txBody>
      </p:sp>
      <p:sp>
        <p:nvSpPr>
          <p:cNvPr id="74" name="Google Shape;74;p13"/>
          <p:cNvSpPr txBox="1"/>
          <p:nvPr/>
        </p:nvSpPr>
        <p:spPr>
          <a:xfrm>
            <a:off x="6070600" y="647700"/>
            <a:ext cx="29972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Issues for ASA</a:t>
            </a:r>
            <a:endParaRPr/>
          </a:p>
        </p:txBody>
      </p:sp>
      <p:sp>
        <p:nvSpPr>
          <p:cNvPr id="75" name="Google Shape;75;p13"/>
          <p:cNvSpPr txBox="1"/>
          <p:nvPr/>
        </p:nvSpPr>
        <p:spPr>
          <a:xfrm>
            <a:off x="6127531" y="105629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Facilitation of ASA sponsorship for Annual Chair/Chair Elect Committee Meeting at JSM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type="title"/>
          </p:nvPr>
        </p:nvSpPr>
        <p:spPr>
          <a:xfrm>
            <a:off x="457200" y="29737"/>
            <a:ext cx="8382000" cy="4572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Applied Statisticians - continued</a:t>
            </a:r>
            <a:endParaRPr/>
          </a:p>
        </p:txBody>
      </p:sp>
      <p:sp>
        <p:nvSpPr>
          <p:cNvPr id="81" name="Google Shape;81;p14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3072161" y="647700"/>
            <a:ext cx="28956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</a:pPr>
            <a:r>
              <a:rPr lang="en-US" sz="1800"/>
              <a:t>2018 Plans</a:t>
            </a:r>
            <a:endParaRPr/>
          </a:p>
        </p:txBody>
      </p:sp>
      <p:sp>
        <p:nvSpPr>
          <p:cNvPr id="83" name="Google Shape;83;p14"/>
          <p:cNvSpPr txBox="1"/>
          <p:nvPr>
            <p:ph idx="2" type="body"/>
          </p:nvPr>
        </p:nvSpPr>
        <p:spPr>
          <a:xfrm>
            <a:off x="3086684" y="106680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JSM 2018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rPr lang="en-US" sz="1600"/>
              <a:t>   - Organize 2</a:t>
            </a:r>
            <a:r>
              <a:rPr baseline="30000" lang="en-US" sz="1600"/>
              <a:t>nd</a:t>
            </a:r>
            <a:r>
              <a:rPr lang="en-US" sz="1600"/>
              <a:t> Chair/Chair Elect Committee Meeting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rPr lang="en-US" sz="1600"/>
              <a:t>   - Organize Collaboration Workshop for Directors of Academic Statistical Collaboration Laboratories (i.e., consulting centers)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rPr lang="en-US" sz="1600"/>
              <a:t>   - Sponsor CAS/CDD joint mixer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rPr lang="en-US" sz="1600"/>
              <a:t>   - Lead 2 Roundtable Discussions (if accepted)</a:t>
            </a:r>
            <a:endParaRPr sz="1400"/>
          </a:p>
        </p:txBody>
      </p:sp>
      <p:sp>
        <p:nvSpPr>
          <p:cNvPr id="84" name="Google Shape;84;p14"/>
          <p:cNvSpPr txBox="1"/>
          <p:nvPr>
            <p:ph idx="3" type="body"/>
          </p:nvPr>
        </p:nvSpPr>
        <p:spPr>
          <a:xfrm>
            <a:off x="24161" y="647700"/>
            <a:ext cx="29718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</a:pPr>
            <a:r>
              <a:rPr lang="en-US" sz="1800"/>
              <a:t>2017 Accomplishments</a:t>
            </a:r>
            <a:endParaRPr/>
          </a:p>
        </p:txBody>
      </p:sp>
      <p:sp>
        <p:nvSpPr>
          <p:cNvPr id="85" name="Google Shape;85;p14"/>
          <p:cNvSpPr txBox="1"/>
          <p:nvPr>
            <p:ph idx="4" type="body"/>
          </p:nvPr>
        </p:nvSpPr>
        <p:spPr>
          <a:xfrm>
            <a:off x="76200" y="1066800"/>
            <a:ext cx="2972968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Contributed to 4 Master’s Notebook columns, AmStat News</a:t>
            </a:r>
            <a:endParaRPr/>
          </a:p>
          <a:p>
            <a:pPr indent="-342900" lvl="0" marL="34290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Held monthly teleconferences and meeting at ASA HQ     </a:t>
            </a:r>
            <a:endParaRPr/>
          </a:p>
        </p:txBody>
      </p:sp>
      <p:sp>
        <p:nvSpPr>
          <p:cNvPr id="86" name="Google Shape;86;p14"/>
          <p:cNvSpPr txBox="1"/>
          <p:nvPr/>
        </p:nvSpPr>
        <p:spPr>
          <a:xfrm>
            <a:off x="6070600" y="647700"/>
            <a:ext cx="29972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Issues for ASA</a:t>
            </a:r>
            <a:endParaRPr/>
          </a:p>
        </p:txBody>
      </p:sp>
      <p:sp>
        <p:nvSpPr>
          <p:cNvPr id="87" name="Google Shape;87;p14"/>
          <p:cNvSpPr txBox="1"/>
          <p:nvPr/>
        </p:nvSpPr>
        <p:spPr>
          <a:xfrm>
            <a:off x="6096000" y="106680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4B8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