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59" r:id="rId5"/>
  </p:sldMasterIdLst>
  <p:notesMasterIdLst>
    <p:notesMasterId r:id="rId6"/>
  </p:notesMasterIdLst>
  <p:sldIdLst>
    <p:sldId id="256" r:id="rId7"/>
    <p:sldId id="257" r:id="rId8"/>
  </p:sldIdLst>
  <p:sldSz cy="6858000" cx="9144000"/>
  <p:notesSz cx="7010400" cy="92964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BAA1FB6D-8E62-4A0F-96D0-416A380693FA}">
  <a:tblStyle styleId="{BAA1FB6D-8E62-4A0F-96D0-416A380693FA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2" y="1"/>
            <a:ext cx="3037840" cy="464820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50" spcFirstLastPara="1" rIns="93150" wrap="square" tIns="465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972563" y="1"/>
            <a:ext cx="3037840" cy="464820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50" spcFirstLastPara="1" rIns="93150" wrap="square" tIns="46575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81100" y="698500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934722" y="4415792"/>
            <a:ext cx="5140960" cy="4183380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50" spcFirstLastPara="1" rIns="93150" wrap="square" tIns="46575">
            <a:noAutofit/>
          </a:bodyPr>
          <a:lstStyle>
            <a:lvl1pPr indent="-228600" lvl="0" marL="4572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2" y="8831581"/>
            <a:ext cx="3037840" cy="464820"/>
          </a:xfrm>
          <a:prstGeom prst="rect">
            <a:avLst/>
          </a:prstGeom>
          <a:noFill/>
          <a:ln>
            <a:noFill/>
          </a:ln>
        </p:spPr>
        <p:txBody>
          <a:bodyPr anchorCtr="0" anchor="b" bIns="46575" lIns="93150" spcFirstLastPara="1" rIns="93150" wrap="square" tIns="465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972563" y="8831581"/>
            <a:ext cx="3037840" cy="464820"/>
          </a:xfrm>
          <a:prstGeom prst="rect">
            <a:avLst/>
          </a:prstGeom>
          <a:noFill/>
          <a:ln>
            <a:noFill/>
          </a:ln>
        </p:spPr>
        <p:txBody>
          <a:bodyPr anchorCtr="0" anchor="b" bIns="46575" lIns="93150" spcFirstLastPara="1" rIns="93150" wrap="square" tIns="46575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:notes"/>
          <p:cNvSpPr/>
          <p:nvPr>
            <p:ph idx="2" type="sldImg"/>
          </p:nvPr>
        </p:nvSpPr>
        <p:spPr>
          <a:xfrm>
            <a:off x="1181100" y="698500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6" name="Google Shape;66;p1:notes"/>
          <p:cNvSpPr txBox="1"/>
          <p:nvPr>
            <p:ph idx="1" type="body"/>
          </p:nvPr>
        </p:nvSpPr>
        <p:spPr>
          <a:xfrm>
            <a:off x="934722" y="4415792"/>
            <a:ext cx="5140960" cy="4183380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1:notes"/>
          <p:cNvSpPr txBox="1"/>
          <p:nvPr>
            <p:ph idx="12" type="sldNum"/>
          </p:nvPr>
        </p:nvSpPr>
        <p:spPr>
          <a:xfrm>
            <a:off x="3972563" y="8831581"/>
            <a:ext cx="3037840" cy="464820"/>
          </a:xfrm>
          <a:prstGeom prst="rect">
            <a:avLst/>
          </a:prstGeom>
          <a:noFill/>
          <a:ln>
            <a:noFill/>
          </a:ln>
        </p:spPr>
        <p:txBody>
          <a:bodyPr anchorCtr="0" anchor="b" bIns="46575" lIns="93150" spcFirstLastPara="1" rIns="93150" wrap="square" tIns="46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:notes"/>
          <p:cNvSpPr/>
          <p:nvPr>
            <p:ph idx="2" type="sldImg"/>
          </p:nvPr>
        </p:nvSpPr>
        <p:spPr>
          <a:xfrm>
            <a:off x="1181100" y="698500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79" name="Google Shape;79;p2:notes"/>
          <p:cNvSpPr txBox="1"/>
          <p:nvPr>
            <p:ph idx="1" type="body"/>
          </p:nvPr>
        </p:nvSpPr>
        <p:spPr>
          <a:xfrm>
            <a:off x="934722" y="4415792"/>
            <a:ext cx="5140960" cy="4183380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2:notes"/>
          <p:cNvSpPr txBox="1"/>
          <p:nvPr>
            <p:ph idx="12" type="sldNum"/>
          </p:nvPr>
        </p:nvSpPr>
        <p:spPr>
          <a:xfrm>
            <a:off x="3972563" y="8831581"/>
            <a:ext cx="3037840" cy="464820"/>
          </a:xfrm>
          <a:prstGeom prst="rect">
            <a:avLst/>
          </a:prstGeom>
          <a:noFill/>
          <a:ln>
            <a:noFill/>
          </a:ln>
        </p:spPr>
        <p:txBody>
          <a:bodyPr anchorCtr="0" anchor="b" bIns="46575" lIns="93150" spcFirstLastPara="1" rIns="93150" wrap="square" tIns="46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showMasterSp="0">
  <p:cSld name="Comparison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title"/>
          </p:nvPr>
        </p:nvSpPr>
        <p:spPr>
          <a:xfrm>
            <a:off x="457200" y="0"/>
            <a:ext cx="82296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" type="body"/>
          </p:nvPr>
        </p:nvSpPr>
        <p:spPr>
          <a:xfrm>
            <a:off x="457200" y="1535113"/>
            <a:ext cx="3200400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004B8E"/>
              </a:buClr>
              <a:buSzPts val="2000"/>
              <a:buFont typeface="Arial"/>
              <a:buNone/>
              <a:defRPr b="1" sz="20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rgbClr val="004B8E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18" name="Google Shape;18;p2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rgbClr val="004B8E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rgbClr val="004B8E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19" name="Google Shape;19;p2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004B8E"/>
              </a:buClr>
              <a:buSzPts val="2000"/>
              <a:buFont typeface="Arial"/>
              <a:buNone/>
              <a:defRPr b="1" sz="20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rgbClr val="004B8E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20" name="Google Shape;20;p2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rgbClr val="004B8E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rgbClr val="004B8E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21" name="Google Shape;21;p2"/>
          <p:cNvSpPr txBox="1"/>
          <p:nvPr>
            <p:ph idx="12" type="sldNum"/>
          </p:nvPr>
        </p:nvSpPr>
        <p:spPr>
          <a:xfrm>
            <a:off x="7315200" y="6400800"/>
            <a:ext cx="1676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ASA   |  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" name="Google Shape;22;p2"/>
          <p:cNvSpPr txBox="1"/>
          <p:nvPr>
            <p:ph idx="5" type="body"/>
          </p:nvPr>
        </p:nvSpPr>
        <p:spPr>
          <a:xfrm>
            <a:off x="4797425" y="16875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004B8E"/>
              </a:buClr>
              <a:buSzPts val="2000"/>
              <a:buFont typeface="Arial"/>
              <a:buNone/>
              <a:defRPr b="1" sz="20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rgbClr val="004B8E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1"/>
          <p:cNvSpPr txBox="1"/>
          <p:nvPr>
            <p:ph type="title"/>
          </p:nvPr>
        </p:nvSpPr>
        <p:spPr>
          <a:xfrm>
            <a:off x="2819400" y="152400"/>
            <a:ext cx="6172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1"/>
          <p:cNvSpPr txBox="1"/>
          <p:nvPr>
            <p:ph idx="1" type="body"/>
          </p:nvPr>
        </p:nvSpPr>
        <p:spPr>
          <a:xfrm rot="5400000">
            <a:off x="3543300" y="571500"/>
            <a:ext cx="4800600" cy="624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59" name="Google Shape;59;p11"/>
          <p:cNvSpPr txBox="1"/>
          <p:nvPr>
            <p:ph idx="12" type="sldNum"/>
          </p:nvPr>
        </p:nvSpPr>
        <p:spPr>
          <a:xfrm>
            <a:off x="7315200" y="6400800"/>
            <a:ext cx="1676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ASA   |  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/>
          <p:nvPr>
            <p:ph type="title"/>
          </p:nvPr>
        </p:nvSpPr>
        <p:spPr>
          <a:xfrm rot="5400000">
            <a:off x="5314950" y="2343150"/>
            <a:ext cx="5943600" cy="156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2"/>
          <p:cNvSpPr txBox="1"/>
          <p:nvPr>
            <p:ph idx="1" type="body"/>
          </p:nvPr>
        </p:nvSpPr>
        <p:spPr>
          <a:xfrm rot="5400000">
            <a:off x="2114550" y="857250"/>
            <a:ext cx="5943600" cy="45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63" name="Google Shape;63;p12"/>
          <p:cNvSpPr txBox="1"/>
          <p:nvPr>
            <p:ph idx="12" type="sldNum"/>
          </p:nvPr>
        </p:nvSpPr>
        <p:spPr>
          <a:xfrm>
            <a:off x="7315200" y="6400800"/>
            <a:ext cx="1676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ASA   |  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PT background title" id="24" name="Google Shape;24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5588" cy="685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3"/>
          <p:cNvSpPr txBox="1"/>
          <p:nvPr>
            <p:ph type="ctrTitle"/>
          </p:nvPr>
        </p:nvSpPr>
        <p:spPr>
          <a:xfrm>
            <a:off x="2514600" y="1600200"/>
            <a:ext cx="6096000" cy="198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"/>
          <p:cNvSpPr txBox="1"/>
          <p:nvPr>
            <p:ph idx="1" type="subTitle"/>
          </p:nvPr>
        </p:nvSpPr>
        <p:spPr>
          <a:xfrm>
            <a:off x="2514600" y="3733800"/>
            <a:ext cx="60960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400"/>
              </a:spcBef>
              <a:spcAft>
                <a:spcPts val="0"/>
              </a:spcAft>
              <a:buClr>
                <a:srgbClr val="004B8E"/>
              </a:buClr>
              <a:buSzPts val="2000"/>
              <a:buFont typeface="Arial"/>
              <a:buNone/>
              <a:defRPr sz="20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–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•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–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»"/>
              <a:defRPr/>
            </a:lvl5pPr>
            <a:lvl6pPr lvl="5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»"/>
              <a:defRPr/>
            </a:lvl6pPr>
            <a:lvl7pPr lvl="6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»"/>
              <a:defRPr/>
            </a:lvl7pPr>
            <a:lvl8pPr lvl="7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»"/>
              <a:defRPr/>
            </a:lvl8pPr>
            <a:lvl9pPr lvl="8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»"/>
              <a:defRPr/>
            </a:lvl9pPr>
          </a:lstStyle>
          <a:p/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/>
          <p:nvPr>
            <p:ph type="title"/>
          </p:nvPr>
        </p:nvSpPr>
        <p:spPr>
          <a:xfrm>
            <a:off x="2819400" y="152400"/>
            <a:ext cx="6172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" type="body"/>
          </p:nvPr>
        </p:nvSpPr>
        <p:spPr>
          <a:xfrm>
            <a:off x="2819400" y="1295400"/>
            <a:ext cx="6248400" cy="48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2" type="sldNum"/>
          </p:nvPr>
        </p:nvSpPr>
        <p:spPr>
          <a:xfrm>
            <a:off x="7315200" y="6400800"/>
            <a:ext cx="1676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ASA   |  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/>
          <p:nvPr>
            <p:ph type="title"/>
          </p:nvPr>
        </p:nvSpPr>
        <p:spPr>
          <a:xfrm>
            <a:off x="1676400" y="4419600"/>
            <a:ext cx="70866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" type="body"/>
          </p:nvPr>
        </p:nvSpPr>
        <p:spPr>
          <a:xfrm>
            <a:off x="1752600" y="2819400"/>
            <a:ext cx="7010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004B8E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004B8E"/>
              </a:buClr>
              <a:buSzPts val="1400"/>
              <a:buFont typeface="Arial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004B8E"/>
              </a:buClr>
              <a:buSzPts val="1400"/>
              <a:buFont typeface="Arial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004B8E"/>
              </a:buClr>
              <a:buSzPts val="1400"/>
              <a:buFont typeface="Arial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004B8E"/>
              </a:buClr>
              <a:buSzPts val="1400"/>
              <a:buFont typeface="Arial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004B8E"/>
              </a:buClr>
              <a:buSzPts val="1400"/>
              <a:buFont typeface="Arial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004B8E"/>
              </a:buClr>
              <a:buSzPts val="1400"/>
              <a:buFont typeface="Arial"/>
              <a:buNone/>
              <a:defRPr sz="1400"/>
            </a:lvl9pPr>
          </a:lstStyle>
          <a:p/>
        </p:txBody>
      </p:sp>
      <p:sp>
        <p:nvSpPr>
          <p:cNvPr id="34" name="Google Shape;34;p5"/>
          <p:cNvSpPr txBox="1"/>
          <p:nvPr>
            <p:ph idx="12" type="sldNum"/>
          </p:nvPr>
        </p:nvSpPr>
        <p:spPr>
          <a:xfrm>
            <a:off x="7315200" y="6400800"/>
            <a:ext cx="1676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ASA   |  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showMasterSp="0" type="twoObj">
  <p:cSld name="TWO_OBJECTS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/>
          <p:nvPr>
            <p:ph type="title"/>
          </p:nvPr>
        </p:nvSpPr>
        <p:spPr>
          <a:xfrm>
            <a:off x="1219200" y="228600"/>
            <a:ext cx="6172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" type="body"/>
          </p:nvPr>
        </p:nvSpPr>
        <p:spPr>
          <a:xfrm>
            <a:off x="685800" y="1447800"/>
            <a:ext cx="3733800" cy="48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rgbClr val="004B8E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rgbClr val="004B8E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rgbClr val="004B8E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38" name="Google Shape;38;p6"/>
          <p:cNvSpPr txBox="1"/>
          <p:nvPr>
            <p:ph idx="2" type="body"/>
          </p:nvPr>
        </p:nvSpPr>
        <p:spPr>
          <a:xfrm>
            <a:off x="4648200" y="1447800"/>
            <a:ext cx="3962400" cy="48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rgbClr val="004B8E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rgbClr val="004B8E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rgbClr val="004B8E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7315200" y="6400800"/>
            <a:ext cx="1676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ASA   |  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showMasterSp="0" type="titleOnly">
  <p:cSld name="TITLE_ONLY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1447800" y="228600"/>
            <a:ext cx="6172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206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2" type="sldNum"/>
          </p:nvPr>
        </p:nvSpPr>
        <p:spPr>
          <a:xfrm>
            <a:off x="7239000" y="6400800"/>
            <a:ext cx="1676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ASA   |  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  <p:graphicFrame>
        <p:nvGraphicFramePr>
          <p:cNvPr id="43" name="Google Shape;43;p7"/>
          <p:cNvGraphicFramePr/>
          <p:nvPr/>
        </p:nvGraphicFramePr>
        <p:xfrm>
          <a:off x="685800" y="192881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{BAA1FB6D-8E62-4A0F-96D0-416A380693FA}</a:tableStyleId>
              </a:tblPr>
              <a:tblGrid>
                <a:gridCol w="4116400"/>
                <a:gridCol w="1219200"/>
                <a:gridCol w="1600200"/>
                <a:gridCol w="1174750"/>
              </a:tblGrid>
              <a:tr h="457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950"/>
                        <a:buFont typeface="Noto Sans Symbols"/>
                        <a:buNone/>
                      </a:pPr>
                      <a:r>
                        <a:rPr b="0" i="0" lang="en-US" sz="2600" u="none" cap="none" strike="noStrike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Committee</a:t>
                      </a:r>
                      <a:endParaRPr/>
                    </a:p>
                  </a:txBody>
                  <a:tcPr marT="45725" marB="45725" marR="91450" marL="91450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950"/>
                        <a:buFont typeface="Noto Sans Symbols"/>
                        <a:buNone/>
                      </a:pPr>
                      <a:r>
                        <a:rPr b="0" i="0" lang="en-US" sz="2600" u="none" cap="none" strike="noStrike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High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950"/>
                        <a:buFont typeface="Noto Sans Symbols"/>
                        <a:buNone/>
                      </a:pPr>
                      <a:r>
                        <a:rPr b="0" i="0" lang="en-US" sz="2600" u="none" cap="none" strike="noStrike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Medium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950"/>
                        <a:buFont typeface="Noto Sans Symbols"/>
                        <a:buNone/>
                      </a:pPr>
                      <a:r>
                        <a:rPr b="0" i="0" lang="en-US" sz="2600" u="none" cap="none" strike="noStrike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Low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18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rPr b="0" i="0" lang="en-US" sz="2000" u="none" cap="none" strike="noStrike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Applied Statisticians</a:t>
                      </a:r>
                      <a:endParaRPr/>
                    </a:p>
                  </a:txBody>
                  <a:tcPr marT="45725" marB="45725" marR="91450" marL="91450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rPr b="0" i="0" lang="en-US" sz="2000" u="none" cap="none" strike="noStrike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X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18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rPr b="0" i="0" lang="en-US" sz="2000" u="none" cap="none" strike="noStrike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Career Development</a:t>
                      </a:r>
                      <a:endParaRPr/>
                    </a:p>
                  </a:txBody>
                  <a:tcPr marT="45725" marB="45725" marR="91450" marL="91450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rPr b="0" i="0" lang="en-US" sz="2000" u="none" cap="none" strike="noStrike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X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18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rPr b="0" i="0" lang="en-US" sz="2000" u="none" cap="none" strike="noStrike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International Relations</a:t>
                      </a:r>
                      <a:endParaRPr/>
                    </a:p>
                  </a:txBody>
                  <a:tcPr marT="45725" marB="45725" marR="91450" marL="91450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rPr b="0" i="0" lang="en-US" sz="2000" u="none" cap="none" strike="noStrike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X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31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rPr b="0" i="0" lang="en-US" sz="2000" u="none" cap="none" strike="noStrike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Mem Retention/Recruitment</a:t>
                      </a:r>
                      <a:endParaRPr/>
                    </a:p>
                  </a:txBody>
                  <a:tcPr marT="45725" marB="45725" marR="91450" marL="91450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rPr b="0" i="0" lang="en-US" sz="2000" u="none" cap="none" strike="noStrike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X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18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rPr b="0" i="0" lang="en-US" sz="2000" u="none" cap="none" strike="noStrike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Minorities</a:t>
                      </a:r>
                      <a:endParaRPr/>
                    </a:p>
                  </a:txBody>
                  <a:tcPr marT="45725" marB="45725" marR="91450" marL="91450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rPr b="0" i="0" lang="en-US" sz="2000" u="none" cap="none" strike="noStrike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X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18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rPr b="0" i="0" lang="en-US" sz="2000" u="none" cap="none" strike="noStrike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SPAIG</a:t>
                      </a:r>
                      <a:endParaRPr/>
                    </a:p>
                  </a:txBody>
                  <a:tcPr marT="45725" marB="45725" marR="91450" marL="91450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rPr b="0" i="0" lang="en-US" sz="2000" u="none" cap="none" strike="noStrike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X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18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rPr b="0" i="0" lang="en-US" sz="2000" u="none" cap="none" strike="noStrike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Membership Surveys</a:t>
                      </a:r>
                      <a:endParaRPr/>
                    </a:p>
                  </a:txBody>
                  <a:tcPr marT="45725" marB="45725" marR="91450" marL="91450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rPr b="0" i="0" lang="en-US" sz="2000" u="none" cap="none" strike="noStrike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X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18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rPr b="0" i="0" lang="en-US" sz="2000" u="none" cap="none" strike="noStrike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Women in Statistics</a:t>
                      </a:r>
                      <a:endParaRPr/>
                    </a:p>
                  </a:txBody>
                  <a:tcPr marT="45725" marB="45725" marR="91450" marL="91450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rPr b="0" i="0" lang="en-US" sz="2000" u="none" cap="none" strike="noStrike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X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18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rPr b="0" i="0" lang="en-US" sz="2000" u="none" cap="none" strike="noStrike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Statistics and Disability</a:t>
                      </a:r>
                      <a:endParaRPr/>
                    </a:p>
                  </a:txBody>
                  <a:tcPr marT="45725" marB="45725" marR="91450" marL="91450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ts val="1500"/>
                        <a:buFont typeface="Noto Sans Symbols"/>
                        <a:buNone/>
                      </a:pPr>
                      <a:r>
                        <a:rPr b="0" i="0" lang="en-US" sz="2000" u="none" cap="none" strike="noStrike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X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8"/>
          <p:cNvSpPr txBox="1"/>
          <p:nvPr>
            <p:ph idx="12" type="sldNum"/>
          </p:nvPr>
        </p:nvSpPr>
        <p:spPr>
          <a:xfrm>
            <a:off x="7315200" y="6400800"/>
            <a:ext cx="1676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ASA   |  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rgbClr val="004B8E"/>
              </a:buClr>
              <a:buSzPts val="3200"/>
              <a:buFont typeface="Arial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rgbClr val="004B8E"/>
              </a:buClr>
              <a:buSzPts val="2800"/>
              <a:buFont typeface="Arial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rgbClr val="004B8E"/>
              </a:buClr>
              <a:buSzPts val="2400"/>
              <a:buFont typeface="Arial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rgbClr val="004B8E"/>
              </a:buClr>
              <a:buSzPts val="2000"/>
              <a:buFont typeface="Arial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rgbClr val="004B8E"/>
              </a:buClr>
              <a:buSzPts val="2000"/>
              <a:buFont typeface="Arial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rgbClr val="004B8E"/>
              </a:buClr>
              <a:buSzPts val="2000"/>
              <a:buFont typeface="Arial"/>
              <a:buChar char="»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rgbClr val="004B8E"/>
              </a:buClr>
              <a:buSzPts val="2000"/>
              <a:buFont typeface="Arial"/>
              <a:buChar char="»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rgbClr val="004B8E"/>
              </a:buClr>
              <a:buSzPts val="2000"/>
              <a:buFont typeface="Arial"/>
              <a:buChar char="»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rgbClr val="004B8E"/>
              </a:buClr>
              <a:buSzPts val="2000"/>
              <a:buFont typeface="Arial"/>
              <a:buChar char="»"/>
              <a:defRPr sz="2000"/>
            </a:lvl9pPr>
          </a:lstStyle>
          <a:p/>
        </p:txBody>
      </p:sp>
      <p:sp>
        <p:nvSpPr>
          <p:cNvPr id="49" name="Google Shape;49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rgbClr val="004B8E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rgbClr val="004B8E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rgbClr val="004B8E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rgbClr val="004B8E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rgbClr val="004B8E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rgbClr val="004B8E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rgbClr val="004B8E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rgbClr val="004B8E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rgbClr val="004B8E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50" name="Google Shape;50;p9"/>
          <p:cNvSpPr txBox="1"/>
          <p:nvPr>
            <p:ph idx="12" type="sldNum"/>
          </p:nvPr>
        </p:nvSpPr>
        <p:spPr>
          <a:xfrm>
            <a:off x="7315200" y="6400800"/>
            <a:ext cx="1676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ASA   |  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54" name="Google Shape;5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rgbClr val="004B8E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rgbClr val="004B8E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rgbClr val="004B8E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rgbClr val="004B8E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rgbClr val="004B8E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rgbClr val="004B8E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rgbClr val="004B8E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rgbClr val="004B8E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rgbClr val="004B8E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55" name="Google Shape;55;p10"/>
          <p:cNvSpPr txBox="1"/>
          <p:nvPr>
            <p:ph idx="12" type="sldNum"/>
          </p:nvPr>
        </p:nvSpPr>
        <p:spPr>
          <a:xfrm>
            <a:off x="7315200" y="6400800"/>
            <a:ext cx="1676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ASA   |  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PT background3" id="10" name="Google Shape;10;p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0"/>
            <a:ext cx="9145588" cy="685958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"/>
          <p:cNvSpPr txBox="1"/>
          <p:nvPr>
            <p:ph type="title"/>
          </p:nvPr>
        </p:nvSpPr>
        <p:spPr>
          <a:xfrm>
            <a:off x="2819400" y="152400"/>
            <a:ext cx="6172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" type="body"/>
          </p:nvPr>
        </p:nvSpPr>
        <p:spPr>
          <a:xfrm>
            <a:off x="2819400" y="1295400"/>
            <a:ext cx="6248400" cy="48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marR="0" rtl="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spcBef>
                <a:spcPts val="360"/>
              </a:spcBef>
              <a:spcAft>
                <a:spcPts val="0"/>
              </a:spcAft>
              <a:buClr>
                <a:srgbClr val="004B8E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2" type="sldNum"/>
          </p:nvPr>
        </p:nvSpPr>
        <p:spPr>
          <a:xfrm>
            <a:off x="7315200" y="6400800"/>
            <a:ext cx="1676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ASA   |  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4" name="Google Shape;14;p1"/>
          <p:cNvCxnSpPr/>
          <p:nvPr/>
        </p:nvCxnSpPr>
        <p:spPr>
          <a:xfrm>
            <a:off x="2895600" y="990600"/>
            <a:ext cx="6096000" cy="0"/>
          </a:xfrm>
          <a:prstGeom prst="straightConnector1">
            <a:avLst/>
          </a:prstGeom>
          <a:noFill/>
          <a:ln cap="flat" cmpd="sng" w="9525">
            <a:solidFill>
              <a:srgbClr val="004B8E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/>
          <p:nvPr>
            <p:ph type="title"/>
          </p:nvPr>
        </p:nvSpPr>
        <p:spPr>
          <a:xfrm>
            <a:off x="457200" y="29737"/>
            <a:ext cx="8382000" cy="457200"/>
          </a:xfrm>
          <a:prstGeom prst="rect">
            <a:avLst/>
          </a:prstGeom>
          <a:noFill/>
          <a:ln cap="flat" cmpd="sng" w="9525">
            <a:solidFill>
              <a:srgbClr val="004B8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/>
              <a:t>Committee on Applied Statisticians (CAS)</a:t>
            </a:r>
            <a:endParaRPr/>
          </a:p>
        </p:txBody>
      </p:sp>
      <p:sp>
        <p:nvSpPr>
          <p:cNvPr id="70" name="Google Shape;70;p13"/>
          <p:cNvSpPr txBox="1"/>
          <p:nvPr>
            <p:ph idx="12" type="sldNum"/>
          </p:nvPr>
        </p:nvSpPr>
        <p:spPr>
          <a:xfrm>
            <a:off x="7315200" y="6400800"/>
            <a:ext cx="1676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ASA   |  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1" name="Google Shape;71;p13"/>
          <p:cNvSpPr txBox="1"/>
          <p:nvPr>
            <p:ph idx="1" type="body"/>
          </p:nvPr>
        </p:nvSpPr>
        <p:spPr>
          <a:xfrm>
            <a:off x="3120923" y="647700"/>
            <a:ext cx="2895600" cy="3198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25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4B8E"/>
              </a:buClr>
              <a:buSzPct val="100000"/>
              <a:buFont typeface="Arial"/>
              <a:buNone/>
            </a:pPr>
            <a:r>
              <a:rPr lang="en-US" sz="1800"/>
              <a:t>2019 Accomplishments-2</a:t>
            </a:r>
            <a:endParaRPr/>
          </a:p>
        </p:txBody>
      </p:sp>
      <p:sp>
        <p:nvSpPr>
          <p:cNvPr id="72" name="Google Shape;72;p13"/>
          <p:cNvSpPr txBox="1"/>
          <p:nvPr>
            <p:ph idx="2" type="body"/>
          </p:nvPr>
        </p:nvSpPr>
        <p:spPr>
          <a:xfrm>
            <a:off x="3162300" y="1056290"/>
            <a:ext cx="2971800" cy="5638800"/>
          </a:xfrm>
          <a:prstGeom prst="rect">
            <a:avLst/>
          </a:prstGeom>
          <a:noFill/>
          <a:ln cap="flat" cmpd="sng" w="9525">
            <a:solidFill>
              <a:srgbClr val="004B8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Char char="•"/>
            </a:pPr>
            <a:r>
              <a:rPr lang="en-US" sz="1600"/>
              <a:t>At JSM:</a:t>
            </a:r>
            <a:endParaRPr/>
          </a:p>
          <a:p>
            <a:pPr indent="0" lvl="1" marL="400050" rtl="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None/>
            </a:pPr>
            <a:r>
              <a:rPr lang="en-US" sz="1600"/>
              <a:t>Participated in JSM Collaboration Workshop (organized by Eric Vance and Heather Smith)</a:t>
            </a:r>
            <a:endParaRPr/>
          </a:p>
          <a:p>
            <a:pPr indent="0" lvl="1" marL="400050" rtl="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None/>
            </a:pPr>
            <a:r>
              <a:t/>
            </a:r>
            <a:endParaRPr sz="1600"/>
          </a:p>
          <a:p>
            <a:pPr indent="0" lvl="1" marL="400050" rtl="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None/>
            </a:pPr>
            <a:r>
              <a:rPr lang="en-US" sz="1600"/>
              <a:t>Held “Friends of CAS” mixer </a:t>
            </a:r>
            <a:endParaRPr/>
          </a:p>
          <a:p>
            <a:pPr indent="-209550" lvl="1" marL="742950" rtl="0" algn="l">
              <a:spcBef>
                <a:spcPts val="240"/>
              </a:spcBef>
              <a:spcAft>
                <a:spcPts val="0"/>
              </a:spcAft>
              <a:buClr>
                <a:srgbClr val="004B8E"/>
              </a:buClr>
              <a:buSzPts val="1200"/>
              <a:buFont typeface="Arial"/>
              <a:buNone/>
            </a:pPr>
            <a:r>
              <a:t/>
            </a:r>
            <a:endParaRPr sz="1200"/>
          </a:p>
        </p:txBody>
      </p:sp>
      <p:sp>
        <p:nvSpPr>
          <p:cNvPr id="73" name="Google Shape;73;p13"/>
          <p:cNvSpPr txBox="1"/>
          <p:nvPr>
            <p:ph idx="3" type="body"/>
          </p:nvPr>
        </p:nvSpPr>
        <p:spPr>
          <a:xfrm>
            <a:off x="24161" y="647700"/>
            <a:ext cx="2971800" cy="3198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25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4B8E"/>
              </a:buClr>
              <a:buSzPct val="100000"/>
              <a:buFont typeface="Arial"/>
              <a:buNone/>
            </a:pPr>
            <a:r>
              <a:rPr lang="en-US" sz="1800"/>
              <a:t>2019 Accomplishments</a:t>
            </a:r>
            <a:endParaRPr/>
          </a:p>
        </p:txBody>
      </p:sp>
      <p:sp>
        <p:nvSpPr>
          <p:cNvPr id="74" name="Google Shape;74;p13"/>
          <p:cNvSpPr txBox="1"/>
          <p:nvPr>
            <p:ph idx="4" type="body"/>
          </p:nvPr>
        </p:nvSpPr>
        <p:spPr>
          <a:xfrm>
            <a:off x="76200" y="1066800"/>
            <a:ext cx="3086100" cy="5638800"/>
          </a:xfrm>
          <a:prstGeom prst="rect">
            <a:avLst/>
          </a:prstGeom>
          <a:noFill/>
          <a:ln cap="flat" cmpd="sng" w="9525">
            <a:solidFill>
              <a:srgbClr val="004B8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82880" lvl="0" marL="182880" rtl="0" algn="l">
              <a:spcBef>
                <a:spcPts val="0"/>
              </a:spcBef>
              <a:spcAft>
                <a:spcPts val="0"/>
              </a:spcAft>
              <a:buClr>
                <a:srgbClr val="004B8E"/>
              </a:buClr>
              <a:buSzPts val="1700"/>
              <a:buFont typeface="Arial"/>
              <a:buChar char="•"/>
            </a:pPr>
            <a:r>
              <a:rPr lang="en-US" sz="1700"/>
              <a:t>Collaboration in a Box</a:t>
            </a:r>
            <a:endParaRPr/>
          </a:p>
          <a:p>
            <a:pPr indent="-182880" lvl="1" marL="582930" rtl="0" algn="l">
              <a:spcBef>
                <a:spcPts val="300"/>
              </a:spcBef>
              <a:spcAft>
                <a:spcPts val="0"/>
              </a:spcAft>
              <a:buClr>
                <a:srgbClr val="004B8E"/>
              </a:buClr>
              <a:buSzPts val="1500"/>
              <a:buFont typeface="Arial"/>
              <a:buChar char="–"/>
            </a:pPr>
            <a:r>
              <a:rPr lang="en-US" sz="1500"/>
              <a:t>Started work on packaging the successful 2018 webinar series on collaboration, categorizing sessions by intended audience (young career, mid-career, all), including plans to advertise</a:t>
            </a:r>
            <a:endParaRPr/>
          </a:p>
          <a:p>
            <a:pPr indent="-182880" lvl="0" marL="182880" rtl="0" algn="l">
              <a:spcBef>
                <a:spcPts val="340"/>
              </a:spcBef>
              <a:spcAft>
                <a:spcPts val="0"/>
              </a:spcAft>
              <a:buClr>
                <a:srgbClr val="004B8E"/>
              </a:buClr>
              <a:buSzPts val="1700"/>
              <a:buFont typeface="Arial"/>
              <a:buChar char="•"/>
            </a:pPr>
            <a:r>
              <a:rPr lang="en-US" sz="1700"/>
              <a:t>Contributed 4 Amstat News Master’s Notebook columns </a:t>
            </a:r>
            <a:endParaRPr/>
          </a:p>
          <a:p>
            <a:pPr indent="-182880" lvl="0" marL="182880" rtl="0" algn="l">
              <a:spcBef>
                <a:spcPts val="340"/>
              </a:spcBef>
              <a:spcAft>
                <a:spcPts val="0"/>
              </a:spcAft>
              <a:buClr>
                <a:srgbClr val="004B8E"/>
              </a:buClr>
              <a:buSzPts val="1700"/>
              <a:buFont typeface="Arial"/>
              <a:buChar char="•"/>
            </a:pPr>
            <a:r>
              <a:rPr lang="en-US" sz="1700"/>
              <a:t>Supported CCD’s “speed mentor” drop in teleconference sessions and participated in CCD successful networking session at JSM. </a:t>
            </a:r>
            <a:endParaRPr/>
          </a:p>
          <a:p>
            <a:pPr indent="-182880" lvl="0" marL="182880" rtl="0" algn="l">
              <a:spcBef>
                <a:spcPts val="340"/>
              </a:spcBef>
              <a:spcAft>
                <a:spcPts val="0"/>
              </a:spcAft>
              <a:buClr>
                <a:srgbClr val="004B8E"/>
              </a:buClr>
              <a:buSzPts val="1700"/>
              <a:buFont typeface="Arial"/>
              <a:buChar char="•"/>
            </a:pPr>
            <a:r>
              <a:rPr lang="en-US" sz="1700"/>
              <a:t>Organized a JSM topic contributed session on “Collaboration”</a:t>
            </a:r>
            <a:endParaRPr/>
          </a:p>
          <a:p>
            <a:pPr indent="-74929" lvl="0" marL="182880" rtl="0" algn="l">
              <a:spcBef>
                <a:spcPts val="340"/>
              </a:spcBef>
              <a:spcAft>
                <a:spcPts val="0"/>
              </a:spcAft>
              <a:buClr>
                <a:srgbClr val="004B8E"/>
              </a:buClr>
              <a:buSzPts val="1700"/>
              <a:buFont typeface="Arial"/>
              <a:buNone/>
            </a:pPr>
            <a:r>
              <a:t/>
            </a:r>
            <a:endParaRPr sz="1700"/>
          </a:p>
          <a:p>
            <a:pPr indent="0" lvl="0" marL="0" rtl="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None/>
            </a:pPr>
            <a:r>
              <a:t/>
            </a:r>
            <a:endParaRPr sz="1600"/>
          </a:p>
        </p:txBody>
      </p:sp>
      <p:sp>
        <p:nvSpPr>
          <p:cNvPr id="75" name="Google Shape;75;p13"/>
          <p:cNvSpPr txBox="1"/>
          <p:nvPr/>
        </p:nvSpPr>
        <p:spPr>
          <a:xfrm>
            <a:off x="6016523" y="647700"/>
            <a:ext cx="2997200" cy="3198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4B8E"/>
              </a:buClr>
              <a:buSzPts val="1700"/>
              <a:buFont typeface="Arial"/>
              <a:buNone/>
            </a:pPr>
            <a:r>
              <a:rPr b="1" i="0" lang="en-US" sz="17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rPr>
              <a:t>2020</a:t>
            </a:r>
            <a:r>
              <a:rPr b="1" i="0" lang="en-US" sz="18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rPr>
              <a:t> Plans</a:t>
            </a:r>
            <a:endParaRPr/>
          </a:p>
        </p:txBody>
      </p:sp>
      <p:sp>
        <p:nvSpPr>
          <p:cNvPr id="76" name="Google Shape;76;p13"/>
          <p:cNvSpPr txBox="1"/>
          <p:nvPr/>
        </p:nvSpPr>
        <p:spPr>
          <a:xfrm>
            <a:off x="6127531" y="1056290"/>
            <a:ext cx="2971800" cy="5638800"/>
          </a:xfrm>
          <a:prstGeom prst="rect">
            <a:avLst/>
          </a:prstGeom>
          <a:noFill/>
          <a:ln cap="flat" cmpd="sng" w="9525">
            <a:solidFill>
              <a:srgbClr val="004B8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82880" lvl="0" marL="182880" marR="0" rtl="0" algn="l">
              <a:spcBef>
                <a:spcPts val="0"/>
              </a:spcBef>
              <a:spcAft>
                <a:spcPts val="0"/>
              </a:spcAft>
              <a:buClr>
                <a:srgbClr val="004B8E"/>
              </a:buClr>
              <a:buSzPts val="1700"/>
              <a:buFont typeface="Arial"/>
              <a:buChar char="•"/>
            </a:pPr>
            <a:r>
              <a:rPr b="0" i="0" lang="en-US" sz="17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rPr>
              <a:t>Assessing via survey needs/expectations of student and young career statisticians to assess their perception of “value” of ASA. </a:t>
            </a:r>
            <a:endParaRPr/>
          </a:p>
          <a:p>
            <a:pPr indent="-182880" lvl="1" marL="582930" marR="0" rtl="0" algn="l">
              <a:spcBef>
                <a:spcPts val="300"/>
              </a:spcBef>
              <a:spcAft>
                <a:spcPts val="0"/>
              </a:spcAft>
              <a:buClr>
                <a:srgbClr val="004B8E"/>
              </a:buClr>
              <a:buSzPts val="1500"/>
              <a:buFont typeface="Arial"/>
              <a:buChar char="–"/>
            </a:pPr>
            <a:r>
              <a:rPr b="0" i="0" lang="en-US" sz="15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rPr>
              <a:t>Collaborating with CMRR and ASA staff to investigate avenues to expand this initiative.</a:t>
            </a:r>
            <a:endParaRPr/>
          </a:p>
          <a:p>
            <a:pPr indent="-182880" lvl="0" marL="182880" marR="0" rtl="0" algn="l">
              <a:spcBef>
                <a:spcPts val="340"/>
              </a:spcBef>
              <a:spcAft>
                <a:spcPts val="0"/>
              </a:spcAft>
              <a:buClr>
                <a:srgbClr val="004B8E"/>
              </a:buClr>
              <a:buSzPts val="1700"/>
              <a:buFont typeface="Arial"/>
              <a:buChar char="•"/>
            </a:pPr>
            <a:r>
              <a:rPr b="0" i="0" lang="en-US" sz="17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rPr>
              <a:t>Finish “Collaboration in a Box” promote, and distribute it</a:t>
            </a:r>
            <a:endParaRPr/>
          </a:p>
          <a:p>
            <a:pPr indent="-182880" lvl="0" marL="182880" marR="0" rtl="0" algn="l">
              <a:spcBef>
                <a:spcPts val="340"/>
              </a:spcBef>
              <a:spcAft>
                <a:spcPts val="0"/>
              </a:spcAft>
              <a:buClr>
                <a:srgbClr val="004B8E"/>
              </a:buClr>
              <a:buSzPts val="1700"/>
              <a:buFont typeface="Arial"/>
              <a:buChar char="•"/>
            </a:pPr>
            <a:r>
              <a:rPr b="0" i="0" lang="en-US" sz="1700" u="none" cap="none" strike="noStrike">
                <a:solidFill>
                  <a:srgbClr val="004B8E"/>
                </a:solidFill>
                <a:latin typeface="Arial"/>
                <a:ea typeface="Arial"/>
                <a:cs typeface="Arial"/>
                <a:sym typeface="Arial"/>
              </a:rPr>
              <a:t>JSM 2020: invited session “Everyone Counts in ASA”</a:t>
            </a:r>
            <a:endParaRPr/>
          </a:p>
          <a:p>
            <a:pPr indent="0" lvl="0" marL="0" marR="0" rtl="0" algn="l">
              <a:spcBef>
                <a:spcPts val="340"/>
              </a:spcBef>
              <a:spcAft>
                <a:spcPts val="0"/>
              </a:spcAft>
              <a:buClr>
                <a:srgbClr val="004B8E"/>
              </a:buClr>
              <a:buSzPts val="17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rgbClr val="004B8E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4"/>
          <p:cNvSpPr txBox="1"/>
          <p:nvPr>
            <p:ph type="title"/>
          </p:nvPr>
        </p:nvSpPr>
        <p:spPr>
          <a:xfrm>
            <a:off x="457200" y="29737"/>
            <a:ext cx="8382000" cy="457200"/>
          </a:xfrm>
          <a:prstGeom prst="rect">
            <a:avLst/>
          </a:prstGeom>
          <a:noFill/>
          <a:ln cap="flat" cmpd="sng" w="9525">
            <a:solidFill>
              <a:srgbClr val="004B8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/>
              <a:t>CAS - continued</a:t>
            </a:r>
            <a:endParaRPr/>
          </a:p>
        </p:txBody>
      </p:sp>
      <p:sp>
        <p:nvSpPr>
          <p:cNvPr id="83" name="Google Shape;83;p14"/>
          <p:cNvSpPr txBox="1"/>
          <p:nvPr>
            <p:ph idx="12" type="sldNum"/>
          </p:nvPr>
        </p:nvSpPr>
        <p:spPr>
          <a:xfrm>
            <a:off x="7315200" y="6400800"/>
            <a:ext cx="1676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ASA   |  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4" name="Google Shape;84;p14"/>
          <p:cNvSpPr txBox="1"/>
          <p:nvPr>
            <p:ph idx="1" type="body"/>
          </p:nvPr>
        </p:nvSpPr>
        <p:spPr>
          <a:xfrm>
            <a:off x="3072161" y="647700"/>
            <a:ext cx="2895600" cy="3198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4B8E"/>
              </a:buClr>
              <a:buSzPts val="1800"/>
              <a:buFont typeface="Arial"/>
              <a:buNone/>
            </a:pPr>
            <a:r>
              <a:rPr lang="en-US" sz="1800"/>
              <a:t>Issues for ASA</a:t>
            </a:r>
            <a:endParaRPr/>
          </a:p>
        </p:txBody>
      </p:sp>
      <p:sp>
        <p:nvSpPr>
          <p:cNvPr id="85" name="Google Shape;85;p14"/>
          <p:cNvSpPr txBox="1"/>
          <p:nvPr>
            <p:ph idx="2" type="body"/>
          </p:nvPr>
        </p:nvSpPr>
        <p:spPr>
          <a:xfrm>
            <a:off x="3086684" y="1066800"/>
            <a:ext cx="2971800" cy="5638800"/>
          </a:xfrm>
          <a:prstGeom prst="rect">
            <a:avLst/>
          </a:prstGeom>
          <a:noFill/>
          <a:ln cap="flat" cmpd="sng" w="9525">
            <a:solidFill>
              <a:srgbClr val="004B8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004B8E"/>
              </a:buClr>
              <a:buSzPts val="1700"/>
              <a:buFont typeface="Arial"/>
              <a:buChar char="•"/>
            </a:pPr>
            <a:r>
              <a:rPr lang="en-US" sz="1700"/>
              <a:t>Raising their hand to Rob and Wendy to help on related initiatives.</a:t>
            </a:r>
            <a:endParaRPr sz="1600"/>
          </a:p>
          <a:p>
            <a:pPr indent="-81279" lvl="0" marL="182880" rtl="0" algn="l">
              <a:spcBef>
                <a:spcPts val="320"/>
              </a:spcBef>
              <a:spcAft>
                <a:spcPts val="0"/>
              </a:spcAft>
              <a:buClr>
                <a:srgbClr val="004B8E"/>
              </a:buClr>
              <a:buSzPts val="1600"/>
              <a:buFont typeface="Arial"/>
              <a:buNone/>
            </a:pPr>
            <a:r>
              <a:t/>
            </a:r>
            <a:endParaRPr sz="1600"/>
          </a:p>
        </p:txBody>
      </p:sp>
      <p:sp>
        <p:nvSpPr>
          <p:cNvPr id="86" name="Google Shape;86;p14"/>
          <p:cNvSpPr txBox="1"/>
          <p:nvPr>
            <p:ph idx="3" type="body"/>
          </p:nvPr>
        </p:nvSpPr>
        <p:spPr>
          <a:xfrm>
            <a:off x="24161" y="647700"/>
            <a:ext cx="2971800" cy="3198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4B8E"/>
              </a:buClr>
              <a:buSzPts val="1800"/>
              <a:buFont typeface="Arial"/>
              <a:buNone/>
            </a:pPr>
            <a:r>
              <a:rPr lang="en-US" sz="1800"/>
              <a:t>2020 Plans-2</a:t>
            </a:r>
            <a:endParaRPr/>
          </a:p>
        </p:txBody>
      </p:sp>
      <p:sp>
        <p:nvSpPr>
          <p:cNvPr id="87" name="Google Shape;87;p14"/>
          <p:cNvSpPr txBox="1"/>
          <p:nvPr>
            <p:ph idx="4" type="body"/>
          </p:nvPr>
        </p:nvSpPr>
        <p:spPr>
          <a:xfrm>
            <a:off x="76200" y="1066800"/>
            <a:ext cx="2972968" cy="5638800"/>
          </a:xfrm>
          <a:prstGeom prst="rect">
            <a:avLst/>
          </a:prstGeom>
          <a:noFill/>
          <a:ln cap="flat" cmpd="sng" w="9525">
            <a:solidFill>
              <a:srgbClr val="004B8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004B8E"/>
              </a:buClr>
              <a:buSzPts val="1700"/>
              <a:buFont typeface="Arial"/>
              <a:buChar char="•"/>
            </a:pPr>
            <a:r>
              <a:rPr lang="en-US" sz="1700"/>
              <a:t>Looking to organize an event/mixer at JSM for students, postdocs and young academics to network with statisticians from industry to establish collaboration partnerships</a:t>
            </a:r>
            <a:endParaRPr sz="1600"/>
          </a:p>
        </p:txBody>
      </p:sp>
      <p:sp>
        <p:nvSpPr>
          <p:cNvPr id="88" name="Google Shape;88;p14"/>
          <p:cNvSpPr txBox="1"/>
          <p:nvPr/>
        </p:nvSpPr>
        <p:spPr>
          <a:xfrm>
            <a:off x="6070600" y="647700"/>
            <a:ext cx="2997200" cy="3198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4B8E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4B8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4"/>
          <p:cNvSpPr txBox="1"/>
          <p:nvPr/>
        </p:nvSpPr>
        <p:spPr>
          <a:xfrm>
            <a:off x="6096000" y="1066800"/>
            <a:ext cx="2971800" cy="5638800"/>
          </a:xfrm>
          <a:prstGeom prst="rect">
            <a:avLst/>
          </a:prstGeom>
          <a:noFill/>
          <a:ln cap="flat" cmpd="sng" w="9525">
            <a:solidFill>
              <a:srgbClr val="004B8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540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004B8E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4B8E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