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6" r:id="rId3"/>
    <p:sldMasterId id="2147483697" r:id="rId4"/>
    <p:sldMasterId id="2147483698" r:id="rId5"/>
    <p:sldMasterId id="2147483699" r:id="rId6"/>
  </p:sldMasterIdLst>
  <p:notesMasterIdLst>
    <p:notesMasterId r:id="rId7"/>
  </p:notesMasterIdLst>
  <p:sldIdLst>
    <p:sldId id="256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592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:notes"/>
          <p:cNvSpPr/>
          <p:nvPr>
            <p:ph idx="2" type="sldImg"/>
          </p:nvPr>
        </p:nvSpPr>
        <p:spPr>
          <a:xfrm>
            <a:off x="396720" y="693720"/>
            <a:ext cx="6156360" cy="346392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Google Shape;226;p1:notes"/>
          <p:cNvSpPr txBox="1"/>
          <p:nvPr>
            <p:ph idx="1" type="body"/>
          </p:nvPr>
        </p:nvSpPr>
        <p:spPr>
          <a:xfrm>
            <a:off x="926640" y="4386960"/>
            <a:ext cx="5096520" cy="415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6075" lIns="92500" spcFirstLastPara="1" rIns="92500" wrap="square" tIns="46075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:notes"/>
          <p:cNvSpPr txBox="1"/>
          <p:nvPr/>
        </p:nvSpPr>
        <p:spPr>
          <a:xfrm>
            <a:off x="3938400" y="8774280"/>
            <a:ext cx="3011400" cy="46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6075" lIns="92500" spcFirstLastPara="1" rIns="92500" wrap="square" tIns="460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4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5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6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6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6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6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6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6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9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0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1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2" name="Google Shape;132;p31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4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0" name="Google Shape;140;p34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1" name="Google Shape;141;p34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5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5" name="Google Shape;145;p3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6" name="Google Shape;146;p35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6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0" name="Google Shape;150;p36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1" name="Google Shape;151;p36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7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5" name="Google Shape;155;p37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8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9" name="Google Shape;159;p38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0" name="Google Shape;160;p38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1" name="Google Shape;161;p38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39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5" name="Google Shape;165;p39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6" name="Google Shape;166;p39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7" name="Google Shape;167;p39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8" name="Google Shape;168;p39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9" name="Google Shape;169;p39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42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43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44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6" name="Google Shape;186;p44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6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47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4" name="Google Shape;194;p47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5" name="Google Shape;195;p47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4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9" name="Google Shape;199;p48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0" name="Google Shape;200;p48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4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4" name="Google Shape;204;p4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5" name="Google Shape;205;p49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50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9" name="Google Shape;209;p50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5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3" name="Google Shape;213;p51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4" name="Google Shape;214;p51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5" name="Google Shape;215;p51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52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9" name="Google Shape;219;p52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0" name="Google Shape;220;p52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1" name="Google Shape;221;p52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2" name="Google Shape;222;p52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3" name="Google Shape;223;p52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0"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1"/>
          <p:cNvSpPr txBox="1"/>
          <p:nvPr>
            <p:ph idx="11"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" name="Google Shape;14;p1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Google Shape;66;p14"/>
          <p:cNvSpPr txBox="1"/>
          <p:nvPr>
            <p:ph idx="10"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7" name="Google Shape;67;p14"/>
          <p:cNvSpPr txBox="1"/>
          <p:nvPr>
            <p:ph idx="11"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8" name="Google Shape;68;p14"/>
          <p:cNvSpPr txBox="1"/>
          <p:nvPr>
            <p:ph idx="12"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/>
          <p:nvPr>
            <p:ph type="title"/>
          </p:nvPr>
        </p:nvSpPr>
        <p:spPr>
          <a:xfrm>
            <a:off x="1523880" y="1122480"/>
            <a:ext cx="9144000" cy="238752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9" name="Google Shape;119;p27"/>
          <p:cNvSpPr txBox="1"/>
          <p:nvPr>
            <p:ph idx="10"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0" name="Google Shape;120;p27"/>
          <p:cNvSpPr txBox="1"/>
          <p:nvPr>
            <p:ph idx="11"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1" name="Google Shape;121;p27"/>
          <p:cNvSpPr txBox="1"/>
          <p:nvPr>
            <p:ph idx="12"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0"/>
          <p:cNvSpPr txBox="1"/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2" name="Google Shape;172;p40"/>
          <p:cNvSpPr txBox="1"/>
          <p:nvPr>
            <p:ph idx="2" type="title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3" name="Google Shape;173;p40"/>
          <p:cNvSpPr txBox="1"/>
          <p:nvPr>
            <p:ph idx="10"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4" name="Google Shape;174;p40"/>
          <p:cNvSpPr txBox="1"/>
          <p:nvPr>
            <p:ph idx="11"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5" name="Google Shape;175;p40"/>
          <p:cNvSpPr txBox="1"/>
          <p:nvPr>
            <p:ph idx="12"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3"/>
          <p:cNvSpPr txBox="1"/>
          <p:nvPr/>
        </p:nvSpPr>
        <p:spPr>
          <a:xfrm>
            <a:off x="1981080" y="29880"/>
            <a:ext cx="8381520" cy="45684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Committee on Applied Statisticians (CAS)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53"/>
          <p:cNvSpPr txBox="1"/>
          <p:nvPr/>
        </p:nvSpPr>
        <p:spPr>
          <a:xfrm>
            <a:off x="8839080" y="6400800"/>
            <a:ext cx="1676160" cy="456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ASA   |   </a:t>
            </a:r>
            <a:fld id="{00000000-1234-1234-1234-123412341234}" type="slidenum">
              <a:rPr b="0" i="0" lang="en-US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53"/>
          <p:cNvSpPr txBox="1"/>
          <p:nvPr/>
        </p:nvSpPr>
        <p:spPr>
          <a:xfrm>
            <a:off x="4644720" y="676080"/>
            <a:ext cx="2895120" cy="31968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2022 Plans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53"/>
          <p:cNvSpPr txBox="1"/>
          <p:nvPr/>
        </p:nvSpPr>
        <p:spPr>
          <a:xfrm>
            <a:off x="4519440" y="1056240"/>
            <a:ext cx="3738600" cy="563832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Continue Statistical Collaboration webinars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Embracing Change: A Case Study in Organizational Transformation Leveraging Internal Data , Dwayne Norris, PhD, Chief People Officer of the American Institutes for Research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JSM 2022 Invited Session: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Statistical Innovations driven by the COVID-19 Pandemic 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Website updates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Continuing the initiative on outreach for middle/high school students w/ career/industry focus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53"/>
          <p:cNvSpPr txBox="1"/>
          <p:nvPr/>
        </p:nvSpPr>
        <p:spPr>
          <a:xfrm>
            <a:off x="1081440" y="647640"/>
            <a:ext cx="2971440" cy="31968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2021 Accomplishments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53"/>
          <p:cNvSpPr txBox="1"/>
          <p:nvPr/>
        </p:nvSpPr>
        <p:spPr>
          <a:xfrm>
            <a:off x="581040" y="1056240"/>
            <a:ext cx="3971880" cy="563832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79" lvl="0" marL="343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Revisited the Statistical Collaboration webinars and hosted 2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(Ron Wasserstein and another with Eric Vance and Heather Smith) 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7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512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Outreach to middle school, high school, undergraduate and graduate students on statistical careers/options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7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512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Two Masters Notebook Articles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2520" lvl="0" marL="182880" marR="0" rtl="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Noto Sans Symbols"/>
              <a:buChar char="∙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53"/>
          <p:cNvSpPr/>
          <p:nvPr/>
        </p:nvSpPr>
        <p:spPr>
          <a:xfrm>
            <a:off x="8550360" y="647640"/>
            <a:ext cx="2997000" cy="3196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b="1" i="0" lang="en-US" sz="1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ASA’s Attention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53"/>
          <p:cNvSpPr/>
          <p:nvPr/>
        </p:nvSpPr>
        <p:spPr>
          <a:xfrm>
            <a:off x="8258040" y="1056240"/>
            <a:ext cx="3562200" cy="563832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cap="flat" cmpd="sng" w="9525">
            <a:solidFill>
              <a:srgbClr val="004B8E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476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If committees have an invited session in a similar area, how do we find better ways to collaborate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5840" lvl="0" marL="285840" marR="0" rtl="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5840" lvl="0" marL="285840" marR="0" rtl="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Work with Education Council and ASA staff to communicate value of ASA for early career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