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1"/>
  </p:notesMasterIdLst>
  <p:sldIdLst>
    <p:sldId id="366" r:id="rId2"/>
    <p:sldId id="365" r:id="rId3"/>
    <p:sldId id="368" r:id="rId4"/>
    <p:sldId id="372" r:id="rId5"/>
    <p:sldId id="373" r:id="rId6"/>
    <p:sldId id="374" r:id="rId7"/>
    <p:sldId id="271" r:id="rId8"/>
    <p:sldId id="375" r:id="rId9"/>
    <p:sldId id="376" r:id="rId10"/>
    <p:sldId id="264" r:id="rId11"/>
    <p:sldId id="358" r:id="rId12"/>
    <p:sldId id="377" r:id="rId13"/>
    <p:sldId id="378" r:id="rId14"/>
    <p:sldId id="265" r:id="rId15"/>
    <p:sldId id="266" r:id="rId16"/>
    <p:sldId id="340" r:id="rId17"/>
    <p:sldId id="360" r:id="rId18"/>
    <p:sldId id="359" r:id="rId19"/>
    <p:sldId id="342" r:id="rId20"/>
    <p:sldId id="343" r:id="rId21"/>
    <p:sldId id="346" r:id="rId22"/>
    <p:sldId id="364" r:id="rId23"/>
    <p:sldId id="347" r:id="rId24"/>
    <p:sldId id="361" r:id="rId25"/>
    <p:sldId id="362" r:id="rId26"/>
    <p:sldId id="351" r:id="rId27"/>
    <p:sldId id="363" r:id="rId28"/>
    <p:sldId id="350" r:id="rId29"/>
    <p:sldId id="36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1059F"/>
    <a:srgbClr val="D92F2F"/>
    <a:srgbClr val="1A38A8"/>
    <a:srgbClr val="0070C0"/>
    <a:srgbClr val="AB3C19"/>
    <a:srgbClr val="E6E6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7488" autoAdjust="0"/>
    <p:restoredTop sz="76937" autoAdjust="0"/>
  </p:normalViewPr>
  <p:slideViewPr>
    <p:cSldViewPr snapToGrid="0">
      <p:cViewPr varScale="1">
        <p:scale>
          <a:sx n="86" d="100"/>
          <a:sy n="86" d="100"/>
        </p:scale>
        <p:origin x="-446"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5BB10-02EC-465D-92E2-D2D959EE6D6B}" type="datetimeFigureOut">
              <a:rPr lang="en-US" smtClean="0"/>
              <a:pPr/>
              <a:t>8/9/2018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F0541-C65D-4874-AEE5-C9AC30C9A495}" type="slidenum">
              <a:rPr lang="en-US" smtClean="0"/>
              <a:pPr/>
              <a:t>‹#›</a:t>
            </a:fld>
            <a:endParaRPr lang="en-US"/>
          </a:p>
        </p:txBody>
      </p:sp>
    </p:spTree>
    <p:extLst>
      <p:ext uri="{BB962C8B-B14F-4D97-AF65-F5344CB8AC3E}">
        <p14:creationId xmlns:p14="http://schemas.microsoft.com/office/powerpoint/2010/main" xmlns="" val="246912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1</a:t>
            </a:fld>
            <a:endParaRPr lang="en-US"/>
          </a:p>
        </p:txBody>
      </p:sp>
    </p:spTree>
    <p:extLst>
      <p:ext uri="{BB962C8B-B14F-4D97-AF65-F5344CB8AC3E}">
        <p14:creationId xmlns:p14="http://schemas.microsoft.com/office/powerpoint/2010/main" xmlns="" val="3337226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F0541-C65D-4874-AEE5-C9AC30C9A495}" type="slidenum">
              <a:rPr lang="en-US" smtClean="0"/>
              <a:pPr/>
              <a:t>10</a:t>
            </a:fld>
            <a:endParaRPr lang="en-US"/>
          </a:p>
        </p:txBody>
      </p:sp>
    </p:spTree>
    <p:extLst>
      <p:ext uri="{BB962C8B-B14F-4D97-AF65-F5344CB8AC3E}">
        <p14:creationId xmlns:p14="http://schemas.microsoft.com/office/powerpoint/2010/main" xmlns="" val="213303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F0541-C65D-4874-AEE5-C9AC30C9A495}" type="slidenum">
              <a:rPr lang="en-US" smtClean="0"/>
              <a:pPr/>
              <a:t>11</a:t>
            </a:fld>
            <a:endParaRPr lang="en-US"/>
          </a:p>
        </p:txBody>
      </p:sp>
    </p:spTree>
    <p:extLst>
      <p:ext uri="{BB962C8B-B14F-4D97-AF65-F5344CB8AC3E}">
        <p14:creationId xmlns:p14="http://schemas.microsoft.com/office/powerpoint/2010/main" xmlns="" val="375220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12</a:t>
            </a:fld>
            <a:endParaRPr lang="en-US"/>
          </a:p>
        </p:txBody>
      </p:sp>
    </p:spTree>
    <p:extLst>
      <p:ext uri="{BB962C8B-B14F-4D97-AF65-F5344CB8AC3E}">
        <p14:creationId xmlns:p14="http://schemas.microsoft.com/office/powerpoint/2010/main" xmlns="" val="1247503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13</a:t>
            </a:fld>
            <a:endParaRPr lang="en-US"/>
          </a:p>
        </p:txBody>
      </p:sp>
    </p:spTree>
    <p:extLst>
      <p:ext uri="{BB962C8B-B14F-4D97-AF65-F5344CB8AC3E}">
        <p14:creationId xmlns:p14="http://schemas.microsoft.com/office/powerpoint/2010/main" xmlns="" val="844560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14</a:t>
            </a:fld>
            <a:endParaRPr lang="en-US"/>
          </a:p>
        </p:txBody>
      </p:sp>
    </p:spTree>
    <p:extLst>
      <p:ext uri="{BB962C8B-B14F-4D97-AF65-F5344CB8AC3E}">
        <p14:creationId xmlns:p14="http://schemas.microsoft.com/office/powerpoint/2010/main" xmlns="" val="382609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15</a:t>
            </a:fld>
            <a:endParaRPr lang="en-US"/>
          </a:p>
        </p:txBody>
      </p:sp>
    </p:spTree>
    <p:extLst>
      <p:ext uri="{BB962C8B-B14F-4D97-AF65-F5344CB8AC3E}">
        <p14:creationId xmlns:p14="http://schemas.microsoft.com/office/powerpoint/2010/main" xmlns="" val="1937131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16</a:t>
            </a:fld>
            <a:endParaRPr lang="en-US"/>
          </a:p>
        </p:txBody>
      </p:sp>
    </p:spTree>
    <p:extLst>
      <p:ext uri="{BB962C8B-B14F-4D97-AF65-F5344CB8AC3E}">
        <p14:creationId xmlns:p14="http://schemas.microsoft.com/office/powerpoint/2010/main" xmlns="" val="231470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F0541-C65D-4874-AEE5-C9AC30C9A495}" type="slidenum">
              <a:rPr lang="en-US" smtClean="0"/>
              <a:pPr/>
              <a:t>17</a:t>
            </a:fld>
            <a:endParaRPr lang="en-US"/>
          </a:p>
        </p:txBody>
      </p:sp>
    </p:spTree>
    <p:extLst>
      <p:ext uri="{BB962C8B-B14F-4D97-AF65-F5344CB8AC3E}">
        <p14:creationId xmlns:p14="http://schemas.microsoft.com/office/powerpoint/2010/main" xmlns="" val="3427287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18</a:t>
            </a:fld>
            <a:endParaRPr lang="en-US"/>
          </a:p>
        </p:txBody>
      </p:sp>
    </p:spTree>
    <p:extLst>
      <p:ext uri="{BB962C8B-B14F-4D97-AF65-F5344CB8AC3E}">
        <p14:creationId xmlns:p14="http://schemas.microsoft.com/office/powerpoint/2010/main" xmlns="" val="2839539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19</a:t>
            </a:fld>
            <a:endParaRPr lang="en-US"/>
          </a:p>
        </p:txBody>
      </p:sp>
    </p:spTree>
    <p:extLst>
      <p:ext uri="{BB962C8B-B14F-4D97-AF65-F5344CB8AC3E}">
        <p14:creationId xmlns:p14="http://schemas.microsoft.com/office/powerpoint/2010/main" xmlns="" val="402217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2</a:t>
            </a:fld>
            <a:endParaRPr lang="en-US"/>
          </a:p>
        </p:txBody>
      </p:sp>
    </p:spTree>
    <p:extLst>
      <p:ext uri="{BB962C8B-B14F-4D97-AF65-F5344CB8AC3E}">
        <p14:creationId xmlns:p14="http://schemas.microsoft.com/office/powerpoint/2010/main" xmlns="" val="1422281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20</a:t>
            </a:fld>
            <a:endParaRPr lang="en-US"/>
          </a:p>
        </p:txBody>
      </p:sp>
    </p:spTree>
    <p:extLst>
      <p:ext uri="{BB962C8B-B14F-4D97-AF65-F5344CB8AC3E}">
        <p14:creationId xmlns:p14="http://schemas.microsoft.com/office/powerpoint/2010/main" xmlns="" val="1787055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21</a:t>
            </a:fld>
            <a:endParaRPr lang="en-US"/>
          </a:p>
        </p:txBody>
      </p:sp>
    </p:spTree>
    <p:extLst>
      <p:ext uri="{BB962C8B-B14F-4D97-AF65-F5344CB8AC3E}">
        <p14:creationId xmlns:p14="http://schemas.microsoft.com/office/powerpoint/2010/main" xmlns="" val="859664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22</a:t>
            </a:fld>
            <a:endParaRPr lang="en-US"/>
          </a:p>
        </p:txBody>
      </p:sp>
    </p:spTree>
    <p:extLst>
      <p:ext uri="{BB962C8B-B14F-4D97-AF65-F5344CB8AC3E}">
        <p14:creationId xmlns:p14="http://schemas.microsoft.com/office/powerpoint/2010/main" xmlns="" val="3740466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23</a:t>
            </a:fld>
            <a:endParaRPr lang="en-US"/>
          </a:p>
        </p:txBody>
      </p:sp>
    </p:spTree>
    <p:extLst>
      <p:ext uri="{BB962C8B-B14F-4D97-AF65-F5344CB8AC3E}">
        <p14:creationId xmlns:p14="http://schemas.microsoft.com/office/powerpoint/2010/main" xmlns="" val="2331968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F0541-C65D-4874-AEE5-C9AC30C9A495}" type="slidenum">
              <a:rPr lang="en-US" smtClean="0"/>
              <a:pPr/>
              <a:t>24</a:t>
            </a:fld>
            <a:endParaRPr lang="en-US"/>
          </a:p>
        </p:txBody>
      </p:sp>
    </p:spTree>
    <p:extLst>
      <p:ext uri="{BB962C8B-B14F-4D97-AF65-F5344CB8AC3E}">
        <p14:creationId xmlns:p14="http://schemas.microsoft.com/office/powerpoint/2010/main" xmlns="" val="3664848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F0541-C65D-4874-AEE5-C9AC30C9A495}" type="slidenum">
              <a:rPr lang="en-US" smtClean="0"/>
              <a:pPr/>
              <a:t>25</a:t>
            </a:fld>
            <a:endParaRPr lang="en-US"/>
          </a:p>
        </p:txBody>
      </p:sp>
    </p:spTree>
    <p:extLst>
      <p:ext uri="{BB962C8B-B14F-4D97-AF65-F5344CB8AC3E}">
        <p14:creationId xmlns:p14="http://schemas.microsoft.com/office/powerpoint/2010/main" xmlns="" val="756214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26</a:t>
            </a:fld>
            <a:endParaRPr lang="en-US"/>
          </a:p>
        </p:txBody>
      </p:sp>
    </p:spTree>
    <p:extLst>
      <p:ext uri="{BB962C8B-B14F-4D97-AF65-F5344CB8AC3E}">
        <p14:creationId xmlns:p14="http://schemas.microsoft.com/office/powerpoint/2010/main" xmlns="" val="1763199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27</a:t>
            </a:fld>
            <a:endParaRPr lang="en-US"/>
          </a:p>
        </p:txBody>
      </p:sp>
    </p:spTree>
    <p:extLst>
      <p:ext uri="{BB962C8B-B14F-4D97-AF65-F5344CB8AC3E}">
        <p14:creationId xmlns:p14="http://schemas.microsoft.com/office/powerpoint/2010/main" xmlns="" val="1339157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28</a:t>
            </a:fld>
            <a:endParaRPr lang="en-US"/>
          </a:p>
        </p:txBody>
      </p:sp>
    </p:spTree>
    <p:extLst>
      <p:ext uri="{BB962C8B-B14F-4D97-AF65-F5344CB8AC3E}">
        <p14:creationId xmlns:p14="http://schemas.microsoft.com/office/powerpoint/2010/main" xmlns="" val="3029473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29</a:t>
            </a:fld>
            <a:endParaRPr lang="en-US"/>
          </a:p>
        </p:txBody>
      </p:sp>
    </p:spTree>
    <p:extLst>
      <p:ext uri="{BB962C8B-B14F-4D97-AF65-F5344CB8AC3E}">
        <p14:creationId xmlns:p14="http://schemas.microsoft.com/office/powerpoint/2010/main" xmlns="" val="960858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3</a:t>
            </a:fld>
            <a:endParaRPr lang="en-US"/>
          </a:p>
        </p:txBody>
      </p:sp>
    </p:spTree>
    <p:extLst>
      <p:ext uri="{BB962C8B-B14F-4D97-AF65-F5344CB8AC3E}">
        <p14:creationId xmlns:p14="http://schemas.microsoft.com/office/powerpoint/2010/main" xmlns="" val="217175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F0541-C65D-4874-AEE5-C9AC30C9A495}" type="slidenum">
              <a:rPr lang="en-US" smtClean="0"/>
              <a:pPr/>
              <a:t>4</a:t>
            </a:fld>
            <a:endParaRPr lang="en-US"/>
          </a:p>
        </p:txBody>
      </p:sp>
    </p:spTree>
    <p:extLst>
      <p:ext uri="{BB962C8B-B14F-4D97-AF65-F5344CB8AC3E}">
        <p14:creationId xmlns:p14="http://schemas.microsoft.com/office/powerpoint/2010/main" xmlns="" val="282253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F0541-C65D-4874-AEE5-C9AC30C9A495}" type="slidenum">
              <a:rPr lang="en-US" smtClean="0"/>
              <a:pPr/>
              <a:t>5</a:t>
            </a:fld>
            <a:endParaRPr lang="en-US"/>
          </a:p>
        </p:txBody>
      </p:sp>
    </p:spTree>
    <p:extLst>
      <p:ext uri="{BB962C8B-B14F-4D97-AF65-F5344CB8AC3E}">
        <p14:creationId xmlns:p14="http://schemas.microsoft.com/office/powerpoint/2010/main" xmlns="" val="156548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F0541-C65D-4874-AEE5-C9AC30C9A495}" type="slidenum">
              <a:rPr lang="en-US" smtClean="0"/>
              <a:pPr/>
              <a:t>6</a:t>
            </a:fld>
            <a:endParaRPr lang="en-US"/>
          </a:p>
        </p:txBody>
      </p:sp>
    </p:spTree>
    <p:extLst>
      <p:ext uri="{BB962C8B-B14F-4D97-AF65-F5344CB8AC3E}">
        <p14:creationId xmlns:p14="http://schemas.microsoft.com/office/powerpoint/2010/main" xmlns="" val="2294063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7</a:t>
            </a:fld>
            <a:endParaRPr lang="en-US"/>
          </a:p>
        </p:txBody>
      </p:sp>
    </p:spTree>
    <p:extLst>
      <p:ext uri="{BB962C8B-B14F-4D97-AF65-F5344CB8AC3E}">
        <p14:creationId xmlns:p14="http://schemas.microsoft.com/office/powerpoint/2010/main" xmlns="" val="366964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Distinguished by round shaped alter with steps.</a:t>
            </a:r>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8</a:t>
            </a:fld>
            <a:endParaRPr lang="en-US"/>
          </a:p>
        </p:txBody>
      </p:sp>
    </p:spTree>
    <p:extLst>
      <p:ext uri="{BB962C8B-B14F-4D97-AF65-F5344CB8AC3E}">
        <p14:creationId xmlns:p14="http://schemas.microsoft.com/office/powerpoint/2010/main" xmlns="" val="1853710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F0541-C65D-4874-AEE5-C9AC30C9A495}" type="slidenum">
              <a:rPr lang="en-US" smtClean="0"/>
              <a:pPr/>
              <a:t>9</a:t>
            </a:fld>
            <a:endParaRPr lang="en-US"/>
          </a:p>
        </p:txBody>
      </p:sp>
    </p:spTree>
    <p:extLst>
      <p:ext uri="{BB962C8B-B14F-4D97-AF65-F5344CB8AC3E}">
        <p14:creationId xmlns:p14="http://schemas.microsoft.com/office/powerpoint/2010/main" xmlns="" val="3099970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8B4D1035-FC19-434D-996C-BE87AA5091A3}" type="datetime1">
              <a:rPr lang="en-US" smtClean="0"/>
              <a:t>8/9/2018</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345185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4A564-26DA-4855-9BBB-27B2CD96C616}" type="datetime1">
              <a:rPr lang="en-US" smtClean="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3119259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4AB92-BA76-4621-9984-2663FF15D2A0}" type="datetime1">
              <a:rPr lang="en-US" smtClean="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862437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376E3E-6AB3-4144-8B52-581AC6223056}" type="datetime1">
              <a:rPr lang="en-US" smtClean="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854716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D15FDF-CF57-4093-ACBC-F6DE661CF725}" type="datetime1">
              <a:rPr lang="en-US" smtClean="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547584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7F6642-7535-495F-A151-3C41478C2A81}" type="datetime1">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625410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6488DA-6149-4860-92B1-FA5BC3CBC5A4}" type="datetime1">
              <a:rPr lang="en-US" smtClean="0"/>
              <a:t>8/9/2018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515674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56EB5E-E138-4A96-8838-F9F5AA33890D}" type="datetime1">
              <a:rPr lang="en-US" smtClean="0"/>
              <a:t>8/9/2018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779447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4036B-456B-4353-9534-0B861AB0DDFD}" type="datetime1">
              <a:rPr lang="en-US" smtClean="0"/>
              <a:t>8/9/2018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4013096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DEF3D7-0944-4456-A39C-791C8B617F13}" type="datetime1">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9524419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7CA52B-2AEE-47D1-90F0-DB4B47C7520D}" type="datetime1">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714737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2F2F"/>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6F49111-9E8A-4AC7-B99A-BCB839536C7C}" type="datetime1">
              <a:rPr lang="en-US" smtClean="0"/>
              <a:t>8/9/2018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8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4455545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pkozushko@gmail.com"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biblio17.blogspot.ru/2011_01_01_archiv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hyperlink" Target="http://schuellers.wikispaces.com/Parent+Volunteers"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39" y="411538"/>
            <a:ext cx="5462516" cy="1356360"/>
          </a:xfrm>
        </p:spPr>
        <p:txBody>
          <a:bodyPr>
            <a:normAutofit/>
          </a:bodyPr>
          <a:lstStyle/>
          <a:p>
            <a:pPr algn="ctr"/>
            <a:r>
              <a:rPr lang="en-US" sz="4800" b="1" dirty="0">
                <a:solidFill>
                  <a:srgbClr val="1A38A8"/>
                </a:solidFill>
                <a:latin typeface="Tahoma" pitchFamily="34" charset="0"/>
                <a:ea typeface="Tahoma" pitchFamily="34" charset="0"/>
                <a:cs typeface="Tahoma" pitchFamily="34" charset="0"/>
              </a:rPr>
              <a:t>MIND THE GAP</a:t>
            </a:r>
          </a:p>
        </p:txBody>
      </p:sp>
      <p:sp>
        <p:nvSpPr>
          <p:cNvPr id="3" name="Content Placeholder 2">
            <a:extLst>
              <a:ext uri="{FF2B5EF4-FFF2-40B4-BE49-F238E27FC236}">
                <a16:creationId xmlns:a16="http://schemas.microsoft.com/office/drawing/2014/main" xmlns="" id="{0C857E27-974E-4EE8-9B5E-45572287D6C9}"/>
              </a:ext>
            </a:extLst>
          </p:cNvPr>
          <p:cNvSpPr>
            <a:spLocks noGrp="1"/>
          </p:cNvSpPr>
          <p:nvPr>
            <p:ph idx="1"/>
          </p:nvPr>
        </p:nvSpPr>
        <p:spPr>
          <a:xfrm>
            <a:off x="631964" y="1696766"/>
            <a:ext cx="4846866" cy="3290590"/>
          </a:xfrm>
        </p:spPr>
        <p:txBody>
          <a:bodyPr>
            <a:normAutofit/>
          </a:bodyPr>
          <a:lstStyle/>
          <a:p>
            <a:pPr marL="45720" indent="0" algn="ctr">
              <a:spcBef>
                <a:spcPts val="0"/>
              </a:spcBef>
              <a:buNone/>
            </a:pPr>
            <a:r>
              <a:rPr lang="en-US" sz="3200" dirty="0">
                <a:solidFill>
                  <a:srgbClr val="1A38A8"/>
                </a:solidFill>
                <a:latin typeface="Tahoma" pitchFamily="34" charset="0"/>
                <a:ea typeface="Tahoma" pitchFamily="34" charset="0"/>
                <a:cs typeface="Tahoma" pitchFamily="34" charset="0"/>
              </a:rPr>
              <a:t>The Role of </a:t>
            </a:r>
          </a:p>
          <a:p>
            <a:pPr marL="45720" indent="0" algn="ctr">
              <a:spcBef>
                <a:spcPts val="0"/>
              </a:spcBef>
              <a:buNone/>
            </a:pPr>
            <a:r>
              <a:rPr lang="en-US" sz="3200" dirty="0">
                <a:solidFill>
                  <a:srgbClr val="1A38A8"/>
                </a:solidFill>
                <a:latin typeface="Tahoma" pitchFamily="34" charset="0"/>
                <a:ea typeface="Tahoma" pitchFamily="34" charset="0"/>
                <a:cs typeface="Tahoma" pitchFamily="34" charset="0"/>
              </a:rPr>
              <a:t>Eyewitness Testimony, Oral Tradition, </a:t>
            </a:r>
          </a:p>
          <a:p>
            <a:pPr marL="45720" indent="0" algn="ctr">
              <a:spcBef>
                <a:spcPts val="0"/>
              </a:spcBef>
              <a:buNone/>
            </a:pPr>
            <a:r>
              <a:rPr lang="en-US" sz="3200" dirty="0">
                <a:solidFill>
                  <a:srgbClr val="1A38A8"/>
                </a:solidFill>
                <a:latin typeface="Tahoma" pitchFamily="34" charset="0"/>
                <a:ea typeface="Tahoma" pitchFamily="34" charset="0"/>
                <a:cs typeface="Tahoma" pitchFamily="34" charset="0"/>
              </a:rPr>
              <a:t>and Memory, </a:t>
            </a:r>
          </a:p>
          <a:p>
            <a:pPr marL="45720" indent="0" algn="ctr">
              <a:spcBef>
                <a:spcPts val="0"/>
              </a:spcBef>
              <a:buNone/>
            </a:pPr>
            <a:r>
              <a:rPr lang="en-US" sz="3200" dirty="0">
                <a:solidFill>
                  <a:srgbClr val="1A38A8"/>
                </a:solidFill>
                <a:latin typeface="Tahoma" pitchFamily="34" charset="0"/>
                <a:ea typeface="Tahoma" pitchFamily="34" charset="0"/>
                <a:cs typeface="Tahoma" pitchFamily="34" charset="0"/>
              </a:rPr>
              <a:t>in the Development of the Gospel </a:t>
            </a:r>
            <a:r>
              <a:rPr lang="en-US" sz="3200" dirty="0" smtClean="0">
                <a:solidFill>
                  <a:srgbClr val="1A38A8"/>
                </a:solidFill>
                <a:latin typeface="Tahoma" pitchFamily="34" charset="0"/>
                <a:ea typeface="Tahoma" pitchFamily="34" charset="0"/>
                <a:cs typeface="Tahoma" pitchFamily="34" charset="0"/>
              </a:rPr>
              <a:t>Tradition</a:t>
            </a:r>
            <a:endParaRPr lang="en-US" sz="3200" dirty="0">
              <a:solidFill>
                <a:srgbClr val="1A38A8"/>
              </a:solidFill>
              <a:latin typeface="Tahoma" pitchFamily="34" charset="0"/>
              <a:ea typeface="Tahoma" pitchFamily="34" charset="0"/>
              <a:cs typeface="Tahoma" pitchFamily="34" charset="0"/>
            </a:endParaRPr>
          </a:p>
        </p:txBody>
      </p:sp>
      <p:grpSp>
        <p:nvGrpSpPr>
          <p:cNvPr id="5" name="Group 4">
            <a:extLst>
              <a:ext uri="{FF2B5EF4-FFF2-40B4-BE49-F238E27FC236}">
                <a16:creationId xmlns:a16="http://schemas.microsoft.com/office/drawing/2014/main" xmlns="" id="{FCC5B451-7701-40E7-B6D3-5EE10BB5C0FF}"/>
              </a:ext>
            </a:extLst>
          </p:cNvPr>
          <p:cNvGrpSpPr>
            <a:grpSpLocks noChangeAspect="1"/>
          </p:cNvGrpSpPr>
          <p:nvPr/>
        </p:nvGrpSpPr>
        <p:grpSpPr>
          <a:xfrm>
            <a:off x="5872163" y="850106"/>
            <a:ext cx="5772150" cy="4893468"/>
            <a:chOff x="5872163" y="850106"/>
            <a:chExt cx="5772150" cy="4893468"/>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t="-291"/>
            <a:stretch/>
          </p:blipFill>
          <p:spPr bwMode="auto">
            <a:xfrm rot="21480000">
              <a:off x="5885661" y="885961"/>
              <a:ext cx="5750438" cy="48394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a:extLst>
                <a:ext uri="{FF2B5EF4-FFF2-40B4-BE49-F238E27FC236}">
                  <a16:creationId xmlns:a16="http://schemas.microsoft.com/office/drawing/2014/main" xmlns="" id="{62806365-7B03-442F-953A-16E48957FF9D}"/>
                </a:ext>
              </a:extLst>
            </p:cNvPr>
            <p:cNvSpPr/>
            <p:nvPr/>
          </p:nvSpPr>
          <p:spPr>
            <a:xfrm>
              <a:off x="5872163" y="850106"/>
              <a:ext cx="5772150" cy="4893468"/>
            </a:xfrm>
            <a:prstGeom prst="rect">
              <a:avLst/>
            </a:prstGeom>
            <a:noFill/>
            <a:ln w="314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902525" y="5189517"/>
            <a:ext cx="4337278" cy="954107"/>
          </a:xfrm>
          <a:prstGeom prst="rect">
            <a:avLst/>
          </a:prstGeom>
          <a:noFill/>
        </p:spPr>
        <p:txBody>
          <a:bodyPr wrap="none" rtlCol="0">
            <a:spAutoFit/>
          </a:bodyPr>
          <a:lstStyle/>
          <a:p>
            <a:r>
              <a:rPr lang="en-US" sz="2800" dirty="0" smtClean="0">
                <a:latin typeface="Tahoma" pitchFamily="34" charset="0"/>
                <a:ea typeface="Tahoma" pitchFamily="34" charset="0"/>
                <a:cs typeface="Tahoma" pitchFamily="34" charset="0"/>
              </a:rPr>
              <a:t>By Peter </a:t>
            </a:r>
            <a:r>
              <a:rPr lang="en-US" sz="2800" dirty="0" err="1" smtClean="0">
                <a:latin typeface="Tahoma" pitchFamily="34" charset="0"/>
                <a:ea typeface="Tahoma" pitchFamily="34" charset="0"/>
                <a:cs typeface="Tahoma" pitchFamily="34" charset="0"/>
              </a:rPr>
              <a:t>Kozushko</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D.Min</a:t>
            </a:r>
            <a:r>
              <a:rPr lang="en-US" sz="2800" dirty="0" smtClean="0">
                <a:latin typeface="Tahoma" pitchFamily="34" charset="0"/>
                <a:ea typeface="Tahoma" pitchFamily="34" charset="0"/>
                <a:cs typeface="Tahoma" pitchFamily="34" charset="0"/>
              </a:rPr>
              <a:t>.</a:t>
            </a:r>
          </a:p>
          <a:p>
            <a:r>
              <a:rPr lang="en-US" sz="2800" dirty="0" smtClean="0">
                <a:latin typeface="Tahoma" pitchFamily="34" charset="0"/>
                <a:ea typeface="Tahoma" pitchFamily="34" charset="0"/>
                <a:cs typeface="Tahoma" pitchFamily="34" charset="0"/>
                <a:hlinkClick r:id="rId5"/>
              </a:rPr>
              <a:t>pkozushko@gmail.com</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z="1400" smtClean="0"/>
              <a:pPr/>
              <a:t>1</a:t>
            </a:fld>
            <a:endParaRPr lang="en-US" sz="1400" dirty="0"/>
          </a:p>
        </p:txBody>
      </p:sp>
    </p:spTree>
    <p:extLst>
      <p:ext uri="{BB962C8B-B14F-4D97-AF65-F5344CB8AC3E}">
        <p14:creationId xmlns:p14="http://schemas.microsoft.com/office/powerpoint/2010/main" xmlns="" val="30196945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95C67F-8B13-4370-9784-7B19AD81F9D4}"/>
              </a:ext>
            </a:extLst>
          </p:cNvPr>
          <p:cNvSpPr txBox="1"/>
          <p:nvPr/>
        </p:nvSpPr>
        <p:spPr>
          <a:xfrm>
            <a:off x="1796376" y="2217760"/>
            <a:ext cx="8369086" cy="2585323"/>
          </a:xfrm>
          <a:prstGeom prst="rect">
            <a:avLst/>
          </a:prstGeom>
          <a:noFill/>
        </p:spPr>
        <p:txBody>
          <a:bodyPr wrap="none" rtlCol="0">
            <a:spAutoFit/>
          </a:bodyPr>
          <a:lstStyle/>
          <a:p>
            <a:pPr marL="285750" indent="-285750">
              <a:spcAft>
                <a:spcPts val="1800"/>
              </a:spcAft>
              <a:buFont typeface="Arial" panose="020B0604020202020204" pitchFamily="34" charset="0"/>
              <a:buChar char="•"/>
            </a:pPr>
            <a:r>
              <a:rPr lang="en-US" sz="4400" dirty="0">
                <a:solidFill>
                  <a:srgbClr val="1A38A8"/>
                </a:solidFill>
                <a:latin typeface="+mj-lt"/>
                <a:ea typeface="+mj-ea"/>
                <a:cs typeface="+mj-cs"/>
              </a:rPr>
              <a:t>The Role of Eyewitness Testimony</a:t>
            </a:r>
          </a:p>
          <a:p>
            <a:pPr marL="285750" indent="-285750">
              <a:spcAft>
                <a:spcPts val="1800"/>
              </a:spcAft>
              <a:buFont typeface="Arial" panose="020B0604020202020204" pitchFamily="34" charset="0"/>
              <a:buChar char="•"/>
            </a:pPr>
            <a:r>
              <a:rPr lang="en-US" sz="4400" dirty="0">
                <a:solidFill>
                  <a:srgbClr val="1A38A8"/>
                </a:solidFill>
                <a:latin typeface="+mj-lt"/>
                <a:ea typeface="+mj-ea"/>
                <a:cs typeface="+mj-cs"/>
              </a:rPr>
              <a:t>The Role of Oral Tradition</a:t>
            </a:r>
          </a:p>
          <a:p>
            <a:pPr marL="285750" indent="-285750">
              <a:spcAft>
                <a:spcPts val="1800"/>
              </a:spcAft>
              <a:buFont typeface="Arial" panose="020B0604020202020204" pitchFamily="34" charset="0"/>
              <a:buChar char="•"/>
            </a:pPr>
            <a:r>
              <a:rPr lang="en-US" sz="4400" dirty="0">
                <a:solidFill>
                  <a:srgbClr val="1A38A8"/>
                </a:solidFill>
                <a:latin typeface="+mj-lt"/>
                <a:ea typeface="+mj-ea"/>
                <a:cs typeface="+mj-cs"/>
              </a:rPr>
              <a:t>The Role of Memory</a:t>
            </a:r>
          </a:p>
        </p:txBody>
      </p:sp>
      <p:sp>
        <p:nvSpPr>
          <p:cNvPr id="7" name="Title 1">
            <a:extLst>
              <a:ext uri="{FF2B5EF4-FFF2-40B4-BE49-F238E27FC236}">
                <a16:creationId xmlns:a16="http://schemas.microsoft.com/office/drawing/2014/main" xmlns="" id="{6FB22F6C-BE29-41FE-9FAE-D5C82B6D00A5}"/>
              </a:ext>
            </a:extLst>
          </p:cNvPr>
          <p:cNvSpPr>
            <a:spLocks noGrp="1"/>
          </p:cNvSpPr>
          <p:nvPr>
            <p:ph type="title"/>
          </p:nvPr>
        </p:nvSpPr>
        <p:spPr>
          <a:xfrm>
            <a:off x="3249661" y="648267"/>
            <a:ext cx="5462516" cy="1003793"/>
          </a:xfrm>
        </p:spPr>
        <p:txBody>
          <a:bodyPr>
            <a:normAutofit/>
          </a:bodyPr>
          <a:lstStyle/>
          <a:p>
            <a:pPr algn="ctr"/>
            <a:r>
              <a:rPr lang="en-US" sz="5400" b="1" dirty="0">
                <a:solidFill>
                  <a:srgbClr val="1A38A8"/>
                </a:solidFill>
              </a:rPr>
              <a:t>MIND THE GAP</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xmlns="" val="12260749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95C67F-8B13-4370-9784-7B19AD81F9D4}"/>
              </a:ext>
            </a:extLst>
          </p:cNvPr>
          <p:cNvSpPr txBox="1"/>
          <p:nvPr/>
        </p:nvSpPr>
        <p:spPr>
          <a:xfrm>
            <a:off x="1796376" y="2217760"/>
            <a:ext cx="8369086" cy="2585323"/>
          </a:xfrm>
          <a:prstGeom prst="rect">
            <a:avLst/>
          </a:prstGeom>
          <a:noFill/>
        </p:spPr>
        <p:txBody>
          <a:bodyPr wrap="none" rtlCol="0">
            <a:spAutoFit/>
          </a:bodyPr>
          <a:lstStyle/>
          <a:p>
            <a:pPr marL="285750" indent="-285750">
              <a:spcAft>
                <a:spcPts val="1800"/>
              </a:spcAft>
              <a:buFont typeface="Arial" panose="020B0604020202020204" pitchFamily="34" charset="0"/>
              <a:buChar char="•"/>
            </a:pPr>
            <a:r>
              <a:rPr lang="en-US" sz="4400" dirty="0">
                <a:solidFill>
                  <a:srgbClr val="1A38A8"/>
                </a:solidFill>
                <a:latin typeface="+mj-lt"/>
                <a:ea typeface="+mj-ea"/>
                <a:cs typeface="+mj-cs"/>
              </a:rPr>
              <a:t>The Role of Eyewitness Testimony</a:t>
            </a:r>
          </a:p>
          <a:p>
            <a:pPr marL="285750" indent="-285750">
              <a:spcAft>
                <a:spcPts val="1800"/>
              </a:spcAft>
              <a:buFont typeface="Arial" panose="020B0604020202020204" pitchFamily="34" charset="0"/>
              <a:buChar char="•"/>
            </a:pPr>
            <a:r>
              <a:rPr lang="en-US" sz="4400" dirty="0">
                <a:solidFill>
                  <a:schemeClr val="tx2">
                    <a:lumMod val="40000"/>
                    <a:lumOff val="60000"/>
                  </a:schemeClr>
                </a:solidFill>
                <a:latin typeface="+mj-lt"/>
                <a:ea typeface="+mj-ea"/>
                <a:cs typeface="+mj-cs"/>
              </a:rPr>
              <a:t>The Role of Oral Tradition</a:t>
            </a:r>
          </a:p>
          <a:p>
            <a:pPr marL="285750" indent="-285750">
              <a:spcAft>
                <a:spcPts val="1800"/>
              </a:spcAft>
              <a:buFont typeface="Arial" panose="020B0604020202020204" pitchFamily="34" charset="0"/>
              <a:buChar char="•"/>
            </a:pPr>
            <a:r>
              <a:rPr lang="en-US" sz="4400" dirty="0">
                <a:solidFill>
                  <a:schemeClr val="tx2">
                    <a:lumMod val="40000"/>
                    <a:lumOff val="60000"/>
                  </a:schemeClr>
                </a:solidFill>
                <a:latin typeface="+mj-lt"/>
                <a:ea typeface="+mj-ea"/>
                <a:cs typeface="+mj-cs"/>
              </a:rPr>
              <a:t>The Role of Memory</a:t>
            </a:r>
          </a:p>
        </p:txBody>
      </p:sp>
      <p:sp>
        <p:nvSpPr>
          <p:cNvPr id="7" name="Title 1">
            <a:extLst>
              <a:ext uri="{FF2B5EF4-FFF2-40B4-BE49-F238E27FC236}">
                <a16:creationId xmlns:a16="http://schemas.microsoft.com/office/drawing/2014/main" xmlns="" id="{6FB22F6C-BE29-41FE-9FAE-D5C82B6D00A5}"/>
              </a:ext>
            </a:extLst>
          </p:cNvPr>
          <p:cNvSpPr>
            <a:spLocks noGrp="1"/>
          </p:cNvSpPr>
          <p:nvPr>
            <p:ph type="title"/>
          </p:nvPr>
        </p:nvSpPr>
        <p:spPr>
          <a:xfrm>
            <a:off x="3249661" y="648267"/>
            <a:ext cx="5462516" cy="1003793"/>
          </a:xfrm>
        </p:spPr>
        <p:txBody>
          <a:bodyPr>
            <a:normAutofit/>
          </a:bodyPr>
          <a:lstStyle/>
          <a:p>
            <a:pPr algn="ctr"/>
            <a:r>
              <a:rPr lang="en-US" sz="5400" b="1" dirty="0">
                <a:solidFill>
                  <a:srgbClr val="1A38A8"/>
                </a:solidFill>
              </a:rPr>
              <a:t>MIND THE GAP</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xmlns="" val="1303853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205" y="1052512"/>
            <a:ext cx="10448916" cy="4752975"/>
          </a:xfrm>
        </p:spPr>
        <p:txBody>
          <a:bodyPr/>
          <a:lstStyle/>
          <a:p>
            <a:r>
              <a:rPr lang="en-US" sz="3200" b="1" dirty="0">
                <a:solidFill>
                  <a:srgbClr val="31059F"/>
                </a:solidFill>
              </a:rPr>
              <a:t>Since many have undertaken to set down an orderly account of the events that have been fulfilled among us, </a:t>
            </a:r>
            <a:r>
              <a:rPr lang="en-US" sz="3200" b="1" baseline="30000" dirty="0">
                <a:solidFill>
                  <a:srgbClr val="31059F"/>
                </a:solidFill>
              </a:rPr>
              <a:t>2</a:t>
            </a:r>
            <a:r>
              <a:rPr lang="en-US" sz="3200" b="1" dirty="0">
                <a:solidFill>
                  <a:srgbClr val="31059F"/>
                </a:solidFill>
              </a:rPr>
              <a:t>just as they were handed on to us by those who from the beginning were eyewitnesses and servants of the word, </a:t>
            </a:r>
            <a:r>
              <a:rPr lang="en-US" sz="3200" b="1" baseline="30000" dirty="0">
                <a:solidFill>
                  <a:srgbClr val="31059F"/>
                </a:solidFill>
              </a:rPr>
              <a:t>3</a:t>
            </a:r>
            <a:r>
              <a:rPr lang="en-US" sz="3200" b="1" dirty="0">
                <a:solidFill>
                  <a:srgbClr val="31059F"/>
                </a:solidFill>
              </a:rPr>
              <a:t>I too decided, after investigating everything carefully from the very first, to write an orderly account for you, most excellent </a:t>
            </a:r>
            <a:r>
              <a:rPr lang="en-US" sz="3200" b="1" dirty="0" err="1">
                <a:solidFill>
                  <a:srgbClr val="31059F"/>
                </a:solidFill>
              </a:rPr>
              <a:t>Theophilus</a:t>
            </a:r>
            <a:r>
              <a:rPr lang="en-US" sz="3200" b="1" dirty="0">
                <a:solidFill>
                  <a:srgbClr val="31059F"/>
                </a:solidFill>
              </a:rPr>
              <a:t>, </a:t>
            </a:r>
            <a:r>
              <a:rPr lang="en-US" sz="3200" b="1" baseline="30000" dirty="0">
                <a:solidFill>
                  <a:srgbClr val="31059F"/>
                </a:solidFill>
              </a:rPr>
              <a:t>4</a:t>
            </a:r>
            <a:r>
              <a:rPr lang="en-US" sz="3200" b="1" dirty="0">
                <a:solidFill>
                  <a:srgbClr val="31059F"/>
                </a:solidFill>
              </a:rPr>
              <a:t>so that you may know the truth concerning the things about which you have been instructed. (Luke 1:1-4)</a:t>
            </a:r>
            <a:br>
              <a:rPr lang="en-US" sz="3200" b="1" dirty="0">
                <a:solidFill>
                  <a:srgbClr val="31059F"/>
                </a:solidFill>
              </a:rPr>
            </a:br>
            <a:endParaRPr lang="en-US" sz="3200" b="1" dirty="0">
              <a:solidFill>
                <a:srgbClr val="31059F"/>
              </a:solidFill>
            </a:endParaRPr>
          </a:p>
        </p:txBody>
      </p:sp>
      <p:sp>
        <p:nvSpPr>
          <p:cNvPr id="10" name="TextBox 9">
            <a:extLst>
              <a:ext uri="{FF2B5EF4-FFF2-40B4-BE49-F238E27FC236}">
                <a16:creationId xmlns:a16="http://schemas.microsoft.com/office/drawing/2014/main" xmlns="" id="{B4764D54-83CB-48E3-8726-3B10CFCC954E}"/>
              </a:ext>
            </a:extLst>
          </p:cNvPr>
          <p:cNvSpPr txBox="1"/>
          <p:nvPr/>
        </p:nvSpPr>
        <p:spPr>
          <a:xfrm>
            <a:off x="7747323" y="4758612"/>
            <a:ext cx="3191841" cy="677108"/>
          </a:xfrm>
          <a:prstGeom prst="rect">
            <a:avLst/>
          </a:prstGeom>
          <a:noFill/>
        </p:spPr>
        <p:txBody>
          <a:bodyPr wrap="square" rtlCol="0">
            <a:spAutoFit/>
          </a:bodyPr>
          <a:lstStyle/>
          <a:p>
            <a:r>
              <a:rPr lang="en-US" sz="2000" dirty="0">
                <a:solidFill>
                  <a:schemeClr val="bg1"/>
                </a:solidFill>
              </a:rPr>
              <a:t>Kenneth E. Bailey, Ph. D</a:t>
            </a:r>
          </a:p>
          <a:p>
            <a:r>
              <a:rPr lang="en-US" dirty="0">
                <a:solidFill>
                  <a:schemeClr val="bg1"/>
                </a:solidFill>
              </a:rPr>
              <a:t>1930-2016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xmlns="" val="31502161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205" y="1052512"/>
            <a:ext cx="10448916" cy="4752975"/>
          </a:xfrm>
        </p:spPr>
        <p:txBody>
          <a:bodyPr/>
          <a:lstStyle/>
          <a:p>
            <a:r>
              <a:rPr lang="en-US" sz="3200" b="1" dirty="0">
                <a:solidFill>
                  <a:srgbClr val="31059F"/>
                </a:solidFill>
              </a:rPr>
              <a:t>This is the disciple who testifies to these things and who wrote them down. We know that his testimony is true. (John 21:24)</a:t>
            </a:r>
            <a:br>
              <a:rPr lang="en-US" sz="3200" b="1" dirty="0">
                <a:solidFill>
                  <a:srgbClr val="31059F"/>
                </a:solidFill>
              </a:rPr>
            </a:br>
            <a:r>
              <a:rPr lang="en-US" sz="3200" b="1" dirty="0">
                <a:solidFill>
                  <a:srgbClr val="31059F"/>
                </a:solidFill>
              </a:rPr>
              <a:t/>
            </a:r>
            <a:br>
              <a:rPr lang="en-US" sz="3200" b="1" dirty="0">
                <a:solidFill>
                  <a:srgbClr val="31059F"/>
                </a:solidFill>
              </a:rPr>
            </a:br>
            <a:r>
              <a:rPr lang="en-US" sz="3200" b="1" dirty="0">
                <a:solidFill>
                  <a:srgbClr val="31059F"/>
                </a:solidFill>
              </a:rPr>
              <a:t/>
            </a:r>
            <a:br>
              <a:rPr lang="en-US" sz="3200" b="1" dirty="0">
                <a:solidFill>
                  <a:srgbClr val="31059F"/>
                </a:solidFill>
              </a:rPr>
            </a:br>
            <a:r>
              <a:rPr lang="en-US" sz="3200" b="1" dirty="0">
                <a:solidFill>
                  <a:srgbClr val="31059F"/>
                </a:solidFill>
              </a:rPr>
              <a:t/>
            </a:r>
            <a:br>
              <a:rPr lang="en-US" sz="3200" b="1" dirty="0">
                <a:solidFill>
                  <a:srgbClr val="31059F"/>
                </a:solidFill>
              </a:rPr>
            </a:br>
            <a:r>
              <a:rPr lang="en-US" sz="3200" b="1" dirty="0">
                <a:solidFill>
                  <a:srgbClr val="31059F"/>
                </a:solidFill>
              </a:rPr>
              <a:t/>
            </a:r>
            <a:br>
              <a:rPr lang="en-US" sz="3200" b="1" dirty="0">
                <a:solidFill>
                  <a:srgbClr val="31059F"/>
                </a:solidFill>
              </a:rPr>
            </a:br>
            <a:endParaRPr lang="en-US" sz="3200" b="1" dirty="0">
              <a:solidFill>
                <a:srgbClr val="31059F"/>
              </a:solidFill>
            </a:endParaRPr>
          </a:p>
        </p:txBody>
      </p:sp>
      <p:sp>
        <p:nvSpPr>
          <p:cNvPr id="10" name="TextBox 9">
            <a:extLst>
              <a:ext uri="{FF2B5EF4-FFF2-40B4-BE49-F238E27FC236}">
                <a16:creationId xmlns:a16="http://schemas.microsoft.com/office/drawing/2014/main" xmlns="" id="{B4764D54-83CB-48E3-8726-3B10CFCC954E}"/>
              </a:ext>
            </a:extLst>
          </p:cNvPr>
          <p:cNvSpPr txBox="1"/>
          <p:nvPr/>
        </p:nvSpPr>
        <p:spPr>
          <a:xfrm>
            <a:off x="7747323" y="4758612"/>
            <a:ext cx="3191841" cy="677108"/>
          </a:xfrm>
          <a:prstGeom prst="rect">
            <a:avLst/>
          </a:prstGeom>
          <a:noFill/>
        </p:spPr>
        <p:txBody>
          <a:bodyPr wrap="square" rtlCol="0">
            <a:spAutoFit/>
          </a:bodyPr>
          <a:lstStyle/>
          <a:p>
            <a:r>
              <a:rPr lang="en-US" sz="2000" dirty="0">
                <a:solidFill>
                  <a:schemeClr val="bg1"/>
                </a:solidFill>
              </a:rPr>
              <a:t>Kenneth E. Bailey, Ph. D</a:t>
            </a:r>
          </a:p>
          <a:p>
            <a:r>
              <a:rPr lang="en-US" dirty="0">
                <a:solidFill>
                  <a:schemeClr val="bg1"/>
                </a:solidFill>
              </a:rPr>
              <a:t>1930-2016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xmlns="" val="3106241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90113" y="1161287"/>
            <a:ext cx="6314536" cy="5224067"/>
          </a:xfrm>
        </p:spPr>
        <p:txBody>
          <a:bodyPr>
            <a:normAutofit lnSpcReduction="10000"/>
          </a:bodyPr>
          <a:lstStyle/>
          <a:p>
            <a:r>
              <a:rPr lang="en-US" sz="2800" b="1" i="1" dirty="0">
                <a:solidFill>
                  <a:srgbClr val="31059F"/>
                </a:solidFill>
              </a:rPr>
              <a:t>“And if by chance someone who had been a follower of the elders should come my way, I inquired about the words of the elders—what Andrew or Peter said, or Philip, or Thomas, or James, or John, or Matthew, or any other of the Lord's disciples, and whatever </a:t>
            </a:r>
            <a:r>
              <a:rPr lang="en-US" sz="2800" b="1" i="1" dirty="0" err="1">
                <a:solidFill>
                  <a:srgbClr val="31059F"/>
                </a:solidFill>
              </a:rPr>
              <a:t>Aristion</a:t>
            </a:r>
            <a:r>
              <a:rPr lang="en-US" sz="2800" b="1" i="1" dirty="0">
                <a:solidFill>
                  <a:srgbClr val="31059F"/>
                </a:solidFill>
              </a:rPr>
              <a:t> and the elder John, the Lord’s disciples, were saying. For I did not think that information from books would profit me as much as information from a living and abiding voice..” </a:t>
            </a:r>
          </a:p>
          <a:p>
            <a:pPr algn="r"/>
            <a:r>
              <a:rPr lang="en-US" sz="2800" dirty="0">
                <a:solidFill>
                  <a:srgbClr val="1A38A8"/>
                </a:solidFill>
              </a:rPr>
              <a:t>Papias of Hierapolis</a:t>
            </a:r>
          </a:p>
          <a:p>
            <a:endParaRPr lang="en-US" sz="2800" b="1" i="1" dirty="0">
              <a:solidFill>
                <a:srgbClr val="31059F"/>
              </a:solidFill>
            </a:endParaRPr>
          </a:p>
        </p:txBody>
      </p:sp>
      <p:pic>
        <p:nvPicPr>
          <p:cNvPr id="14" name="Picture 13">
            <a:extLst>
              <a:ext uri="{FF2B5EF4-FFF2-40B4-BE49-F238E27FC236}">
                <a16:creationId xmlns:a16="http://schemas.microsoft.com/office/drawing/2014/main" xmlns="" id="{AC2847D8-D9A1-4405-924B-C2DDEE83FBF0}"/>
              </a:ext>
            </a:extLst>
          </p:cNvPr>
          <p:cNvPicPr>
            <a:picLocks noChangeAspect="1"/>
          </p:cNvPicPr>
          <p:nvPr/>
        </p:nvPicPr>
        <p:blipFill>
          <a:blip r:embed="rId3"/>
          <a:stretch>
            <a:fillRect/>
          </a:stretch>
        </p:blipFill>
        <p:spPr>
          <a:xfrm>
            <a:off x="7469946" y="1161287"/>
            <a:ext cx="3598788" cy="4338538"/>
          </a:xfrm>
          <a:prstGeom prst="rect">
            <a:avLst/>
          </a:prstGeom>
        </p:spPr>
      </p:pic>
      <p:sp>
        <p:nvSpPr>
          <p:cNvPr id="15" name="TextBox 14">
            <a:extLst>
              <a:ext uri="{FF2B5EF4-FFF2-40B4-BE49-F238E27FC236}">
                <a16:creationId xmlns:a16="http://schemas.microsoft.com/office/drawing/2014/main" xmlns="" id="{C38BEC9A-A83F-4129-9D8D-615EA06E0977}"/>
              </a:ext>
            </a:extLst>
          </p:cNvPr>
          <p:cNvSpPr txBox="1"/>
          <p:nvPr/>
        </p:nvSpPr>
        <p:spPr>
          <a:xfrm>
            <a:off x="7729173" y="4590804"/>
            <a:ext cx="3184815" cy="830997"/>
          </a:xfrm>
          <a:prstGeom prst="rect">
            <a:avLst/>
          </a:prstGeom>
          <a:noFill/>
        </p:spPr>
        <p:txBody>
          <a:bodyPr wrap="square" rtlCol="0">
            <a:spAutoFit/>
          </a:bodyPr>
          <a:lstStyle/>
          <a:p>
            <a:pPr algn="ctr"/>
            <a:r>
              <a:rPr lang="en-US" sz="2800" dirty="0">
                <a:solidFill>
                  <a:schemeClr val="bg1"/>
                </a:solidFill>
              </a:rPr>
              <a:t>Papias of Hierapolis</a:t>
            </a:r>
          </a:p>
          <a:p>
            <a:pPr algn="ctr"/>
            <a:r>
              <a:rPr lang="en-US" sz="2000" dirty="0">
                <a:solidFill>
                  <a:schemeClr val="bg1"/>
                </a:solidFill>
              </a:rPr>
              <a:t>Lived 60-130 AD</a:t>
            </a:r>
          </a:p>
        </p:txBody>
      </p:sp>
      <p:sp>
        <p:nvSpPr>
          <p:cNvPr id="5" name="Slide Number Placeholder 4"/>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xmlns="" val="818715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08" y="534636"/>
            <a:ext cx="7328294" cy="3630613"/>
          </a:xfrm>
        </p:spPr>
        <p:txBody>
          <a:bodyPr/>
          <a:lstStyle/>
          <a:p>
            <a:r>
              <a:rPr lang="en-US" sz="3200" b="1" dirty="0">
                <a:solidFill>
                  <a:srgbClr val="31059F"/>
                </a:solidFill>
              </a:rPr>
              <a:t>Samuel </a:t>
            </a:r>
            <a:r>
              <a:rPr lang="en-US" sz="3200" b="1" dirty="0" err="1">
                <a:solidFill>
                  <a:srgbClr val="31059F"/>
                </a:solidFill>
              </a:rPr>
              <a:t>Byrskog</a:t>
            </a:r>
            <a:r>
              <a:rPr lang="en-US" sz="3200" b="1" dirty="0">
                <a:solidFill>
                  <a:srgbClr val="31059F"/>
                </a:solidFill>
              </a:rPr>
              <a:t> discovered  that all the major Greek and Roman historians, including Thucydides, Polybius, Josephus, and Tacitus, wanted to  hear from those who had direct experience of the events and who were involved participants.</a:t>
            </a:r>
          </a:p>
        </p:txBody>
      </p:sp>
      <p:sp>
        <p:nvSpPr>
          <p:cNvPr id="4" name="Text Placeholder 3"/>
          <p:cNvSpPr>
            <a:spLocks noGrp="1"/>
          </p:cNvSpPr>
          <p:nvPr>
            <p:ph type="body" sz="half" idx="2"/>
          </p:nvPr>
        </p:nvSpPr>
        <p:spPr>
          <a:xfrm>
            <a:off x="429208" y="4338075"/>
            <a:ext cx="6872344" cy="4155174"/>
          </a:xfrm>
        </p:spPr>
        <p:txBody>
          <a:bodyPr>
            <a:normAutofit/>
          </a:bodyPr>
          <a:lstStyle/>
          <a:p>
            <a:r>
              <a:rPr lang="en-US" sz="3200" b="1" i="1" dirty="0">
                <a:solidFill>
                  <a:srgbClr val="31059F"/>
                </a:solidFill>
              </a:rPr>
              <a:t>“Eyes were surer witnesses than ears.”</a:t>
            </a:r>
          </a:p>
          <a:p>
            <a:pPr algn="r"/>
            <a:r>
              <a:rPr lang="en-US" sz="3200" b="1" dirty="0">
                <a:solidFill>
                  <a:srgbClr val="31059F"/>
                </a:solidFill>
              </a:rPr>
              <a:t> </a:t>
            </a:r>
            <a:r>
              <a:rPr lang="en-US" sz="3200" dirty="0">
                <a:solidFill>
                  <a:srgbClr val="31059F"/>
                </a:solidFill>
              </a:rPr>
              <a:t>Heraclitus </a:t>
            </a:r>
            <a:r>
              <a:rPr lang="pl-PL" sz="3200" dirty="0">
                <a:solidFill>
                  <a:srgbClr val="31059F"/>
                </a:solidFill>
              </a:rPr>
              <a:t>c. 535 – c. 475 BC</a:t>
            </a:r>
            <a:endParaRPr lang="en-US" sz="2800" i="1" dirty="0">
              <a:solidFill>
                <a:srgbClr val="31059F"/>
              </a:solidFill>
            </a:endParaRPr>
          </a:p>
        </p:txBody>
      </p:sp>
      <p:pic>
        <p:nvPicPr>
          <p:cNvPr id="21" name="Picture 20">
            <a:extLst>
              <a:ext uri="{FF2B5EF4-FFF2-40B4-BE49-F238E27FC236}">
                <a16:creationId xmlns:a16="http://schemas.microsoft.com/office/drawing/2014/main" xmlns="" id="{BBDB2BE7-65B0-4B77-85CD-FDD8EFBB3BCE}"/>
              </a:ext>
            </a:extLst>
          </p:cNvPr>
          <p:cNvPicPr>
            <a:picLocks noChangeAspect="1"/>
          </p:cNvPicPr>
          <p:nvPr/>
        </p:nvPicPr>
        <p:blipFill>
          <a:blip r:embed="rId3"/>
          <a:stretch>
            <a:fillRect/>
          </a:stretch>
        </p:blipFill>
        <p:spPr>
          <a:xfrm>
            <a:off x="8031707" y="778957"/>
            <a:ext cx="3459708" cy="532435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xmlns="" val="720448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2" y="484495"/>
            <a:ext cx="7328294" cy="1910688"/>
          </a:xfrm>
        </p:spPr>
        <p:txBody>
          <a:bodyPr/>
          <a:lstStyle/>
          <a:p>
            <a:r>
              <a:rPr lang="en-US" sz="3200" b="1" dirty="0">
                <a:solidFill>
                  <a:srgbClr val="31059F"/>
                </a:solidFill>
              </a:rPr>
              <a:t>Richard </a:t>
            </a:r>
            <a:r>
              <a:rPr lang="en-US" sz="3200" b="1" dirty="0" err="1">
                <a:solidFill>
                  <a:srgbClr val="31059F"/>
                </a:solidFill>
              </a:rPr>
              <a:t>Bauckham</a:t>
            </a:r>
            <a:r>
              <a:rPr lang="en-US" sz="3200" b="1" dirty="0">
                <a:solidFill>
                  <a:srgbClr val="31059F"/>
                </a:solidFill>
              </a:rPr>
              <a:t> discovered  that ancient historians inserted in their accounts the names of their eyewitnesses.</a:t>
            </a:r>
          </a:p>
        </p:txBody>
      </p:sp>
      <p:sp>
        <p:nvSpPr>
          <p:cNvPr id="4" name="Text Placeholder 3"/>
          <p:cNvSpPr>
            <a:spLocks noGrp="1"/>
          </p:cNvSpPr>
          <p:nvPr>
            <p:ph type="body" sz="half" idx="2"/>
          </p:nvPr>
        </p:nvSpPr>
        <p:spPr>
          <a:xfrm>
            <a:off x="548642" y="2457166"/>
            <a:ext cx="6916683" cy="3902691"/>
          </a:xfrm>
        </p:spPr>
        <p:txBody>
          <a:bodyPr>
            <a:normAutofit fontScale="92500" lnSpcReduction="10000"/>
          </a:bodyPr>
          <a:lstStyle/>
          <a:p>
            <a:pPr marL="457200" indent="-457200">
              <a:buClr>
                <a:srgbClr val="1A38A8"/>
              </a:buClr>
              <a:buSzPct val="90000"/>
              <a:buFont typeface="Arial" panose="020B0604020202020204" pitchFamily="34" charset="0"/>
              <a:buChar char="•"/>
            </a:pPr>
            <a:r>
              <a:rPr lang="en-US" sz="2800" b="1" dirty="0">
                <a:solidFill>
                  <a:srgbClr val="31059F"/>
                </a:solidFill>
              </a:rPr>
              <a:t>Primary eyewitnesses were especially prominent in ancient historical accounts.</a:t>
            </a:r>
          </a:p>
          <a:p>
            <a:pPr marL="457200" indent="-457200">
              <a:buClr>
                <a:srgbClr val="1A38A8"/>
              </a:buClr>
              <a:buSzPct val="90000"/>
              <a:buFont typeface="Arial" panose="020B0604020202020204" pitchFamily="34" charset="0"/>
              <a:buChar char="•"/>
            </a:pPr>
            <a:r>
              <a:rPr lang="en-US" sz="2800" b="1" dirty="0">
                <a:solidFill>
                  <a:srgbClr val="31059F"/>
                </a:solidFill>
              </a:rPr>
              <a:t>The Twelve disciples are the prominent figures in four Gospels, with Peter standing out as the leader.</a:t>
            </a:r>
          </a:p>
          <a:p>
            <a:pPr marL="457200" indent="-457200">
              <a:buClr>
                <a:srgbClr val="1A38A8"/>
              </a:buClr>
              <a:buSzPct val="90000"/>
              <a:buFont typeface="Arial" panose="020B0604020202020204" pitchFamily="34" charset="0"/>
              <a:buChar char="•"/>
            </a:pPr>
            <a:r>
              <a:rPr lang="en-US" sz="2800" b="1" dirty="0">
                <a:solidFill>
                  <a:srgbClr val="31059F"/>
                </a:solidFill>
              </a:rPr>
              <a:t>Peter and the Twelve must have been the authoritative sources and guardians of the Gospels right up to the time when the Gospels were written.</a:t>
            </a:r>
            <a:r>
              <a:rPr lang="en-US" sz="3600" b="1" dirty="0">
                <a:solidFill>
                  <a:srgbClr val="31059F"/>
                </a:solidFill>
              </a:rPr>
              <a:t> </a:t>
            </a:r>
            <a:endParaRPr lang="en-US" sz="2800" i="1" dirty="0">
              <a:solidFill>
                <a:srgbClr val="31059F"/>
              </a:solidFill>
            </a:endParaRPr>
          </a:p>
        </p:txBody>
      </p:sp>
      <p:pic>
        <p:nvPicPr>
          <p:cNvPr id="3" name="Picture 2">
            <a:extLst>
              <a:ext uri="{FF2B5EF4-FFF2-40B4-BE49-F238E27FC236}">
                <a16:creationId xmlns:a16="http://schemas.microsoft.com/office/drawing/2014/main" xmlns="" id="{87B54069-680F-4534-BCFE-6E8E82C98749}"/>
              </a:ext>
            </a:extLst>
          </p:cNvPr>
          <p:cNvPicPr>
            <a:picLocks noChangeAspect="1"/>
          </p:cNvPicPr>
          <p:nvPr/>
        </p:nvPicPr>
        <p:blipFill>
          <a:blip r:embed="rId3"/>
          <a:stretch>
            <a:fillRect/>
          </a:stretch>
        </p:blipFill>
        <p:spPr>
          <a:xfrm>
            <a:off x="8013246" y="977867"/>
            <a:ext cx="3219450" cy="4752975"/>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xmlns="" val="237077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95C67F-8B13-4370-9784-7B19AD81F9D4}"/>
              </a:ext>
            </a:extLst>
          </p:cNvPr>
          <p:cNvSpPr txBox="1"/>
          <p:nvPr/>
        </p:nvSpPr>
        <p:spPr>
          <a:xfrm>
            <a:off x="1796376" y="2217760"/>
            <a:ext cx="8369086" cy="2585323"/>
          </a:xfrm>
          <a:prstGeom prst="rect">
            <a:avLst/>
          </a:prstGeom>
          <a:noFill/>
        </p:spPr>
        <p:txBody>
          <a:bodyPr wrap="none" rtlCol="0">
            <a:spAutoFit/>
          </a:bodyPr>
          <a:lstStyle/>
          <a:p>
            <a:pPr marL="285750" indent="-285750">
              <a:spcAft>
                <a:spcPts val="1800"/>
              </a:spcAft>
              <a:buFont typeface="Arial" panose="020B0604020202020204" pitchFamily="34" charset="0"/>
              <a:buChar char="•"/>
            </a:pPr>
            <a:r>
              <a:rPr lang="en-US" sz="4400" dirty="0">
                <a:solidFill>
                  <a:srgbClr val="1A38A8"/>
                </a:solidFill>
                <a:latin typeface="+mj-lt"/>
                <a:ea typeface="+mj-ea"/>
                <a:cs typeface="+mj-cs"/>
              </a:rPr>
              <a:t>The Role of Eyewitness Testimony</a:t>
            </a:r>
          </a:p>
          <a:p>
            <a:pPr marL="285750" indent="-285750">
              <a:spcAft>
                <a:spcPts val="1800"/>
              </a:spcAft>
              <a:buFont typeface="Arial" panose="020B0604020202020204" pitchFamily="34" charset="0"/>
              <a:buChar char="•"/>
            </a:pPr>
            <a:r>
              <a:rPr lang="en-US" sz="4400" dirty="0">
                <a:solidFill>
                  <a:srgbClr val="1A38A8"/>
                </a:solidFill>
                <a:latin typeface="+mj-lt"/>
                <a:ea typeface="+mj-ea"/>
                <a:cs typeface="+mj-cs"/>
              </a:rPr>
              <a:t>The Role of Oral Tradition</a:t>
            </a:r>
          </a:p>
          <a:p>
            <a:pPr marL="285750" indent="-285750">
              <a:spcAft>
                <a:spcPts val="1800"/>
              </a:spcAft>
              <a:buFont typeface="Arial" panose="020B0604020202020204" pitchFamily="34" charset="0"/>
              <a:buChar char="•"/>
            </a:pPr>
            <a:r>
              <a:rPr lang="en-US" sz="4400" dirty="0">
                <a:solidFill>
                  <a:srgbClr val="1A38A8"/>
                </a:solidFill>
                <a:latin typeface="+mj-lt"/>
                <a:ea typeface="+mj-ea"/>
                <a:cs typeface="+mj-cs"/>
              </a:rPr>
              <a:t>The Role of Memory</a:t>
            </a:r>
          </a:p>
        </p:txBody>
      </p:sp>
      <p:sp>
        <p:nvSpPr>
          <p:cNvPr id="7" name="Title 1">
            <a:extLst>
              <a:ext uri="{FF2B5EF4-FFF2-40B4-BE49-F238E27FC236}">
                <a16:creationId xmlns:a16="http://schemas.microsoft.com/office/drawing/2014/main" xmlns="" id="{6FB22F6C-BE29-41FE-9FAE-D5C82B6D00A5}"/>
              </a:ext>
            </a:extLst>
          </p:cNvPr>
          <p:cNvSpPr>
            <a:spLocks noGrp="1"/>
          </p:cNvSpPr>
          <p:nvPr>
            <p:ph type="title"/>
          </p:nvPr>
        </p:nvSpPr>
        <p:spPr>
          <a:xfrm>
            <a:off x="3249661" y="648267"/>
            <a:ext cx="5462516" cy="1003793"/>
          </a:xfrm>
        </p:spPr>
        <p:txBody>
          <a:bodyPr>
            <a:normAutofit/>
          </a:bodyPr>
          <a:lstStyle/>
          <a:p>
            <a:pPr algn="ctr"/>
            <a:r>
              <a:rPr lang="en-US" sz="5400" b="1" dirty="0">
                <a:solidFill>
                  <a:srgbClr val="1A38A8"/>
                </a:solidFill>
              </a:rPr>
              <a:t>MIND THE GAP</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xmlns="" val="24352502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95C67F-8B13-4370-9784-7B19AD81F9D4}"/>
              </a:ext>
            </a:extLst>
          </p:cNvPr>
          <p:cNvSpPr txBox="1"/>
          <p:nvPr/>
        </p:nvSpPr>
        <p:spPr>
          <a:xfrm>
            <a:off x="1796376" y="2217760"/>
            <a:ext cx="8369086" cy="2585323"/>
          </a:xfrm>
          <a:prstGeom prst="rect">
            <a:avLst/>
          </a:prstGeom>
          <a:noFill/>
        </p:spPr>
        <p:txBody>
          <a:bodyPr wrap="none" rtlCol="0">
            <a:spAutoFit/>
          </a:bodyPr>
          <a:lstStyle/>
          <a:p>
            <a:pPr marL="285750" indent="-285750">
              <a:spcAft>
                <a:spcPts val="1800"/>
              </a:spcAft>
              <a:buFont typeface="Arial" panose="020B0604020202020204" pitchFamily="34" charset="0"/>
              <a:buChar char="•"/>
            </a:pPr>
            <a:r>
              <a:rPr lang="en-US" sz="4400" dirty="0">
                <a:solidFill>
                  <a:schemeClr val="tx2">
                    <a:lumMod val="40000"/>
                    <a:lumOff val="60000"/>
                  </a:schemeClr>
                </a:solidFill>
                <a:latin typeface="+mj-lt"/>
                <a:ea typeface="+mj-ea"/>
                <a:cs typeface="+mj-cs"/>
              </a:rPr>
              <a:t>The Role of Eyewitness Testimony</a:t>
            </a:r>
          </a:p>
          <a:p>
            <a:pPr marL="285750" indent="-285750">
              <a:spcAft>
                <a:spcPts val="1800"/>
              </a:spcAft>
              <a:buFont typeface="Arial" panose="020B0604020202020204" pitchFamily="34" charset="0"/>
              <a:buChar char="•"/>
            </a:pPr>
            <a:r>
              <a:rPr lang="en-US" sz="4400" dirty="0">
                <a:solidFill>
                  <a:srgbClr val="1A38A8"/>
                </a:solidFill>
                <a:latin typeface="+mj-lt"/>
                <a:ea typeface="+mj-ea"/>
                <a:cs typeface="+mj-cs"/>
              </a:rPr>
              <a:t>The Role of Oral Tradition</a:t>
            </a:r>
          </a:p>
          <a:p>
            <a:pPr marL="285750" indent="-285750">
              <a:spcAft>
                <a:spcPts val="1800"/>
              </a:spcAft>
              <a:buFont typeface="Arial" panose="020B0604020202020204" pitchFamily="34" charset="0"/>
              <a:buChar char="•"/>
            </a:pPr>
            <a:r>
              <a:rPr lang="en-US" sz="4400" dirty="0">
                <a:solidFill>
                  <a:schemeClr val="tx2">
                    <a:lumMod val="40000"/>
                    <a:lumOff val="60000"/>
                  </a:schemeClr>
                </a:solidFill>
                <a:latin typeface="+mj-lt"/>
                <a:ea typeface="+mj-ea"/>
                <a:cs typeface="+mj-cs"/>
              </a:rPr>
              <a:t>The Role of Memory</a:t>
            </a:r>
          </a:p>
        </p:txBody>
      </p:sp>
      <p:sp>
        <p:nvSpPr>
          <p:cNvPr id="7" name="Title 1">
            <a:extLst>
              <a:ext uri="{FF2B5EF4-FFF2-40B4-BE49-F238E27FC236}">
                <a16:creationId xmlns:a16="http://schemas.microsoft.com/office/drawing/2014/main" xmlns="" id="{6FB22F6C-BE29-41FE-9FAE-D5C82B6D00A5}"/>
              </a:ext>
            </a:extLst>
          </p:cNvPr>
          <p:cNvSpPr>
            <a:spLocks noGrp="1"/>
          </p:cNvSpPr>
          <p:nvPr>
            <p:ph type="title"/>
          </p:nvPr>
        </p:nvSpPr>
        <p:spPr>
          <a:xfrm>
            <a:off x="3249661" y="648267"/>
            <a:ext cx="5462516" cy="1003793"/>
          </a:xfrm>
        </p:spPr>
        <p:txBody>
          <a:bodyPr>
            <a:normAutofit/>
          </a:bodyPr>
          <a:lstStyle/>
          <a:p>
            <a:pPr algn="ctr"/>
            <a:r>
              <a:rPr lang="en-US" sz="5400" b="1" dirty="0">
                <a:solidFill>
                  <a:srgbClr val="1A38A8"/>
                </a:solidFill>
              </a:rPr>
              <a:t>MIND THE GAP</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xmlns="" val="8502489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769" y="4544704"/>
            <a:ext cx="9225886" cy="1297107"/>
          </a:xfrm>
        </p:spPr>
        <p:txBody>
          <a:bodyPr/>
          <a:lstStyle/>
          <a:p>
            <a:pPr algn="ctr"/>
            <a:r>
              <a:rPr lang="en-US" sz="3600" b="1" dirty="0">
                <a:solidFill>
                  <a:srgbClr val="31059F"/>
                </a:solidFill>
              </a:rPr>
              <a:t>Oral tradition is not like the telephone game.</a:t>
            </a:r>
          </a:p>
        </p:txBody>
      </p:sp>
      <p:sp>
        <p:nvSpPr>
          <p:cNvPr id="4" name="Text Placeholder 3"/>
          <p:cNvSpPr>
            <a:spLocks noGrp="1"/>
          </p:cNvSpPr>
          <p:nvPr>
            <p:ph type="body" sz="half" idx="2"/>
          </p:nvPr>
        </p:nvSpPr>
        <p:spPr>
          <a:xfrm>
            <a:off x="616881" y="2702826"/>
            <a:ext cx="6363478" cy="4155174"/>
          </a:xfrm>
        </p:spPr>
        <p:txBody>
          <a:bodyPr>
            <a:normAutofit/>
          </a:bodyPr>
          <a:lstStyle/>
          <a:p>
            <a:r>
              <a:rPr lang="en-US" sz="2800" b="1" dirty="0">
                <a:solidFill>
                  <a:srgbClr val="31059F"/>
                </a:solidFill>
              </a:rPr>
              <a:t> </a:t>
            </a:r>
            <a:endParaRPr lang="en-US" sz="2800" i="1" dirty="0">
              <a:solidFill>
                <a:srgbClr val="31059F"/>
              </a:solidFill>
            </a:endParaRPr>
          </a:p>
        </p:txBody>
      </p:sp>
      <p:pic>
        <p:nvPicPr>
          <p:cNvPr id="2050" name="Picture 2" descr="http://skirmishfrogs.com/wp-content/uploads/2015/11/telephonegame.jpg">
            <a:extLst>
              <a:ext uri="{FF2B5EF4-FFF2-40B4-BE49-F238E27FC236}">
                <a16:creationId xmlns:a16="http://schemas.microsoft.com/office/drawing/2014/main" xmlns="" id="{4772E4AC-34ED-4970-8D05-EA60DD07BB8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35406" y="1030407"/>
            <a:ext cx="8452612" cy="36355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xmlns="" val="2989288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6312885A-8425-48CF-8D92-110FCA673B90}"/>
              </a:ext>
            </a:extLst>
          </p:cNvPr>
          <p:cNvSpPr/>
          <p:nvPr/>
        </p:nvSpPr>
        <p:spPr>
          <a:xfrm>
            <a:off x="9259189" y="1116054"/>
            <a:ext cx="2706592" cy="2073896"/>
          </a:xfrm>
          <a:prstGeom prst="rect">
            <a:avLst/>
          </a:prstGeom>
          <a:gradFill flip="none" rotWithShape="1">
            <a:gsLst>
              <a:gs pos="0">
                <a:schemeClr val="accent1">
                  <a:tint val="66000"/>
                  <a:satMod val="160000"/>
                </a:schemeClr>
              </a:gs>
              <a:gs pos="28000">
                <a:schemeClr val="accent1">
                  <a:tint val="44500"/>
                  <a:satMod val="160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xmlns="" id="{19C89C6A-4287-4D76-8294-3FDB4E1990BE}"/>
              </a:ext>
            </a:extLst>
          </p:cNvPr>
          <p:cNvPicPr>
            <a:picLocks noChangeAspect="1"/>
          </p:cNvPicPr>
          <p:nvPr/>
        </p:nvPicPr>
        <p:blipFill>
          <a:blip r:embed="rId3"/>
          <a:stretch>
            <a:fillRect/>
          </a:stretch>
        </p:blipFill>
        <p:spPr>
          <a:xfrm>
            <a:off x="3727722" y="3646587"/>
            <a:ext cx="2201594" cy="1651195"/>
          </a:xfrm>
          <a:prstGeom prst="rect">
            <a:avLst/>
          </a:prstGeom>
        </p:spPr>
      </p:pic>
      <p:sp>
        <p:nvSpPr>
          <p:cNvPr id="40" name="Rectangle 39">
            <a:extLst>
              <a:ext uri="{FF2B5EF4-FFF2-40B4-BE49-F238E27FC236}">
                <a16:creationId xmlns:a16="http://schemas.microsoft.com/office/drawing/2014/main" xmlns="" id="{1B29B91D-9564-4844-97B6-A05F5529F70D}"/>
              </a:ext>
            </a:extLst>
          </p:cNvPr>
          <p:cNvSpPr/>
          <p:nvPr/>
        </p:nvSpPr>
        <p:spPr>
          <a:xfrm>
            <a:off x="228601" y="1016302"/>
            <a:ext cx="4591392" cy="2073896"/>
          </a:xfrm>
          <a:prstGeom prst="rect">
            <a:avLst/>
          </a:prstGeom>
          <a:gradFill flip="none" rotWithShape="1">
            <a:gsLst>
              <a:gs pos="0">
                <a:schemeClr val="accent1">
                  <a:tint val="66000"/>
                  <a:satMod val="160000"/>
                </a:schemeClr>
              </a:gs>
              <a:gs pos="28000">
                <a:schemeClr val="accent1">
                  <a:tint val="44500"/>
                  <a:satMod val="160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6BED2CDB-D617-432F-898E-D7FE52CFAE3D}"/>
              </a:ext>
            </a:extLst>
          </p:cNvPr>
          <p:cNvSpPr txBox="1"/>
          <p:nvPr/>
        </p:nvSpPr>
        <p:spPr>
          <a:xfrm rot="16200000">
            <a:off x="242046" y="1515401"/>
            <a:ext cx="2436886" cy="584775"/>
          </a:xfrm>
          <a:prstGeom prst="rect">
            <a:avLst/>
          </a:prstGeom>
          <a:noFill/>
        </p:spPr>
        <p:txBody>
          <a:bodyPr wrap="none" rtlCol="0">
            <a:spAutoFit/>
          </a:bodyPr>
          <a:lstStyle/>
          <a:p>
            <a:r>
              <a:rPr lang="en-US" sz="3200" b="1" dirty="0">
                <a:solidFill>
                  <a:srgbClr val="1A38A8"/>
                </a:solidFill>
              </a:rPr>
              <a:t>Jesus is Born</a:t>
            </a:r>
          </a:p>
        </p:txBody>
      </p:sp>
      <p:cxnSp>
        <p:nvCxnSpPr>
          <p:cNvPr id="6" name="Straight Connector 5">
            <a:extLst>
              <a:ext uri="{FF2B5EF4-FFF2-40B4-BE49-F238E27FC236}">
                <a16:creationId xmlns:a16="http://schemas.microsoft.com/office/drawing/2014/main" xmlns="" id="{F5F52D19-E67D-4CE3-9875-412408EBFA4C}"/>
              </a:ext>
            </a:extLst>
          </p:cNvPr>
          <p:cNvCxnSpPr>
            <a:cxnSpLocks/>
          </p:cNvCxnSpPr>
          <p:nvPr/>
        </p:nvCxnSpPr>
        <p:spPr>
          <a:xfrm>
            <a:off x="164306" y="3122816"/>
            <a:ext cx="11801475" cy="48721"/>
          </a:xfrm>
          <a:prstGeom prst="line">
            <a:avLst/>
          </a:prstGeom>
          <a:ln w="149225">
            <a:solidFill>
              <a:srgbClr val="E0272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A27D1886-11D5-4E5C-8761-7C4D394F4212}"/>
              </a:ext>
            </a:extLst>
          </p:cNvPr>
          <p:cNvCxnSpPr>
            <a:cxnSpLocks/>
          </p:cNvCxnSpPr>
          <p:nvPr/>
        </p:nvCxnSpPr>
        <p:spPr>
          <a:xfrm flipH="1" flipV="1">
            <a:off x="1177447" y="939986"/>
            <a:ext cx="20474" cy="258187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C2847103-4A5C-4AF1-A4E0-B0525DC0A3C6}"/>
              </a:ext>
            </a:extLst>
          </p:cNvPr>
          <p:cNvCxnSpPr>
            <a:cxnSpLocks/>
          </p:cNvCxnSpPr>
          <p:nvPr/>
        </p:nvCxnSpPr>
        <p:spPr>
          <a:xfrm flipV="1">
            <a:off x="4819992" y="1016040"/>
            <a:ext cx="0" cy="250582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4BDC1CF3-7667-4014-A876-B12467C0535F}"/>
              </a:ext>
            </a:extLst>
          </p:cNvPr>
          <p:cNvSpPr txBox="1"/>
          <p:nvPr/>
        </p:nvSpPr>
        <p:spPr>
          <a:xfrm rot="16200000">
            <a:off x="3417445" y="1665753"/>
            <a:ext cx="2172390" cy="584775"/>
          </a:xfrm>
          <a:prstGeom prst="rect">
            <a:avLst/>
          </a:prstGeom>
          <a:noFill/>
        </p:spPr>
        <p:txBody>
          <a:bodyPr wrap="none" rtlCol="0">
            <a:spAutoFit/>
          </a:bodyPr>
          <a:lstStyle>
            <a:defPPr>
              <a:defRPr lang="en-US"/>
            </a:defPPr>
            <a:lvl1pPr>
              <a:defRPr sz="2800" b="1">
                <a:solidFill>
                  <a:srgbClr val="1A38A8"/>
                </a:solidFill>
              </a:defRPr>
            </a:lvl1pPr>
          </a:lstStyle>
          <a:p>
            <a:r>
              <a:rPr lang="en-US" sz="3200" dirty="0"/>
              <a:t>Crucifixion </a:t>
            </a:r>
          </a:p>
        </p:txBody>
      </p:sp>
      <p:sp>
        <p:nvSpPr>
          <p:cNvPr id="14" name="TextBox 13">
            <a:extLst>
              <a:ext uri="{FF2B5EF4-FFF2-40B4-BE49-F238E27FC236}">
                <a16:creationId xmlns:a16="http://schemas.microsoft.com/office/drawing/2014/main" xmlns="" id="{8F10BEA9-8A40-493F-9A87-0A3E819552FF}"/>
              </a:ext>
            </a:extLst>
          </p:cNvPr>
          <p:cNvSpPr txBox="1"/>
          <p:nvPr/>
        </p:nvSpPr>
        <p:spPr>
          <a:xfrm rot="16200000">
            <a:off x="8215737" y="1548681"/>
            <a:ext cx="2632452" cy="489236"/>
          </a:xfrm>
          <a:prstGeom prst="rect">
            <a:avLst/>
          </a:prstGeom>
          <a:noFill/>
        </p:spPr>
        <p:txBody>
          <a:bodyPr wrap="none" rtlCol="0">
            <a:spAutoFit/>
          </a:bodyPr>
          <a:lstStyle>
            <a:defPPr>
              <a:defRPr lang="en-US"/>
            </a:defPPr>
            <a:lvl1pPr>
              <a:defRPr sz="2800" b="1">
                <a:solidFill>
                  <a:srgbClr val="1A38A8"/>
                </a:solidFill>
              </a:defRPr>
            </a:lvl1pPr>
          </a:lstStyle>
          <a:p>
            <a:pPr>
              <a:lnSpc>
                <a:spcPts val="3000"/>
              </a:lnSpc>
            </a:pPr>
            <a:r>
              <a:rPr lang="en-US" sz="3200" dirty="0"/>
              <a:t>Book of Mark </a:t>
            </a:r>
          </a:p>
        </p:txBody>
      </p:sp>
      <p:sp>
        <p:nvSpPr>
          <p:cNvPr id="15" name="Right Brace 14">
            <a:extLst>
              <a:ext uri="{FF2B5EF4-FFF2-40B4-BE49-F238E27FC236}">
                <a16:creationId xmlns:a16="http://schemas.microsoft.com/office/drawing/2014/main" xmlns="" id="{ECA89A3E-0086-4DA9-9756-2C32BC3F64E8}"/>
              </a:ext>
            </a:extLst>
          </p:cNvPr>
          <p:cNvSpPr/>
          <p:nvPr/>
        </p:nvSpPr>
        <p:spPr>
          <a:xfrm rot="5400000">
            <a:off x="2802504" y="3758185"/>
            <a:ext cx="393511" cy="3602681"/>
          </a:xfrm>
          <a:prstGeom prst="rightBrace">
            <a:avLst>
              <a:gd name="adj1" fmla="val 62428"/>
              <a:gd name="adj2" fmla="val 50000"/>
            </a:avLst>
          </a:prstGeom>
          <a:noFill/>
          <a:ln w="38100">
            <a:solidFill>
              <a:srgbClr val="1A38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xmlns="" id="{C23B3916-74A0-4038-8168-5DA74AAFC12A}"/>
              </a:ext>
            </a:extLst>
          </p:cNvPr>
          <p:cNvSpPr txBox="1"/>
          <p:nvPr/>
        </p:nvSpPr>
        <p:spPr>
          <a:xfrm>
            <a:off x="2289504" y="5713807"/>
            <a:ext cx="1438214" cy="523220"/>
          </a:xfrm>
          <a:prstGeom prst="rect">
            <a:avLst/>
          </a:prstGeom>
          <a:noFill/>
        </p:spPr>
        <p:txBody>
          <a:bodyPr wrap="none" rtlCol="0">
            <a:spAutoFit/>
          </a:bodyPr>
          <a:lstStyle/>
          <a:p>
            <a:r>
              <a:rPr lang="en-US" sz="2800" b="1" dirty="0">
                <a:solidFill>
                  <a:srgbClr val="1A38A8"/>
                </a:solidFill>
              </a:rPr>
              <a:t>33 years</a:t>
            </a:r>
          </a:p>
        </p:txBody>
      </p:sp>
      <p:sp>
        <p:nvSpPr>
          <p:cNvPr id="18" name="TextBox 17">
            <a:extLst>
              <a:ext uri="{FF2B5EF4-FFF2-40B4-BE49-F238E27FC236}">
                <a16:creationId xmlns:a16="http://schemas.microsoft.com/office/drawing/2014/main" xmlns="" id="{9544233A-6F4A-42F5-BB86-A5F19F0CF1DE}"/>
              </a:ext>
            </a:extLst>
          </p:cNvPr>
          <p:cNvSpPr txBox="1"/>
          <p:nvPr/>
        </p:nvSpPr>
        <p:spPr>
          <a:xfrm>
            <a:off x="6099334" y="5731997"/>
            <a:ext cx="1923925" cy="523220"/>
          </a:xfrm>
          <a:prstGeom prst="rect">
            <a:avLst/>
          </a:prstGeom>
          <a:noFill/>
        </p:spPr>
        <p:txBody>
          <a:bodyPr wrap="none" rtlCol="0">
            <a:spAutoFit/>
          </a:bodyPr>
          <a:lstStyle/>
          <a:p>
            <a:r>
              <a:rPr lang="en-US" sz="2800" b="1" dirty="0">
                <a:solidFill>
                  <a:srgbClr val="1A38A8"/>
                </a:solidFill>
              </a:rPr>
              <a:t>35-45 years</a:t>
            </a:r>
          </a:p>
        </p:txBody>
      </p:sp>
      <p:sp>
        <p:nvSpPr>
          <p:cNvPr id="20" name="TextBox 19">
            <a:extLst>
              <a:ext uri="{FF2B5EF4-FFF2-40B4-BE49-F238E27FC236}">
                <a16:creationId xmlns:a16="http://schemas.microsoft.com/office/drawing/2014/main" xmlns="" id="{6974413E-3DD2-43D9-BCDB-FDD165729B74}"/>
              </a:ext>
            </a:extLst>
          </p:cNvPr>
          <p:cNvSpPr txBox="1"/>
          <p:nvPr/>
        </p:nvSpPr>
        <p:spPr>
          <a:xfrm rot="16200000">
            <a:off x="9997428" y="1708126"/>
            <a:ext cx="2234907" cy="489236"/>
          </a:xfrm>
          <a:prstGeom prst="rect">
            <a:avLst/>
          </a:prstGeom>
          <a:noFill/>
        </p:spPr>
        <p:txBody>
          <a:bodyPr wrap="none" rtlCol="0">
            <a:spAutoFit/>
          </a:bodyPr>
          <a:lstStyle>
            <a:defPPr>
              <a:defRPr lang="en-US"/>
            </a:defPPr>
            <a:lvl1pPr>
              <a:defRPr sz="2800" b="1">
                <a:solidFill>
                  <a:srgbClr val="1A38A8"/>
                </a:solidFill>
              </a:defRPr>
            </a:lvl1pPr>
          </a:lstStyle>
          <a:p>
            <a:pPr>
              <a:lnSpc>
                <a:spcPts val="3000"/>
              </a:lnSpc>
            </a:pPr>
            <a:r>
              <a:rPr lang="en-US" sz="3200" dirty="0"/>
              <a:t>Last Gospel</a:t>
            </a:r>
          </a:p>
        </p:txBody>
      </p:sp>
      <p:sp>
        <p:nvSpPr>
          <p:cNvPr id="23" name="TextBox 22">
            <a:extLst>
              <a:ext uri="{FF2B5EF4-FFF2-40B4-BE49-F238E27FC236}">
                <a16:creationId xmlns:a16="http://schemas.microsoft.com/office/drawing/2014/main" xmlns="" id="{F80DEC72-F976-49A2-91A4-DD027265AD5C}"/>
              </a:ext>
            </a:extLst>
          </p:cNvPr>
          <p:cNvSpPr txBox="1"/>
          <p:nvPr/>
        </p:nvSpPr>
        <p:spPr>
          <a:xfrm>
            <a:off x="9187394" y="5741093"/>
            <a:ext cx="1737976" cy="523220"/>
          </a:xfrm>
          <a:prstGeom prst="rect">
            <a:avLst/>
          </a:prstGeom>
          <a:noFill/>
        </p:spPr>
        <p:txBody>
          <a:bodyPr wrap="none" rtlCol="0">
            <a:spAutoFit/>
          </a:bodyPr>
          <a:lstStyle/>
          <a:p>
            <a:r>
              <a:rPr lang="en-US" sz="2800" b="1" dirty="0">
                <a:solidFill>
                  <a:srgbClr val="1A38A8"/>
                </a:solidFill>
              </a:rPr>
              <a:t>5-15 years</a:t>
            </a:r>
          </a:p>
        </p:txBody>
      </p:sp>
      <p:sp>
        <p:nvSpPr>
          <p:cNvPr id="27" name="Title 1">
            <a:extLst>
              <a:ext uri="{FF2B5EF4-FFF2-40B4-BE49-F238E27FC236}">
                <a16:creationId xmlns:a16="http://schemas.microsoft.com/office/drawing/2014/main" xmlns="" id="{BF468A67-39F6-426B-B164-8938F9AFAC48}"/>
              </a:ext>
            </a:extLst>
          </p:cNvPr>
          <p:cNvSpPr txBox="1">
            <a:spLocks/>
          </p:cNvSpPr>
          <p:nvPr/>
        </p:nvSpPr>
        <p:spPr>
          <a:xfrm>
            <a:off x="5549676" y="1971892"/>
            <a:ext cx="3116503" cy="10037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4000" b="1" dirty="0">
                <a:solidFill>
                  <a:srgbClr val="1A38A8"/>
                </a:solidFill>
              </a:rPr>
              <a:t>THE GAP</a:t>
            </a:r>
          </a:p>
        </p:txBody>
      </p:sp>
      <p:sp>
        <p:nvSpPr>
          <p:cNvPr id="30" name="Right Brace 29">
            <a:extLst>
              <a:ext uri="{FF2B5EF4-FFF2-40B4-BE49-F238E27FC236}">
                <a16:creationId xmlns:a16="http://schemas.microsoft.com/office/drawing/2014/main" xmlns="" id="{57FF3DD5-983F-4881-A090-E702CEFD6E0B}"/>
              </a:ext>
            </a:extLst>
          </p:cNvPr>
          <p:cNvSpPr/>
          <p:nvPr/>
        </p:nvSpPr>
        <p:spPr>
          <a:xfrm rot="5400000">
            <a:off x="6860089" y="3380907"/>
            <a:ext cx="393511" cy="4357233"/>
          </a:xfrm>
          <a:prstGeom prst="rightBrace">
            <a:avLst>
              <a:gd name="adj1" fmla="val 62428"/>
              <a:gd name="adj2" fmla="val 50000"/>
            </a:avLst>
          </a:prstGeom>
          <a:noFill/>
          <a:ln w="38100">
            <a:solidFill>
              <a:srgbClr val="1A38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e 30">
            <a:extLst>
              <a:ext uri="{FF2B5EF4-FFF2-40B4-BE49-F238E27FC236}">
                <a16:creationId xmlns:a16="http://schemas.microsoft.com/office/drawing/2014/main" xmlns="" id="{42CCAE35-9705-4B74-9DFC-3B01FC55D439}"/>
              </a:ext>
            </a:extLst>
          </p:cNvPr>
          <p:cNvSpPr/>
          <p:nvPr/>
        </p:nvSpPr>
        <p:spPr>
          <a:xfrm rot="5400000">
            <a:off x="9863357" y="4807724"/>
            <a:ext cx="393511" cy="1503594"/>
          </a:xfrm>
          <a:prstGeom prst="rightBrace">
            <a:avLst>
              <a:gd name="adj1" fmla="val 62428"/>
              <a:gd name="adj2" fmla="val 50000"/>
            </a:avLst>
          </a:prstGeom>
          <a:noFill/>
          <a:ln w="38100">
            <a:solidFill>
              <a:srgbClr val="1A38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a:extLst>
              <a:ext uri="{FF2B5EF4-FFF2-40B4-BE49-F238E27FC236}">
                <a16:creationId xmlns:a16="http://schemas.microsoft.com/office/drawing/2014/main" xmlns="" id="{BD41497C-0E54-4955-8E71-B1090DB0B37E}"/>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468215" y="3843963"/>
            <a:ext cx="1418464" cy="1359361"/>
          </a:xfrm>
          <a:prstGeom prst="rect">
            <a:avLst/>
          </a:prstGeom>
        </p:spPr>
      </p:pic>
      <p:grpSp>
        <p:nvGrpSpPr>
          <p:cNvPr id="48" name="Group 47">
            <a:extLst>
              <a:ext uri="{FF2B5EF4-FFF2-40B4-BE49-F238E27FC236}">
                <a16:creationId xmlns:a16="http://schemas.microsoft.com/office/drawing/2014/main" xmlns="" id="{EAFA4705-F42A-46C9-9E9B-87B80C572276}"/>
              </a:ext>
            </a:extLst>
          </p:cNvPr>
          <p:cNvGrpSpPr/>
          <p:nvPr/>
        </p:nvGrpSpPr>
        <p:grpSpPr>
          <a:xfrm>
            <a:off x="9039624" y="3710713"/>
            <a:ext cx="2354664" cy="1415217"/>
            <a:chOff x="8043863" y="4516047"/>
            <a:chExt cx="2279741" cy="1011041"/>
          </a:xfrm>
        </p:grpSpPr>
        <p:pic>
          <p:nvPicPr>
            <p:cNvPr id="22" name="Picture 21">
              <a:extLst>
                <a:ext uri="{FF2B5EF4-FFF2-40B4-BE49-F238E27FC236}">
                  <a16:creationId xmlns:a16="http://schemas.microsoft.com/office/drawing/2014/main" xmlns="" id="{760E1F5C-7472-454C-984D-5194F47A160B}"/>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8043863" y="4565159"/>
              <a:ext cx="986970" cy="961929"/>
            </a:xfrm>
            <a:prstGeom prst="rect">
              <a:avLst/>
            </a:prstGeom>
          </p:spPr>
        </p:pic>
        <p:pic>
          <p:nvPicPr>
            <p:cNvPr id="36" name="Picture 35">
              <a:extLst>
                <a:ext uri="{FF2B5EF4-FFF2-40B4-BE49-F238E27FC236}">
                  <a16:creationId xmlns:a16="http://schemas.microsoft.com/office/drawing/2014/main" xmlns="" id="{0831F42C-075C-4200-AC39-38AEFF6387BB}"/>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8461799" y="4546928"/>
              <a:ext cx="986970" cy="961929"/>
            </a:xfrm>
            <a:prstGeom prst="rect">
              <a:avLst/>
            </a:prstGeom>
          </p:spPr>
        </p:pic>
        <p:pic>
          <p:nvPicPr>
            <p:cNvPr id="37" name="Picture 36">
              <a:extLst>
                <a:ext uri="{FF2B5EF4-FFF2-40B4-BE49-F238E27FC236}">
                  <a16:creationId xmlns:a16="http://schemas.microsoft.com/office/drawing/2014/main" xmlns="" id="{3CD2C145-BFA0-4EA8-A6F4-431540516503}"/>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8937513" y="4524002"/>
              <a:ext cx="986970" cy="961929"/>
            </a:xfrm>
            <a:prstGeom prst="rect">
              <a:avLst/>
            </a:prstGeom>
          </p:spPr>
        </p:pic>
        <p:pic>
          <p:nvPicPr>
            <p:cNvPr id="38" name="Picture 37">
              <a:extLst>
                <a:ext uri="{FF2B5EF4-FFF2-40B4-BE49-F238E27FC236}">
                  <a16:creationId xmlns:a16="http://schemas.microsoft.com/office/drawing/2014/main" xmlns="" id="{59465323-A464-4BFD-9FC0-E6C79CBBD55F}"/>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9336634" y="4516047"/>
              <a:ext cx="986970" cy="961929"/>
            </a:xfrm>
            <a:prstGeom prst="rect">
              <a:avLst/>
            </a:prstGeom>
          </p:spPr>
        </p:pic>
      </p:grpSp>
      <p:cxnSp>
        <p:nvCxnSpPr>
          <p:cNvPr id="41" name="Straight Connector 40">
            <a:extLst>
              <a:ext uri="{FF2B5EF4-FFF2-40B4-BE49-F238E27FC236}">
                <a16:creationId xmlns:a16="http://schemas.microsoft.com/office/drawing/2014/main" xmlns="" id="{5265AF00-4FC9-4F8D-BD16-A9C1B6DEA3FA}"/>
              </a:ext>
            </a:extLst>
          </p:cNvPr>
          <p:cNvCxnSpPr>
            <a:cxnSpLocks/>
          </p:cNvCxnSpPr>
          <p:nvPr/>
        </p:nvCxnSpPr>
        <p:spPr>
          <a:xfrm flipH="1" flipV="1">
            <a:off x="9236873" y="939988"/>
            <a:ext cx="22316" cy="26026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46ED0818-3B86-4B9B-A8D7-B0FE7FE1A602}"/>
              </a:ext>
            </a:extLst>
          </p:cNvPr>
          <p:cNvCxnSpPr>
            <a:cxnSpLocks/>
          </p:cNvCxnSpPr>
          <p:nvPr/>
        </p:nvCxnSpPr>
        <p:spPr>
          <a:xfrm flipV="1">
            <a:off x="10811910" y="887675"/>
            <a:ext cx="0" cy="263418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5BB76FCF-0326-4454-B099-CDA2C6973CA1}"/>
              </a:ext>
            </a:extLst>
          </p:cNvPr>
          <p:cNvCxnSpPr>
            <a:cxnSpLocks/>
          </p:cNvCxnSpPr>
          <p:nvPr/>
        </p:nvCxnSpPr>
        <p:spPr>
          <a:xfrm>
            <a:off x="8205027" y="2421733"/>
            <a:ext cx="1041149" cy="0"/>
          </a:xfrm>
          <a:prstGeom prst="straightConnector1">
            <a:avLst/>
          </a:prstGeom>
          <a:ln w="76200">
            <a:solidFill>
              <a:srgbClr val="1A38A8"/>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xmlns="" id="{70BDA527-78B6-4337-9C65-C8E9DAF2E097}"/>
              </a:ext>
            </a:extLst>
          </p:cNvPr>
          <p:cNvCxnSpPr>
            <a:cxnSpLocks/>
          </p:cNvCxnSpPr>
          <p:nvPr/>
        </p:nvCxnSpPr>
        <p:spPr>
          <a:xfrm flipH="1">
            <a:off x="4842509" y="2421733"/>
            <a:ext cx="1179679" cy="0"/>
          </a:xfrm>
          <a:prstGeom prst="straightConnector1">
            <a:avLst/>
          </a:prstGeom>
          <a:ln w="76200">
            <a:solidFill>
              <a:srgbClr val="1A38A8"/>
            </a:solidFill>
            <a:tailEnd type="triangle"/>
          </a:ln>
        </p:spPr>
        <p:style>
          <a:lnRef idx="1">
            <a:schemeClr val="dk1"/>
          </a:lnRef>
          <a:fillRef idx="0">
            <a:schemeClr val="dk1"/>
          </a:fillRef>
          <a:effectRef idx="0">
            <a:schemeClr val="dk1"/>
          </a:effectRef>
          <a:fontRef idx="minor">
            <a:schemeClr val="tx1"/>
          </a:fontRef>
        </p:style>
      </p:cxnSp>
      <p:sp>
        <p:nvSpPr>
          <p:cNvPr id="29" name="Slide Number Placeholder 28"/>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xmlns="" val="4114695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205" y="1276066"/>
            <a:ext cx="5855028" cy="3305125"/>
          </a:xfrm>
        </p:spPr>
        <p:txBody>
          <a:bodyPr/>
          <a:lstStyle/>
          <a:p>
            <a:r>
              <a:rPr lang="en-US" sz="3200" b="1" dirty="0">
                <a:solidFill>
                  <a:srgbClr val="31059F"/>
                </a:solidFill>
              </a:rPr>
              <a:t>Informal and Controlled </a:t>
            </a:r>
            <a:br>
              <a:rPr lang="en-US" sz="3200" b="1" dirty="0">
                <a:solidFill>
                  <a:srgbClr val="31059F"/>
                </a:solidFill>
              </a:rPr>
            </a:br>
            <a:r>
              <a:rPr lang="en-US" sz="3200" b="1" dirty="0">
                <a:solidFill>
                  <a:srgbClr val="31059F"/>
                </a:solidFill>
              </a:rPr>
              <a:t>oral tradition employed by traditional middle-eastern communities  is considered the closest model of oral tradition practices employed by the early Christians. </a:t>
            </a:r>
          </a:p>
        </p:txBody>
      </p:sp>
      <p:pic>
        <p:nvPicPr>
          <p:cNvPr id="9" name="Picture 8">
            <a:extLst>
              <a:ext uri="{FF2B5EF4-FFF2-40B4-BE49-F238E27FC236}">
                <a16:creationId xmlns:a16="http://schemas.microsoft.com/office/drawing/2014/main" xmlns="" id="{BD4D5E70-41A5-4CAE-A342-B32C066CC85D}"/>
              </a:ext>
            </a:extLst>
          </p:cNvPr>
          <p:cNvPicPr>
            <a:picLocks noChangeAspect="1"/>
          </p:cNvPicPr>
          <p:nvPr/>
        </p:nvPicPr>
        <p:blipFill>
          <a:blip r:embed="rId3"/>
          <a:stretch>
            <a:fillRect/>
          </a:stretch>
        </p:blipFill>
        <p:spPr>
          <a:xfrm>
            <a:off x="7747323" y="1150483"/>
            <a:ext cx="3191841" cy="4261272"/>
          </a:xfrm>
          <a:prstGeom prst="rect">
            <a:avLst/>
          </a:prstGeom>
        </p:spPr>
      </p:pic>
      <p:sp>
        <p:nvSpPr>
          <p:cNvPr id="10" name="TextBox 9">
            <a:extLst>
              <a:ext uri="{FF2B5EF4-FFF2-40B4-BE49-F238E27FC236}">
                <a16:creationId xmlns:a16="http://schemas.microsoft.com/office/drawing/2014/main" xmlns="" id="{B4764D54-83CB-48E3-8726-3B10CFCC954E}"/>
              </a:ext>
            </a:extLst>
          </p:cNvPr>
          <p:cNvSpPr txBox="1"/>
          <p:nvPr/>
        </p:nvSpPr>
        <p:spPr>
          <a:xfrm>
            <a:off x="7747323" y="4758612"/>
            <a:ext cx="3191841" cy="677108"/>
          </a:xfrm>
          <a:prstGeom prst="rect">
            <a:avLst/>
          </a:prstGeom>
          <a:noFill/>
        </p:spPr>
        <p:txBody>
          <a:bodyPr wrap="square" rtlCol="0">
            <a:spAutoFit/>
          </a:bodyPr>
          <a:lstStyle/>
          <a:p>
            <a:r>
              <a:rPr lang="en-US" sz="2000" dirty="0">
                <a:solidFill>
                  <a:schemeClr val="bg1"/>
                </a:solidFill>
              </a:rPr>
              <a:t>Kenneth E. Bailey, Ph. D</a:t>
            </a:r>
          </a:p>
          <a:p>
            <a:r>
              <a:rPr lang="en-US" dirty="0">
                <a:solidFill>
                  <a:schemeClr val="bg1"/>
                </a:solidFill>
              </a:rPr>
              <a:t>1930-2016 </a:t>
            </a:r>
          </a:p>
        </p:txBody>
      </p:sp>
      <p:sp>
        <p:nvSpPr>
          <p:cNvPr id="5" name="Slide Number Placeholder 4"/>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xmlns="" val="31416898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6171" y="4158403"/>
            <a:ext cx="6363478" cy="4155174"/>
          </a:xfrm>
        </p:spPr>
        <p:txBody>
          <a:bodyPr>
            <a:normAutofit/>
          </a:bodyPr>
          <a:lstStyle/>
          <a:p>
            <a:r>
              <a:rPr lang="en-US" sz="2800" b="1" i="1" dirty="0">
                <a:solidFill>
                  <a:srgbClr val="31059F"/>
                </a:solidFill>
              </a:rPr>
              <a:t> </a:t>
            </a:r>
            <a:endParaRPr lang="en-US" sz="2800" dirty="0">
              <a:solidFill>
                <a:srgbClr val="31059F"/>
              </a:solidFill>
            </a:endParaRPr>
          </a:p>
        </p:txBody>
      </p:sp>
      <p:pic>
        <p:nvPicPr>
          <p:cNvPr id="9" name="Picture 8">
            <a:extLst>
              <a:ext uri="{FF2B5EF4-FFF2-40B4-BE49-F238E27FC236}">
                <a16:creationId xmlns:a16="http://schemas.microsoft.com/office/drawing/2014/main" xmlns="" id="{BD4D5E70-41A5-4CAE-A342-B32C066CC85D}"/>
              </a:ext>
            </a:extLst>
          </p:cNvPr>
          <p:cNvPicPr>
            <a:picLocks noChangeAspect="1"/>
          </p:cNvPicPr>
          <p:nvPr/>
        </p:nvPicPr>
        <p:blipFill>
          <a:blip r:embed="rId3"/>
          <a:stretch>
            <a:fillRect/>
          </a:stretch>
        </p:blipFill>
        <p:spPr>
          <a:xfrm>
            <a:off x="7747323" y="1150483"/>
            <a:ext cx="3191841" cy="4261272"/>
          </a:xfrm>
          <a:prstGeom prst="rect">
            <a:avLst/>
          </a:prstGeom>
        </p:spPr>
      </p:pic>
      <p:sp>
        <p:nvSpPr>
          <p:cNvPr id="10" name="TextBox 9">
            <a:extLst>
              <a:ext uri="{FF2B5EF4-FFF2-40B4-BE49-F238E27FC236}">
                <a16:creationId xmlns:a16="http://schemas.microsoft.com/office/drawing/2014/main" xmlns="" id="{B4764D54-83CB-48E3-8726-3B10CFCC954E}"/>
              </a:ext>
            </a:extLst>
          </p:cNvPr>
          <p:cNvSpPr txBox="1"/>
          <p:nvPr/>
        </p:nvSpPr>
        <p:spPr>
          <a:xfrm>
            <a:off x="7747323" y="4758612"/>
            <a:ext cx="3191841" cy="677108"/>
          </a:xfrm>
          <a:prstGeom prst="rect">
            <a:avLst/>
          </a:prstGeom>
          <a:noFill/>
        </p:spPr>
        <p:txBody>
          <a:bodyPr wrap="square" rtlCol="0">
            <a:spAutoFit/>
          </a:bodyPr>
          <a:lstStyle/>
          <a:p>
            <a:r>
              <a:rPr lang="en-US" sz="2000" dirty="0">
                <a:solidFill>
                  <a:schemeClr val="bg1"/>
                </a:solidFill>
              </a:rPr>
              <a:t>Kenneth E. Bailey, Ph. D</a:t>
            </a:r>
          </a:p>
          <a:p>
            <a:r>
              <a:rPr lang="en-US" dirty="0">
                <a:solidFill>
                  <a:schemeClr val="bg1"/>
                </a:solidFill>
              </a:rPr>
              <a:t>1930-2016 </a:t>
            </a:r>
          </a:p>
        </p:txBody>
      </p:sp>
      <p:sp>
        <p:nvSpPr>
          <p:cNvPr id="3" name="TextBox 2">
            <a:extLst>
              <a:ext uri="{FF2B5EF4-FFF2-40B4-BE49-F238E27FC236}">
                <a16:creationId xmlns:a16="http://schemas.microsoft.com/office/drawing/2014/main" xmlns="" id="{2F28F334-4737-46B4-A129-9A1E0DF85884}"/>
              </a:ext>
            </a:extLst>
          </p:cNvPr>
          <p:cNvSpPr txBox="1"/>
          <p:nvPr/>
        </p:nvSpPr>
        <p:spPr>
          <a:xfrm>
            <a:off x="1146124" y="1214100"/>
            <a:ext cx="5854890" cy="2400657"/>
          </a:xfrm>
          <a:prstGeom prst="rect">
            <a:avLst/>
          </a:prstGeom>
          <a:noFill/>
        </p:spPr>
        <p:txBody>
          <a:bodyPr wrap="square" rtlCol="0">
            <a:spAutoFit/>
          </a:bodyPr>
          <a:lstStyle/>
          <a:p>
            <a:r>
              <a:rPr lang="en-US" sz="3600" b="1" dirty="0">
                <a:solidFill>
                  <a:srgbClr val="31059F"/>
                </a:solidFill>
                <a:latin typeface="+mj-lt"/>
                <a:ea typeface="+mj-ea"/>
                <a:cs typeface="+mj-cs"/>
              </a:rPr>
              <a:t>Informal:</a:t>
            </a:r>
          </a:p>
          <a:p>
            <a:pPr marL="457200" indent="-457200">
              <a:buFont typeface="Arial" panose="020B0604020202020204" pitchFamily="34" charset="0"/>
              <a:buChar char="•"/>
            </a:pPr>
            <a:r>
              <a:rPr lang="en-US" sz="3200" b="1" dirty="0">
                <a:solidFill>
                  <a:srgbClr val="31059F"/>
                </a:solidFill>
                <a:latin typeface="+mj-lt"/>
                <a:ea typeface="+mj-ea"/>
                <a:cs typeface="+mj-cs"/>
              </a:rPr>
              <a:t>No official teacher or specifically identified student</a:t>
            </a:r>
          </a:p>
          <a:p>
            <a:pPr marL="457200" indent="-457200">
              <a:buFont typeface="Arial" panose="020B0604020202020204" pitchFamily="34" charset="0"/>
              <a:buChar char="•"/>
            </a:pPr>
            <a:endParaRPr lang="en-US" sz="3200" dirty="0">
              <a:solidFill>
                <a:srgbClr val="31059F"/>
              </a:solidFill>
              <a:latin typeface="+mj-lt"/>
              <a:ea typeface="+mj-ea"/>
              <a:cs typeface="+mj-cs"/>
            </a:endParaRPr>
          </a:p>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xmlns="" val="479486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6171" y="4158403"/>
            <a:ext cx="6363478" cy="4155174"/>
          </a:xfrm>
        </p:spPr>
        <p:txBody>
          <a:bodyPr>
            <a:normAutofit/>
          </a:bodyPr>
          <a:lstStyle/>
          <a:p>
            <a:r>
              <a:rPr lang="en-US" sz="2800" b="1" i="1" dirty="0">
                <a:solidFill>
                  <a:srgbClr val="31059F"/>
                </a:solidFill>
              </a:rPr>
              <a:t> </a:t>
            </a:r>
            <a:endParaRPr lang="en-US" sz="2800" dirty="0">
              <a:solidFill>
                <a:srgbClr val="31059F"/>
              </a:solidFill>
            </a:endParaRPr>
          </a:p>
        </p:txBody>
      </p:sp>
      <p:pic>
        <p:nvPicPr>
          <p:cNvPr id="9" name="Picture 8">
            <a:extLst>
              <a:ext uri="{FF2B5EF4-FFF2-40B4-BE49-F238E27FC236}">
                <a16:creationId xmlns:a16="http://schemas.microsoft.com/office/drawing/2014/main" xmlns="" id="{BD4D5E70-41A5-4CAE-A342-B32C066CC85D}"/>
              </a:ext>
            </a:extLst>
          </p:cNvPr>
          <p:cNvPicPr>
            <a:picLocks noChangeAspect="1"/>
          </p:cNvPicPr>
          <p:nvPr/>
        </p:nvPicPr>
        <p:blipFill>
          <a:blip r:embed="rId3"/>
          <a:stretch>
            <a:fillRect/>
          </a:stretch>
        </p:blipFill>
        <p:spPr>
          <a:xfrm>
            <a:off x="7747323" y="1150483"/>
            <a:ext cx="3191841" cy="4261272"/>
          </a:xfrm>
          <a:prstGeom prst="rect">
            <a:avLst/>
          </a:prstGeom>
        </p:spPr>
      </p:pic>
      <p:sp>
        <p:nvSpPr>
          <p:cNvPr id="10" name="TextBox 9">
            <a:extLst>
              <a:ext uri="{FF2B5EF4-FFF2-40B4-BE49-F238E27FC236}">
                <a16:creationId xmlns:a16="http://schemas.microsoft.com/office/drawing/2014/main" xmlns="" id="{B4764D54-83CB-48E3-8726-3B10CFCC954E}"/>
              </a:ext>
            </a:extLst>
          </p:cNvPr>
          <p:cNvSpPr txBox="1"/>
          <p:nvPr/>
        </p:nvSpPr>
        <p:spPr>
          <a:xfrm>
            <a:off x="7747323" y="4758612"/>
            <a:ext cx="3191841" cy="677108"/>
          </a:xfrm>
          <a:prstGeom prst="rect">
            <a:avLst/>
          </a:prstGeom>
          <a:noFill/>
        </p:spPr>
        <p:txBody>
          <a:bodyPr wrap="square" rtlCol="0">
            <a:spAutoFit/>
          </a:bodyPr>
          <a:lstStyle/>
          <a:p>
            <a:r>
              <a:rPr lang="en-US" sz="2000" dirty="0">
                <a:solidFill>
                  <a:schemeClr val="bg1"/>
                </a:solidFill>
              </a:rPr>
              <a:t>Kenneth E. Bailey, Ph. D</a:t>
            </a:r>
          </a:p>
          <a:p>
            <a:r>
              <a:rPr lang="en-US" dirty="0">
                <a:solidFill>
                  <a:schemeClr val="bg1"/>
                </a:solidFill>
              </a:rPr>
              <a:t>1930-2016 </a:t>
            </a:r>
          </a:p>
        </p:txBody>
      </p:sp>
      <p:sp>
        <p:nvSpPr>
          <p:cNvPr id="3" name="TextBox 2">
            <a:extLst>
              <a:ext uri="{FF2B5EF4-FFF2-40B4-BE49-F238E27FC236}">
                <a16:creationId xmlns:a16="http://schemas.microsoft.com/office/drawing/2014/main" xmlns="" id="{2F28F334-4737-46B4-A129-9A1E0DF85884}"/>
              </a:ext>
            </a:extLst>
          </p:cNvPr>
          <p:cNvSpPr txBox="1"/>
          <p:nvPr/>
        </p:nvSpPr>
        <p:spPr>
          <a:xfrm>
            <a:off x="1146124" y="1214100"/>
            <a:ext cx="5854890" cy="5847755"/>
          </a:xfrm>
          <a:prstGeom prst="rect">
            <a:avLst/>
          </a:prstGeom>
          <a:noFill/>
        </p:spPr>
        <p:txBody>
          <a:bodyPr wrap="square" rtlCol="0">
            <a:spAutoFit/>
          </a:bodyPr>
          <a:lstStyle/>
          <a:p>
            <a:r>
              <a:rPr lang="en-US" sz="3600" b="1" dirty="0">
                <a:solidFill>
                  <a:srgbClr val="31059F"/>
                </a:solidFill>
                <a:latin typeface="+mj-lt"/>
                <a:ea typeface="+mj-ea"/>
                <a:cs typeface="+mj-cs"/>
              </a:rPr>
              <a:t>Controlled:</a:t>
            </a:r>
          </a:p>
          <a:p>
            <a:pPr marL="457200" indent="-457200">
              <a:buFont typeface="Arial" panose="020B0604020202020204" pitchFamily="34" charset="0"/>
              <a:buChar char="•"/>
            </a:pPr>
            <a:r>
              <a:rPr lang="en-US" sz="3200" b="1" dirty="0">
                <a:solidFill>
                  <a:srgbClr val="31059F"/>
                </a:solidFill>
                <a:latin typeface="+mj-lt"/>
                <a:ea typeface="+mj-ea"/>
                <a:cs typeface="+mj-cs"/>
              </a:rPr>
              <a:t>Limits on who can recite</a:t>
            </a:r>
          </a:p>
          <a:p>
            <a:pPr marL="457200" indent="-457200">
              <a:buFont typeface="Arial" panose="020B0604020202020204" pitchFamily="34" charset="0"/>
              <a:buChar char="•"/>
            </a:pPr>
            <a:r>
              <a:rPr lang="en-US" sz="3200" b="1" dirty="0">
                <a:solidFill>
                  <a:srgbClr val="31059F"/>
                </a:solidFill>
                <a:latin typeface="+mj-lt"/>
                <a:ea typeface="+mj-ea"/>
                <a:cs typeface="+mj-cs"/>
              </a:rPr>
              <a:t>Reciting only done publicly in the gathering</a:t>
            </a:r>
          </a:p>
          <a:p>
            <a:pPr marL="457200" indent="-457200">
              <a:buFont typeface="Arial" panose="020B0604020202020204" pitchFamily="34" charset="0"/>
              <a:buChar char="•"/>
            </a:pPr>
            <a:r>
              <a:rPr lang="en-US" sz="3200" b="1" dirty="0">
                <a:solidFill>
                  <a:srgbClr val="31059F"/>
                </a:solidFill>
                <a:latin typeface="+mj-lt"/>
                <a:ea typeface="+mj-ea"/>
                <a:cs typeface="+mj-cs"/>
              </a:rPr>
              <a:t>Reciting includes both verbatim and variation in details</a:t>
            </a:r>
          </a:p>
          <a:p>
            <a:pPr marL="457200" indent="-457200">
              <a:buFont typeface="Arial" panose="020B0604020202020204" pitchFamily="34" charset="0"/>
              <a:buChar char="•"/>
            </a:pPr>
            <a:r>
              <a:rPr lang="en-US" sz="3200" b="1" dirty="0">
                <a:solidFill>
                  <a:srgbClr val="31059F"/>
                </a:solidFill>
                <a:latin typeface="+mj-lt"/>
                <a:ea typeface="+mj-ea"/>
                <a:cs typeface="+mj-cs"/>
              </a:rPr>
              <a:t>Errors in reciting are corrected immediately by the community</a:t>
            </a:r>
          </a:p>
          <a:p>
            <a:endParaRPr lang="en-US" sz="3200" dirty="0">
              <a:solidFill>
                <a:srgbClr val="31059F"/>
              </a:solidFill>
              <a:latin typeface="+mj-lt"/>
              <a:ea typeface="+mj-ea"/>
              <a:cs typeface="+mj-cs"/>
            </a:endParaRPr>
          </a:p>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xmlns="" val="1519830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952" y="1465812"/>
            <a:ext cx="6174444" cy="3630613"/>
          </a:xfrm>
        </p:spPr>
        <p:txBody>
          <a:bodyPr/>
          <a:lstStyle/>
          <a:p>
            <a:r>
              <a:rPr lang="en-US" sz="3600" b="1" dirty="0">
                <a:solidFill>
                  <a:srgbClr val="31059F"/>
                </a:solidFill>
              </a:rPr>
              <a:t>Bailey observed: </a:t>
            </a:r>
            <a:r>
              <a:rPr lang="en-US" sz="3200" b="1" i="1" dirty="0">
                <a:solidFill>
                  <a:srgbClr val="31059F"/>
                </a:solidFill>
              </a:rPr>
              <a:t/>
            </a:r>
            <a:br>
              <a:rPr lang="en-US" sz="3200" b="1" i="1" dirty="0">
                <a:solidFill>
                  <a:srgbClr val="31059F"/>
                </a:solidFill>
              </a:rPr>
            </a:br>
            <a:r>
              <a:rPr lang="en-US" sz="3200" b="1" i="1" dirty="0">
                <a:solidFill>
                  <a:srgbClr val="31059F"/>
                </a:solidFill>
              </a:rPr>
              <a:t/>
            </a:r>
            <a:br>
              <a:rPr lang="en-US" sz="3200" b="1" i="1" dirty="0">
                <a:solidFill>
                  <a:srgbClr val="31059F"/>
                </a:solidFill>
              </a:rPr>
            </a:br>
            <a:r>
              <a:rPr lang="en-US" sz="3200" b="1" i="1" dirty="0">
                <a:solidFill>
                  <a:srgbClr val="31059F"/>
                </a:solidFill>
              </a:rPr>
              <a:t>“…a story can endure a hundred transmissions through a chain of a hundred and one different people and the inner core of the story remains intact.”</a:t>
            </a:r>
            <a:br>
              <a:rPr lang="en-US" sz="3200" b="1" i="1" dirty="0">
                <a:solidFill>
                  <a:srgbClr val="31059F"/>
                </a:solidFill>
              </a:rPr>
            </a:br>
            <a:endParaRPr lang="en-US" sz="3200" dirty="0">
              <a:solidFill>
                <a:srgbClr val="31059F"/>
              </a:solidFill>
            </a:endParaRPr>
          </a:p>
        </p:txBody>
      </p:sp>
      <p:sp>
        <p:nvSpPr>
          <p:cNvPr id="4" name="Text Placeholder 3"/>
          <p:cNvSpPr>
            <a:spLocks noGrp="1"/>
          </p:cNvSpPr>
          <p:nvPr>
            <p:ph type="body" sz="half" idx="2"/>
          </p:nvPr>
        </p:nvSpPr>
        <p:spPr>
          <a:xfrm>
            <a:off x="766171" y="4158403"/>
            <a:ext cx="6363478" cy="4155174"/>
          </a:xfrm>
        </p:spPr>
        <p:txBody>
          <a:bodyPr>
            <a:normAutofit/>
          </a:bodyPr>
          <a:lstStyle/>
          <a:p>
            <a:r>
              <a:rPr lang="en-US" sz="2800" b="1" i="1" dirty="0">
                <a:solidFill>
                  <a:srgbClr val="31059F"/>
                </a:solidFill>
              </a:rPr>
              <a:t> </a:t>
            </a:r>
            <a:endParaRPr lang="en-US" sz="2800" dirty="0">
              <a:solidFill>
                <a:srgbClr val="31059F"/>
              </a:solidFill>
            </a:endParaRPr>
          </a:p>
        </p:txBody>
      </p:sp>
      <p:pic>
        <p:nvPicPr>
          <p:cNvPr id="9" name="Picture 8">
            <a:extLst>
              <a:ext uri="{FF2B5EF4-FFF2-40B4-BE49-F238E27FC236}">
                <a16:creationId xmlns:a16="http://schemas.microsoft.com/office/drawing/2014/main" xmlns="" id="{BD4D5E70-41A5-4CAE-A342-B32C066CC85D}"/>
              </a:ext>
            </a:extLst>
          </p:cNvPr>
          <p:cNvPicPr>
            <a:picLocks noChangeAspect="1"/>
          </p:cNvPicPr>
          <p:nvPr/>
        </p:nvPicPr>
        <p:blipFill>
          <a:blip r:embed="rId3"/>
          <a:stretch>
            <a:fillRect/>
          </a:stretch>
        </p:blipFill>
        <p:spPr>
          <a:xfrm>
            <a:off x="7747323" y="1150483"/>
            <a:ext cx="3191841" cy="4261272"/>
          </a:xfrm>
          <a:prstGeom prst="rect">
            <a:avLst/>
          </a:prstGeom>
        </p:spPr>
      </p:pic>
      <p:sp>
        <p:nvSpPr>
          <p:cNvPr id="10" name="TextBox 9">
            <a:extLst>
              <a:ext uri="{FF2B5EF4-FFF2-40B4-BE49-F238E27FC236}">
                <a16:creationId xmlns:a16="http://schemas.microsoft.com/office/drawing/2014/main" xmlns="" id="{B4764D54-83CB-48E3-8726-3B10CFCC954E}"/>
              </a:ext>
            </a:extLst>
          </p:cNvPr>
          <p:cNvSpPr txBox="1"/>
          <p:nvPr/>
        </p:nvSpPr>
        <p:spPr>
          <a:xfrm>
            <a:off x="7747323" y="4758612"/>
            <a:ext cx="3191841" cy="677108"/>
          </a:xfrm>
          <a:prstGeom prst="rect">
            <a:avLst/>
          </a:prstGeom>
          <a:noFill/>
        </p:spPr>
        <p:txBody>
          <a:bodyPr wrap="square" rtlCol="0">
            <a:spAutoFit/>
          </a:bodyPr>
          <a:lstStyle/>
          <a:p>
            <a:r>
              <a:rPr lang="en-US" sz="2000" dirty="0">
                <a:solidFill>
                  <a:schemeClr val="bg1"/>
                </a:solidFill>
              </a:rPr>
              <a:t>Kenneth E. Bailey, Ph. D</a:t>
            </a:r>
          </a:p>
          <a:p>
            <a:r>
              <a:rPr lang="en-US" dirty="0">
                <a:solidFill>
                  <a:schemeClr val="bg1"/>
                </a:solidFill>
              </a:rPr>
              <a:t>1930-2016 </a:t>
            </a:r>
          </a:p>
        </p:txBody>
      </p:sp>
      <p:sp>
        <p:nvSpPr>
          <p:cNvPr id="6" name="Slide Number Placeholder 5"/>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xmlns="" val="3835216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95C67F-8B13-4370-9784-7B19AD81F9D4}"/>
              </a:ext>
            </a:extLst>
          </p:cNvPr>
          <p:cNvSpPr txBox="1"/>
          <p:nvPr/>
        </p:nvSpPr>
        <p:spPr>
          <a:xfrm>
            <a:off x="1796376" y="2217760"/>
            <a:ext cx="8369086" cy="2585323"/>
          </a:xfrm>
          <a:prstGeom prst="rect">
            <a:avLst/>
          </a:prstGeom>
          <a:noFill/>
        </p:spPr>
        <p:txBody>
          <a:bodyPr wrap="none" rtlCol="0">
            <a:spAutoFit/>
          </a:bodyPr>
          <a:lstStyle/>
          <a:p>
            <a:pPr marL="285750" indent="-285750">
              <a:spcAft>
                <a:spcPts val="1800"/>
              </a:spcAft>
              <a:buFont typeface="Arial" panose="020B0604020202020204" pitchFamily="34" charset="0"/>
              <a:buChar char="•"/>
            </a:pPr>
            <a:r>
              <a:rPr lang="en-US" sz="4400" dirty="0">
                <a:solidFill>
                  <a:srgbClr val="1A38A8"/>
                </a:solidFill>
                <a:latin typeface="+mj-lt"/>
                <a:ea typeface="+mj-ea"/>
                <a:cs typeface="+mj-cs"/>
              </a:rPr>
              <a:t>The Role of Eyewitness Testimony</a:t>
            </a:r>
          </a:p>
          <a:p>
            <a:pPr marL="285750" indent="-285750">
              <a:spcAft>
                <a:spcPts val="1800"/>
              </a:spcAft>
              <a:buFont typeface="Arial" panose="020B0604020202020204" pitchFamily="34" charset="0"/>
              <a:buChar char="•"/>
            </a:pPr>
            <a:r>
              <a:rPr lang="en-US" sz="4400" dirty="0">
                <a:solidFill>
                  <a:srgbClr val="1A38A8"/>
                </a:solidFill>
                <a:latin typeface="+mj-lt"/>
                <a:ea typeface="+mj-ea"/>
                <a:cs typeface="+mj-cs"/>
              </a:rPr>
              <a:t>The Role of Oral Tradition</a:t>
            </a:r>
          </a:p>
          <a:p>
            <a:pPr marL="285750" indent="-285750">
              <a:spcAft>
                <a:spcPts val="1800"/>
              </a:spcAft>
              <a:buFont typeface="Arial" panose="020B0604020202020204" pitchFamily="34" charset="0"/>
              <a:buChar char="•"/>
            </a:pPr>
            <a:r>
              <a:rPr lang="en-US" sz="4400" dirty="0">
                <a:solidFill>
                  <a:srgbClr val="1A38A8"/>
                </a:solidFill>
                <a:latin typeface="+mj-lt"/>
                <a:ea typeface="+mj-ea"/>
                <a:cs typeface="+mj-cs"/>
              </a:rPr>
              <a:t>The Role of Memory</a:t>
            </a:r>
          </a:p>
        </p:txBody>
      </p:sp>
      <p:sp>
        <p:nvSpPr>
          <p:cNvPr id="7" name="Title 1">
            <a:extLst>
              <a:ext uri="{FF2B5EF4-FFF2-40B4-BE49-F238E27FC236}">
                <a16:creationId xmlns:a16="http://schemas.microsoft.com/office/drawing/2014/main" xmlns="" id="{6FB22F6C-BE29-41FE-9FAE-D5C82B6D00A5}"/>
              </a:ext>
            </a:extLst>
          </p:cNvPr>
          <p:cNvSpPr>
            <a:spLocks noGrp="1"/>
          </p:cNvSpPr>
          <p:nvPr>
            <p:ph type="title"/>
          </p:nvPr>
        </p:nvSpPr>
        <p:spPr>
          <a:xfrm>
            <a:off x="3249661" y="648267"/>
            <a:ext cx="5462516" cy="1003793"/>
          </a:xfrm>
        </p:spPr>
        <p:txBody>
          <a:bodyPr>
            <a:normAutofit/>
          </a:bodyPr>
          <a:lstStyle/>
          <a:p>
            <a:pPr algn="ctr"/>
            <a:r>
              <a:rPr lang="en-US" sz="5400" b="1" dirty="0">
                <a:solidFill>
                  <a:srgbClr val="1A38A8"/>
                </a:solidFill>
              </a:rPr>
              <a:t>MIND THE GAP</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xmlns="" val="4051067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95C67F-8B13-4370-9784-7B19AD81F9D4}"/>
              </a:ext>
            </a:extLst>
          </p:cNvPr>
          <p:cNvSpPr txBox="1"/>
          <p:nvPr/>
        </p:nvSpPr>
        <p:spPr>
          <a:xfrm>
            <a:off x="1796376" y="2217760"/>
            <a:ext cx="8369086" cy="2585323"/>
          </a:xfrm>
          <a:prstGeom prst="rect">
            <a:avLst/>
          </a:prstGeom>
          <a:noFill/>
        </p:spPr>
        <p:txBody>
          <a:bodyPr wrap="none" rtlCol="0">
            <a:spAutoFit/>
          </a:bodyPr>
          <a:lstStyle/>
          <a:p>
            <a:pPr marL="285750" indent="-285750">
              <a:spcAft>
                <a:spcPts val="1800"/>
              </a:spcAft>
              <a:buFont typeface="Arial" panose="020B0604020202020204" pitchFamily="34" charset="0"/>
              <a:buChar char="•"/>
            </a:pPr>
            <a:r>
              <a:rPr lang="en-US" sz="4400" dirty="0">
                <a:solidFill>
                  <a:schemeClr val="tx2">
                    <a:lumMod val="40000"/>
                    <a:lumOff val="60000"/>
                  </a:schemeClr>
                </a:solidFill>
                <a:latin typeface="+mj-lt"/>
                <a:ea typeface="+mj-ea"/>
                <a:cs typeface="+mj-cs"/>
              </a:rPr>
              <a:t>The Role of Eyewitness Testimony</a:t>
            </a:r>
          </a:p>
          <a:p>
            <a:pPr marL="285750" indent="-285750">
              <a:spcAft>
                <a:spcPts val="1800"/>
              </a:spcAft>
              <a:buFont typeface="Arial" panose="020B0604020202020204" pitchFamily="34" charset="0"/>
              <a:buChar char="•"/>
            </a:pPr>
            <a:r>
              <a:rPr lang="en-US" sz="4400" dirty="0">
                <a:solidFill>
                  <a:schemeClr val="tx2">
                    <a:lumMod val="40000"/>
                    <a:lumOff val="60000"/>
                  </a:schemeClr>
                </a:solidFill>
                <a:latin typeface="+mj-lt"/>
                <a:ea typeface="+mj-ea"/>
                <a:cs typeface="+mj-cs"/>
              </a:rPr>
              <a:t>The Role of Oral Tradition</a:t>
            </a:r>
          </a:p>
          <a:p>
            <a:pPr marL="285750" indent="-285750">
              <a:spcAft>
                <a:spcPts val="1800"/>
              </a:spcAft>
              <a:buFont typeface="Arial" panose="020B0604020202020204" pitchFamily="34" charset="0"/>
              <a:buChar char="•"/>
            </a:pPr>
            <a:r>
              <a:rPr lang="en-US" sz="4400" dirty="0">
                <a:solidFill>
                  <a:srgbClr val="1A38A8"/>
                </a:solidFill>
                <a:latin typeface="+mj-lt"/>
                <a:ea typeface="+mj-ea"/>
                <a:cs typeface="+mj-cs"/>
              </a:rPr>
              <a:t>The Role of Memory</a:t>
            </a:r>
          </a:p>
        </p:txBody>
      </p:sp>
      <p:sp>
        <p:nvSpPr>
          <p:cNvPr id="7" name="Title 1">
            <a:extLst>
              <a:ext uri="{FF2B5EF4-FFF2-40B4-BE49-F238E27FC236}">
                <a16:creationId xmlns:a16="http://schemas.microsoft.com/office/drawing/2014/main" xmlns="" id="{6FB22F6C-BE29-41FE-9FAE-D5C82B6D00A5}"/>
              </a:ext>
            </a:extLst>
          </p:cNvPr>
          <p:cNvSpPr>
            <a:spLocks noGrp="1"/>
          </p:cNvSpPr>
          <p:nvPr>
            <p:ph type="title"/>
          </p:nvPr>
        </p:nvSpPr>
        <p:spPr>
          <a:xfrm>
            <a:off x="3249661" y="648267"/>
            <a:ext cx="5462516" cy="1003793"/>
          </a:xfrm>
        </p:spPr>
        <p:txBody>
          <a:bodyPr>
            <a:normAutofit/>
          </a:bodyPr>
          <a:lstStyle/>
          <a:p>
            <a:pPr algn="ctr"/>
            <a:r>
              <a:rPr lang="en-US" sz="5400" b="1" dirty="0">
                <a:solidFill>
                  <a:srgbClr val="1A38A8"/>
                </a:solidFill>
              </a:rPr>
              <a:t>MIND THE GAP</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xmlns="" val="263392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7B54069-680F-4534-BCFE-6E8E82C98749}"/>
              </a:ext>
            </a:extLst>
          </p:cNvPr>
          <p:cNvPicPr>
            <a:picLocks noChangeAspect="1"/>
          </p:cNvPicPr>
          <p:nvPr/>
        </p:nvPicPr>
        <p:blipFill>
          <a:blip r:embed="rId3"/>
          <a:stretch>
            <a:fillRect/>
          </a:stretch>
        </p:blipFill>
        <p:spPr>
          <a:xfrm>
            <a:off x="8013246" y="977867"/>
            <a:ext cx="3219450" cy="4752975"/>
          </a:xfrm>
          <a:prstGeom prst="rect">
            <a:avLst/>
          </a:prstGeom>
        </p:spPr>
      </p:pic>
      <p:sp>
        <p:nvSpPr>
          <p:cNvPr id="7" name="TextBox 6">
            <a:extLst>
              <a:ext uri="{FF2B5EF4-FFF2-40B4-BE49-F238E27FC236}">
                <a16:creationId xmlns:a16="http://schemas.microsoft.com/office/drawing/2014/main" xmlns="" id="{9FCD72B2-D445-43E3-B61E-48D2159D170F}"/>
              </a:ext>
            </a:extLst>
          </p:cNvPr>
          <p:cNvSpPr txBox="1"/>
          <p:nvPr/>
        </p:nvSpPr>
        <p:spPr>
          <a:xfrm>
            <a:off x="1023906" y="1105469"/>
            <a:ext cx="6015932" cy="4031873"/>
          </a:xfrm>
          <a:prstGeom prst="rect">
            <a:avLst/>
          </a:prstGeom>
          <a:noFill/>
        </p:spPr>
        <p:txBody>
          <a:bodyPr wrap="square" rtlCol="0">
            <a:spAutoFit/>
          </a:bodyPr>
          <a:lstStyle/>
          <a:p>
            <a:r>
              <a:rPr lang="en-US" sz="3200" b="1" i="1" dirty="0">
                <a:solidFill>
                  <a:srgbClr val="31059F"/>
                </a:solidFill>
                <a:latin typeface="+mj-lt"/>
                <a:ea typeface="+mj-ea"/>
                <a:cs typeface="+mj-cs"/>
              </a:rPr>
              <a:t>“We may conclude that the memories of the eyewitnesses of the history of Jesus </a:t>
            </a:r>
            <a:r>
              <a:rPr lang="en-US" sz="3200" b="1" i="1" dirty="0">
                <a:solidFill>
                  <a:srgbClr val="FF0000"/>
                </a:solidFill>
                <a:latin typeface="+mj-lt"/>
                <a:ea typeface="+mj-ea"/>
                <a:cs typeface="+mj-cs"/>
              </a:rPr>
              <a:t>score highly by the criteria for likely reliability </a:t>
            </a:r>
            <a:r>
              <a:rPr lang="en-US" sz="3200" b="1" i="1" dirty="0">
                <a:solidFill>
                  <a:srgbClr val="31059F"/>
                </a:solidFill>
                <a:latin typeface="+mj-lt"/>
                <a:ea typeface="+mj-ea"/>
                <a:cs typeface="+mj-cs"/>
              </a:rPr>
              <a:t>that have been established by the psychological study of recollective memory.” </a:t>
            </a:r>
          </a:p>
          <a:p>
            <a:pPr lvl="5"/>
            <a:r>
              <a:rPr lang="en-US" sz="3200" dirty="0">
                <a:solidFill>
                  <a:srgbClr val="31059F"/>
                </a:solidFill>
                <a:latin typeface="+mj-lt"/>
                <a:ea typeface="+mj-ea"/>
                <a:cs typeface="+mj-cs"/>
              </a:rPr>
              <a:t>Richard </a:t>
            </a:r>
            <a:r>
              <a:rPr lang="en-US" sz="3200" dirty="0" err="1">
                <a:solidFill>
                  <a:srgbClr val="31059F"/>
                </a:solidFill>
                <a:latin typeface="+mj-lt"/>
                <a:ea typeface="+mj-ea"/>
                <a:cs typeface="+mj-cs"/>
              </a:rPr>
              <a:t>Bauckham</a:t>
            </a:r>
            <a:endParaRPr lang="en-US" sz="3200" dirty="0">
              <a:solidFill>
                <a:srgbClr val="31059F"/>
              </a:solidFill>
              <a:latin typeface="+mj-lt"/>
              <a:ea typeface="+mj-ea"/>
              <a:cs typeface="+mj-cs"/>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xmlns="" val="2276684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723" y="1028628"/>
            <a:ext cx="6418540" cy="4631637"/>
          </a:xfrm>
        </p:spPr>
        <p:txBody>
          <a:bodyPr/>
          <a:lstStyle/>
          <a:p>
            <a:r>
              <a:rPr lang="en-US" sz="3000" b="1" i="1" dirty="0">
                <a:solidFill>
                  <a:srgbClr val="31059F"/>
                </a:solidFill>
              </a:rPr>
              <a:t>“That the discussion that resulted as various eyewitnesses own memories of the events, and the early Christian communities formulated their own collective memories of Jesus </a:t>
            </a:r>
            <a:r>
              <a:rPr lang="en-US" sz="3000" b="1" i="1" dirty="0">
                <a:solidFill>
                  <a:srgbClr val="FF0000"/>
                </a:solidFill>
              </a:rPr>
              <a:t>would have lowered this error rate appears likely, </a:t>
            </a:r>
            <a:r>
              <a:rPr lang="en-US" sz="3000" b="1" i="1" dirty="0">
                <a:solidFill>
                  <a:srgbClr val="31059F"/>
                </a:solidFill>
              </a:rPr>
              <a:t>given the research into group processes…”</a:t>
            </a:r>
            <a:br>
              <a:rPr lang="en-US" sz="3000" b="1" i="1" dirty="0">
                <a:solidFill>
                  <a:srgbClr val="31059F"/>
                </a:solidFill>
              </a:rPr>
            </a:br>
            <a:r>
              <a:rPr lang="en-US" sz="3000" b="1" i="1" dirty="0">
                <a:solidFill>
                  <a:srgbClr val="31059F"/>
                </a:solidFill>
              </a:rPr>
              <a:t>				</a:t>
            </a:r>
            <a:r>
              <a:rPr lang="en-US" sz="3000" dirty="0">
                <a:solidFill>
                  <a:srgbClr val="31059F"/>
                </a:solidFill>
              </a:rPr>
              <a:t>Robert </a:t>
            </a:r>
            <a:r>
              <a:rPr lang="en-US" sz="3000" dirty="0" err="1">
                <a:solidFill>
                  <a:srgbClr val="31059F"/>
                </a:solidFill>
              </a:rPr>
              <a:t>K.McIver</a:t>
            </a:r>
            <a:r>
              <a:rPr lang="en-US" sz="3000" b="1" i="1" dirty="0">
                <a:solidFill>
                  <a:srgbClr val="31059F"/>
                </a:solidFill>
              </a:rPr>
              <a:t/>
            </a:r>
            <a:br>
              <a:rPr lang="en-US" sz="3000" b="1" i="1" dirty="0">
                <a:solidFill>
                  <a:srgbClr val="31059F"/>
                </a:solidFill>
              </a:rPr>
            </a:br>
            <a:r>
              <a:rPr lang="en-US" sz="3000" b="1" i="1" dirty="0">
                <a:solidFill>
                  <a:srgbClr val="31059F"/>
                </a:solidFill>
              </a:rPr>
              <a:t/>
            </a:r>
            <a:br>
              <a:rPr lang="en-US" sz="3000" b="1" i="1" dirty="0">
                <a:solidFill>
                  <a:srgbClr val="31059F"/>
                </a:solidFill>
              </a:rPr>
            </a:br>
            <a:endParaRPr lang="en-US" sz="3000" b="1" i="1" dirty="0">
              <a:solidFill>
                <a:srgbClr val="31059F"/>
              </a:solidFill>
            </a:endParaRPr>
          </a:p>
        </p:txBody>
      </p:sp>
      <p:pic>
        <p:nvPicPr>
          <p:cNvPr id="1028" name="Picture 4" descr="https://images-na.ssl-images-amazon.com/images/I/51WqlsYO2WL._SX331_BO1,204,203,200_.jpg">
            <a:extLst>
              <a:ext uri="{FF2B5EF4-FFF2-40B4-BE49-F238E27FC236}">
                <a16:creationId xmlns:a16="http://schemas.microsoft.com/office/drawing/2014/main" xmlns="" id="{0AE8E91E-2443-4543-87CA-8830C7E4292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2721" y="1028628"/>
            <a:ext cx="3171825" cy="47529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xmlns="" val="30764912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779" y="1028628"/>
            <a:ext cx="6479955" cy="3084393"/>
          </a:xfrm>
        </p:spPr>
        <p:txBody>
          <a:bodyPr/>
          <a:lstStyle/>
          <a:p>
            <a:r>
              <a:rPr lang="en-US" sz="3000" b="1" i="1" dirty="0">
                <a:solidFill>
                  <a:srgbClr val="31059F"/>
                </a:solidFill>
              </a:rPr>
              <a:t>“It might be concluded, then, that a case can be built to support the assertion that the gospel traditions may be used to form </a:t>
            </a:r>
            <a:r>
              <a:rPr lang="en-US" sz="3000" b="1" i="1" dirty="0">
                <a:solidFill>
                  <a:srgbClr val="FF0000"/>
                </a:solidFill>
              </a:rPr>
              <a:t>a well-informed broad picture of what Jesus did and said</a:t>
            </a:r>
            <a:r>
              <a:rPr lang="en-US" sz="3000" b="1" i="1" dirty="0">
                <a:solidFill>
                  <a:srgbClr val="31059F"/>
                </a:solidFill>
              </a:rPr>
              <a:t>.”</a:t>
            </a:r>
            <a:br>
              <a:rPr lang="en-US" sz="3000" b="1" i="1" dirty="0">
                <a:solidFill>
                  <a:srgbClr val="31059F"/>
                </a:solidFill>
              </a:rPr>
            </a:br>
            <a:r>
              <a:rPr lang="en-US" sz="3000" b="1" i="1" dirty="0">
                <a:solidFill>
                  <a:srgbClr val="31059F"/>
                </a:solidFill>
              </a:rPr>
              <a:t>				</a:t>
            </a:r>
            <a:r>
              <a:rPr lang="en-US" sz="3000" dirty="0">
                <a:solidFill>
                  <a:srgbClr val="31059F"/>
                </a:solidFill>
              </a:rPr>
              <a:t>Robert </a:t>
            </a:r>
            <a:r>
              <a:rPr lang="en-US" sz="3000" dirty="0" err="1">
                <a:solidFill>
                  <a:srgbClr val="31059F"/>
                </a:solidFill>
              </a:rPr>
              <a:t>K.McIver</a:t>
            </a:r>
            <a:r>
              <a:rPr lang="en-US" sz="3000" b="1" i="1" dirty="0">
                <a:solidFill>
                  <a:srgbClr val="31059F"/>
                </a:solidFill>
              </a:rPr>
              <a:t> </a:t>
            </a:r>
          </a:p>
        </p:txBody>
      </p:sp>
      <p:pic>
        <p:nvPicPr>
          <p:cNvPr id="1028" name="Picture 4" descr="https://images-na.ssl-images-amazon.com/images/I/51WqlsYO2WL._SX331_BO1,204,203,200_.jpg">
            <a:extLst>
              <a:ext uri="{FF2B5EF4-FFF2-40B4-BE49-F238E27FC236}">
                <a16:creationId xmlns:a16="http://schemas.microsoft.com/office/drawing/2014/main" xmlns="" id="{0AE8E91E-2443-4543-87CA-8830C7E4292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2721" y="1028628"/>
            <a:ext cx="3171825" cy="47529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xmlns="" val="1853855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20837FE8-F477-48AA-AD6A-8C4BD73A6F00}"/>
              </a:ext>
            </a:extLst>
          </p:cNvPr>
          <p:cNvPicPr>
            <a:picLocks noChangeAspect="1"/>
          </p:cNvPicPr>
          <p:nvPr/>
        </p:nvPicPr>
        <p:blipFill rotWithShape="1">
          <a:blip r:embed="rId3"/>
          <a:srcRect t="27803" b="7115"/>
          <a:stretch/>
        </p:blipFill>
        <p:spPr>
          <a:xfrm>
            <a:off x="215414" y="238539"/>
            <a:ext cx="11751299" cy="6386548"/>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xmlns="" val="130374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205" y="1052512"/>
            <a:ext cx="5945927" cy="4752975"/>
          </a:xfrm>
        </p:spPr>
        <p:txBody>
          <a:bodyPr/>
          <a:lstStyle/>
          <a:p>
            <a:r>
              <a:rPr lang="en-US" sz="3200" b="1" dirty="0">
                <a:solidFill>
                  <a:srgbClr val="31059F"/>
                </a:solidFill>
              </a:rPr>
              <a:t>Daniels contends that the discrepancy in the location of Jesus’s post resurrection appearances clearly reveals </a:t>
            </a:r>
            <a:r>
              <a:rPr lang="en-US" sz="3200" b="1" dirty="0">
                <a:solidFill>
                  <a:srgbClr val="FF0000"/>
                </a:solidFill>
              </a:rPr>
              <a:t>“an intentional textual manipulation on the part of at least one of the authors”</a:t>
            </a:r>
            <a:r>
              <a:rPr lang="en-US" sz="3200" b="1" dirty="0">
                <a:solidFill>
                  <a:srgbClr val="31059F"/>
                </a:solidFill>
              </a:rPr>
              <a:t> in what is clearly a central element of the story, rendering the historicity of the resurrection accounts suspect. </a:t>
            </a:r>
          </a:p>
        </p:txBody>
      </p:sp>
      <p:sp>
        <p:nvSpPr>
          <p:cNvPr id="10" name="TextBox 9">
            <a:extLst>
              <a:ext uri="{FF2B5EF4-FFF2-40B4-BE49-F238E27FC236}">
                <a16:creationId xmlns:a16="http://schemas.microsoft.com/office/drawing/2014/main" xmlns="" id="{B4764D54-83CB-48E3-8726-3B10CFCC954E}"/>
              </a:ext>
            </a:extLst>
          </p:cNvPr>
          <p:cNvSpPr txBox="1"/>
          <p:nvPr/>
        </p:nvSpPr>
        <p:spPr>
          <a:xfrm>
            <a:off x="7747323" y="4758612"/>
            <a:ext cx="3191841" cy="677108"/>
          </a:xfrm>
          <a:prstGeom prst="rect">
            <a:avLst/>
          </a:prstGeom>
          <a:noFill/>
        </p:spPr>
        <p:txBody>
          <a:bodyPr wrap="square" rtlCol="0">
            <a:spAutoFit/>
          </a:bodyPr>
          <a:lstStyle/>
          <a:p>
            <a:r>
              <a:rPr lang="en-US" sz="2000" dirty="0">
                <a:solidFill>
                  <a:schemeClr val="bg1"/>
                </a:solidFill>
              </a:rPr>
              <a:t>Kenneth E. Bailey, Ph. D</a:t>
            </a:r>
          </a:p>
          <a:p>
            <a:r>
              <a:rPr lang="en-US" dirty="0">
                <a:solidFill>
                  <a:schemeClr val="bg1"/>
                </a:solidFill>
              </a:rPr>
              <a:t>1930-2016 </a:t>
            </a:r>
          </a:p>
        </p:txBody>
      </p:sp>
      <p:pic>
        <p:nvPicPr>
          <p:cNvPr id="3" name="Picture 2">
            <a:extLst>
              <a:ext uri="{FF2B5EF4-FFF2-40B4-BE49-F238E27FC236}">
                <a16:creationId xmlns:a16="http://schemas.microsoft.com/office/drawing/2014/main" xmlns="" id="{5BA4E712-AE72-43F0-9A09-1779CC5B7A96}"/>
              </a:ext>
            </a:extLst>
          </p:cNvPr>
          <p:cNvPicPr>
            <a:picLocks noChangeAspect="1"/>
          </p:cNvPicPr>
          <p:nvPr/>
        </p:nvPicPr>
        <p:blipFill>
          <a:blip r:embed="rId3"/>
          <a:stretch>
            <a:fillRect/>
          </a:stretch>
        </p:blipFill>
        <p:spPr>
          <a:xfrm>
            <a:off x="8064970" y="1052512"/>
            <a:ext cx="3171825" cy="4752975"/>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xmlns="" val="1565412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95C67F-8B13-4370-9784-7B19AD81F9D4}"/>
              </a:ext>
            </a:extLst>
          </p:cNvPr>
          <p:cNvSpPr txBox="1"/>
          <p:nvPr/>
        </p:nvSpPr>
        <p:spPr>
          <a:xfrm>
            <a:off x="1796377" y="2217760"/>
            <a:ext cx="8538068" cy="3724096"/>
          </a:xfrm>
          <a:prstGeom prst="rect">
            <a:avLst/>
          </a:prstGeom>
          <a:noFill/>
        </p:spPr>
        <p:txBody>
          <a:bodyPr wrap="square" rtlCol="0">
            <a:spAutoFit/>
          </a:bodyPr>
          <a:lstStyle/>
          <a:p>
            <a:pPr>
              <a:spcAft>
                <a:spcPts val="1800"/>
              </a:spcAft>
            </a:pPr>
            <a:r>
              <a:rPr lang="en-US" sz="3200" b="1" dirty="0">
                <a:solidFill>
                  <a:srgbClr val="31059F"/>
                </a:solidFill>
                <a:ea typeface="+mj-ea"/>
                <a:cs typeface="+mj-cs"/>
              </a:rPr>
              <a:t>1. The baptism of Jesus</a:t>
            </a:r>
            <a:br>
              <a:rPr lang="en-US" sz="3200" b="1" dirty="0">
                <a:solidFill>
                  <a:srgbClr val="31059F"/>
                </a:solidFill>
                <a:ea typeface="+mj-ea"/>
                <a:cs typeface="+mj-cs"/>
              </a:rPr>
            </a:br>
            <a:r>
              <a:rPr lang="en-US" sz="3200" b="1" dirty="0">
                <a:solidFill>
                  <a:srgbClr val="31059F"/>
                </a:solidFill>
                <a:ea typeface="+mj-ea"/>
                <a:cs typeface="+mj-cs"/>
              </a:rPr>
              <a:t/>
            </a:r>
            <a:br>
              <a:rPr lang="en-US" sz="3200" b="1" dirty="0">
                <a:solidFill>
                  <a:srgbClr val="31059F"/>
                </a:solidFill>
                <a:ea typeface="+mj-ea"/>
                <a:cs typeface="+mj-cs"/>
              </a:rPr>
            </a:br>
            <a:r>
              <a:rPr lang="en-US" sz="2800" b="1" dirty="0">
                <a:solidFill>
                  <a:srgbClr val="31059F"/>
                </a:solidFill>
                <a:ea typeface="+mj-ea"/>
                <a:cs typeface="+mj-cs"/>
              </a:rPr>
              <a:t>Mark (1:11) and Luke (3:22) The voice from heaven says: “You are my Son, the Beloved; with you I am well pleased.” </a:t>
            </a:r>
            <a:r>
              <a:rPr lang="en-US" sz="3200" b="1" dirty="0">
                <a:solidFill>
                  <a:srgbClr val="31059F"/>
                </a:solidFill>
                <a:ea typeface="+mj-ea"/>
                <a:cs typeface="+mj-cs"/>
              </a:rPr>
              <a:t/>
            </a:r>
            <a:br>
              <a:rPr lang="en-US" sz="3200" b="1" dirty="0">
                <a:solidFill>
                  <a:srgbClr val="31059F"/>
                </a:solidFill>
                <a:ea typeface="+mj-ea"/>
                <a:cs typeface="+mj-cs"/>
              </a:rPr>
            </a:br>
            <a:r>
              <a:rPr lang="en-US" sz="3200" b="1" dirty="0">
                <a:solidFill>
                  <a:srgbClr val="31059F"/>
                </a:solidFill>
                <a:ea typeface="+mj-ea"/>
                <a:cs typeface="+mj-cs"/>
              </a:rPr>
              <a:t> </a:t>
            </a:r>
            <a:br>
              <a:rPr lang="en-US" sz="3200" b="1" dirty="0">
                <a:solidFill>
                  <a:srgbClr val="31059F"/>
                </a:solidFill>
                <a:ea typeface="+mj-ea"/>
                <a:cs typeface="+mj-cs"/>
              </a:rPr>
            </a:br>
            <a:r>
              <a:rPr lang="en-US" sz="2800" b="1" dirty="0">
                <a:solidFill>
                  <a:srgbClr val="31059F"/>
                </a:solidFill>
                <a:ea typeface="+mj-ea"/>
                <a:cs typeface="+mj-cs"/>
              </a:rPr>
              <a:t>Matthew (3:17) the voice says, “This is my Son, the Beloved, with whom I am well pleased.”</a:t>
            </a:r>
            <a:endParaRPr lang="en-US" sz="4400" dirty="0">
              <a:solidFill>
                <a:srgbClr val="1A38A8"/>
              </a:solidFill>
              <a:latin typeface="+mj-lt"/>
              <a:ea typeface="+mj-ea"/>
              <a:cs typeface="+mj-cs"/>
            </a:endParaRPr>
          </a:p>
        </p:txBody>
      </p:sp>
      <p:sp>
        <p:nvSpPr>
          <p:cNvPr id="7" name="Title 1">
            <a:extLst>
              <a:ext uri="{FF2B5EF4-FFF2-40B4-BE49-F238E27FC236}">
                <a16:creationId xmlns:a16="http://schemas.microsoft.com/office/drawing/2014/main" xmlns="" id="{6FB22F6C-BE29-41FE-9FAE-D5C82B6D00A5}"/>
              </a:ext>
            </a:extLst>
          </p:cNvPr>
          <p:cNvSpPr>
            <a:spLocks noGrp="1"/>
          </p:cNvSpPr>
          <p:nvPr>
            <p:ph type="title"/>
          </p:nvPr>
        </p:nvSpPr>
        <p:spPr>
          <a:xfrm>
            <a:off x="1437736" y="717279"/>
            <a:ext cx="9316528" cy="1003793"/>
          </a:xfrm>
        </p:spPr>
        <p:txBody>
          <a:bodyPr>
            <a:normAutofit/>
          </a:bodyPr>
          <a:lstStyle/>
          <a:p>
            <a:pPr algn="ctr"/>
            <a:r>
              <a:rPr lang="en-US" sz="5400" b="1" dirty="0">
                <a:solidFill>
                  <a:srgbClr val="1A38A8"/>
                </a:solidFill>
              </a:rPr>
              <a:t>Some Gospel Discrepancies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xmlns="" val="3781490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95C67F-8B13-4370-9784-7B19AD81F9D4}"/>
              </a:ext>
            </a:extLst>
          </p:cNvPr>
          <p:cNvSpPr txBox="1"/>
          <p:nvPr/>
        </p:nvSpPr>
        <p:spPr>
          <a:xfrm>
            <a:off x="1796377" y="2217760"/>
            <a:ext cx="8538068" cy="4832092"/>
          </a:xfrm>
          <a:prstGeom prst="rect">
            <a:avLst/>
          </a:prstGeom>
          <a:noFill/>
        </p:spPr>
        <p:txBody>
          <a:bodyPr wrap="square" rtlCol="0">
            <a:spAutoFit/>
          </a:bodyPr>
          <a:lstStyle/>
          <a:p>
            <a:r>
              <a:rPr lang="en-US" sz="3200" b="1" dirty="0">
                <a:solidFill>
                  <a:srgbClr val="31059F"/>
                </a:solidFill>
                <a:ea typeface="+mj-ea"/>
                <a:cs typeface="+mj-cs"/>
              </a:rPr>
              <a:t>2. The raising of Jairus’ daughter</a:t>
            </a:r>
            <a:br>
              <a:rPr lang="en-US" sz="3200" b="1" dirty="0">
                <a:solidFill>
                  <a:srgbClr val="31059F"/>
                </a:solidFill>
                <a:ea typeface="+mj-ea"/>
                <a:cs typeface="+mj-cs"/>
              </a:rPr>
            </a:br>
            <a:endParaRPr lang="en-US" sz="3200" b="1" dirty="0">
              <a:solidFill>
                <a:srgbClr val="31059F"/>
              </a:solidFill>
              <a:ea typeface="+mj-ea"/>
              <a:cs typeface="+mj-cs"/>
            </a:endParaRPr>
          </a:p>
          <a:p>
            <a:pPr>
              <a:spcAft>
                <a:spcPts val="1800"/>
              </a:spcAft>
            </a:pPr>
            <a:r>
              <a:rPr lang="en-US" sz="2800" b="1" dirty="0">
                <a:solidFill>
                  <a:srgbClr val="31059F"/>
                </a:solidFill>
                <a:ea typeface="+mj-ea"/>
                <a:cs typeface="+mj-cs"/>
              </a:rPr>
              <a:t>Mark (5:21-43) and Luke (8:40-56), Jairus urges Jesus to come to his house to heal his daughter who is dying.</a:t>
            </a:r>
            <a:br>
              <a:rPr lang="en-US" sz="2800" b="1" dirty="0">
                <a:solidFill>
                  <a:srgbClr val="31059F"/>
                </a:solidFill>
                <a:ea typeface="+mj-ea"/>
                <a:cs typeface="+mj-cs"/>
              </a:rPr>
            </a:br>
            <a:r>
              <a:rPr lang="en-US" sz="3200" b="1" dirty="0">
                <a:solidFill>
                  <a:srgbClr val="31059F"/>
                </a:solidFill>
                <a:ea typeface="+mj-ea"/>
                <a:cs typeface="+mj-cs"/>
              </a:rPr>
              <a:t> </a:t>
            </a:r>
            <a:br>
              <a:rPr lang="en-US" sz="3200" b="1" dirty="0">
                <a:solidFill>
                  <a:srgbClr val="31059F"/>
                </a:solidFill>
                <a:ea typeface="+mj-ea"/>
                <a:cs typeface="+mj-cs"/>
              </a:rPr>
            </a:br>
            <a:r>
              <a:rPr lang="en-US" sz="2800" b="1" dirty="0">
                <a:solidFill>
                  <a:srgbClr val="31059F"/>
                </a:solidFill>
                <a:ea typeface="+mj-ea"/>
                <a:cs typeface="+mj-cs"/>
              </a:rPr>
              <a:t>Matthew (9:18-26) When Jairus comes to Jesus, his daughter has already died, and his request is not to heal her but to bring her back to life. </a:t>
            </a:r>
            <a:br>
              <a:rPr lang="en-US" sz="2800" b="1" dirty="0">
                <a:solidFill>
                  <a:srgbClr val="31059F"/>
                </a:solidFill>
                <a:ea typeface="+mj-ea"/>
                <a:cs typeface="+mj-cs"/>
              </a:rPr>
            </a:br>
            <a:endParaRPr lang="en-US" sz="4400" dirty="0">
              <a:solidFill>
                <a:srgbClr val="1A38A8"/>
              </a:solidFill>
              <a:latin typeface="+mj-lt"/>
              <a:ea typeface="+mj-ea"/>
              <a:cs typeface="+mj-cs"/>
            </a:endParaRPr>
          </a:p>
        </p:txBody>
      </p:sp>
      <p:sp>
        <p:nvSpPr>
          <p:cNvPr id="7" name="Title 1">
            <a:extLst>
              <a:ext uri="{FF2B5EF4-FFF2-40B4-BE49-F238E27FC236}">
                <a16:creationId xmlns:a16="http://schemas.microsoft.com/office/drawing/2014/main" xmlns="" id="{6FB22F6C-BE29-41FE-9FAE-D5C82B6D00A5}"/>
              </a:ext>
            </a:extLst>
          </p:cNvPr>
          <p:cNvSpPr>
            <a:spLocks noGrp="1"/>
          </p:cNvSpPr>
          <p:nvPr>
            <p:ph type="title"/>
          </p:nvPr>
        </p:nvSpPr>
        <p:spPr>
          <a:xfrm>
            <a:off x="1437736" y="717279"/>
            <a:ext cx="9316528" cy="1003793"/>
          </a:xfrm>
        </p:spPr>
        <p:txBody>
          <a:bodyPr>
            <a:normAutofit/>
          </a:bodyPr>
          <a:lstStyle/>
          <a:p>
            <a:pPr algn="ctr"/>
            <a:r>
              <a:rPr lang="en-US" sz="5400" b="1" dirty="0">
                <a:solidFill>
                  <a:srgbClr val="1A38A8"/>
                </a:solidFill>
              </a:rPr>
              <a:t>Some Gospel Discrepancies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xmlns="" val="1663314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95C67F-8B13-4370-9784-7B19AD81F9D4}"/>
              </a:ext>
            </a:extLst>
          </p:cNvPr>
          <p:cNvSpPr txBox="1"/>
          <p:nvPr/>
        </p:nvSpPr>
        <p:spPr>
          <a:xfrm>
            <a:off x="1796377" y="2217760"/>
            <a:ext cx="8538068" cy="4401205"/>
          </a:xfrm>
          <a:prstGeom prst="rect">
            <a:avLst/>
          </a:prstGeom>
          <a:noFill/>
        </p:spPr>
        <p:txBody>
          <a:bodyPr wrap="square" rtlCol="0">
            <a:spAutoFit/>
          </a:bodyPr>
          <a:lstStyle/>
          <a:p>
            <a:pPr>
              <a:spcAft>
                <a:spcPts val="1800"/>
              </a:spcAft>
            </a:pPr>
            <a:r>
              <a:rPr lang="en-US" sz="3200" b="1" dirty="0">
                <a:solidFill>
                  <a:srgbClr val="31059F"/>
                </a:solidFill>
                <a:ea typeface="+mj-ea"/>
                <a:cs typeface="+mj-cs"/>
              </a:rPr>
              <a:t>3. The resurrection accounts</a:t>
            </a:r>
            <a:br>
              <a:rPr lang="en-US" sz="3200" b="1" dirty="0">
                <a:solidFill>
                  <a:srgbClr val="31059F"/>
                </a:solidFill>
                <a:ea typeface="+mj-ea"/>
                <a:cs typeface="+mj-cs"/>
              </a:rPr>
            </a:br>
            <a:r>
              <a:rPr lang="en-US" sz="3200" b="1" dirty="0">
                <a:solidFill>
                  <a:srgbClr val="31059F"/>
                </a:solidFill>
                <a:ea typeface="+mj-ea"/>
                <a:cs typeface="+mj-cs"/>
              </a:rPr>
              <a:t>-</a:t>
            </a:r>
            <a:r>
              <a:rPr lang="en-US" sz="2400" b="1" dirty="0">
                <a:solidFill>
                  <a:srgbClr val="31059F"/>
                </a:solidFill>
                <a:ea typeface="+mj-ea"/>
                <a:cs typeface="+mj-cs"/>
              </a:rPr>
              <a:t>There are differences in the number of witnesses that first arrive at the empty tomb.</a:t>
            </a:r>
            <a:br>
              <a:rPr lang="en-US" sz="2400" b="1" dirty="0">
                <a:solidFill>
                  <a:srgbClr val="31059F"/>
                </a:solidFill>
                <a:ea typeface="+mj-ea"/>
                <a:cs typeface="+mj-cs"/>
              </a:rPr>
            </a:br>
            <a:r>
              <a:rPr lang="en-US" sz="2400" b="1" dirty="0">
                <a:solidFill>
                  <a:srgbClr val="31059F"/>
                </a:solidFill>
                <a:ea typeface="+mj-ea"/>
                <a:cs typeface="+mj-cs"/>
              </a:rPr>
              <a:t/>
            </a:r>
            <a:br>
              <a:rPr lang="en-US" sz="2400" b="1" dirty="0">
                <a:solidFill>
                  <a:srgbClr val="31059F"/>
                </a:solidFill>
                <a:ea typeface="+mj-ea"/>
                <a:cs typeface="+mj-cs"/>
              </a:rPr>
            </a:br>
            <a:r>
              <a:rPr lang="en-US" sz="2400" b="1" dirty="0">
                <a:solidFill>
                  <a:srgbClr val="31059F"/>
                </a:solidFill>
                <a:ea typeface="+mj-ea"/>
                <a:cs typeface="+mj-cs"/>
              </a:rPr>
              <a:t>-The accounts vary on the time the women approach the tomb. </a:t>
            </a:r>
            <a:r>
              <a:rPr lang="en-US" sz="2800" b="1" dirty="0">
                <a:solidFill>
                  <a:srgbClr val="31059F"/>
                </a:solidFill>
                <a:ea typeface="+mj-ea"/>
                <a:cs typeface="+mj-cs"/>
              </a:rPr>
              <a:t/>
            </a:r>
            <a:br>
              <a:rPr lang="en-US" sz="2800" b="1" dirty="0">
                <a:solidFill>
                  <a:srgbClr val="31059F"/>
                </a:solidFill>
                <a:ea typeface="+mj-ea"/>
                <a:cs typeface="+mj-cs"/>
              </a:rPr>
            </a:br>
            <a:r>
              <a:rPr lang="en-US" sz="2400" b="1" dirty="0">
                <a:solidFill>
                  <a:srgbClr val="31059F"/>
                </a:solidFill>
                <a:ea typeface="+mj-ea"/>
                <a:cs typeface="+mj-cs"/>
              </a:rPr>
              <a:t/>
            </a:r>
            <a:br>
              <a:rPr lang="en-US" sz="2400" b="1" dirty="0">
                <a:solidFill>
                  <a:srgbClr val="31059F"/>
                </a:solidFill>
                <a:ea typeface="+mj-ea"/>
                <a:cs typeface="+mj-cs"/>
              </a:rPr>
            </a:br>
            <a:r>
              <a:rPr lang="en-US" sz="2400" b="1" dirty="0">
                <a:solidFill>
                  <a:srgbClr val="31059F"/>
                </a:solidFill>
                <a:ea typeface="+mj-ea"/>
                <a:cs typeface="+mj-cs"/>
              </a:rPr>
              <a:t>-There are variations in the way the Gospels report on the messengers at the tomb. </a:t>
            </a:r>
            <a:br>
              <a:rPr lang="en-US" sz="2400" b="1" dirty="0">
                <a:solidFill>
                  <a:srgbClr val="31059F"/>
                </a:solidFill>
                <a:ea typeface="+mj-ea"/>
                <a:cs typeface="+mj-cs"/>
              </a:rPr>
            </a:br>
            <a:r>
              <a:rPr lang="en-US" sz="2400" b="1" dirty="0">
                <a:solidFill>
                  <a:srgbClr val="31059F"/>
                </a:solidFill>
                <a:ea typeface="+mj-ea"/>
                <a:cs typeface="+mj-cs"/>
              </a:rPr>
              <a:t/>
            </a:r>
            <a:br>
              <a:rPr lang="en-US" sz="2400" b="1" dirty="0">
                <a:solidFill>
                  <a:srgbClr val="31059F"/>
                </a:solidFill>
                <a:ea typeface="+mj-ea"/>
                <a:cs typeface="+mj-cs"/>
              </a:rPr>
            </a:br>
            <a:r>
              <a:rPr lang="en-US" sz="2400" b="1" dirty="0">
                <a:solidFill>
                  <a:srgbClr val="31059F"/>
                </a:solidFill>
                <a:ea typeface="+mj-ea"/>
                <a:cs typeface="+mj-cs"/>
              </a:rPr>
              <a:t>-There are differences in the report of Jesus’ appearances to the women.</a:t>
            </a:r>
            <a:endParaRPr lang="en-US" sz="4400" dirty="0">
              <a:solidFill>
                <a:srgbClr val="1A38A8"/>
              </a:solidFill>
              <a:latin typeface="+mj-lt"/>
              <a:ea typeface="+mj-ea"/>
              <a:cs typeface="+mj-cs"/>
            </a:endParaRPr>
          </a:p>
        </p:txBody>
      </p:sp>
      <p:sp>
        <p:nvSpPr>
          <p:cNvPr id="7" name="Title 1">
            <a:extLst>
              <a:ext uri="{FF2B5EF4-FFF2-40B4-BE49-F238E27FC236}">
                <a16:creationId xmlns:a16="http://schemas.microsoft.com/office/drawing/2014/main" xmlns="" id="{6FB22F6C-BE29-41FE-9FAE-D5C82B6D00A5}"/>
              </a:ext>
            </a:extLst>
          </p:cNvPr>
          <p:cNvSpPr>
            <a:spLocks noGrp="1"/>
          </p:cNvSpPr>
          <p:nvPr>
            <p:ph type="title"/>
          </p:nvPr>
        </p:nvSpPr>
        <p:spPr>
          <a:xfrm>
            <a:off x="1437736" y="717279"/>
            <a:ext cx="9316528" cy="1003793"/>
          </a:xfrm>
        </p:spPr>
        <p:txBody>
          <a:bodyPr>
            <a:normAutofit/>
          </a:bodyPr>
          <a:lstStyle/>
          <a:p>
            <a:pPr algn="ctr"/>
            <a:r>
              <a:rPr lang="en-US" sz="5400" b="1" dirty="0">
                <a:solidFill>
                  <a:srgbClr val="1A38A8"/>
                </a:solidFill>
              </a:rPr>
              <a:t>Some Gospel Discrepancies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xmlns="" val="1079898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6688" y="1910687"/>
            <a:ext cx="5412072" cy="4547015"/>
          </a:xfrm>
        </p:spPr>
        <p:txBody>
          <a:bodyPr>
            <a:normAutofit/>
          </a:bodyPr>
          <a:lstStyle/>
          <a:p>
            <a:r>
              <a:rPr lang="en-US" sz="4000" b="1" i="1" dirty="0">
                <a:solidFill>
                  <a:srgbClr val="1A38A8"/>
                </a:solidFill>
              </a:rPr>
              <a:t>18% - Sayings of Jesus</a:t>
            </a:r>
          </a:p>
          <a:p>
            <a:endParaRPr lang="en-US" sz="4000" b="1" i="1" dirty="0">
              <a:solidFill>
                <a:srgbClr val="1A38A8"/>
              </a:solidFill>
            </a:endParaRPr>
          </a:p>
          <a:p>
            <a:r>
              <a:rPr lang="en-US" sz="4000" b="1" i="1" dirty="0">
                <a:solidFill>
                  <a:srgbClr val="1A38A8"/>
                </a:solidFill>
              </a:rPr>
              <a:t>16% - Deeds of Jesus</a:t>
            </a:r>
          </a:p>
        </p:txBody>
      </p:sp>
      <p:pic>
        <p:nvPicPr>
          <p:cNvPr id="1026" name="Picture 2" descr="http://www.scncucc.org/voices/wp-content/uploads/2015/02/Jesus-Seminar.png">
            <a:extLst>
              <a:ext uri="{FF2B5EF4-FFF2-40B4-BE49-F238E27FC236}">
                <a16:creationId xmlns:a16="http://schemas.microsoft.com/office/drawing/2014/main" xmlns="" id="{472B9E3B-0D4E-47CC-8B99-BB4AFEFAA6FA}"/>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4464"/>
          <a:stretch/>
        </p:blipFill>
        <p:spPr bwMode="auto">
          <a:xfrm>
            <a:off x="6513906" y="1039752"/>
            <a:ext cx="4846006" cy="463903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xmlns="" val="10680417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205" y="1276066"/>
            <a:ext cx="5855028" cy="3305125"/>
          </a:xfrm>
        </p:spPr>
        <p:txBody>
          <a:bodyPr/>
          <a:lstStyle/>
          <a:p>
            <a:r>
              <a:rPr lang="en-US" sz="3200" b="1" dirty="0">
                <a:solidFill>
                  <a:srgbClr val="31059F"/>
                </a:solidFill>
              </a:rPr>
              <a:t>Since 2005, Bart Ehrman has authored four New York Times bestsellers inculcating in various ways the form-critical view for a popular audience. </a:t>
            </a:r>
            <a:br>
              <a:rPr lang="en-US" sz="3200" b="1" dirty="0">
                <a:solidFill>
                  <a:srgbClr val="31059F"/>
                </a:solidFill>
              </a:rPr>
            </a:br>
            <a:r>
              <a:rPr lang="en-US" sz="3200" b="1" dirty="0">
                <a:solidFill>
                  <a:srgbClr val="31059F"/>
                </a:solidFill>
              </a:rPr>
              <a:t/>
            </a:r>
            <a:br>
              <a:rPr lang="en-US" sz="3200" b="1" dirty="0">
                <a:solidFill>
                  <a:srgbClr val="31059F"/>
                </a:solidFill>
              </a:rPr>
            </a:br>
            <a:endParaRPr lang="en-US" sz="3200" b="1" dirty="0">
              <a:solidFill>
                <a:srgbClr val="31059F"/>
              </a:solidFill>
            </a:endParaRPr>
          </a:p>
        </p:txBody>
      </p:sp>
      <p:sp>
        <p:nvSpPr>
          <p:cNvPr id="10" name="TextBox 9">
            <a:extLst>
              <a:ext uri="{FF2B5EF4-FFF2-40B4-BE49-F238E27FC236}">
                <a16:creationId xmlns:a16="http://schemas.microsoft.com/office/drawing/2014/main" xmlns="" id="{B4764D54-83CB-48E3-8726-3B10CFCC954E}"/>
              </a:ext>
            </a:extLst>
          </p:cNvPr>
          <p:cNvSpPr txBox="1"/>
          <p:nvPr/>
        </p:nvSpPr>
        <p:spPr>
          <a:xfrm>
            <a:off x="8083497" y="4581191"/>
            <a:ext cx="3548949" cy="1200329"/>
          </a:xfrm>
          <a:prstGeom prst="rect">
            <a:avLst/>
          </a:prstGeom>
          <a:noFill/>
        </p:spPr>
        <p:txBody>
          <a:bodyPr wrap="square" rtlCol="0">
            <a:spAutoFit/>
          </a:bodyPr>
          <a:lstStyle/>
          <a:p>
            <a:r>
              <a:rPr lang="en-US" sz="2000" b="1" dirty="0">
                <a:solidFill>
                  <a:srgbClr val="31059F"/>
                </a:solidFill>
              </a:rPr>
              <a:t>Bart Ehrman, Ph.D.</a:t>
            </a:r>
          </a:p>
          <a:p>
            <a:endParaRPr lang="en-US" sz="1100" b="1" dirty="0">
              <a:solidFill>
                <a:srgbClr val="31059F"/>
              </a:solidFill>
            </a:endParaRPr>
          </a:p>
          <a:p>
            <a:r>
              <a:rPr lang="en-US" sz="2000" b="1" dirty="0">
                <a:solidFill>
                  <a:srgbClr val="31059F"/>
                </a:solidFill>
              </a:rPr>
              <a:t>University of North Carolina</a:t>
            </a:r>
          </a:p>
          <a:p>
            <a:r>
              <a:rPr lang="en-US" sz="2000" b="1" dirty="0">
                <a:solidFill>
                  <a:srgbClr val="31059F"/>
                </a:solidFill>
              </a:rPr>
              <a:t>At Chapel Hill</a:t>
            </a:r>
            <a:r>
              <a:rPr lang="en-US" sz="2000" dirty="0">
                <a:solidFill>
                  <a:schemeClr val="bg1"/>
                </a:solidFill>
              </a:rPr>
              <a:t>. Bailey, Ph. </a:t>
            </a:r>
            <a:r>
              <a:rPr lang="en-US" sz="2000" dirty="0" err="1">
                <a:solidFill>
                  <a:schemeClr val="bg1"/>
                </a:solidFill>
              </a:rPr>
              <a:t>BBar</a:t>
            </a:r>
            <a:endParaRPr lang="en-US" sz="2000" dirty="0">
              <a:solidFill>
                <a:schemeClr val="bg1"/>
              </a:solidFill>
            </a:endParaRPr>
          </a:p>
        </p:txBody>
      </p:sp>
      <p:pic>
        <p:nvPicPr>
          <p:cNvPr id="11" name="Picture 10">
            <a:extLst>
              <a:ext uri="{FF2B5EF4-FFF2-40B4-BE49-F238E27FC236}">
                <a16:creationId xmlns:a16="http://schemas.microsoft.com/office/drawing/2014/main" xmlns="" id="{32977D1D-077F-4C3A-B4D9-C1E7C7789E06}"/>
              </a:ext>
            </a:extLst>
          </p:cNvPr>
          <p:cNvPicPr>
            <a:picLocks noChangeAspect="1"/>
          </p:cNvPicPr>
          <p:nvPr/>
        </p:nvPicPr>
        <p:blipFill>
          <a:blip r:embed="rId3"/>
          <a:stretch>
            <a:fillRect/>
          </a:stretch>
        </p:blipFill>
        <p:spPr>
          <a:xfrm>
            <a:off x="8083497" y="796251"/>
            <a:ext cx="3191841" cy="3780627"/>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xmlns="" val="255795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6688" y="1910687"/>
            <a:ext cx="5412072" cy="4547015"/>
          </a:xfrm>
        </p:spPr>
        <p:txBody>
          <a:bodyPr>
            <a:normAutofit/>
          </a:bodyPr>
          <a:lstStyle/>
          <a:p>
            <a:r>
              <a:rPr lang="en-US" sz="4000" b="1" i="1" dirty="0">
                <a:solidFill>
                  <a:srgbClr val="1A38A8"/>
                </a:solidFill>
              </a:rPr>
              <a:t>American Bible Skeptics </a:t>
            </a:r>
          </a:p>
          <a:p>
            <a:endParaRPr lang="en-US" sz="4000" b="1" i="1" dirty="0">
              <a:solidFill>
                <a:srgbClr val="1A38A8"/>
              </a:solidFill>
            </a:endParaRPr>
          </a:p>
          <a:p>
            <a:r>
              <a:rPr lang="en-US" sz="4000" b="1" i="1" dirty="0">
                <a:solidFill>
                  <a:srgbClr val="1A38A8"/>
                </a:solidFill>
              </a:rPr>
              <a:t>2010 – 12%</a:t>
            </a:r>
          </a:p>
          <a:p>
            <a:r>
              <a:rPr lang="en-US" sz="4000" b="1" i="1" dirty="0">
                <a:solidFill>
                  <a:srgbClr val="1A38A8"/>
                </a:solidFill>
              </a:rPr>
              <a:t>2016 - 22% </a:t>
            </a:r>
          </a:p>
        </p:txBody>
      </p:sp>
      <p:pic>
        <p:nvPicPr>
          <p:cNvPr id="5" name="Picture 4">
            <a:extLst>
              <a:ext uri="{FF2B5EF4-FFF2-40B4-BE49-F238E27FC236}">
                <a16:creationId xmlns:a16="http://schemas.microsoft.com/office/drawing/2014/main" xmlns="" id="{676DB4B8-111D-4E24-954B-DBDE7F954E16}"/>
              </a:ext>
            </a:extLst>
          </p:cNvPr>
          <p:cNvPicPr>
            <a:picLocks noChangeAspect="1"/>
          </p:cNvPicPr>
          <p:nvPr/>
        </p:nvPicPr>
        <p:blipFill>
          <a:blip r:embed="rId3"/>
          <a:stretch>
            <a:fillRect/>
          </a:stretch>
        </p:blipFill>
        <p:spPr>
          <a:xfrm>
            <a:off x="7418715" y="1278775"/>
            <a:ext cx="3474763" cy="4300449"/>
          </a:xfrm>
          <a:prstGeom prst="rect">
            <a:avLst/>
          </a:prstGeom>
        </p:spPr>
      </p:pic>
      <p:sp>
        <p:nvSpPr>
          <p:cNvPr id="6" name="Slide Number Placeholder 5"/>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xmlns="" val="3183068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62869</TotalTime>
  <Words>1048</Words>
  <Application>Microsoft Office PowerPoint</Application>
  <PresentationFormat>Custom</PresentationFormat>
  <Paragraphs>176</Paragraphs>
  <Slides>29</Slides>
  <Notes>29</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Basis</vt:lpstr>
      <vt:lpstr>MIND THE GAP</vt:lpstr>
      <vt:lpstr>Slide 2</vt:lpstr>
      <vt:lpstr>Daniels contends that the discrepancy in the location of Jesus’s post resurrection appearances clearly reveals “an intentional textual manipulation on the part of at least one of the authors” in what is clearly a central element of the story, rendering the historicity of the resurrection accounts suspect. </vt:lpstr>
      <vt:lpstr>Some Gospel Discrepancies</vt:lpstr>
      <vt:lpstr>Some Gospel Discrepancies</vt:lpstr>
      <vt:lpstr>Some Gospel Discrepancies</vt:lpstr>
      <vt:lpstr>Slide 7</vt:lpstr>
      <vt:lpstr>Since 2005, Bart Ehrman has authored four New York Times bestsellers inculcating in various ways the form-critical view for a popular audience.   </vt:lpstr>
      <vt:lpstr>Slide 9</vt:lpstr>
      <vt:lpstr>MIND THE GAP</vt:lpstr>
      <vt:lpstr>MIND THE GAP</vt:lpstr>
      <vt:lpstr>Since many have undertaken to set down an orderly account of the events that have been fulfilled among us, 2just as they were handed on to us by those who from the beginning were eyewitnesses and servants of the word, 3I too decided, after investigating everything carefully from the very first, to write an orderly account for you, most excellent Theophilus, 4so that you may know the truth concerning the things about which you have been instructed. (Luke 1:1-4) </vt:lpstr>
      <vt:lpstr>This is the disciple who testifies to these things and who wrote them down. We know that his testimony is true. (John 21:24)     </vt:lpstr>
      <vt:lpstr>Slide 14</vt:lpstr>
      <vt:lpstr>Samuel Byrskog discovered  that all the major Greek and Roman historians, including Thucydides, Polybius, Josephus, and Tacitus, wanted to  hear from those who had direct experience of the events and who were involved participants.</vt:lpstr>
      <vt:lpstr>Richard Bauckham discovered  that ancient historians inserted in their accounts the names of their eyewitnesses.</vt:lpstr>
      <vt:lpstr>MIND THE GAP</vt:lpstr>
      <vt:lpstr>MIND THE GAP</vt:lpstr>
      <vt:lpstr>Oral tradition is not like the telephone game.</vt:lpstr>
      <vt:lpstr>Informal and Controlled  oral tradition employed by traditional middle-eastern communities  is considered the closest model of oral tradition practices employed by the early Christians. </vt:lpstr>
      <vt:lpstr>Slide 21</vt:lpstr>
      <vt:lpstr>Slide 22</vt:lpstr>
      <vt:lpstr>Bailey observed:   “…a story can endure a hundred transmissions through a chain of a hundred and one different people and the inner core of the story remains intact.” </vt:lpstr>
      <vt:lpstr>MIND THE GAP</vt:lpstr>
      <vt:lpstr>MIND THE GAP</vt:lpstr>
      <vt:lpstr>Slide 26</vt:lpstr>
      <vt:lpstr>“That the discussion that resulted as various eyewitnesses own memories of the events, and the early Christian communities formulated their own collective memories of Jesus would have lowered this error rate appears likely, given the research into group processes…”     Robert K.McIver  </vt:lpstr>
      <vt:lpstr>“It might be concluded, then, that a case can be built to support the assertion that the gospel traditions may be used to form a well-informed broad picture of what Jesus did and said.”     Robert K.McIver </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Land of the Bible</dc:title>
  <dc:creator>Peter Kozushko</dc:creator>
  <cp:lastModifiedBy>Owner</cp:lastModifiedBy>
  <cp:revision>117</cp:revision>
  <dcterms:created xsi:type="dcterms:W3CDTF">2016-12-17T23:23:37Z</dcterms:created>
  <dcterms:modified xsi:type="dcterms:W3CDTF">2018-08-09T21:54:17Z</dcterms:modified>
</cp:coreProperties>
</file>