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32" r:id="rId1"/>
    <p:sldMasterId id="2147483744" r:id="rId2"/>
  </p:sldMasterIdLst>
  <p:notesMasterIdLst>
    <p:notesMasterId r:id="rId72"/>
  </p:notesMasterIdLst>
  <p:sldIdLst>
    <p:sldId id="256" r:id="rId3"/>
    <p:sldId id="257" r:id="rId4"/>
    <p:sldId id="258" r:id="rId5"/>
    <p:sldId id="317" r:id="rId6"/>
    <p:sldId id="260" r:id="rId7"/>
    <p:sldId id="261" r:id="rId8"/>
    <p:sldId id="262" r:id="rId9"/>
    <p:sldId id="318" r:id="rId10"/>
    <p:sldId id="264" r:id="rId11"/>
    <p:sldId id="319" r:id="rId12"/>
    <p:sldId id="265" r:id="rId13"/>
    <p:sldId id="267" r:id="rId14"/>
    <p:sldId id="268" r:id="rId15"/>
    <p:sldId id="320" r:id="rId16"/>
    <p:sldId id="269" r:id="rId17"/>
    <p:sldId id="271" r:id="rId18"/>
    <p:sldId id="272" r:id="rId19"/>
    <p:sldId id="273" r:id="rId20"/>
    <p:sldId id="274" r:id="rId21"/>
    <p:sldId id="275" r:id="rId22"/>
    <p:sldId id="321" r:id="rId23"/>
    <p:sldId id="276" r:id="rId24"/>
    <p:sldId id="278" r:id="rId25"/>
    <p:sldId id="322" r:id="rId26"/>
    <p:sldId id="279" r:id="rId27"/>
    <p:sldId id="281" r:id="rId28"/>
    <p:sldId id="282" r:id="rId29"/>
    <p:sldId id="283" r:id="rId30"/>
    <p:sldId id="285" r:id="rId31"/>
    <p:sldId id="284" r:id="rId32"/>
    <p:sldId id="286" r:id="rId33"/>
    <p:sldId id="287" r:id="rId34"/>
    <p:sldId id="289" r:id="rId35"/>
    <p:sldId id="288" r:id="rId36"/>
    <p:sldId id="290" r:id="rId37"/>
    <p:sldId id="291" r:id="rId38"/>
    <p:sldId id="292" r:id="rId39"/>
    <p:sldId id="293" r:id="rId40"/>
    <p:sldId id="294" r:id="rId41"/>
    <p:sldId id="296" r:id="rId42"/>
    <p:sldId id="297" r:id="rId43"/>
    <p:sldId id="295" r:id="rId44"/>
    <p:sldId id="298" r:id="rId45"/>
    <p:sldId id="299" r:id="rId46"/>
    <p:sldId id="300" r:id="rId47"/>
    <p:sldId id="301" r:id="rId48"/>
    <p:sldId id="302" r:id="rId49"/>
    <p:sldId id="32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24" r:id="rId61"/>
    <p:sldId id="315" r:id="rId62"/>
    <p:sldId id="316" r:id="rId63"/>
    <p:sldId id="325" r:id="rId64"/>
    <p:sldId id="326" r:id="rId65"/>
    <p:sldId id="328" r:id="rId66"/>
    <p:sldId id="327" r:id="rId67"/>
    <p:sldId id="329" r:id="rId68"/>
    <p:sldId id="330" r:id="rId69"/>
    <p:sldId id="331" r:id="rId70"/>
    <p:sldId id="332" r:id="rId7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900F"/>
    <a:srgbClr val="F46F0C"/>
    <a:srgbClr val="FCA30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62" autoAdjust="0"/>
    <p:restoredTop sz="94660"/>
  </p:normalViewPr>
  <p:slideViewPr>
    <p:cSldViewPr>
      <p:cViewPr>
        <p:scale>
          <a:sx n="60" d="100"/>
          <a:sy n="60" d="100"/>
        </p:scale>
        <p:origin x="-78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tableStyles" Target="tableStyle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75BC8D-AA59-4D2F-AF24-8F4DC62F0E00}" type="datetimeFigureOut">
              <a:rPr lang="en-US" smtClean="0"/>
              <a:pPr/>
              <a:t>10/9/2012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BB933D-7856-4BB2-AD03-7003D096782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1DCDB-4458-455E-BE86-49C6313E84E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1DCDB-4458-455E-BE86-49C6313E84E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1DCDB-4458-455E-BE86-49C6313E84E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1DCDB-4458-455E-BE86-49C6313E84E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1DCDB-4458-455E-BE86-49C6313E84E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1DCDB-4458-455E-BE86-49C6313E84E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1DCDB-4458-455E-BE86-49C6313E84E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1DCDB-4458-455E-BE86-49C6313E84E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1DCDB-4458-455E-BE86-49C6313E84E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1DCDB-4458-455E-BE86-49C6313E84E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1DCDB-4458-455E-BE86-49C6313E84E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59AF0F-A3A0-488C-9A75-4D9ED5401F0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72BE0C-744B-437D-991F-A465A49C283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1.emf"/><Relationship Id="rId4" Type="http://schemas.openxmlformats.org/officeDocument/2006/relationships/image" Target="../media/image20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2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4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3.emf"/><Relationship Id="rId4" Type="http://schemas.openxmlformats.org/officeDocument/2006/relationships/image" Target="../media/image62.emf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jmp.com/applications/quality/" TargetMode="External"/><Relationship Id="rId3" Type="http://schemas.openxmlformats.org/officeDocument/2006/relationships/hyperlink" Target="http://www.jmp.com/applications/analytical_apps/" TargetMode="External"/><Relationship Id="rId7" Type="http://schemas.openxmlformats.org/officeDocument/2006/relationships/hyperlink" Target="http://www.jmp.com/applications/modeling/" TargetMode="External"/><Relationship Id="rId2" Type="http://schemas.openxmlformats.org/officeDocument/2006/relationships/hyperlink" Target="http://www.jmp.com/application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jmp.com/applications/exploratory_data_analysis/" TargetMode="External"/><Relationship Id="rId11" Type="http://schemas.openxmlformats.org/officeDocument/2006/relationships/hyperlink" Target="http://www.jmp.com/applications/statistics/" TargetMode="External"/><Relationship Id="rId5" Type="http://schemas.openxmlformats.org/officeDocument/2006/relationships/hyperlink" Target="http://www.jmp.com/applications/doe/" TargetMode="External"/><Relationship Id="rId10" Type="http://schemas.openxmlformats.org/officeDocument/2006/relationships/hyperlink" Target="http://www.jmp.com/applications/sixsigma/" TargetMode="External"/><Relationship Id="rId4" Type="http://schemas.openxmlformats.org/officeDocument/2006/relationships/hyperlink" Target="http://www.jmp.com/applications/bizviz/" TargetMode="External"/><Relationship Id="rId9" Type="http://schemas.openxmlformats.org/officeDocument/2006/relationships/hyperlink" Target="http://www.jmp.com/applications/reliability/" TargetMode="Externa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0"/>
            <a:ext cx="7772400" cy="1470025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Ann Arbor ASA</a:t>
            </a:r>
            <a:br>
              <a:rPr lang="en-US" sz="3600" dirty="0" smtClean="0">
                <a:latin typeface="Arial" pitchFamily="34" charset="0"/>
                <a:cs typeface="Arial" pitchFamily="34" charset="0"/>
              </a:rPr>
            </a:br>
            <a:r>
              <a:rPr lang="en-US" sz="3600" dirty="0" smtClean="0">
                <a:latin typeface="Arial" pitchFamily="34" charset="0"/>
                <a:cs typeface="Arial" pitchFamily="34" charset="0"/>
              </a:rPr>
              <a:t>‘Up and Running’ Series: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381000" y="4724400"/>
            <a:ext cx="8458200" cy="15240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Anamaria S. Kazanis, Pstat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ASKSTATS Consulting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Michigan State University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33800" y="26670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J</a:t>
            </a:r>
            <a:r>
              <a:rPr lang="en-US" sz="4800" b="1" dirty="0" smtClean="0">
                <a:solidFill>
                  <a:srgbClr val="F1900F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sz="4800" b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P</a:t>
            </a:r>
            <a:endParaRPr lang="en-US" sz="4800" b="1" dirty="0">
              <a:solidFill>
                <a:srgbClr val="92D05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smtClean="0"/>
              <a:t>• Introduction </a:t>
            </a:r>
          </a:p>
          <a:p>
            <a:pPr>
              <a:buNone/>
            </a:pPr>
            <a:r>
              <a:rPr lang="en-US" dirty="0" smtClean="0"/>
              <a:t>• Launching JMP </a:t>
            </a:r>
          </a:p>
          <a:p>
            <a:pPr>
              <a:buNone/>
            </a:pPr>
            <a:r>
              <a:rPr lang="en-US" dirty="0" smtClean="0">
                <a:solidFill>
                  <a:srgbClr val="F46F0C"/>
                </a:solidFill>
              </a:rPr>
              <a:t>• User Interface </a:t>
            </a:r>
          </a:p>
          <a:p>
            <a:pPr>
              <a:buNone/>
            </a:pPr>
            <a:r>
              <a:rPr lang="en-US" dirty="0" smtClean="0"/>
              <a:t>• Getting Data into JMP </a:t>
            </a:r>
          </a:p>
          <a:p>
            <a:pPr>
              <a:buNone/>
            </a:pPr>
            <a:r>
              <a:rPr lang="en-US" dirty="0" smtClean="0"/>
              <a:t>• Examining Data </a:t>
            </a:r>
          </a:p>
          <a:p>
            <a:pPr>
              <a:buNone/>
            </a:pPr>
            <a:r>
              <a:rPr lang="en-US" dirty="0" smtClean="0"/>
              <a:t>• Manipulating Data </a:t>
            </a:r>
          </a:p>
          <a:p>
            <a:pPr>
              <a:buNone/>
            </a:pPr>
            <a:r>
              <a:rPr lang="en-US" dirty="0" smtClean="0"/>
              <a:t>• Graphing </a:t>
            </a:r>
          </a:p>
          <a:p>
            <a:pPr>
              <a:buNone/>
            </a:pPr>
            <a:r>
              <a:rPr lang="en-US" dirty="0" smtClean="0"/>
              <a:t>• Bivariate Statistics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• Generalized Linear Modeling</a:t>
            </a:r>
          </a:p>
          <a:p>
            <a:pPr>
              <a:buNone/>
            </a:pPr>
            <a:r>
              <a:rPr lang="en-US" dirty="0" smtClean="0"/>
              <a:t>• </a:t>
            </a:r>
            <a:r>
              <a:rPr lang="en-US" dirty="0" smtClean="0"/>
              <a:t>Script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User Interface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4000" dirty="0" smtClean="0"/>
              <a:t>Home Window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1600" dirty="0" smtClean="0"/>
          </a:p>
          <a:p>
            <a:pPr>
              <a:buNone/>
            </a:pPr>
            <a:r>
              <a:rPr lang="en-US" sz="1600" dirty="0" smtClean="0"/>
              <a:t> </a:t>
            </a:r>
          </a:p>
          <a:p>
            <a:pPr>
              <a:buNone/>
            </a:pPr>
            <a:endParaRPr lang="en-US" sz="1600" dirty="0" smtClean="0"/>
          </a:p>
          <a:p>
            <a:pPr>
              <a:buNone/>
            </a:pPr>
            <a:endParaRPr lang="en-US" sz="1600" dirty="0" smtClean="0"/>
          </a:p>
          <a:p>
            <a:pPr>
              <a:buNone/>
            </a:pPr>
            <a:endParaRPr lang="en-US" sz="1600" dirty="0" smtClean="0"/>
          </a:p>
          <a:p>
            <a:pPr>
              <a:buNone/>
            </a:pPr>
            <a:endParaRPr lang="en-US" sz="1600" dirty="0" smtClean="0"/>
          </a:p>
          <a:p>
            <a:pPr>
              <a:buNone/>
            </a:pPr>
            <a:endParaRPr lang="en-US" sz="1600" dirty="0" smtClean="0"/>
          </a:p>
          <a:p>
            <a:pPr>
              <a:buNone/>
            </a:pPr>
            <a:endParaRPr lang="en-US" sz="1600" b="1" i="1" dirty="0" smtClean="0"/>
          </a:p>
          <a:p>
            <a:pPr>
              <a:buNone/>
            </a:pPr>
            <a:endParaRPr lang="en-US" sz="1600" b="1" i="1" dirty="0" smtClean="0"/>
          </a:p>
          <a:p>
            <a:pPr>
              <a:buNone/>
            </a:pPr>
            <a:endParaRPr lang="en-US" sz="1600" b="1" i="1" dirty="0" smtClean="0"/>
          </a:p>
          <a:p>
            <a:pPr>
              <a:buNone/>
            </a:pPr>
            <a:endParaRPr lang="en-US" sz="1600" b="1" i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3201" y="1524000"/>
            <a:ext cx="4724399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71800" y="2819400"/>
            <a:ext cx="4876799" cy="1577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5562600" y="2971800"/>
            <a:ext cx="2277034" cy="369332"/>
          </a:xfrm>
          <a:prstGeom prst="rect">
            <a:avLst/>
          </a:prstGeom>
          <a:noFill/>
          <a:ln w="28575">
            <a:solidFill>
              <a:srgbClr val="F1900F"/>
            </a:solidFill>
          </a:ln>
        </p:spPr>
        <p:txBody>
          <a:bodyPr wrap="none" rtlCol="0">
            <a:spAutoFit/>
          </a:bodyPr>
          <a:lstStyle/>
          <a:p>
            <a:r>
              <a:rPr lang="en-US" i="1" dirty="0" smtClean="0"/>
              <a:t>Tip of the Day </a:t>
            </a:r>
            <a:r>
              <a:rPr lang="en-US" dirty="0" smtClean="0"/>
              <a:t>window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467600" y="2438400"/>
            <a:ext cx="1447800" cy="338554"/>
          </a:xfrm>
          <a:prstGeom prst="rect">
            <a:avLst/>
          </a:prstGeom>
          <a:noFill/>
          <a:ln w="28575">
            <a:solidFill>
              <a:srgbClr val="F1900F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open windows</a:t>
            </a:r>
            <a:endParaRPr lang="en-US" sz="1600" dirty="0"/>
          </a:p>
        </p:txBody>
      </p:sp>
      <p:cxnSp>
        <p:nvCxnSpPr>
          <p:cNvPr id="16" name="Straight Arrow Connector 15"/>
          <p:cNvCxnSpPr>
            <a:stCxn id="11" idx="1"/>
          </p:cNvCxnSpPr>
          <p:nvPr/>
        </p:nvCxnSpPr>
        <p:spPr>
          <a:xfrm flipH="1" flipV="1">
            <a:off x="6705600" y="2590800"/>
            <a:ext cx="762000" cy="1687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2590800" y="1905000"/>
            <a:ext cx="1600200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29" idx="3"/>
          </p:cNvCxnSpPr>
          <p:nvPr/>
        </p:nvCxnSpPr>
        <p:spPr>
          <a:xfrm flipV="1">
            <a:off x="2611827" y="2438400"/>
            <a:ext cx="1960173" cy="322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32" idx="3"/>
          </p:cNvCxnSpPr>
          <p:nvPr/>
        </p:nvCxnSpPr>
        <p:spPr>
          <a:xfrm flipV="1">
            <a:off x="2621075" y="2438400"/>
            <a:ext cx="2408125" cy="4894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838200" y="1752600"/>
            <a:ext cx="1755289" cy="369332"/>
          </a:xfrm>
          <a:prstGeom prst="rect">
            <a:avLst/>
          </a:prstGeom>
          <a:ln w="28575">
            <a:solidFill>
              <a:srgbClr val="F1900F"/>
            </a:solidFill>
          </a:ln>
        </p:spPr>
        <p:txBody>
          <a:bodyPr wrap="none">
            <a:spAutoFit/>
          </a:bodyPr>
          <a:lstStyle/>
          <a:p>
            <a:r>
              <a:rPr lang="en-US" dirty="0" smtClean="0"/>
              <a:t>open recent files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838200" y="2286000"/>
            <a:ext cx="1773627" cy="369332"/>
          </a:xfrm>
          <a:prstGeom prst="rect">
            <a:avLst/>
          </a:prstGeom>
          <a:ln w="28575">
            <a:solidFill>
              <a:srgbClr val="F1900F"/>
            </a:solidFill>
          </a:ln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dirty="0" smtClean="0"/>
              <a:t>filter recent files 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04800" y="2743200"/>
            <a:ext cx="2316275" cy="369332"/>
          </a:xfrm>
          <a:prstGeom prst="rect">
            <a:avLst/>
          </a:prstGeom>
          <a:ln w="28575">
            <a:solidFill>
              <a:srgbClr val="F1900F"/>
            </a:solidFill>
          </a:ln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dirty="0" smtClean="0"/>
              <a:t>clear recent files filters</a:t>
            </a:r>
          </a:p>
        </p:txBody>
      </p:sp>
      <p:sp>
        <p:nvSpPr>
          <p:cNvPr id="35" name="Rectangle 34"/>
          <p:cNvSpPr/>
          <p:nvPr/>
        </p:nvSpPr>
        <p:spPr>
          <a:xfrm>
            <a:off x="4267200" y="5867400"/>
            <a:ext cx="4114800" cy="369332"/>
          </a:xfrm>
          <a:prstGeom prst="rect">
            <a:avLst/>
          </a:prstGeom>
          <a:ln w="28575">
            <a:solidFill>
              <a:srgbClr val="F1900F"/>
            </a:solidFill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i="1" dirty="0" smtClean="0"/>
              <a:t>Beginner’s Tutorial - </a:t>
            </a:r>
            <a:r>
              <a:rPr lang="en-US" dirty="0" smtClean="0"/>
              <a:t>basic analysis of data</a:t>
            </a:r>
            <a:endParaRPr lang="en-US" dirty="0"/>
          </a:p>
        </p:txBody>
      </p:sp>
      <p:cxnSp>
        <p:nvCxnSpPr>
          <p:cNvPr id="37" name="Straight Arrow Connector 36"/>
          <p:cNvCxnSpPr/>
          <p:nvPr/>
        </p:nvCxnSpPr>
        <p:spPr>
          <a:xfrm flipV="1">
            <a:off x="4876800" y="4267200"/>
            <a:ext cx="0" cy="1600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H="1" flipV="1">
            <a:off x="3733800" y="5181600"/>
            <a:ext cx="1143000" cy="685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152400" y="4572000"/>
            <a:ext cx="2590800" cy="754053"/>
          </a:xfrm>
          <a:prstGeom prst="rect">
            <a:avLst/>
          </a:prstGeom>
          <a:ln w="28575">
            <a:solidFill>
              <a:srgbClr val="F1900F"/>
            </a:solidFill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500" i="1" dirty="0" smtClean="0"/>
              <a:t>uncheck</a:t>
            </a:r>
            <a:r>
              <a:rPr lang="en-US" sz="1500" dirty="0" smtClean="0"/>
              <a:t> - </a:t>
            </a:r>
            <a:r>
              <a:rPr lang="en-US" sz="1500" b="1" i="1" dirty="0" smtClean="0"/>
              <a:t>Show tips at startup </a:t>
            </a:r>
          </a:p>
          <a:p>
            <a:r>
              <a:rPr lang="en-US" sz="1400" dirty="0" smtClean="0"/>
              <a:t>to not see </a:t>
            </a:r>
            <a:r>
              <a:rPr lang="en-US" sz="1400" i="1" dirty="0" smtClean="0"/>
              <a:t>Tip of the Day </a:t>
            </a:r>
            <a:r>
              <a:rPr lang="en-US" sz="1400" dirty="0" smtClean="0"/>
              <a:t>window  upon launching  J</a:t>
            </a:r>
            <a:r>
              <a:rPr lang="en-US" sz="1400" i="1" dirty="0" smtClean="0"/>
              <a:t>MP </a:t>
            </a:r>
          </a:p>
        </p:txBody>
      </p:sp>
      <p:cxnSp>
        <p:nvCxnSpPr>
          <p:cNvPr id="42" name="Straight Arrow Connector 41"/>
          <p:cNvCxnSpPr>
            <a:stCxn id="41" idx="0"/>
          </p:cNvCxnSpPr>
          <p:nvPr/>
        </p:nvCxnSpPr>
        <p:spPr>
          <a:xfrm flipV="1">
            <a:off x="1447800" y="4191000"/>
            <a:ext cx="144780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Date Placeholder 4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User Interface </a:t>
            </a:r>
            <a:br>
              <a:rPr lang="en-US" dirty="0" smtClean="0"/>
            </a:br>
            <a:r>
              <a:rPr lang="en-US" sz="4000" dirty="0" smtClean="0"/>
              <a:t>JMP Starter Window</a:t>
            </a:r>
            <a:endParaRPr lang="en-US" sz="4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1587" b="1587"/>
          <a:stretch>
            <a:fillRect/>
          </a:stretch>
        </p:blipFill>
        <p:spPr bwMode="auto">
          <a:xfrm>
            <a:off x="3581400" y="1524000"/>
            <a:ext cx="5267357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28600" y="1371600"/>
            <a:ext cx="3276600" cy="3231654"/>
          </a:xfrm>
          <a:prstGeom prst="rect">
            <a:avLst/>
          </a:prstGeom>
          <a:ln w="190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 Alternative access to most  </a:t>
            </a:r>
          </a:p>
          <a:p>
            <a:r>
              <a:rPr lang="en-US" dirty="0" smtClean="0"/>
              <a:t>  commands found on the  main </a:t>
            </a:r>
          </a:p>
          <a:p>
            <a:r>
              <a:rPr lang="en-US" dirty="0" smtClean="0"/>
              <a:t>  menu or on toolbars </a:t>
            </a:r>
          </a:p>
          <a:p>
            <a:endParaRPr lang="en-US" sz="800" b="1" i="1" dirty="0" smtClean="0"/>
          </a:p>
          <a:p>
            <a:r>
              <a:rPr lang="en-US" b="1" i="1" dirty="0" smtClean="0"/>
              <a:t>  View  </a:t>
            </a:r>
            <a:r>
              <a:rPr lang="en-US" b="1" i="1" dirty="0" smtClean="0">
                <a:sym typeface="Wingdings" pitchFamily="2" charset="2"/>
              </a:rPr>
              <a:t> </a:t>
            </a:r>
            <a:r>
              <a:rPr lang="en-US" b="1" i="1" dirty="0" smtClean="0"/>
              <a:t> JMP Starter </a:t>
            </a:r>
          </a:p>
          <a:p>
            <a:endParaRPr lang="en-US" sz="1400" b="1" i="1" dirty="0" smtClean="0"/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 </a:t>
            </a:r>
            <a:r>
              <a:rPr lang="en-US" sz="2400" b="1" i="1" dirty="0" smtClean="0"/>
              <a:t>File </a:t>
            </a:r>
            <a:r>
              <a:rPr lang="en-US" dirty="0" smtClean="0"/>
              <a:t>	                 </a:t>
            </a:r>
            <a:r>
              <a:rPr lang="en-US" sz="1600" dirty="0" smtClean="0"/>
              <a:t>Analyze  </a:t>
            </a:r>
          </a:p>
          <a:p>
            <a:r>
              <a:rPr lang="en-US" sz="1600" dirty="0" smtClean="0"/>
              <a:t> </a:t>
            </a:r>
          </a:p>
          <a:p>
            <a:r>
              <a:rPr lang="en-US" sz="1600" dirty="0" smtClean="0"/>
              <a:t>   		  Graph </a:t>
            </a:r>
          </a:p>
          <a:p>
            <a:r>
              <a:rPr lang="en-US" sz="800" dirty="0" smtClean="0"/>
              <a:t>		     </a:t>
            </a:r>
          </a:p>
          <a:p>
            <a:r>
              <a:rPr lang="en-US" sz="1600" dirty="0" smtClean="0"/>
              <a:t>                                             DOE 	  		  Tables </a:t>
            </a:r>
          </a:p>
          <a:p>
            <a:r>
              <a:rPr lang="en-US" sz="1600" dirty="0" smtClean="0"/>
              <a:t>	   Interact with SAS</a:t>
            </a:r>
            <a:endParaRPr lang="en-US" sz="1600" dirty="0"/>
          </a:p>
        </p:txBody>
      </p:sp>
      <p:sp>
        <p:nvSpPr>
          <p:cNvPr id="28" name="Left Bracket 27"/>
          <p:cNvSpPr/>
          <p:nvPr/>
        </p:nvSpPr>
        <p:spPr>
          <a:xfrm>
            <a:off x="3276600" y="2743200"/>
            <a:ext cx="381000" cy="533400"/>
          </a:xfrm>
          <a:prstGeom prst="leftBracket">
            <a:avLst/>
          </a:prstGeom>
          <a:ln w="19050">
            <a:solidFill>
              <a:srgbClr val="FCA30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Left Bracket 28"/>
          <p:cNvSpPr/>
          <p:nvPr/>
        </p:nvSpPr>
        <p:spPr>
          <a:xfrm>
            <a:off x="3276600" y="3276600"/>
            <a:ext cx="381000" cy="457200"/>
          </a:xfrm>
          <a:prstGeom prst="leftBracket">
            <a:avLst/>
          </a:prstGeom>
          <a:ln w="19050">
            <a:solidFill>
              <a:srgbClr val="FCA30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0" name="Straight Connector 29"/>
          <p:cNvCxnSpPr/>
          <p:nvPr/>
        </p:nvCxnSpPr>
        <p:spPr>
          <a:xfrm flipH="1">
            <a:off x="2819400" y="4038600"/>
            <a:ext cx="838200" cy="76200"/>
          </a:xfrm>
          <a:prstGeom prst="line">
            <a:avLst/>
          </a:prstGeom>
          <a:ln w="19050">
            <a:solidFill>
              <a:srgbClr val="FCA30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2819400" y="3886200"/>
            <a:ext cx="838200" cy="0"/>
          </a:xfrm>
          <a:prstGeom prst="line">
            <a:avLst/>
          </a:prstGeom>
          <a:ln w="19050">
            <a:solidFill>
              <a:srgbClr val="FCA30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2819400" y="4191000"/>
            <a:ext cx="838200" cy="152400"/>
          </a:xfrm>
          <a:prstGeom prst="line">
            <a:avLst/>
          </a:prstGeom>
          <a:ln w="19050">
            <a:solidFill>
              <a:srgbClr val="FCA30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28" idx="1"/>
          </p:cNvCxnSpPr>
          <p:nvPr/>
        </p:nvCxnSpPr>
        <p:spPr>
          <a:xfrm flipH="1">
            <a:off x="2819400" y="3009900"/>
            <a:ext cx="457200" cy="38100"/>
          </a:xfrm>
          <a:prstGeom prst="line">
            <a:avLst/>
          </a:prstGeom>
          <a:ln w="19050">
            <a:solidFill>
              <a:srgbClr val="FCA30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29" idx="1"/>
          </p:cNvCxnSpPr>
          <p:nvPr/>
        </p:nvCxnSpPr>
        <p:spPr>
          <a:xfrm flipH="1">
            <a:off x="2819400" y="3505200"/>
            <a:ext cx="457200" cy="0"/>
          </a:xfrm>
          <a:prstGeom prst="line">
            <a:avLst/>
          </a:prstGeom>
          <a:ln w="19050">
            <a:solidFill>
              <a:srgbClr val="FCA30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User Interface </a:t>
            </a:r>
            <a:br>
              <a:rPr lang="en-US" dirty="0" smtClean="0"/>
            </a:br>
            <a:r>
              <a:rPr lang="en-US" sz="4000" dirty="0" smtClean="0"/>
              <a:t>JMP Starter Window</a:t>
            </a:r>
            <a:endParaRPr lang="en-US" sz="4000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152400" y="2133601"/>
            <a:ext cx="4191000" cy="3505200"/>
          </a:xfrm>
        </p:spPr>
        <p:txBody>
          <a:bodyPr>
            <a:normAutofit/>
          </a:bodyPr>
          <a:lstStyle/>
          <a:p>
            <a:r>
              <a:rPr lang="en-US" b="1" i="1" dirty="0" smtClean="0"/>
              <a:t>Basic </a:t>
            </a:r>
          </a:p>
          <a:p>
            <a:pPr lvl="1">
              <a:buNone/>
            </a:pPr>
            <a:r>
              <a:rPr lang="en-US" dirty="0" smtClean="0"/>
              <a:t>–  Univariate and Bivariate analyses </a:t>
            </a:r>
          </a:p>
          <a:p>
            <a:pPr lvl="2">
              <a:buNone/>
            </a:pPr>
            <a:r>
              <a:rPr lang="en-US" sz="1600" dirty="0" smtClean="0"/>
              <a:t>•  </a:t>
            </a:r>
            <a:r>
              <a:rPr lang="en-US" dirty="0" smtClean="0"/>
              <a:t>Distributions </a:t>
            </a:r>
          </a:p>
          <a:p>
            <a:pPr lvl="2">
              <a:buNone/>
            </a:pPr>
            <a:r>
              <a:rPr lang="en-US" dirty="0" smtClean="0"/>
              <a:t>•  Single response</a:t>
            </a:r>
            <a:r>
              <a:rPr lang="en-US" i="1" dirty="0" smtClean="0"/>
              <a:t>(y) and a single factor (x) </a:t>
            </a:r>
          </a:p>
          <a:p>
            <a:pPr lvl="3">
              <a:buNone/>
            </a:pPr>
            <a:r>
              <a:rPr lang="en-US" sz="1400" dirty="0" smtClean="0"/>
              <a:t>–  </a:t>
            </a:r>
            <a:r>
              <a:rPr lang="en-US" dirty="0" smtClean="0"/>
              <a:t>analysis according to whether variables are continuous or categorical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7200" y="1772992"/>
            <a:ext cx="4724400" cy="432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smtClean="0"/>
              <a:t>• Introduction </a:t>
            </a:r>
          </a:p>
          <a:p>
            <a:pPr>
              <a:buNone/>
            </a:pPr>
            <a:r>
              <a:rPr lang="en-US" dirty="0" smtClean="0"/>
              <a:t>• Launching JMP </a:t>
            </a:r>
          </a:p>
          <a:p>
            <a:pPr>
              <a:buNone/>
            </a:pPr>
            <a:r>
              <a:rPr lang="en-US" dirty="0" smtClean="0"/>
              <a:t>• User Interface </a:t>
            </a:r>
          </a:p>
          <a:p>
            <a:pPr>
              <a:buNone/>
            </a:pPr>
            <a:r>
              <a:rPr lang="en-US" dirty="0" smtClean="0">
                <a:solidFill>
                  <a:srgbClr val="F46F0C"/>
                </a:solidFill>
              </a:rPr>
              <a:t>• Getting Data into JMP </a:t>
            </a:r>
          </a:p>
          <a:p>
            <a:pPr>
              <a:buNone/>
            </a:pPr>
            <a:r>
              <a:rPr lang="en-US" dirty="0" smtClean="0"/>
              <a:t>• Examining Data </a:t>
            </a:r>
          </a:p>
          <a:p>
            <a:pPr>
              <a:buNone/>
            </a:pPr>
            <a:r>
              <a:rPr lang="en-US" dirty="0" smtClean="0"/>
              <a:t>• Manipulating Data </a:t>
            </a:r>
          </a:p>
          <a:p>
            <a:pPr>
              <a:buNone/>
            </a:pPr>
            <a:r>
              <a:rPr lang="en-US" dirty="0" smtClean="0"/>
              <a:t>• Graphing </a:t>
            </a:r>
          </a:p>
          <a:p>
            <a:pPr>
              <a:buNone/>
            </a:pPr>
            <a:r>
              <a:rPr lang="en-US" dirty="0" smtClean="0"/>
              <a:t>• Bivariate Statistics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• Generalized Linear Modeling</a:t>
            </a:r>
          </a:p>
          <a:p>
            <a:pPr>
              <a:buNone/>
            </a:pPr>
            <a:r>
              <a:rPr lang="en-US" dirty="0" smtClean="0"/>
              <a:t>• </a:t>
            </a:r>
            <a:r>
              <a:rPr lang="en-US" dirty="0" smtClean="0"/>
              <a:t>Script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Getting Data into JMP </a:t>
            </a:r>
            <a:br>
              <a:rPr lang="en-US" dirty="0" smtClean="0"/>
            </a:br>
            <a:r>
              <a:rPr lang="en-US" dirty="0" smtClean="0"/>
              <a:t>New </a:t>
            </a:r>
            <a:r>
              <a:rPr lang="en-US" b="1" i="1" dirty="0" smtClean="0"/>
              <a:t>Data Tables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8229600" cy="990600"/>
          </a:xfrm>
        </p:spPr>
        <p:txBody>
          <a:bodyPr>
            <a:normAutofit fontScale="77500" lnSpcReduction="20000"/>
          </a:bodyPr>
          <a:lstStyle/>
          <a:p>
            <a:r>
              <a:rPr lang="en-US" b="1" i="1" dirty="0" smtClean="0"/>
              <a:t>File </a:t>
            </a:r>
            <a:r>
              <a:rPr lang="en-US" b="1" i="1" dirty="0" smtClean="0">
                <a:sym typeface="Wingdings" pitchFamily="2" charset="2"/>
              </a:rPr>
              <a:t></a:t>
            </a:r>
            <a:r>
              <a:rPr lang="en-US" b="1" i="1" dirty="0" smtClean="0"/>
              <a:t> New </a:t>
            </a:r>
            <a:r>
              <a:rPr lang="en-US" b="1" i="1" dirty="0" smtClean="0">
                <a:sym typeface="Wingdings" pitchFamily="2" charset="2"/>
              </a:rPr>
              <a:t></a:t>
            </a:r>
            <a:r>
              <a:rPr lang="en-US" b="1" i="1" dirty="0" smtClean="0"/>
              <a:t> Data Table </a:t>
            </a:r>
          </a:p>
          <a:p>
            <a:pPr lvl="1">
              <a:buNone/>
            </a:pPr>
            <a:r>
              <a:rPr lang="en-US" dirty="0" smtClean="0"/>
              <a:t>– Empty </a:t>
            </a:r>
            <a:r>
              <a:rPr lang="en-US" i="1" dirty="0" smtClean="0"/>
              <a:t>data table </a:t>
            </a:r>
            <a:r>
              <a:rPr lang="en-US" dirty="0" smtClean="0"/>
              <a:t>with no </a:t>
            </a:r>
            <a:r>
              <a:rPr lang="en-US" i="1" dirty="0" smtClean="0"/>
              <a:t>rows </a:t>
            </a:r>
          </a:p>
          <a:p>
            <a:pPr lvl="1">
              <a:buNone/>
            </a:pPr>
            <a:r>
              <a:rPr lang="en-US" dirty="0" smtClean="0"/>
              <a:t>– One numeric column, labeled </a:t>
            </a:r>
            <a:r>
              <a:rPr lang="en-US" i="1" dirty="0" smtClean="0"/>
              <a:t>Column 1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5342" y="2590800"/>
            <a:ext cx="576184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Getting Data into JMP</a:t>
            </a:r>
            <a:br>
              <a:rPr lang="en-US" dirty="0" smtClean="0"/>
            </a:br>
            <a:r>
              <a:rPr lang="en-US" dirty="0" smtClean="0"/>
              <a:t>Sample JMP Files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 flipH="1">
            <a:off x="381000" y="1676400"/>
            <a:ext cx="8534400" cy="3810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000" b="1" i="1" dirty="0" smtClean="0"/>
              <a:t>File </a:t>
            </a:r>
            <a:r>
              <a:rPr lang="en-US" sz="2000" b="1" i="1" dirty="0" smtClean="0">
                <a:sym typeface="Wingdings" pitchFamily="2" charset="2"/>
              </a:rPr>
              <a:t> </a:t>
            </a:r>
            <a:r>
              <a:rPr lang="en-US" sz="2000" b="1" i="1" dirty="0" smtClean="0"/>
              <a:t>Open </a:t>
            </a:r>
            <a:r>
              <a:rPr lang="en-US" sz="2000" b="1" i="1" dirty="0" smtClean="0">
                <a:sym typeface="Wingdings" pitchFamily="2" charset="2"/>
              </a:rPr>
              <a:t> </a:t>
            </a:r>
            <a:r>
              <a:rPr lang="pt-BR" sz="2000" i="1" dirty="0" smtClean="0"/>
              <a:t>C:\Program Files (x86)\SAS\JMP\10\Samples\Data\Big </a:t>
            </a:r>
            <a:r>
              <a:rPr lang="en-US" sz="2000" i="1" dirty="0" smtClean="0"/>
              <a:t>Class.jmp</a:t>
            </a:r>
            <a:endParaRPr lang="en-US" sz="20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2133600"/>
            <a:ext cx="58674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Getting Data into JMP</a:t>
            </a:r>
            <a:br>
              <a:rPr lang="en-US" dirty="0" smtClean="0"/>
            </a:br>
            <a:r>
              <a:rPr lang="en-US" dirty="0" smtClean="0"/>
              <a:t>Sample JMP Files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half" idx="1"/>
          </p:nvPr>
        </p:nvSpPr>
        <p:spPr>
          <a:xfrm>
            <a:off x="457200" y="2667000"/>
            <a:ext cx="2895600" cy="1219199"/>
          </a:xfrm>
        </p:spPr>
        <p:txBody>
          <a:bodyPr/>
          <a:lstStyle/>
          <a:p>
            <a:r>
              <a:rPr lang="en-US" dirty="0" smtClean="0"/>
              <a:t>Sample Data </a:t>
            </a:r>
          </a:p>
          <a:p>
            <a:pPr lvl="1">
              <a:buNone/>
            </a:pPr>
            <a:r>
              <a:rPr lang="en-US" dirty="0" smtClean="0"/>
              <a:t>–</a:t>
            </a:r>
            <a:r>
              <a:rPr lang="en-US" b="1" i="1" dirty="0" smtClean="0"/>
              <a:t>Big Class.jmp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69869" y="1600200"/>
            <a:ext cx="5416932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Getting Data into JMP</a:t>
            </a:r>
            <a:br>
              <a:rPr lang="en-US" dirty="0" smtClean="0"/>
            </a:br>
            <a:r>
              <a:rPr lang="en-US" dirty="0" smtClean="0"/>
              <a:t>Importing an Excel </a:t>
            </a:r>
            <a:r>
              <a:rPr lang="en-US" i="1" dirty="0" smtClean="0"/>
              <a:t>*.csv </a:t>
            </a:r>
            <a:r>
              <a:rPr lang="en-US" dirty="0" smtClean="0"/>
              <a:t>file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267200" cy="342899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• </a:t>
            </a:r>
            <a:r>
              <a:rPr lang="en-US" b="1" dirty="0" smtClean="0"/>
              <a:t>File </a:t>
            </a:r>
            <a:r>
              <a:rPr lang="en-US" b="1" dirty="0" smtClean="0">
                <a:sym typeface="Wingdings" pitchFamily="2" charset="2"/>
              </a:rPr>
              <a:t></a:t>
            </a:r>
            <a:r>
              <a:rPr lang="en-US" b="1" dirty="0" smtClean="0"/>
              <a:t> Open </a:t>
            </a:r>
          </a:p>
          <a:p>
            <a:pPr>
              <a:buNone/>
            </a:pPr>
            <a:r>
              <a:rPr lang="en-US" b="1" dirty="0" smtClean="0"/>
              <a:t>Open as: </a:t>
            </a:r>
          </a:p>
          <a:p>
            <a:pPr>
              <a:buNone/>
            </a:pPr>
            <a:r>
              <a:rPr lang="en-US" b="1" dirty="0" smtClean="0"/>
              <a:t>Data, using best guess</a:t>
            </a:r>
          </a:p>
          <a:p>
            <a:pPr>
              <a:buNone/>
            </a:pPr>
            <a:r>
              <a:rPr lang="en-US" b="1" i="1" dirty="0" smtClean="0"/>
              <a:t> crab.csv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717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6200" y="1676400"/>
            <a:ext cx="5066571" cy="4495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Getting Data into JMP</a:t>
            </a:r>
            <a:br>
              <a:rPr lang="en-US" dirty="0" smtClean="0"/>
            </a:br>
            <a:r>
              <a:rPr lang="en-US" dirty="0" smtClean="0"/>
              <a:t>Importing an Excel </a:t>
            </a:r>
            <a:r>
              <a:rPr lang="en-US" i="1" dirty="0" smtClean="0"/>
              <a:t>*.csv </a:t>
            </a:r>
            <a:r>
              <a:rPr lang="en-US" dirty="0" smtClean="0"/>
              <a:t>file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2514600"/>
            <a:ext cx="2743200" cy="2895600"/>
          </a:xfrm>
        </p:spPr>
        <p:txBody>
          <a:bodyPr/>
          <a:lstStyle/>
          <a:p>
            <a:r>
              <a:rPr lang="en-US" b="1" dirty="0" smtClean="0"/>
              <a:t>Excel </a:t>
            </a:r>
          </a:p>
          <a:p>
            <a:pPr lvl="1"/>
            <a:r>
              <a:rPr lang="en-US" b="1" i="1" dirty="0" smtClean="0"/>
              <a:t>crab.csv</a:t>
            </a:r>
          </a:p>
          <a:p>
            <a:pPr lvl="4">
              <a:buNone/>
            </a:pPr>
            <a:endParaRPr lang="en-US" b="1" i="1" dirty="0" smtClean="0"/>
          </a:p>
          <a:p>
            <a:r>
              <a:rPr lang="en-US" b="1" i="1" dirty="0" smtClean="0"/>
              <a:t>File </a:t>
            </a:r>
            <a:r>
              <a:rPr lang="en-US" b="1" i="1" dirty="0" smtClean="0">
                <a:sym typeface="Wingdings" pitchFamily="2" charset="2"/>
              </a:rPr>
              <a:t> </a:t>
            </a:r>
            <a:r>
              <a:rPr lang="en-US" b="1" i="1" dirty="0" smtClean="0"/>
              <a:t>Save as</a:t>
            </a:r>
          </a:p>
          <a:p>
            <a:pPr lvl="1"/>
            <a:r>
              <a:rPr lang="en-US" b="1" i="1" dirty="0" smtClean="0"/>
              <a:t>crab.jmp</a:t>
            </a:r>
            <a:endParaRPr lang="en-US" b="1" i="1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5600" y="1752600"/>
            <a:ext cx="5982394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Disclosure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•</a:t>
            </a:r>
            <a:r>
              <a:rPr lang="en-US" dirty="0"/>
              <a:t>Portions of the presentation were taken </a:t>
            </a:r>
            <a:r>
              <a:rPr lang="en-US" i="1" dirty="0"/>
              <a:t>verbatim from the following sources: </a:t>
            </a:r>
          </a:p>
          <a:p>
            <a:pPr>
              <a:buNone/>
            </a:pPr>
            <a:endParaRPr lang="en-US" sz="2800" dirty="0"/>
          </a:p>
          <a:p>
            <a:pPr lvl="1">
              <a:buNone/>
            </a:pPr>
            <a:r>
              <a:rPr lang="en-US" dirty="0" smtClean="0"/>
              <a:t>–</a:t>
            </a:r>
            <a:r>
              <a:rPr lang="en-US" dirty="0"/>
              <a:t> </a:t>
            </a:r>
            <a:r>
              <a:rPr lang="en-US" dirty="0" smtClean="0"/>
              <a:t>JMP 10.0.0 </a:t>
            </a:r>
            <a:r>
              <a:rPr lang="en-US" dirty="0"/>
              <a:t>– </a:t>
            </a:r>
            <a:r>
              <a:rPr lang="en-US" b="1" i="1" dirty="0"/>
              <a:t>Help documentation </a:t>
            </a:r>
            <a:endParaRPr lang="en-US" b="1" i="1" dirty="0" smtClean="0"/>
          </a:p>
          <a:p>
            <a:pPr lvl="1">
              <a:buNone/>
            </a:pPr>
            <a:endParaRPr lang="en-US" b="1" i="1" dirty="0"/>
          </a:p>
          <a:p>
            <a:pPr lvl="1">
              <a:buNone/>
            </a:pPr>
            <a:r>
              <a:rPr lang="en-US" dirty="0" smtClean="0"/>
              <a:t>– Hinrichs</a:t>
            </a:r>
            <a:r>
              <a:rPr lang="en-US" dirty="0"/>
              <a:t>, Curt &amp; Boiler. 2010 </a:t>
            </a:r>
            <a:r>
              <a:rPr lang="en-US" dirty="0" smtClean="0"/>
              <a:t> </a:t>
            </a:r>
            <a:r>
              <a:rPr lang="en-US" i="1" dirty="0" smtClean="0"/>
              <a:t>JMP </a:t>
            </a:r>
            <a:r>
              <a:rPr lang="en-US" i="1" dirty="0"/>
              <a:t>Essentials: </a:t>
            </a:r>
            <a:endParaRPr lang="en-US" i="1" dirty="0" smtClean="0"/>
          </a:p>
          <a:p>
            <a:pPr lvl="1">
              <a:buNone/>
            </a:pPr>
            <a:r>
              <a:rPr lang="en-US" i="1" dirty="0"/>
              <a:t> </a:t>
            </a:r>
            <a:r>
              <a:rPr lang="en-US" i="1" dirty="0" smtClean="0"/>
              <a:t>  An </a:t>
            </a:r>
            <a:r>
              <a:rPr lang="en-US" i="1" dirty="0"/>
              <a:t>Illustrated Step-by-Step Guide for New Users. </a:t>
            </a:r>
            <a:r>
              <a:rPr lang="en-US" i="1" dirty="0" smtClean="0"/>
              <a:t> </a:t>
            </a:r>
          </a:p>
          <a:p>
            <a:pPr lvl="1">
              <a:buNone/>
            </a:pPr>
            <a:r>
              <a:rPr lang="en-US" i="1" dirty="0"/>
              <a:t> </a:t>
            </a:r>
            <a:r>
              <a:rPr lang="en-US" i="1" dirty="0" smtClean="0"/>
              <a:t>  Cary</a:t>
            </a:r>
            <a:r>
              <a:rPr lang="en-US" i="1" dirty="0"/>
              <a:t>, NC: SAS Institute Inc.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Getting Data into JMP </a:t>
            </a:r>
            <a:br>
              <a:rPr lang="en-US" dirty="0" smtClean="0"/>
            </a:br>
            <a:r>
              <a:rPr lang="en-US" dirty="0" smtClean="0"/>
              <a:t>Import Data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676400"/>
            <a:ext cx="3581400" cy="43434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400" dirty="0" smtClean="0"/>
              <a:t>Default </a:t>
            </a:r>
          </a:p>
          <a:p>
            <a:pPr>
              <a:buNone/>
            </a:pPr>
            <a:r>
              <a:rPr lang="en-US" sz="1400" dirty="0" smtClean="0"/>
              <a:t>•Comma-separated (.csv) </a:t>
            </a:r>
          </a:p>
          <a:p>
            <a:pPr>
              <a:buNone/>
            </a:pPr>
            <a:r>
              <a:rPr lang="en-US" sz="1400" dirty="0" smtClean="0"/>
              <a:t>•.dat files that consist of text </a:t>
            </a:r>
          </a:p>
          <a:p>
            <a:pPr>
              <a:buNone/>
            </a:pPr>
            <a:r>
              <a:rPr lang="en-US" sz="1400" dirty="0" smtClean="0"/>
              <a:t>•ESRI shapefiles (.shp) </a:t>
            </a:r>
          </a:p>
          <a:p>
            <a:pPr>
              <a:buNone/>
            </a:pPr>
            <a:r>
              <a:rPr lang="en-US" sz="1400" dirty="0" smtClean="0"/>
              <a:t>•Flow Cytometry versions 2.0 + 3.0(.fcs) </a:t>
            </a:r>
          </a:p>
          <a:p>
            <a:pPr>
              <a:buNone/>
            </a:pPr>
            <a:r>
              <a:rPr lang="en-US" sz="1400" dirty="0" smtClean="0"/>
              <a:t>•HTML (.htm, .html) </a:t>
            </a:r>
          </a:p>
          <a:p>
            <a:pPr>
              <a:buNone/>
            </a:pPr>
            <a:r>
              <a:rPr lang="en-US" sz="1400" dirty="0" smtClean="0"/>
              <a:t>•Microsoft Excel 1997–2003 (.xls) </a:t>
            </a:r>
          </a:p>
          <a:p>
            <a:pPr>
              <a:buNone/>
            </a:pPr>
            <a:r>
              <a:rPr lang="en-US" sz="1400" dirty="0" smtClean="0"/>
              <a:t>•Minitab (.mtw, .mtp, but not .mpj) </a:t>
            </a:r>
          </a:p>
          <a:p>
            <a:pPr>
              <a:buNone/>
            </a:pPr>
            <a:r>
              <a:rPr lang="en-US" sz="1400" dirty="0" smtClean="0"/>
              <a:t>•Plain text (.txt) </a:t>
            </a:r>
          </a:p>
          <a:p>
            <a:pPr>
              <a:buNone/>
            </a:pPr>
            <a:r>
              <a:rPr lang="en-US" sz="1400" dirty="0" smtClean="0"/>
              <a:t>•SAS transport (.xpt, .stx) </a:t>
            </a:r>
          </a:p>
          <a:p>
            <a:pPr>
              <a:buNone/>
            </a:pPr>
            <a:r>
              <a:rPr lang="en-US" sz="1400" dirty="0" smtClean="0"/>
              <a:t>•SAS versions 6–9 on Macintosh </a:t>
            </a:r>
          </a:p>
          <a:p>
            <a:pPr lvl="1">
              <a:buNone/>
            </a:pPr>
            <a:r>
              <a:rPr lang="en-US" sz="1400" dirty="0" smtClean="0"/>
              <a:t>– (.sas7bdat, .ssd, .ssd01, .saseb$data) </a:t>
            </a:r>
          </a:p>
          <a:p>
            <a:pPr>
              <a:buNone/>
            </a:pPr>
            <a:r>
              <a:rPr lang="en-US" sz="1400" dirty="0" smtClean="0"/>
              <a:t>•SAS versions 6–9 on Windows </a:t>
            </a:r>
          </a:p>
          <a:p>
            <a:pPr lvl="1">
              <a:buNone/>
            </a:pPr>
            <a:r>
              <a:rPr lang="en-US" sz="1400" dirty="0" smtClean="0"/>
              <a:t>– (.sd2, .sd5, .sd7, .sas7bdat) </a:t>
            </a:r>
          </a:p>
          <a:p>
            <a:pPr>
              <a:buNone/>
            </a:pPr>
            <a:r>
              <a:rPr lang="en-US" sz="1400" dirty="0" smtClean="0"/>
              <a:t>•SPSS files (.sav) </a:t>
            </a:r>
          </a:p>
          <a:p>
            <a:pPr>
              <a:buNone/>
            </a:pPr>
            <a:r>
              <a:rPr lang="en-US" sz="1400" dirty="0" smtClean="0"/>
              <a:t>•Tab-separated (.tsv) </a:t>
            </a:r>
            <a:endParaRPr lang="en-US" sz="14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3400" y="1752600"/>
            <a:ext cx="4419600" cy="373380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sz="3400" dirty="0" smtClean="0"/>
              <a:t>ODBC drivers 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dirty="0" smtClean="0"/>
              <a:t>• Database (dBASE) (.dbf, .ndx, .mdx) </a:t>
            </a:r>
          </a:p>
          <a:p>
            <a:pPr lvl="1">
              <a:buNone/>
            </a:pPr>
            <a:r>
              <a:rPr lang="en-US" dirty="0" smtClean="0"/>
              <a:t>– supported with a V3+ compliant driver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• Microsoft Access Database (.mdb) </a:t>
            </a:r>
          </a:p>
          <a:p>
            <a:pPr lvl="1">
              <a:buNone/>
            </a:pPr>
            <a:r>
              <a:rPr lang="en-US" dirty="0" smtClean="0"/>
              <a:t>– supported with a V3+ compliant driver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• Microsoft Excel 2007 (.xlsm, .xlsx, .xlsb) </a:t>
            </a:r>
          </a:p>
          <a:p>
            <a:pPr lvl="1">
              <a:buNone/>
            </a:pPr>
            <a:r>
              <a:rPr lang="en-US" dirty="0" smtClean="0"/>
              <a:t>– supported with a V3+ compliant driver </a:t>
            </a:r>
          </a:p>
          <a:p>
            <a:pPr lvl="1">
              <a:buNone/>
            </a:pPr>
            <a:r>
              <a:rPr lang="en-US" dirty="0" smtClean="0"/>
              <a:t>– 64-bit JMP requires a 64-bit driver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smtClean="0"/>
              <a:t>• Introduction </a:t>
            </a:r>
          </a:p>
          <a:p>
            <a:pPr>
              <a:buNone/>
            </a:pPr>
            <a:r>
              <a:rPr lang="en-US" dirty="0" smtClean="0"/>
              <a:t>• Launching JMP </a:t>
            </a:r>
          </a:p>
          <a:p>
            <a:pPr>
              <a:buNone/>
            </a:pPr>
            <a:r>
              <a:rPr lang="en-US" dirty="0" smtClean="0"/>
              <a:t>• User Interface </a:t>
            </a:r>
          </a:p>
          <a:p>
            <a:pPr>
              <a:buNone/>
            </a:pPr>
            <a:r>
              <a:rPr lang="en-US" dirty="0" smtClean="0"/>
              <a:t>• Getting Data into JMP </a:t>
            </a:r>
          </a:p>
          <a:p>
            <a:pPr>
              <a:buNone/>
            </a:pPr>
            <a:r>
              <a:rPr lang="en-US" dirty="0" smtClean="0">
                <a:solidFill>
                  <a:srgbClr val="F46F0C"/>
                </a:solidFill>
              </a:rPr>
              <a:t>• Examining Data </a:t>
            </a:r>
          </a:p>
          <a:p>
            <a:pPr>
              <a:buNone/>
            </a:pPr>
            <a:r>
              <a:rPr lang="en-US" dirty="0" smtClean="0"/>
              <a:t>• Manipulating Data </a:t>
            </a:r>
          </a:p>
          <a:p>
            <a:pPr>
              <a:buNone/>
            </a:pPr>
            <a:r>
              <a:rPr lang="en-US" dirty="0" smtClean="0"/>
              <a:t>• Graphing </a:t>
            </a:r>
          </a:p>
          <a:p>
            <a:pPr>
              <a:buNone/>
            </a:pPr>
            <a:r>
              <a:rPr lang="en-US" dirty="0" smtClean="0"/>
              <a:t>• Bivariate Statistics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• Generalized Linear Modeling</a:t>
            </a:r>
          </a:p>
          <a:p>
            <a:pPr>
              <a:buNone/>
            </a:pPr>
            <a:r>
              <a:rPr lang="en-US" dirty="0" smtClean="0"/>
              <a:t>• </a:t>
            </a:r>
            <a:r>
              <a:rPr lang="en-US" dirty="0" smtClean="0"/>
              <a:t>Script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JMP v10</a:t>
            </a: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Examining Data </a:t>
            </a:r>
            <a:br>
              <a:rPr lang="en-US" dirty="0" smtClean="0"/>
            </a:br>
            <a:r>
              <a:rPr lang="en-US" dirty="0" smtClean="0"/>
              <a:t>Data Table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52600"/>
            <a:ext cx="3505200" cy="42672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/>
              <a:t>•Spreadsheet-like grid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•Metadata </a:t>
            </a:r>
          </a:p>
          <a:p>
            <a:pPr lvl="1">
              <a:buNone/>
            </a:pPr>
            <a:r>
              <a:rPr lang="en-US" dirty="0" smtClean="0"/>
              <a:t>–Three panels on the left </a:t>
            </a:r>
          </a:p>
          <a:p>
            <a:pPr lvl="1">
              <a:buNone/>
            </a:pPr>
            <a:r>
              <a:rPr lang="en-US" dirty="0" smtClean="0"/>
              <a:t>–Information about data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•Structured data </a:t>
            </a:r>
          </a:p>
          <a:p>
            <a:pPr lvl="1">
              <a:buNone/>
            </a:pPr>
            <a:r>
              <a:rPr lang="en-US" dirty="0" smtClean="0"/>
              <a:t>–</a:t>
            </a:r>
            <a:r>
              <a:rPr lang="en-US" b="1" i="1" dirty="0" smtClean="0"/>
              <a:t>Columns </a:t>
            </a:r>
          </a:p>
          <a:p>
            <a:pPr lvl="2">
              <a:buNone/>
            </a:pPr>
            <a:r>
              <a:rPr lang="en-US" dirty="0" smtClean="0"/>
              <a:t>•variables </a:t>
            </a:r>
          </a:p>
          <a:p>
            <a:pPr lvl="1">
              <a:buNone/>
            </a:pPr>
            <a:r>
              <a:rPr lang="en-US" dirty="0" smtClean="0"/>
              <a:t>–</a:t>
            </a:r>
            <a:r>
              <a:rPr lang="en-US" b="1" i="1" dirty="0" smtClean="0"/>
              <a:t>Rows </a:t>
            </a:r>
          </a:p>
          <a:p>
            <a:pPr lvl="2">
              <a:buNone/>
            </a:pPr>
            <a:r>
              <a:rPr lang="en-US" dirty="0" smtClean="0"/>
              <a:t>•Observations </a:t>
            </a:r>
          </a:p>
          <a:p>
            <a:pPr lvl="2">
              <a:buNone/>
            </a:pPr>
            <a:r>
              <a:rPr lang="en-US" dirty="0" smtClean="0"/>
              <a:t>•Cases 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38600" y="1752600"/>
            <a:ext cx="4747617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Examining Data </a:t>
            </a:r>
            <a:br>
              <a:rPr lang="en-US" dirty="0" smtClean="0"/>
            </a:br>
            <a:r>
              <a:rPr lang="en-US" dirty="0" smtClean="0"/>
              <a:t>Data Table Panels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228600" y="1524001"/>
            <a:ext cx="2514600" cy="4191000"/>
          </a:xfrm>
        </p:spPr>
        <p:txBody>
          <a:bodyPr>
            <a:normAutofit/>
          </a:bodyPr>
          <a:lstStyle/>
          <a:p>
            <a:pPr algn="r">
              <a:buNone/>
            </a:pPr>
            <a:r>
              <a:rPr lang="en-US" sz="2200" b="1" i="1" dirty="0" smtClean="0"/>
              <a:t>table</a:t>
            </a:r>
            <a:r>
              <a:rPr lang="en-US" sz="2200" dirty="0" smtClean="0"/>
              <a:t> options </a:t>
            </a:r>
          </a:p>
          <a:p>
            <a:pPr algn="r">
              <a:buNone/>
            </a:pPr>
            <a:r>
              <a:rPr lang="en-US" sz="2200" b="1" i="1" dirty="0" smtClean="0"/>
              <a:t>script</a:t>
            </a:r>
            <a:r>
              <a:rPr lang="en-US" sz="2200" dirty="0" smtClean="0"/>
              <a:t> options </a:t>
            </a:r>
          </a:p>
          <a:p>
            <a:pPr algn="r">
              <a:buNone/>
            </a:pPr>
            <a:endParaRPr lang="en-US" sz="1800" dirty="0" smtClean="0"/>
          </a:p>
          <a:p>
            <a:pPr algn="r">
              <a:buNone/>
            </a:pPr>
            <a:endParaRPr lang="en-US" sz="1800" dirty="0" smtClean="0"/>
          </a:p>
          <a:p>
            <a:pPr algn="r">
              <a:buNone/>
            </a:pPr>
            <a:endParaRPr lang="en-US" sz="1800" dirty="0" smtClean="0"/>
          </a:p>
          <a:p>
            <a:pPr marL="0" indent="0" algn="r">
              <a:spcBef>
                <a:spcPts val="0"/>
              </a:spcBef>
              <a:buNone/>
            </a:pPr>
            <a:endParaRPr lang="en-US" sz="1800" b="1" i="1" dirty="0" smtClean="0"/>
          </a:p>
          <a:p>
            <a:pPr marL="0" indent="0" algn="r">
              <a:spcBef>
                <a:spcPts val="0"/>
              </a:spcBef>
              <a:buNone/>
            </a:pPr>
            <a:r>
              <a:rPr lang="en-US" sz="2200" b="1" i="1" dirty="0" smtClean="0"/>
              <a:t>column</a:t>
            </a:r>
            <a:r>
              <a:rPr lang="en-US" sz="2200" dirty="0" smtClean="0"/>
              <a:t> options </a:t>
            </a:r>
          </a:p>
          <a:p>
            <a:pPr marL="0" lvl="1" indent="0" algn="r">
              <a:spcBef>
                <a:spcPts val="0"/>
              </a:spcBef>
              <a:buNone/>
            </a:pPr>
            <a:r>
              <a:rPr lang="en-US" sz="1800" dirty="0" smtClean="0"/>
              <a:t>modeling type : </a:t>
            </a:r>
          </a:p>
          <a:p>
            <a:pPr marL="0" lvl="2" indent="0" algn="r">
              <a:spcBef>
                <a:spcPts val="0"/>
              </a:spcBef>
              <a:buNone/>
            </a:pPr>
            <a:r>
              <a:rPr lang="en-US" sz="1600" dirty="0" smtClean="0"/>
              <a:t>nominal</a:t>
            </a:r>
          </a:p>
          <a:p>
            <a:pPr marL="0" lvl="2" indent="0" algn="r">
              <a:spcBef>
                <a:spcPts val="0"/>
              </a:spcBef>
              <a:buNone/>
            </a:pPr>
            <a:r>
              <a:rPr lang="en-US" sz="1600" dirty="0" smtClean="0"/>
              <a:t>ordinal</a:t>
            </a:r>
          </a:p>
          <a:p>
            <a:pPr marL="0" lvl="2" indent="0" algn="r">
              <a:spcBef>
                <a:spcPts val="0"/>
              </a:spcBef>
              <a:buNone/>
            </a:pPr>
            <a:r>
              <a:rPr lang="en-US" sz="1600" dirty="0" smtClean="0"/>
              <a:t>continuous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en-US" sz="2200" b="1" i="1" dirty="0" smtClean="0"/>
              <a:t>row options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11" name="Content Placeholder 10"/>
          <p:cNvPicPr>
            <a:picLocks noGrp="1"/>
          </p:cNvPicPr>
          <p:nvPr>
            <p:ph sz="half" idx="2"/>
          </p:nvPr>
        </p:nvPicPr>
        <p:blipFill>
          <a:blip r:embed="rId2" cstate="print"/>
          <a:srcRect t="15858" r="65771" b="4118"/>
          <a:stretch>
            <a:fillRect/>
          </a:stretch>
        </p:blipFill>
        <p:spPr bwMode="auto">
          <a:xfrm>
            <a:off x="3429000" y="1676400"/>
            <a:ext cx="21336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6096000" y="1524000"/>
            <a:ext cx="1981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data table name</a:t>
            </a:r>
            <a:endParaRPr lang="en-US" sz="800" dirty="0" smtClean="0"/>
          </a:p>
          <a:p>
            <a:pPr>
              <a:buNone/>
            </a:pPr>
            <a:r>
              <a:rPr lang="en-US" sz="2000" dirty="0" smtClean="0"/>
              <a:t>table variable </a:t>
            </a:r>
          </a:p>
          <a:p>
            <a:pPr>
              <a:buNone/>
            </a:pPr>
            <a:r>
              <a:rPr lang="en-US" sz="2000" dirty="0" smtClean="0"/>
              <a:t>table scripts 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2819400" y="1752600"/>
            <a:ext cx="609600" cy="0"/>
          </a:xfrm>
          <a:prstGeom prst="straightConnector1">
            <a:avLst/>
          </a:prstGeom>
          <a:ln w="28575">
            <a:solidFill>
              <a:srgbClr val="FCA30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2819400" y="2209800"/>
            <a:ext cx="685800" cy="0"/>
          </a:xfrm>
          <a:prstGeom prst="straightConnector1">
            <a:avLst/>
          </a:prstGeom>
          <a:ln w="28575">
            <a:solidFill>
              <a:srgbClr val="FCA30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2819400" y="2209800"/>
            <a:ext cx="685800" cy="228600"/>
          </a:xfrm>
          <a:prstGeom prst="straightConnector1">
            <a:avLst/>
          </a:prstGeom>
          <a:ln w="28575">
            <a:solidFill>
              <a:srgbClr val="FCA30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H="1">
            <a:off x="4419600" y="1752600"/>
            <a:ext cx="1676400" cy="0"/>
          </a:xfrm>
          <a:prstGeom prst="straightConnector1">
            <a:avLst/>
          </a:prstGeom>
          <a:ln w="28575">
            <a:solidFill>
              <a:srgbClr val="FCA30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 flipV="1">
            <a:off x="5486400" y="1981200"/>
            <a:ext cx="609600" cy="76200"/>
          </a:xfrm>
          <a:prstGeom prst="straightConnector1">
            <a:avLst/>
          </a:prstGeom>
          <a:ln w="28575">
            <a:solidFill>
              <a:srgbClr val="FCA30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H="1" flipV="1">
            <a:off x="5257800" y="2286000"/>
            <a:ext cx="914400" cy="76200"/>
          </a:xfrm>
          <a:prstGeom prst="straightConnector1">
            <a:avLst/>
          </a:prstGeom>
          <a:ln w="28575">
            <a:solidFill>
              <a:srgbClr val="FCA30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flipH="1">
            <a:off x="5257800" y="2362200"/>
            <a:ext cx="914400" cy="304800"/>
          </a:xfrm>
          <a:prstGeom prst="straightConnector1">
            <a:avLst/>
          </a:prstGeom>
          <a:ln w="28575">
            <a:solidFill>
              <a:srgbClr val="FCA30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2743200" y="3733800"/>
            <a:ext cx="762000" cy="0"/>
          </a:xfrm>
          <a:prstGeom prst="straightConnector1">
            <a:avLst/>
          </a:prstGeom>
          <a:ln w="28575">
            <a:solidFill>
              <a:srgbClr val="FCA30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>
            <a:off x="2743200" y="5105400"/>
            <a:ext cx="762000" cy="0"/>
          </a:xfrm>
          <a:prstGeom prst="straightConnector1">
            <a:avLst/>
          </a:prstGeom>
          <a:ln w="28575">
            <a:solidFill>
              <a:srgbClr val="FCA30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Left Bracket 58"/>
          <p:cNvSpPr/>
          <p:nvPr/>
        </p:nvSpPr>
        <p:spPr>
          <a:xfrm>
            <a:off x="3124200" y="3962400"/>
            <a:ext cx="381000" cy="838200"/>
          </a:xfrm>
          <a:prstGeom prst="leftBracket">
            <a:avLst/>
          </a:prstGeom>
          <a:ln w="28575">
            <a:solidFill>
              <a:srgbClr val="FCA30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1" name="Straight Connector 60"/>
          <p:cNvCxnSpPr/>
          <p:nvPr/>
        </p:nvCxnSpPr>
        <p:spPr>
          <a:xfrm flipH="1">
            <a:off x="2743200" y="4038600"/>
            <a:ext cx="381000" cy="0"/>
          </a:xfrm>
          <a:prstGeom prst="line">
            <a:avLst/>
          </a:prstGeom>
          <a:ln w="28575">
            <a:solidFill>
              <a:srgbClr val="FCA30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smtClean="0"/>
              <a:t>• Introduction </a:t>
            </a:r>
          </a:p>
          <a:p>
            <a:pPr>
              <a:buNone/>
            </a:pPr>
            <a:r>
              <a:rPr lang="en-US" dirty="0" smtClean="0"/>
              <a:t>• Launching JMP </a:t>
            </a:r>
          </a:p>
          <a:p>
            <a:pPr>
              <a:buNone/>
            </a:pPr>
            <a:r>
              <a:rPr lang="en-US" dirty="0" smtClean="0"/>
              <a:t>• User Interface </a:t>
            </a:r>
          </a:p>
          <a:p>
            <a:pPr>
              <a:buNone/>
            </a:pPr>
            <a:r>
              <a:rPr lang="en-US" dirty="0" smtClean="0"/>
              <a:t>• Getting Data into JMP </a:t>
            </a:r>
          </a:p>
          <a:p>
            <a:pPr>
              <a:buNone/>
            </a:pPr>
            <a:r>
              <a:rPr lang="en-US" dirty="0" smtClean="0"/>
              <a:t>• Examining Data </a:t>
            </a:r>
          </a:p>
          <a:p>
            <a:pPr>
              <a:buNone/>
            </a:pPr>
            <a:r>
              <a:rPr lang="en-US" dirty="0" smtClean="0">
                <a:solidFill>
                  <a:srgbClr val="F46F0C"/>
                </a:solidFill>
              </a:rPr>
              <a:t>• Manipulating Data </a:t>
            </a:r>
          </a:p>
          <a:p>
            <a:pPr>
              <a:buNone/>
            </a:pPr>
            <a:r>
              <a:rPr lang="en-US" dirty="0" smtClean="0"/>
              <a:t>• Graphing </a:t>
            </a:r>
          </a:p>
          <a:p>
            <a:pPr>
              <a:buNone/>
            </a:pPr>
            <a:r>
              <a:rPr lang="en-US" dirty="0" smtClean="0"/>
              <a:t>• Bivariate Statistics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• Generalized Linear Modeling</a:t>
            </a:r>
          </a:p>
          <a:p>
            <a:pPr>
              <a:buNone/>
            </a:pPr>
            <a:r>
              <a:rPr lang="en-US" dirty="0" smtClean="0"/>
              <a:t>• </a:t>
            </a:r>
            <a:r>
              <a:rPr lang="en-US" dirty="0" smtClean="0"/>
              <a:t>Script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Manipulating Data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533400" y="1905000"/>
            <a:ext cx="7924800" cy="3505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• Data and Modeling Types </a:t>
            </a:r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r>
              <a:rPr lang="en-US" dirty="0" smtClean="0"/>
              <a:t>• Formatting </a:t>
            </a:r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r>
              <a:rPr lang="en-US" dirty="0" smtClean="0"/>
              <a:t>• Visual Dimension </a:t>
            </a:r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r>
              <a:rPr lang="en-US" dirty="0" smtClean="0"/>
              <a:t>• Tables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25</a:t>
            </a:fld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Manipulating Data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533400" y="1905000"/>
            <a:ext cx="7924800" cy="3505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solidFill>
                  <a:srgbClr val="F46F0C"/>
                </a:solidFill>
              </a:rPr>
              <a:t>• Data and Modeling Types</a:t>
            </a:r>
            <a:r>
              <a:rPr lang="en-US" dirty="0" smtClean="0"/>
              <a:t> </a:t>
            </a:r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r>
              <a:rPr lang="en-US" dirty="0" smtClean="0"/>
              <a:t>• Formatting </a:t>
            </a:r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r>
              <a:rPr lang="en-US" dirty="0" smtClean="0"/>
              <a:t>• Visual Dimension </a:t>
            </a:r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r>
              <a:rPr lang="en-US" dirty="0" smtClean="0"/>
              <a:t>• Tables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26</a:t>
            </a:fld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Manipulating Data </a:t>
            </a:r>
            <a:br>
              <a:rPr lang="en-US" dirty="0" smtClean="0"/>
            </a:br>
            <a:r>
              <a:rPr lang="en-US" dirty="0" smtClean="0"/>
              <a:t>Data and Modeling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3962400" cy="449580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dirty="0" smtClean="0"/>
              <a:t>•Data Types – nature of data </a:t>
            </a:r>
          </a:p>
          <a:p>
            <a:pPr lvl="5">
              <a:buNone/>
            </a:pPr>
            <a:endParaRPr lang="en-US" sz="1300" dirty="0" smtClean="0"/>
          </a:p>
          <a:p>
            <a:pPr lvl="1">
              <a:buNone/>
            </a:pPr>
            <a:r>
              <a:rPr lang="en-US" dirty="0" smtClean="0"/>
              <a:t>–</a:t>
            </a:r>
            <a:r>
              <a:rPr lang="en-US" i="1" dirty="0" smtClean="0"/>
              <a:t>Numeric – number </a:t>
            </a:r>
          </a:p>
          <a:p>
            <a:pPr lvl="1">
              <a:buNone/>
            </a:pPr>
            <a:r>
              <a:rPr lang="en-US" dirty="0" smtClean="0"/>
              <a:t>–</a:t>
            </a:r>
            <a:r>
              <a:rPr lang="en-US" i="1" dirty="0" smtClean="0"/>
              <a:t>Character – category </a:t>
            </a:r>
          </a:p>
          <a:p>
            <a:pPr lvl="1"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•Modeling Types </a:t>
            </a:r>
          </a:p>
          <a:p>
            <a:pPr lvl="4">
              <a:buNone/>
            </a:pPr>
            <a:endParaRPr lang="en-US" sz="1300" dirty="0" smtClean="0"/>
          </a:p>
          <a:p>
            <a:pPr lvl="1">
              <a:buNone/>
            </a:pPr>
            <a:r>
              <a:rPr lang="en-US" dirty="0" smtClean="0"/>
              <a:t>–</a:t>
            </a:r>
            <a:r>
              <a:rPr lang="en-US" i="1" dirty="0" smtClean="0"/>
              <a:t>Nominal – categorical data </a:t>
            </a:r>
          </a:p>
          <a:p>
            <a:pPr lvl="2">
              <a:buNone/>
            </a:pPr>
            <a:r>
              <a:rPr lang="en-US" dirty="0" smtClean="0"/>
              <a:t>•</a:t>
            </a:r>
            <a:r>
              <a:rPr lang="en-US" i="1" dirty="0" smtClean="0"/>
              <a:t>discrete, count, attribute </a:t>
            </a:r>
          </a:p>
          <a:p>
            <a:pPr lvl="2">
              <a:buNone/>
            </a:pPr>
            <a:r>
              <a:rPr lang="en-US" dirty="0" smtClean="0"/>
              <a:t>•</a:t>
            </a:r>
            <a:r>
              <a:rPr lang="en-US" i="1" dirty="0" smtClean="0"/>
              <a:t>character or numeric </a:t>
            </a:r>
          </a:p>
          <a:p>
            <a:pPr lvl="7">
              <a:buNone/>
            </a:pPr>
            <a:endParaRPr lang="en-US" sz="1300" i="1" dirty="0" smtClean="0"/>
          </a:p>
          <a:p>
            <a:pPr lvl="1">
              <a:buNone/>
            </a:pPr>
            <a:r>
              <a:rPr lang="en-US" dirty="0" smtClean="0"/>
              <a:t>–</a:t>
            </a:r>
            <a:r>
              <a:rPr lang="en-US" i="1" dirty="0" smtClean="0"/>
              <a:t>Ordinal – categorical data </a:t>
            </a:r>
          </a:p>
          <a:p>
            <a:pPr lvl="2">
              <a:buNone/>
            </a:pPr>
            <a:r>
              <a:rPr lang="en-US" dirty="0" smtClean="0"/>
              <a:t>•</a:t>
            </a:r>
            <a:r>
              <a:rPr lang="en-US" i="1" dirty="0" smtClean="0"/>
              <a:t>order, hierarchy </a:t>
            </a:r>
          </a:p>
          <a:p>
            <a:pPr lvl="2">
              <a:buNone/>
            </a:pPr>
            <a:r>
              <a:rPr lang="en-US" dirty="0" smtClean="0"/>
              <a:t>•</a:t>
            </a:r>
            <a:r>
              <a:rPr lang="en-US" i="1" dirty="0" smtClean="0"/>
              <a:t>categories with sequence or order</a:t>
            </a:r>
          </a:p>
          <a:p>
            <a:pPr lvl="2">
              <a:buNone/>
            </a:pPr>
            <a:r>
              <a:rPr lang="en-US" i="1" dirty="0" smtClean="0"/>
              <a:t>  to be retained in any analysis </a:t>
            </a:r>
          </a:p>
          <a:p>
            <a:pPr lvl="6">
              <a:buNone/>
            </a:pPr>
            <a:endParaRPr lang="en-US" sz="1300" i="1" dirty="0" smtClean="0"/>
          </a:p>
          <a:p>
            <a:pPr lvl="1">
              <a:buNone/>
            </a:pPr>
            <a:r>
              <a:rPr lang="en-US" dirty="0" smtClean="0"/>
              <a:t>–</a:t>
            </a:r>
            <a:r>
              <a:rPr lang="en-US" i="1" dirty="0" smtClean="0"/>
              <a:t>Continuous </a:t>
            </a:r>
          </a:p>
          <a:p>
            <a:pPr lvl="2">
              <a:buNone/>
            </a:pPr>
            <a:r>
              <a:rPr lang="en-US" dirty="0" smtClean="0"/>
              <a:t>•</a:t>
            </a:r>
            <a:r>
              <a:rPr lang="en-US" i="1" dirty="0" smtClean="0"/>
              <a:t>ratio, interval scale </a:t>
            </a:r>
          </a:p>
          <a:p>
            <a:pPr lvl="2">
              <a:buNone/>
            </a:pPr>
            <a:r>
              <a:rPr lang="en-US" dirty="0" smtClean="0"/>
              <a:t>•</a:t>
            </a:r>
            <a:r>
              <a:rPr lang="en-US" i="1" dirty="0" smtClean="0"/>
              <a:t>numeric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27</a:t>
            </a:fld>
            <a:endParaRPr lang="en-US" dirty="0"/>
          </a:p>
        </p:txBody>
      </p:sp>
      <p:pic>
        <p:nvPicPr>
          <p:cNvPr id="7" name="Picture 6"/>
          <p:cNvPicPr/>
          <p:nvPr/>
        </p:nvPicPr>
        <p:blipFill>
          <a:blip r:embed="rId2" cstate="print"/>
          <a:srcRect t="44056" r="72174" b="40793"/>
          <a:stretch>
            <a:fillRect/>
          </a:stretch>
        </p:blipFill>
        <p:spPr bwMode="auto">
          <a:xfrm>
            <a:off x="4953000" y="2895600"/>
            <a:ext cx="38862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Straight Arrow Connector 8"/>
          <p:cNvCxnSpPr/>
          <p:nvPr/>
        </p:nvCxnSpPr>
        <p:spPr>
          <a:xfrm>
            <a:off x="3810000" y="3581400"/>
            <a:ext cx="1219200" cy="152400"/>
          </a:xfrm>
          <a:prstGeom prst="straightConnector1">
            <a:avLst/>
          </a:prstGeom>
          <a:ln w="28575">
            <a:solidFill>
              <a:srgbClr val="FCA30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3657600" y="4191000"/>
            <a:ext cx="1371600" cy="228600"/>
          </a:xfrm>
          <a:prstGeom prst="straightConnector1">
            <a:avLst/>
          </a:prstGeom>
          <a:ln w="28575">
            <a:solidFill>
              <a:srgbClr val="FCA30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2438400" y="5257800"/>
            <a:ext cx="2590800" cy="152400"/>
          </a:xfrm>
          <a:prstGeom prst="straightConnector1">
            <a:avLst/>
          </a:prstGeom>
          <a:ln w="28575">
            <a:solidFill>
              <a:srgbClr val="FCA30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Manipulating Data </a:t>
            </a:r>
            <a:br>
              <a:rPr lang="en-US" dirty="0" smtClean="0"/>
            </a:br>
            <a:r>
              <a:rPr lang="en-US" dirty="0" smtClean="0"/>
              <a:t>Changing Modeling Type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792162"/>
          </a:xfrm>
        </p:spPr>
        <p:txBody>
          <a:bodyPr>
            <a:noAutofit/>
          </a:bodyPr>
          <a:lstStyle/>
          <a:p>
            <a:r>
              <a:rPr lang="en-US" sz="2600" b="0" dirty="0" smtClean="0"/>
              <a:t>• Changing types affects the graphs or statistics that can be generated for the column 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457200" y="2667000"/>
            <a:ext cx="3505200" cy="3124200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sz="2000" dirty="0" smtClean="0"/>
              <a:t>  Click icon by column name</a:t>
            </a:r>
            <a:endParaRPr lang="en-US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28</a:t>
            </a:fld>
            <a:endParaRPr lang="en-US" dirty="0"/>
          </a:p>
        </p:txBody>
      </p:sp>
      <p:pic>
        <p:nvPicPr>
          <p:cNvPr id="17" name="Picture 16"/>
          <p:cNvPicPr/>
          <p:nvPr/>
        </p:nvPicPr>
        <p:blipFill>
          <a:blip r:embed="rId2" cstate="print"/>
          <a:srcRect t="48450" r="67734" b="25594"/>
          <a:stretch>
            <a:fillRect/>
          </a:stretch>
        </p:blipFill>
        <p:spPr bwMode="auto">
          <a:xfrm>
            <a:off x="533400" y="3124200"/>
            <a:ext cx="32004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7"/>
          <p:cNvPicPr/>
          <p:nvPr/>
        </p:nvPicPr>
        <p:blipFill>
          <a:blip r:embed="rId3" cstate="print"/>
          <a:srcRect t="26374" r="49328" b="38461"/>
          <a:stretch>
            <a:fillRect/>
          </a:stretch>
        </p:blipFill>
        <p:spPr bwMode="auto">
          <a:xfrm>
            <a:off x="609600" y="4267200"/>
            <a:ext cx="1752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Oval 18"/>
          <p:cNvSpPr/>
          <p:nvPr/>
        </p:nvSpPr>
        <p:spPr>
          <a:xfrm>
            <a:off x="609600" y="3886200"/>
            <a:ext cx="381000" cy="381000"/>
          </a:xfrm>
          <a:prstGeom prst="ellipse">
            <a:avLst/>
          </a:prstGeom>
          <a:noFill/>
          <a:ln w="28575">
            <a:solidFill>
              <a:srgbClr val="FCA3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247" name="Picture 7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43400" y="2438401"/>
            <a:ext cx="3813175" cy="3235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05400" y="3276601"/>
            <a:ext cx="32766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27"/>
          <p:cNvPicPr/>
          <p:nvPr/>
        </p:nvPicPr>
        <p:blipFill>
          <a:blip r:embed="rId2" cstate="print"/>
          <a:srcRect t="48450" r="67734" b="25594"/>
          <a:stretch>
            <a:fillRect/>
          </a:stretch>
        </p:blipFill>
        <p:spPr bwMode="auto">
          <a:xfrm>
            <a:off x="457200" y="3124200"/>
            <a:ext cx="32004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28"/>
          <p:cNvPicPr/>
          <p:nvPr/>
        </p:nvPicPr>
        <p:blipFill>
          <a:blip r:embed="rId3" cstate="print"/>
          <a:srcRect t="26374" r="49328" b="38461"/>
          <a:stretch>
            <a:fillRect/>
          </a:stretch>
        </p:blipFill>
        <p:spPr bwMode="auto">
          <a:xfrm>
            <a:off x="533400" y="4267200"/>
            <a:ext cx="1752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Rectangle 29"/>
          <p:cNvSpPr/>
          <p:nvPr/>
        </p:nvSpPr>
        <p:spPr>
          <a:xfrm>
            <a:off x="4724400" y="5867400"/>
            <a:ext cx="2895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Double-click area above an existing column name </a:t>
            </a:r>
            <a:endParaRPr lang="en-US" sz="20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Manipulating Data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533400" y="1905000"/>
            <a:ext cx="7924800" cy="3505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• Data and Modeling Types </a:t>
            </a:r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r>
              <a:rPr lang="en-US" dirty="0" smtClean="0">
                <a:solidFill>
                  <a:srgbClr val="F46F0C"/>
                </a:solidFill>
              </a:rPr>
              <a:t>• Formatting </a:t>
            </a:r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r>
              <a:rPr lang="en-US" dirty="0" smtClean="0"/>
              <a:t>• Visual Dimension </a:t>
            </a:r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r>
              <a:rPr lang="en-US" dirty="0" smtClean="0"/>
              <a:t>• Tables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29</a:t>
            </a:fld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smtClean="0"/>
              <a:t>• Introduction </a:t>
            </a:r>
          </a:p>
          <a:p>
            <a:pPr>
              <a:buNone/>
            </a:pPr>
            <a:r>
              <a:rPr lang="en-US" dirty="0" smtClean="0"/>
              <a:t>• Launching JMP </a:t>
            </a:r>
          </a:p>
          <a:p>
            <a:pPr>
              <a:buNone/>
            </a:pPr>
            <a:r>
              <a:rPr lang="en-US" dirty="0" smtClean="0"/>
              <a:t>• User Interface </a:t>
            </a:r>
          </a:p>
          <a:p>
            <a:pPr>
              <a:buNone/>
            </a:pPr>
            <a:r>
              <a:rPr lang="en-US" dirty="0" smtClean="0"/>
              <a:t>• Getting Data into JMP </a:t>
            </a:r>
          </a:p>
          <a:p>
            <a:pPr>
              <a:buNone/>
            </a:pPr>
            <a:r>
              <a:rPr lang="en-US" dirty="0" smtClean="0"/>
              <a:t>• Examining Data </a:t>
            </a:r>
          </a:p>
          <a:p>
            <a:pPr>
              <a:buNone/>
            </a:pPr>
            <a:r>
              <a:rPr lang="en-US" dirty="0" smtClean="0"/>
              <a:t>• Manipulating Data </a:t>
            </a:r>
          </a:p>
          <a:p>
            <a:pPr>
              <a:buNone/>
            </a:pPr>
            <a:r>
              <a:rPr lang="en-US" dirty="0" smtClean="0"/>
              <a:t>• Graphing </a:t>
            </a:r>
          </a:p>
          <a:p>
            <a:pPr>
              <a:buNone/>
            </a:pPr>
            <a:r>
              <a:rPr lang="en-US" dirty="0" smtClean="0"/>
              <a:t>• Bivariate Statistics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• Generalized Linear Modeling</a:t>
            </a:r>
          </a:p>
          <a:p>
            <a:pPr>
              <a:buNone/>
            </a:pPr>
            <a:r>
              <a:rPr lang="en-US" dirty="0" smtClean="0"/>
              <a:t>• </a:t>
            </a:r>
            <a:r>
              <a:rPr lang="en-US" dirty="0" smtClean="0"/>
              <a:t>Script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Manipulating Data </a:t>
            </a:r>
            <a:br>
              <a:rPr lang="en-US" dirty="0" smtClean="0"/>
            </a:br>
            <a:r>
              <a:rPr lang="en-US" dirty="0" smtClean="0"/>
              <a:t>Formatting 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dirty="0" smtClean="0"/>
              <a:t>• Cleaning up data format </a:t>
            </a:r>
          </a:p>
          <a:p>
            <a:pPr lvl="1">
              <a:buNone/>
            </a:pPr>
            <a:r>
              <a:rPr lang="en-US" dirty="0" smtClean="0"/>
              <a:t>– Decimal places </a:t>
            </a:r>
          </a:p>
          <a:p>
            <a:pPr lvl="1">
              <a:buNone/>
            </a:pPr>
            <a:r>
              <a:rPr lang="en-US" dirty="0" smtClean="0"/>
              <a:t>– Dates </a:t>
            </a:r>
          </a:p>
          <a:p>
            <a:pPr lvl="1">
              <a:buNone/>
            </a:pPr>
            <a:r>
              <a:rPr lang="en-US" dirty="0" smtClean="0"/>
              <a:t>– Times </a:t>
            </a:r>
          </a:p>
          <a:p>
            <a:pPr lvl="1">
              <a:buNone/>
            </a:pPr>
            <a:r>
              <a:rPr lang="en-US" dirty="0" smtClean="0"/>
              <a:t>– Currency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• Formula editor </a:t>
            </a:r>
          </a:p>
          <a:p>
            <a:pPr lvl="1">
              <a:buNone/>
            </a:pPr>
            <a:r>
              <a:rPr lang="en-US" dirty="0" smtClean="0"/>
              <a:t>– New columns from old ones </a:t>
            </a:r>
          </a:p>
          <a:p>
            <a:pPr lvl="1">
              <a:buNone/>
            </a:pPr>
            <a:r>
              <a:rPr lang="en-US" dirty="0" smtClean="0"/>
              <a:t>– Add IF statements </a:t>
            </a:r>
          </a:p>
          <a:p>
            <a:pPr lvl="1">
              <a:buNone/>
            </a:pPr>
            <a:r>
              <a:rPr lang="en-US" dirty="0" smtClean="0"/>
              <a:t>– Transform data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• Recode </a:t>
            </a:r>
          </a:p>
          <a:p>
            <a:pPr lvl="1">
              <a:buNone/>
            </a:pPr>
            <a:r>
              <a:rPr lang="en-US" dirty="0" smtClean="0"/>
              <a:t>– Merge similar responses into a single category 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30</a:t>
            </a:fld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Manipulating Data </a:t>
            </a:r>
            <a:br>
              <a:rPr lang="en-US" dirty="0" smtClean="0"/>
            </a:br>
            <a:r>
              <a:rPr lang="en-US" dirty="0" smtClean="0"/>
              <a:t>Formatting 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dirty="0" smtClean="0">
                <a:solidFill>
                  <a:srgbClr val="F46F0C"/>
                </a:solidFill>
              </a:rPr>
              <a:t>• Cleaning up data format </a:t>
            </a:r>
          </a:p>
          <a:p>
            <a:pPr lvl="1">
              <a:buNone/>
            </a:pPr>
            <a:r>
              <a:rPr lang="en-US" dirty="0" smtClean="0">
                <a:solidFill>
                  <a:srgbClr val="F46F0C"/>
                </a:solidFill>
              </a:rPr>
              <a:t>– Decimal places </a:t>
            </a:r>
          </a:p>
          <a:p>
            <a:pPr lvl="1">
              <a:buNone/>
            </a:pPr>
            <a:r>
              <a:rPr lang="en-US" dirty="0" smtClean="0">
                <a:solidFill>
                  <a:srgbClr val="F46F0C"/>
                </a:solidFill>
              </a:rPr>
              <a:t>– Dates </a:t>
            </a:r>
          </a:p>
          <a:p>
            <a:pPr lvl="1">
              <a:buNone/>
            </a:pPr>
            <a:r>
              <a:rPr lang="en-US" dirty="0" smtClean="0">
                <a:solidFill>
                  <a:srgbClr val="F46F0C"/>
                </a:solidFill>
              </a:rPr>
              <a:t>– Times </a:t>
            </a:r>
          </a:p>
          <a:p>
            <a:pPr lvl="1">
              <a:buNone/>
            </a:pPr>
            <a:r>
              <a:rPr lang="en-US" dirty="0" smtClean="0">
                <a:solidFill>
                  <a:srgbClr val="F46F0C"/>
                </a:solidFill>
              </a:rPr>
              <a:t>– Currency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• Formula editor </a:t>
            </a:r>
          </a:p>
          <a:p>
            <a:pPr lvl="1">
              <a:buNone/>
            </a:pPr>
            <a:r>
              <a:rPr lang="en-US" dirty="0" smtClean="0"/>
              <a:t>– New columns from old ones </a:t>
            </a:r>
          </a:p>
          <a:p>
            <a:pPr lvl="1">
              <a:buNone/>
            </a:pPr>
            <a:r>
              <a:rPr lang="en-US" dirty="0" smtClean="0"/>
              <a:t>– Add IF statements </a:t>
            </a:r>
          </a:p>
          <a:p>
            <a:pPr lvl="1">
              <a:buNone/>
            </a:pPr>
            <a:r>
              <a:rPr lang="en-US" dirty="0" smtClean="0"/>
              <a:t>– Transform data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• Recode </a:t>
            </a:r>
          </a:p>
          <a:p>
            <a:pPr lvl="1">
              <a:buNone/>
            </a:pPr>
            <a:r>
              <a:rPr lang="en-US" dirty="0" smtClean="0"/>
              <a:t>– Merge similar responses into a single category 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31</a:t>
            </a:fld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Manipulating Data </a:t>
            </a:r>
            <a:br>
              <a:rPr lang="en-US" dirty="0" smtClean="0"/>
            </a:br>
            <a:r>
              <a:rPr lang="en-US" dirty="0" smtClean="0"/>
              <a:t>Formatting – Cleaning up data format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810000" cy="639762"/>
          </a:xfrm>
        </p:spPr>
        <p:txBody>
          <a:bodyPr>
            <a:normAutofit fontScale="77500" lnSpcReduction="20000"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 Double-click area above </a:t>
            </a:r>
          </a:p>
          <a:p>
            <a:r>
              <a:rPr lang="en-US" dirty="0" smtClean="0"/>
              <a:t>   an existing column name 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>
          <a:xfrm>
            <a:off x="4724400" y="1676400"/>
            <a:ext cx="3733800" cy="639762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• Right-click column name </a:t>
            </a:r>
          </a:p>
          <a:p>
            <a:r>
              <a:rPr lang="en-US" dirty="0" smtClean="0">
                <a:sym typeface="Wingdings" pitchFamily="2" charset="2"/>
              </a:rPr>
              <a:t>     </a:t>
            </a:r>
            <a:r>
              <a:rPr lang="en-US" dirty="0" smtClean="0"/>
              <a:t>select </a:t>
            </a:r>
            <a:r>
              <a:rPr lang="en-US" i="1" dirty="0" smtClean="0"/>
              <a:t>Column Info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32</a:t>
            </a:fld>
            <a:endParaRPr lang="en-US" dirty="0"/>
          </a:p>
        </p:txBody>
      </p:sp>
      <p:pic>
        <p:nvPicPr>
          <p:cNvPr id="11" name="Picture 6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416673"/>
            <a:ext cx="2599939" cy="2231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3429000"/>
            <a:ext cx="2981476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5025" y="2375321"/>
            <a:ext cx="4041775" cy="3550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/>
          <p:cNvPicPr/>
          <p:nvPr/>
        </p:nvPicPr>
        <p:blipFill>
          <a:blip r:embed="rId5" cstate="print"/>
          <a:srcRect l="16160"/>
          <a:stretch>
            <a:fillRect/>
          </a:stretch>
        </p:blipFill>
        <p:spPr bwMode="auto">
          <a:xfrm>
            <a:off x="5638800" y="3200400"/>
            <a:ext cx="1581807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1" y="3886200"/>
            <a:ext cx="2590800" cy="2317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Manipulating Data </a:t>
            </a:r>
            <a:br>
              <a:rPr lang="en-US" dirty="0" smtClean="0"/>
            </a:br>
            <a:r>
              <a:rPr lang="en-US" dirty="0" smtClean="0"/>
              <a:t>Formatting 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dirty="0" smtClean="0"/>
              <a:t>• Cleaning up data format </a:t>
            </a:r>
          </a:p>
          <a:p>
            <a:pPr lvl="1">
              <a:buNone/>
            </a:pPr>
            <a:r>
              <a:rPr lang="en-US" dirty="0" smtClean="0"/>
              <a:t>– Decimal places </a:t>
            </a:r>
          </a:p>
          <a:p>
            <a:pPr lvl="1">
              <a:buNone/>
            </a:pPr>
            <a:r>
              <a:rPr lang="en-US" dirty="0" smtClean="0"/>
              <a:t>– Dates </a:t>
            </a:r>
          </a:p>
          <a:p>
            <a:pPr lvl="1">
              <a:buNone/>
            </a:pPr>
            <a:r>
              <a:rPr lang="en-US" dirty="0" smtClean="0"/>
              <a:t>– Times </a:t>
            </a:r>
          </a:p>
          <a:p>
            <a:pPr lvl="1">
              <a:buNone/>
            </a:pPr>
            <a:r>
              <a:rPr lang="en-US" dirty="0" smtClean="0"/>
              <a:t>– Currency </a:t>
            </a:r>
          </a:p>
          <a:p>
            <a:pPr>
              <a:buNone/>
            </a:pPr>
            <a:endParaRPr lang="en-US" dirty="0" smtClean="0">
              <a:solidFill>
                <a:srgbClr val="F46F0C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rgbClr val="F46F0C"/>
                </a:solidFill>
              </a:rPr>
              <a:t>• Formula editor </a:t>
            </a:r>
          </a:p>
          <a:p>
            <a:pPr lvl="1">
              <a:buNone/>
            </a:pPr>
            <a:r>
              <a:rPr lang="en-US" dirty="0" smtClean="0">
                <a:solidFill>
                  <a:srgbClr val="F46F0C"/>
                </a:solidFill>
              </a:rPr>
              <a:t>– New columns from old ones </a:t>
            </a:r>
          </a:p>
          <a:p>
            <a:pPr lvl="1">
              <a:buNone/>
            </a:pPr>
            <a:r>
              <a:rPr lang="en-US" dirty="0" smtClean="0">
                <a:solidFill>
                  <a:srgbClr val="F46F0C"/>
                </a:solidFill>
              </a:rPr>
              <a:t>– Add IF statements </a:t>
            </a:r>
          </a:p>
          <a:p>
            <a:pPr lvl="1">
              <a:buNone/>
            </a:pPr>
            <a:r>
              <a:rPr lang="en-US" dirty="0" smtClean="0">
                <a:solidFill>
                  <a:srgbClr val="F46F0C"/>
                </a:solidFill>
              </a:rPr>
              <a:t>– Transform data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• Recode </a:t>
            </a:r>
          </a:p>
          <a:p>
            <a:pPr lvl="1">
              <a:buNone/>
            </a:pPr>
            <a:r>
              <a:rPr lang="en-US" dirty="0" smtClean="0"/>
              <a:t>– Merge similar responses into a single category 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33</a:t>
            </a:fld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Manipulating Data </a:t>
            </a:r>
            <a:br>
              <a:rPr lang="en-US" dirty="0" smtClean="0"/>
            </a:br>
            <a:r>
              <a:rPr lang="en-US" dirty="0" smtClean="0"/>
              <a:t>Formatting – Formula Editor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2362200"/>
            <a:ext cx="2895600" cy="2930525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/>
              <a:t>• Create new column </a:t>
            </a:r>
          </a:p>
          <a:p>
            <a:pPr lvl="1">
              <a:buNone/>
            </a:pPr>
            <a:r>
              <a:rPr lang="en-US" dirty="0" smtClean="0"/>
              <a:t>– Values calculated or </a:t>
            </a:r>
          </a:p>
          <a:p>
            <a:pPr lvl="1">
              <a:buNone/>
            </a:pPr>
            <a:r>
              <a:rPr lang="en-US" dirty="0" smtClean="0"/>
              <a:t>   derived from existing</a:t>
            </a:r>
          </a:p>
          <a:p>
            <a:pPr lvl="1">
              <a:buNone/>
            </a:pPr>
            <a:r>
              <a:rPr lang="en-US" dirty="0" smtClean="0"/>
              <a:t>   columns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• Transform data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• Add conditional statements 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34</a:t>
            </a:fld>
            <a:endParaRPr lang="en-US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 l="1923" r="1923" b="7584"/>
          <a:stretch>
            <a:fillRect/>
          </a:stretch>
        </p:blipFill>
        <p:spPr bwMode="auto">
          <a:xfrm>
            <a:off x="5029200" y="1600200"/>
            <a:ext cx="3810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 b="2941"/>
          <a:stretch>
            <a:fillRect/>
          </a:stretch>
        </p:blipFill>
        <p:spPr bwMode="auto">
          <a:xfrm>
            <a:off x="6553200" y="3276600"/>
            <a:ext cx="23622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/>
          <a:srcRect l="1754" r="1754" b="8197"/>
          <a:stretch>
            <a:fillRect/>
          </a:stretch>
        </p:blipFill>
        <p:spPr bwMode="auto">
          <a:xfrm>
            <a:off x="3276600" y="3200400"/>
            <a:ext cx="3335694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Manipulating Data </a:t>
            </a:r>
            <a:br>
              <a:rPr lang="en-US" dirty="0" smtClean="0"/>
            </a:br>
            <a:r>
              <a:rPr lang="en-US" dirty="0" smtClean="0"/>
              <a:t>Formatting 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dirty="0" smtClean="0"/>
              <a:t>• Cleaning up data format </a:t>
            </a:r>
          </a:p>
          <a:p>
            <a:pPr lvl="1">
              <a:buNone/>
            </a:pPr>
            <a:r>
              <a:rPr lang="en-US" dirty="0" smtClean="0"/>
              <a:t>– Decimal places </a:t>
            </a:r>
          </a:p>
          <a:p>
            <a:pPr lvl="1">
              <a:buNone/>
            </a:pPr>
            <a:r>
              <a:rPr lang="en-US" dirty="0" smtClean="0"/>
              <a:t>– Dates </a:t>
            </a:r>
          </a:p>
          <a:p>
            <a:pPr lvl="1">
              <a:buNone/>
            </a:pPr>
            <a:r>
              <a:rPr lang="en-US" dirty="0" smtClean="0"/>
              <a:t>– Times </a:t>
            </a:r>
          </a:p>
          <a:p>
            <a:pPr lvl="1">
              <a:buNone/>
            </a:pPr>
            <a:r>
              <a:rPr lang="en-US" dirty="0" smtClean="0"/>
              <a:t>– Currency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• Formula editor </a:t>
            </a:r>
          </a:p>
          <a:p>
            <a:pPr lvl="1">
              <a:buNone/>
            </a:pPr>
            <a:r>
              <a:rPr lang="en-US" dirty="0" smtClean="0"/>
              <a:t>– New columns from old ones </a:t>
            </a:r>
          </a:p>
          <a:p>
            <a:pPr lvl="1">
              <a:buNone/>
            </a:pPr>
            <a:r>
              <a:rPr lang="en-US" dirty="0" smtClean="0"/>
              <a:t>– Add IF statements </a:t>
            </a:r>
          </a:p>
          <a:p>
            <a:pPr lvl="1">
              <a:buNone/>
            </a:pPr>
            <a:r>
              <a:rPr lang="en-US" dirty="0" smtClean="0"/>
              <a:t>– Transform data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>
                <a:solidFill>
                  <a:srgbClr val="F46F0C"/>
                </a:solidFill>
              </a:rPr>
              <a:t>• Recode </a:t>
            </a:r>
          </a:p>
          <a:p>
            <a:pPr lvl="1">
              <a:buNone/>
            </a:pPr>
            <a:r>
              <a:rPr lang="en-US" dirty="0" smtClean="0">
                <a:solidFill>
                  <a:srgbClr val="F46F0C"/>
                </a:solidFill>
              </a:rPr>
              <a:t>– Merge similar responses into a single category 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35</a:t>
            </a:fld>
            <a:endParaRPr lang="en-U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Manipulating Data </a:t>
            </a:r>
            <a:br>
              <a:rPr lang="en-US" dirty="0" smtClean="0"/>
            </a:br>
            <a:r>
              <a:rPr lang="en-US" dirty="0" smtClean="0"/>
              <a:t>Formatting – Recode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495800" y="1600200"/>
            <a:ext cx="4041775" cy="498475"/>
          </a:xfrm>
        </p:spPr>
        <p:txBody>
          <a:bodyPr/>
          <a:lstStyle/>
          <a:p>
            <a:r>
              <a:rPr lang="en-US" b="0" i="1" dirty="0" smtClean="0"/>
              <a:t>Example</a:t>
            </a:r>
            <a:endParaRPr lang="en-US" b="0" i="1" dirty="0"/>
          </a:p>
        </p:txBody>
      </p:sp>
      <p:sp>
        <p:nvSpPr>
          <p:cNvPr id="16" name="Content Placeholder 15"/>
          <p:cNvSpPr>
            <a:spLocks noGrp="1"/>
          </p:cNvSpPr>
          <p:nvPr>
            <p:ph sz="quarter" idx="4"/>
          </p:nvPr>
        </p:nvSpPr>
        <p:spPr>
          <a:xfrm>
            <a:off x="4572000" y="2133600"/>
            <a:ext cx="4267200" cy="2057399"/>
          </a:xfrm>
          <a:ln>
            <a:noFill/>
          </a:ln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sz="2600" b="1" dirty="0" smtClean="0"/>
              <a:t>Consolidate</a:t>
            </a:r>
            <a:r>
              <a:rPr lang="en-US" sz="2600" dirty="0" smtClean="0"/>
              <a:t> values from AGE in two groups</a:t>
            </a:r>
          </a:p>
          <a:p>
            <a:pPr>
              <a:buNone/>
            </a:pPr>
            <a:endParaRPr lang="en-US" sz="2600" dirty="0" smtClean="0"/>
          </a:p>
          <a:p>
            <a:pPr>
              <a:buNone/>
            </a:pPr>
            <a:r>
              <a:rPr lang="en-US" sz="2000" dirty="0" smtClean="0"/>
              <a:t>Click: </a:t>
            </a:r>
            <a:r>
              <a:rPr lang="en-US" sz="2000" i="1" dirty="0" smtClean="0"/>
              <a:t>age </a:t>
            </a:r>
            <a:r>
              <a:rPr lang="en-US" sz="2000" dirty="0" smtClean="0">
                <a:sym typeface="Wingdings" pitchFamily="2" charset="2"/>
              </a:rPr>
              <a:t> Click: </a:t>
            </a:r>
            <a:r>
              <a:rPr lang="en-US" sz="2000" i="1" dirty="0" smtClean="0">
                <a:sym typeface="Wingdings" pitchFamily="2" charset="2"/>
              </a:rPr>
              <a:t>Cols</a:t>
            </a:r>
            <a:r>
              <a:rPr lang="en-US" sz="2000" dirty="0" smtClean="0">
                <a:sym typeface="Wingdings" pitchFamily="2" charset="2"/>
              </a:rPr>
              <a:t>  Select: </a:t>
            </a:r>
            <a:r>
              <a:rPr lang="en-US" sz="2000" i="1" dirty="0" smtClean="0">
                <a:sym typeface="Wingdings" pitchFamily="2" charset="2"/>
              </a:rPr>
              <a:t>Recode </a:t>
            </a:r>
          </a:p>
          <a:p>
            <a:pPr>
              <a:buNone/>
            </a:pPr>
            <a:r>
              <a:rPr lang="en-US" sz="2000" i="1" dirty="0" smtClean="0">
                <a:sym typeface="Wingdings" pitchFamily="2" charset="2"/>
              </a:rPr>
              <a:t>		                         </a:t>
            </a:r>
            <a:r>
              <a:rPr lang="en-US" sz="2000" dirty="0" smtClean="0">
                <a:sym typeface="Wingdings" pitchFamily="2" charset="2"/>
              </a:rPr>
              <a:t>Assign </a:t>
            </a:r>
            <a:r>
              <a:rPr lang="en-US" sz="2000" i="1" dirty="0" smtClean="0">
                <a:sym typeface="Wingdings" pitchFamily="2" charset="2"/>
              </a:rPr>
              <a:t>New Value</a:t>
            </a:r>
            <a:r>
              <a:rPr lang="en-US" sz="2000" dirty="0" smtClean="0">
                <a:sym typeface="Wingdings" pitchFamily="2" charset="2"/>
              </a:rPr>
              <a:t>: </a:t>
            </a:r>
            <a:r>
              <a:rPr lang="en-US" sz="2000" i="1" dirty="0" smtClean="0">
                <a:sym typeface="Wingdings" pitchFamily="2" charset="2"/>
              </a:rPr>
              <a:t>0, 1 OK</a:t>
            </a:r>
            <a:endParaRPr lang="en-US" sz="2000" i="1" dirty="0" smtClean="0"/>
          </a:p>
          <a:p>
            <a:pPr>
              <a:buNone/>
            </a:pPr>
            <a:endParaRPr lang="en-US" sz="2000" i="1" dirty="0" smtClean="0"/>
          </a:p>
          <a:p>
            <a:pPr>
              <a:buNone/>
            </a:pPr>
            <a:r>
              <a:rPr lang="en-US" sz="2000" dirty="0" smtClean="0"/>
              <a:t>Right click: </a:t>
            </a:r>
            <a:r>
              <a:rPr lang="en-US" sz="2000" i="1" dirty="0" smtClean="0"/>
              <a:t>age 2 </a:t>
            </a:r>
            <a:r>
              <a:rPr lang="en-US" sz="2000" i="1" dirty="0" smtClean="0">
                <a:sym typeface="Wingdings" pitchFamily="2" charset="2"/>
              </a:rPr>
              <a:t>  </a:t>
            </a:r>
            <a:r>
              <a:rPr lang="en-US" sz="2000" dirty="0" smtClean="0">
                <a:sym typeface="Wingdings" pitchFamily="2" charset="2"/>
              </a:rPr>
              <a:t>Select:</a:t>
            </a:r>
            <a:r>
              <a:rPr lang="en-US" sz="2000" dirty="0" smtClean="0"/>
              <a:t> </a:t>
            </a:r>
            <a:r>
              <a:rPr lang="en-US" sz="2000" i="1" dirty="0" smtClean="0"/>
              <a:t>Column Info… </a:t>
            </a:r>
            <a:r>
              <a:rPr lang="en-US" sz="2000" i="1" dirty="0" smtClean="0">
                <a:sym typeface="Wingdings" pitchFamily="2" charset="2"/>
              </a:rPr>
              <a:t> </a:t>
            </a:r>
          </a:p>
          <a:p>
            <a:pPr>
              <a:buNone/>
            </a:pPr>
            <a:r>
              <a:rPr lang="en-US" sz="2000" i="1" dirty="0" smtClean="0"/>
              <a:t>	                              </a:t>
            </a:r>
            <a:r>
              <a:rPr lang="en-US" sz="2000" dirty="0" smtClean="0"/>
              <a:t>Select Modeling Type: </a:t>
            </a:r>
            <a:r>
              <a:rPr lang="en-US" sz="2000" i="1" dirty="0" smtClean="0"/>
              <a:t>Ordinal</a:t>
            </a:r>
            <a:endParaRPr lang="en-US" sz="2000" i="1" dirty="0" smtClean="0">
              <a:sym typeface="Wingdings" pitchFamily="2" charset="2"/>
            </a:endParaRPr>
          </a:p>
          <a:p>
            <a:pPr>
              <a:buNone/>
            </a:pPr>
            <a:r>
              <a:rPr lang="en-US" sz="2000" i="1" dirty="0" smtClean="0"/>
              <a:t>	                              </a:t>
            </a:r>
            <a:r>
              <a:rPr lang="en-US" sz="2000" dirty="0" smtClean="0"/>
              <a:t>Column Properties: </a:t>
            </a:r>
            <a:r>
              <a:rPr lang="en-US" sz="2000" i="1" dirty="0" smtClean="0"/>
              <a:t>Values Labels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4876800" y="4343400"/>
            <a:ext cx="3886200" cy="1061829"/>
          </a:xfrm>
          <a:prstGeom prst="rect">
            <a:avLst/>
          </a:prstGeom>
          <a:noFill/>
          <a:ln w="28575">
            <a:solidFill>
              <a:srgbClr val="F1900F"/>
            </a:solidFill>
          </a:ln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900" i="1" dirty="0" smtClean="0"/>
              <a:t>OldValue    NewValue  NewValueLabel</a:t>
            </a:r>
          </a:p>
          <a:p>
            <a:pPr>
              <a:buNone/>
            </a:pPr>
            <a:r>
              <a:rPr lang="en-US" sz="800" i="1" dirty="0" smtClean="0"/>
              <a:t> </a:t>
            </a:r>
          </a:p>
          <a:p>
            <a:pPr>
              <a:buNone/>
            </a:pPr>
            <a:r>
              <a:rPr lang="en-US" dirty="0" smtClean="0"/>
              <a:t>12, 13, 14           0             &lt; 15yrs of age </a:t>
            </a:r>
          </a:p>
          <a:p>
            <a:pPr>
              <a:buNone/>
            </a:pPr>
            <a:r>
              <a:rPr lang="en-US" dirty="0" smtClean="0"/>
              <a:t>15, 16, 17           1            &gt;=15yrs of age </a:t>
            </a:r>
          </a:p>
        </p:txBody>
      </p:sp>
      <p:pic>
        <p:nvPicPr>
          <p:cNvPr id="2055" name="Picture 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524000"/>
            <a:ext cx="4040188" cy="2989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31"/>
          <p:cNvPicPr/>
          <p:nvPr/>
        </p:nvPicPr>
        <p:blipFill>
          <a:blip r:embed="rId3" cstate="print">
            <a:lum bright="-10000" contrast="10000"/>
          </a:blip>
          <a:srcRect l="24448" t="10191" r="40693"/>
          <a:stretch>
            <a:fillRect/>
          </a:stretch>
        </p:blipFill>
        <p:spPr bwMode="auto">
          <a:xfrm>
            <a:off x="990600" y="1828800"/>
            <a:ext cx="9906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47800" y="2286000"/>
            <a:ext cx="2895600" cy="1602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76400" y="3733800"/>
            <a:ext cx="2971799" cy="2575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" name="TextBox 35"/>
          <p:cNvSpPr txBox="1"/>
          <p:nvPr/>
        </p:nvSpPr>
        <p:spPr>
          <a:xfrm>
            <a:off x="4648200" y="5867400"/>
            <a:ext cx="43065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>
                <a:solidFill>
                  <a:srgbClr val="F46F0C"/>
                </a:solidFill>
              </a:rPr>
              <a:t>Help </a:t>
            </a:r>
            <a:r>
              <a:rPr lang="en-US" sz="1400" i="1" dirty="0" smtClean="0">
                <a:solidFill>
                  <a:srgbClr val="F46F0C"/>
                </a:solidFill>
                <a:sym typeface="Wingdings" pitchFamily="2" charset="2"/>
              </a:rPr>
              <a:t> </a:t>
            </a:r>
            <a:r>
              <a:rPr lang="en-US" sz="1400" i="1" dirty="0" smtClean="0">
                <a:solidFill>
                  <a:srgbClr val="F46F0C"/>
                </a:solidFill>
              </a:rPr>
              <a:t>Sample Data</a:t>
            </a:r>
            <a:r>
              <a:rPr lang="en-US" sz="1400" i="1" dirty="0" smtClean="0">
                <a:solidFill>
                  <a:srgbClr val="F46F0C"/>
                </a:solidFill>
                <a:sym typeface="Wingdings" pitchFamily="2" charset="2"/>
              </a:rPr>
              <a:t></a:t>
            </a:r>
            <a:r>
              <a:rPr lang="en-US" sz="1400" i="1" dirty="0" smtClean="0">
                <a:solidFill>
                  <a:srgbClr val="F46F0C"/>
                </a:solidFill>
              </a:rPr>
              <a:t>Examples for teaching</a:t>
            </a:r>
            <a:r>
              <a:rPr lang="en-US" sz="1400" i="1" dirty="0" smtClean="0">
                <a:solidFill>
                  <a:srgbClr val="F46F0C"/>
                </a:solidFill>
                <a:sym typeface="Wingdings" pitchFamily="2" charset="2"/>
              </a:rPr>
              <a:t></a:t>
            </a:r>
            <a:r>
              <a:rPr lang="en-US" sz="1400" i="1" dirty="0" smtClean="0">
                <a:solidFill>
                  <a:srgbClr val="F46F0C"/>
                </a:solidFill>
              </a:rPr>
              <a:t>Big Class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Manipulating Data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533400" y="1905000"/>
            <a:ext cx="7924800" cy="3505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• Data and Modeling Types </a:t>
            </a:r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r>
              <a:rPr lang="en-US" dirty="0" smtClean="0"/>
              <a:t>• Formatting</a:t>
            </a:r>
            <a:r>
              <a:rPr lang="en-US" dirty="0" smtClean="0">
                <a:solidFill>
                  <a:srgbClr val="FCA304"/>
                </a:solidFill>
              </a:rPr>
              <a:t> </a:t>
            </a:r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r>
              <a:rPr lang="en-US" dirty="0" smtClean="0">
                <a:solidFill>
                  <a:srgbClr val="F46F0C"/>
                </a:solidFill>
              </a:rPr>
              <a:t>• Visual Dimension </a:t>
            </a:r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r>
              <a:rPr lang="en-US" dirty="0" smtClean="0"/>
              <a:t>• Tables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37</a:t>
            </a:fld>
            <a:endParaRPr lang="en-US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Manipulating Data </a:t>
            </a:r>
            <a:br>
              <a:rPr lang="en-US" dirty="0" smtClean="0"/>
            </a:br>
            <a:r>
              <a:rPr lang="en-US" dirty="0" smtClean="0"/>
              <a:t>Visual Dimension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152400" y="1600200"/>
            <a:ext cx="4495800" cy="45259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sz="2600" dirty="0" smtClean="0"/>
              <a:t>• Color or Mark by Column </a:t>
            </a:r>
          </a:p>
          <a:p>
            <a:pPr lvl="1">
              <a:buNone/>
            </a:pPr>
            <a:r>
              <a:rPr lang="en-US" sz="2200" dirty="0" smtClean="0"/>
              <a:t>– Colors </a:t>
            </a:r>
          </a:p>
          <a:p>
            <a:pPr lvl="1">
              <a:buNone/>
            </a:pPr>
            <a:r>
              <a:rPr lang="en-US" sz="2200" dirty="0" smtClean="0"/>
              <a:t>– Unique Markers </a:t>
            </a:r>
          </a:p>
          <a:p>
            <a:pPr lvl="1">
              <a:buNone/>
            </a:pPr>
            <a:r>
              <a:rPr lang="en-US" sz="2200" dirty="0" smtClean="0"/>
              <a:t>– Range </a:t>
            </a:r>
          </a:p>
          <a:p>
            <a:pPr lvl="1">
              <a:buNone/>
            </a:pPr>
            <a:r>
              <a:rPr lang="en-US" sz="2200" dirty="0" smtClean="0"/>
              <a:t>– Value </a:t>
            </a:r>
          </a:p>
          <a:p>
            <a:pPr>
              <a:buNone/>
            </a:pPr>
            <a:endParaRPr lang="en-US" sz="2600" dirty="0" smtClean="0"/>
          </a:p>
          <a:p>
            <a:pPr>
              <a:buNone/>
            </a:pPr>
            <a:r>
              <a:rPr lang="en-US" sz="2600" dirty="0" smtClean="0"/>
              <a:t>• Access the </a:t>
            </a:r>
            <a:r>
              <a:rPr lang="en-US" sz="2600" b="1" i="1" dirty="0" smtClean="0"/>
              <a:t>Rows menu: </a:t>
            </a:r>
          </a:p>
          <a:p>
            <a:pPr>
              <a:buNone/>
            </a:pPr>
            <a:r>
              <a:rPr lang="en-US" sz="2600" dirty="0" smtClean="0"/>
              <a:t>select the </a:t>
            </a:r>
            <a:r>
              <a:rPr lang="en-US" sz="2600" i="1" dirty="0" smtClean="0"/>
              <a:t>rows hotspot </a:t>
            </a:r>
          </a:p>
          <a:p>
            <a:pPr>
              <a:buFont typeface="Wingdings"/>
              <a:buChar char="à"/>
            </a:pPr>
            <a:r>
              <a:rPr lang="en-US" sz="2600" i="1" dirty="0" smtClean="0"/>
              <a:t>Color or Mark by Column </a:t>
            </a:r>
          </a:p>
          <a:p>
            <a:pPr>
              <a:buFont typeface="Wingdings"/>
              <a:buChar char="à"/>
            </a:pPr>
            <a:r>
              <a:rPr lang="en-US" sz="2600" i="1" dirty="0" smtClean="0"/>
              <a:t>OK </a:t>
            </a:r>
          </a:p>
          <a:p>
            <a:pPr>
              <a:buNone/>
            </a:pPr>
            <a:endParaRPr lang="en-US" sz="2600" i="1" dirty="0" smtClean="0"/>
          </a:p>
          <a:p>
            <a:pPr>
              <a:buNone/>
            </a:pPr>
            <a:endParaRPr lang="en-US" sz="1500" i="1" dirty="0" smtClean="0"/>
          </a:p>
          <a:p>
            <a:pPr>
              <a:buNone/>
            </a:pPr>
            <a:r>
              <a:rPr lang="en-US" sz="1500" i="1" dirty="0" smtClean="0">
                <a:solidFill>
                  <a:srgbClr val="F46F0C"/>
                </a:solidFill>
              </a:rPr>
              <a:t>Help </a:t>
            </a:r>
            <a:r>
              <a:rPr lang="en-US" sz="1500" i="1" dirty="0" smtClean="0">
                <a:solidFill>
                  <a:srgbClr val="F46F0C"/>
                </a:solidFill>
                <a:sym typeface="Wingdings" pitchFamily="2" charset="2"/>
              </a:rPr>
              <a:t> </a:t>
            </a:r>
            <a:r>
              <a:rPr lang="en-US" sz="1500" i="1" dirty="0" smtClean="0">
                <a:solidFill>
                  <a:srgbClr val="F46F0C"/>
                </a:solidFill>
              </a:rPr>
              <a:t>Sample Data </a:t>
            </a:r>
            <a:r>
              <a:rPr lang="en-US" sz="1500" i="1" dirty="0" smtClean="0">
                <a:solidFill>
                  <a:srgbClr val="F46F0C"/>
                </a:solidFill>
                <a:sym typeface="Wingdings" pitchFamily="2" charset="2"/>
              </a:rPr>
              <a:t> </a:t>
            </a:r>
            <a:r>
              <a:rPr lang="en-US" sz="1500" i="1" dirty="0" smtClean="0">
                <a:solidFill>
                  <a:srgbClr val="F46F0C"/>
                </a:solidFill>
              </a:rPr>
              <a:t>Examples for teaching </a:t>
            </a:r>
            <a:r>
              <a:rPr lang="en-US" sz="1500" i="1" dirty="0" smtClean="0">
                <a:solidFill>
                  <a:srgbClr val="F46F0C"/>
                </a:solidFill>
                <a:sym typeface="Wingdings" pitchFamily="2" charset="2"/>
              </a:rPr>
              <a:t> </a:t>
            </a:r>
            <a:r>
              <a:rPr lang="en-US" sz="1500" i="1" dirty="0" smtClean="0">
                <a:solidFill>
                  <a:srgbClr val="F46F0C"/>
                </a:solidFill>
              </a:rPr>
              <a:t>Big Class</a:t>
            </a:r>
            <a:endParaRPr lang="en-US" sz="1500" dirty="0">
              <a:solidFill>
                <a:srgbClr val="F46F0C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38</a:t>
            </a:fld>
            <a:endParaRPr lang="en-US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3800" y="1524000"/>
            <a:ext cx="3657600" cy="2883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AutoShape 2"/>
          <p:cNvSpPr>
            <a:spLocks noChangeArrowheads="1"/>
          </p:cNvSpPr>
          <p:nvPr/>
        </p:nvSpPr>
        <p:spPr bwMode="auto">
          <a:xfrm rot="10800000">
            <a:off x="3200400" y="4267200"/>
            <a:ext cx="228600" cy="152400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FF0000">
                <a:gamma/>
                <a:shade val="60000"/>
                <a:invGamma/>
              </a:srgbClr>
            </a:prst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9860" y="3505200"/>
            <a:ext cx="3503140" cy="2761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38800" y="2057400"/>
            <a:ext cx="3286125" cy="1920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Manipulating Data </a:t>
            </a:r>
            <a:br>
              <a:rPr lang="en-US" dirty="0" smtClean="0"/>
            </a:br>
            <a:r>
              <a:rPr lang="en-US" dirty="0" smtClean="0"/>
              <a:t>Visual Dimension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1981200"/>
            <a:ext cx="3733800" cy="4038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Distinguish points by </a:t>
            </a:r>
          </a:p>
          <a:p>
            <a:pPr>
              <a:buNone/>
            </a:pPr>
            <a:r>
              <a:rPr lang="en-US" dirty="0" smtClean="0"/>
              <a:t>using unique markers </a:t>
            </a:r>
          </a:p>
          <a:p>
            <a:pPr lvl="1">
              <a:buNone/>
            </a:pPr>
            <a:r>
              <a:rPr lang="en-US" dirty="0" smtClean="0"/>
              <a:t>–Symbols </a:t>
            </a:r>
          </a:p>
          <a:p>
            <a:pPr lvl="2">
              <a:buNone/>
            </a:pPr>
            <a:r>
              <a:rPr lang="en-US" dirty="0" smtClean="0"/>
              <a:t>•Standard </a:t>
            </a:r>
          </a:p>
          <a:p>
            <a:pPr lvl="2">
              <a:buNone/>
            </a:pPr>
            <a:r>
              <a:rPr lang="en-US" dirty="0" smtClean="0"/>
              <a:t>•Hollow </a:t>
            </a:r>
          </a:p>
          <a:p>
            <a:pPr lvl="2">
              <a:buNone/>
            </a:pPr>
            <a:r>
              <a:rPr lang="en-US" dirty="0" smtClean="0"/>
              <a:t>•Solid </a:t>
            </a:r>
          </a:p>
          <a:p>
            <a:pPr lvl="2">
              <a:buNone/>
            </a:pPr>
            <a:r>
              <a:rPr lang="en-US" dirty="0" smtClean="0"/>
              <a:t>•Paired </a:t>
            </a:r>
          </a:p>
          <a:p>
            <a:pPr lvl="2">
              <a:buNone/>
            </a:pPr>
            <a:r>
              <a:rPr lang="en-US" dirty="0" smtClean="0"/>
              <a:t>•Classic </a:t>
            </a:r>
          </a:p>
          <a:p>
            <a:pPr lvl="1">
              <a:buNone/>
            </a:pPr>
            <a:r>
              <a:rPr lang="en-US" dirty="0" smtClean="0"/>
              <a:t>–Alphanumeric 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39</a:t>
            </a:fld>
            <a:endParaRPr lang="en-US" dirty="0"/>
          </a:p>
        </p:txBody>
      </p:sp>
      <p:pic>
        <p:nvPicPr>
          <p:cNvPr id="6148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752600"/>
            <a:ext cx="3505200" cy="2048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3276601"/>
            <a:ext cx="443374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smtClean="0">
                <a:solidFill>
                  <a:srgbClr val="F46F0C"/>
                </a:solidFill>
              </a:rPr>
              <a:t>• Introduction </a:t>
            </a:r>
          </a:p>
          <a:p>
            <a:pPr>
              <a:buNone/>
            </a:pPr>
            <a:r>
              <a:rPr lang="en-US" dirty="0" smtClean="0"/>
              <a:t>• Launching JMP </a:t>
            </a:r>
          </a:p>
          <a:p>
            <a:pPr>
              <a:buNone/>
            </a:pPr>
            <a:r>
              <a:rPr lang="en-US" dirty="0" smtClean="0"/>
              <a:t>• User Interface </a:t>
            </a:r>
          </a:p>
          <a:p>
            <a:pPr>
              <a:buNone/>
            </a:pPr>
            <a:r>
              <a:rPr lang="en-US" dirty="0" smtClean="0"/>
              <a:t>• Getting Data into JMP </a:t>
            </a:r>
          </a:p>
          <a:p>
            <a:pPr>
              <a:buNone/>
            </a:pPr>
            <a:r>
              <a:rPr lang="en-US" dirty="0" smtClean="0"/>
              <a:t>• Examining Data </a:t>
            </a:r>
          </a:p>
          <a:p>
            <a:pPr>
              <a:buNone/>
            </a:pPr>
            <a:r>
              <a:rPr lang="en-US" dirty="0" smtClean="0"/>
              <a:t>• Manipulating Data </a:t>
            </a:r>
          </a:p>
          <a:p>
            <a:pPr>
              <a:buNone/>
            </a:pPr>
            <a:r>
              <a:rPr lang="en-US" dirty="0" smtClean="0"/>
              <a:t>• Graphing </a:t>
            </a:r>
          </a:p>
          <a:p>
            <a:pPr>
              <a:buNone/>
            </a:pPr>
            <a:r>
              <a:rPr lang="en-US" dirty="0" smtClean="0"/>
              <a:t>• Bivariate Statistics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• Generalized Linear Modeling</a:t>
            </a:r>
          </a:p>
          <a:p>
            <a:pPr>
              <a:buNone/>
            </a:pPr>
            <a:r>
              <a:rPr lang="en-US" dirty="0" smtClean="0"/>
              <a:t>• </a:t>
            </a:r>
            <a:r>
              <a:rPr lang="en-US" dirty="0" smtClean="0"/>
              <a:t>Script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JMP v10</a:t>
            </a:r>
            <a:endParaRPr lang="en-US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Manipulating Data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533400" y="1905000"/>
            <a:ext cx="7924800" cy="3505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• Data and Modeling Types </a:t>
            </a:r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r>
              <a:rPr lang="en-US" dirty="0" smtClean="0"/>
              <a:t>• Formatting</a:t>
            </a:r>
            <a:r>
              <a:rPr lang="en-US" dirty="0" smtClean="0">
                <a:solidFill>
                  <a:srgbClr val="FCA304"/>
                </a:solidFill>
              </a:rPr>
              <a:t> </a:t>
            </a:r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r>
              <a:rPr lang="en-US" dirty="0" smtClean="0"/>
              <a:t>• Visual Dimension </a:t>
            </a:r>
          </a:p>
          <a:p>
            <a:pPr>
              <a:buNone/>
            </a:pPr>
            <a:endParaRPr lang="en-US" sz="2000" dirty="0" smtClean="0">
              <a:solidFill>
                <a:srgbClr val="F1900F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rgbClr val="F46F0C"/>
                </a:solidFill>
              </a:rPr>
              <a:t>• Tables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40</a:t>
            </a:fld>
            <a:endParaRPr lang="en-US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Manipulating Data </a:t>
            </a:r>
            <a:br>
              <a:rPr lang="en-US" dirty="0" smtClean="0"/>
            </a:br>
            <a:r>
              <a:rPr lang="en-US" dirty="0" smtClean="0"/>
              <a:t>Tables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09600" y="2057400"/>
            <a:ext cx="7696200" cy="3611563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smtClean="0"/>
              <a:t>• Structure data into form that JMP will recognize </a:t>
            </a:r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r>
              <a:rPr lang="en-US" dirty="0" smtClean="0"/>
              <a:t>– Summary </a:t>
            </a:r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r>
              <a:rPr lang="en-US" dirty="0" smtClean="0"/>
              <a:t>– Sorting </a:t>
            </a:r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r>
              <a:rPr lang="en-US" dirty="0" smtClean="0"/>
              <a:t>– Joining </a:t>
            </a:r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r>
              <a:rPr lang="en-US" dirty="0" smtClean="0"/>
              <a:t>– Dealing with missing data 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41</a:t>
            </a:fld>
            <a:endParaRPr lang="en-US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Manipulating Data </a:t>
            </a:r>
            <a:br>
              <a:rPr lang="en-US" dirty="0" smtClean="0"/>
            </a:br>
            <a:r>
              <a:rPr lang="en-US" dirty="0" smtClean="0"/>
              <a:t>Tables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09600" y="2057400"/>
            <a:ext cx="7696200" cy="3611563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smtClean="0"/>
              <a:t>• Structure data into form that JMP will recognize </a:t>
            </a:r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r>
              <a:rPr lang="en-US" dirty="0" smtClean="0">
                <a:solidFill>
                  <a:srgbClr val="F46F0C"/>
                </a:solidFill>
              </a:rPr>
              <a:t>– Summary </a:t>
            </a:r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r>
              <a:rPr lang="en-US" dirty="0" smtClean="0"/>
              <a:t>– Sorting </a:t>
            </a:r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r>
              <a:rPr lang="en-US" dirty="0" smtClean="0"/>
              <a:t>– Joining </a:t>
            </a:r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r>
              <a:rPr lang="en-US" dirty="0" smtClean="0"/>
              <a:t>– Dealing with missing data 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42</a:t>
            </a:fld>
            <a:endParaRPr lang="en-US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Manipulating Data </a:t>
            </a:r>
            <a:br>
              <a:rPr lang="en-US" dirty="0" smtClean="0"/>
            </a:br>
            <a:r>
              <a:rPr lang="en-US" dirty="0" smtClean="0"/>
              <a:t>Tables - </a:t>
            </a:r>
            <a:r>
              <a:rPr lang="en-US" sz="4000" dirty="0" smtClean="0"/>
              <a:t>Summary</a:t>
            </a:r>
            <a:endParaRPr lang="en-US" sz="4000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419600" y="1981200"/>
            <a:ext cx="4724400" cy="4114800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en-US" sz="3200" dirty="0" smtClean="0"/>
              <a:t>Summary statistics </a:t>
            </a:r>
          </a:p>
          <a:p>
            <a:pPr>
              <a:buNone/>
            </a:pPr>
            <a:endParaRPr lang="en-US" sz="3200" dirty="0" smtClean="0"/>
          </a:p>
          <a:p>
            <a:pPr>
              <a:buNone/>
            </a:pPr>
            <a:r>
              <a:rPr lang="en-US" i="1" dirty="0" smtClean="0"/>
              <a:t>Tables </a:t>
            </a:r>
            <a:r>
              <a:rPr lang="en-US" i="1" dirty="0" smtClean="0">
                <a:sym typeface="Wingdings" pitchFamily="2" charset="2"/>
              </a:rPr>
              <a:t> </a:t>
            </a:r>
            <a:r>
              <a:rPr lang="en-US" i="1" dirty="0" smtClean="0"/>
              <a:t>Summary</a:t>
            </a:r>
          </a:p>
          <a:p>
            <a:pPr>
              <a:buNone/>
            </a:pPr>
            <a:endParaRPr lang="en-US" sz="2200" dirty="0" smtClean="0"/>
          </a:p>
          <a:p>
            <a:pPr lvl="1">
              <a:buNone/>
            </a:pPr>
            <a:r>
              <a:rPr lang="en-US" sz="1800" dirty="0" smtClean="0"/>
              <a:t>– Select Columns: </a:t>
            </a:r>
            <a:r>
              <a:rPr lang="en-US" sz="1800" i="1" dirty="0" smtClean="0"/>
              <a:t>height </a:t>
            </a:r>
            <a:r>
              <a:rPr lang="en-US" sz="1800" i="1" dirty="0" smtClean="0">
                <a:sym typeface="Wingdings" pitchFamily="2" charset="2"/>
              </a:rPr>
              <a:t> </a:t>
            </a:r>
            <a:endParaRPr lang="en-US" sz="1800" i="1" dirty="0" smtClean="0"/>
          </a:p>
          <a:p>
            <a:pPr lvl="1">
              <a:buNone/>
            </a:pPr>
            <a:r>
              <a:rPr lang="en-US" sz="1800" dirty="0" smtClean="0"/>
              <a:t> 			 Statistics: </a:t>
            </a:r>
            <a:r>
              <a:rPr lang="en-US" sz="1800" i="1" dirty="0" smtClean="0"/>
              <a:t>Mean (height) </a:t>
            </a:r>
          </a:p>
          <a:p>
            <a:pPr lvl="1">
              <a:buNone/>
            </a:pPr>
            <a:r>
              <a:rPr lang="en-US" sz="1800" dirty="0" smtClean="0"/>
              <a:t>– Select Columns: </a:t>
            </a:r>
            <a:r>
              <a:rPr lang="en-US" sz="1800" i="1" dirty="0" smtClean="0"/>
              <a:t>sex </a:t>
            </a:r>
            <a:r>
              <a:rPr lang="en-US" sz="1800" i="1" dirty="0" smtClean="0">
                <a:sym typeface="Wingdings" pitchFamily="2" charset="2"/>
              </a:rPr>
              <a:t> </a:t>
            </a:r>
          </a:p>
          <a:p>
            <a:pPr lvl="1">
              <a:buNone/>
            </a:pPr>
            <a:r>
              <a:rPr lang="en-US" sz="1800" i="1" dirty="0" smtClean="0"/>
              <a:t>			 </a:t>
            </a:r>
            <a:r>
              <a:rPr lang="en-US" sz="1800" dirty="0" smtClean="0"/>
              <a:t>Group:</a:t>
            </a:r>
            <a:r>
              <a:rPr lang="en-US" sz="1800" i="1" dirty="0" smtClean="0"/>
              <a:t>	sex</a:t>
            </a:r>
          </a:p>
          <a:p>
            <a:pPr lvl="1">
              <a:buNone/>
            </a:pPr>
            <a:r>
              <a:rPr lang="en-US" sz="1800" dirty="0" smtClean="0"/>
              <a:t>– Action:  </a:t>
            </a:r>
            <a:r>
              <a:rPr lang="en-US" sz="1800" i="1" dirty="0" smtClean="0"/>
              <a:t>OK</a:t>
            </a:r>
          </a:p>
          <a:p>
            <a:pPr lvl="1">
              <a:buNone/>
            </a:pPr>
            <a:endParaRPr lang="en-US" i="1" dirty="0" smtClean="0"/>
          </a:p>
          <a:p>
            <a:pPr>
              <a:buNone/>
            </a:pPr>
            <a:endParaRPr lang="en-US" sz="1500" b="1" i="1" dirty="0" smtClean="0"/>
          </a:p>
          <a:p>
            <a:pPr>
              <a:buNone/>
            </a:pPr>
            <a:r>
              <a:rPr lang="en-US" sz="1500" b="1" i="1" dirty="0" smtClean="0">
                <a:solidFill>
                  <a:srgbClr val="F46F0C"/>
                </a:solidFill>
              </a:rPr>
              <a:t>Help</a:t>
            </a:r>
            <a:r>
              <a:rPr lang="en-US" sz="1500" b="1" i="1" dirty="0" smtClean="0">
                <a:solidFill>
                  <a:srgbClr val="F46F0C"/>
                </a:solidFill>
                <a:sym typeface="Wingdings" pitchFamily="2" charset="2"/>
              </a:rPr>
              <a:t> </a:t>
            </a:r>
            <a:r>
              <a:rPr lang="en-US" sz="1500" b="1" i="1" dirty="0" smtClean="0">
                <a:solidFill>
                  <a:srgbClr val="F46F0C"/>
                </a:solidFill>
              </a:rPr>
              <a:t>Sample Data</a:t>
            </a:r>
            <a:r>
              <a:rPr lang="en-US" sz="1500" b="1" i="1" dirty="0" smtClean="0">
                <a:solidFill>
                  <a:srgbClr val="F46F0C"/>
                </a:solidFill>
                <a:sym typeface="Wingdings" pitchFamily="2" charset="2"/>
              </a:rPr>
              <a:t></a:t>
            </a:r>
            <a:r>
              <a:rPr lang="en-US" sz="1500" b="1" i="1" dirty="0" smtClean="0">
                <a:solidFill>
                  <a:srgbClr val="F46F0C"/>
                </a:solidFill>
              </a:rPr>
              <a:t> Examples for teaching</a:t>
            </a:r>
            <a:r>
              <a:rPr lang="en-US" sz="1500" b="1" i="1" dirty="0" smtClean="0">
                <a:solidFill>
                  <a:srgbClr val="F46F0C"/>
                </a:solidFill>
                <a:sym typeface="Wingdings" pitchFamily="2" charset="2"/>
              </a:rPr>
              <a:t></a:t>
            </a:r>
            <a:r>
              <a:rPr lang="en-US" sz="1500" b="1" i="1" dirty="0" smtClean="0">
                <a:solidFill>
                  <a:srgbClr val="F46F0C"/>
                </a:solidFill>
              </a:rPr>
              <a:t> Big Class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43</a:t>
            </a:fld>
            <a:endParaRPr lang="en-US" dirty="0"/>
          </a:p>
        </p:txBody>
      </p:sp>
      <p:pic>
        <p:nvPicPr>
          <p:cNvPr id="7171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524001"/>
            <a:ext cx="3320715" cy="2743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3429000"/>
            <a:ext cx="3687569" cy="281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Manipulating Data </a:t>
            </a:r>
            <a:br>
              <a:rPr lang="en-US" dirty="0" smtClean="0"/>
            </a:br>
            <a:r>
              <a:rPr lang="en-US" dirty="0" smtClean="0"/>
              <a:t>Tables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09600" y="2057400"/>
            <a:ext cx="7696200" cy="3611563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smtClean="0"/>
              <a:t>• Structure data into form that JMP will recognize </a:t>
            </a:r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r>
              <a:rPr lang="en-US" dirty="0" smtClean="0"/>
              <a:t>– Summary </a:t>
            </a:r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r>
              <a:rPr lang="en-US" dirty="0" smtClean="0"/>
              <a:t>– Sorting </a:t>
            </a:r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r>
              <a:rPr lang="en-US" dirty="0" smtClean="0">
                <a:solidFill>
                  <a:srgbClr val="F46F0C"/>
                </a:solidFill>
              </a:rPr>
              <a:t>– Joining </a:t>
            </a:r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r>
              <a:rPr lang="en-US" dirty="0" smtClean="0"/>
              <a:t>– Dealing with missing data 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44</a:t>
            </a:fld>
            <a:endParaRPr lang="en-US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Manipulating Data </a:t>
            </a:r>
            <a:br>
              <a:rPr lang="en-US" dirty="0" smtClean="0"/>
            </a:br>
            <a:r>
              <a:rPr lang="en-US" dirty="0" smtClean="0"/>
              <a:t>Tables </a:t>
            </a:r>
            <a:r>
              <a:rPr lang="en-US" sz="4000" dirty="0" smtClean="0"/>
              <a:t>- Joining </a:t>
            </a:r>
            <a:endParaRPr lang="en-US" sz="4000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876800" y="1828800"/>
            <a:ext cx="4267200" cy="464820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smtClean="0"/>
              <a:t>• Combine or merge two or more different data tables into one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i="1" dirty="0" smtClean="0"/>
              <a:t>Trial1  </a:t>
            </a:r>
            <a:r>
              <a:rPr lang="en-US" i="1" dirty="0" smtClean="0">
                <a:sym typeface="Wingdings" pitchFamily="2" charset="2"/>
              </a:rPr>
              <a:t></a:t>
            </a:r>
            <a:r>
              <a:rPr lang="en-US" i="1" dirty="0" smtClean="0"/>
              <a:t> Tables </a:t>
            </a:r>
            <a:r>
              <a:rPr lang="en-US" i="1" dirty="0" smtClean="0">
                <a:sym typeface="Wingdings" pitchFamily="2" charset="2"/>
              </a:rPr>
              <a:t></a:t>
            </a:r>
            <a:r>
              <a:rPr lang="en-US" i="1" dirty="0" smtClean="0"/>
              <a:t> Join </a:t>
            </a:r>
          </a:p>
          <a:p>
            <a:pPr>
              <a:buNone/>
            </a:pPr>
            <a:endParaRPr lang="en-US" sz="2400" i="1" dirty="0" smtClean="0"/>
          </a:p>
          <a:p>
            <a:pPr marL="742950" lvl="2" indent="-342900">
              <a:buNone/>
            </a:pPr>
            <a:r>
              <a:rPr lang="en-US" sz="2400" i="1" dirty="0" smtClean="0"/>
              <a:t> – </a:t>
            </a:r>
            <a:r>
              <a:rPr lang="en-US" sz="2400" dirty="0" smtClean="0"/>
              <a:t>Join</a:t>
            </a:r>
            <a:r>
              <a:rPr lang="en-US" sz="2400" i="1" dirty="0" smtClean="0"/>
              <a:t> ‘Trial1’ </a:t>
            </a:r>
            <a:r>
              <a:rPr lang="en-US" sz="2400" dirty="0" smtClean="0"/>
              <a:t>with:</a:t>
            </a:r>
            <a:r>
              <a:rPr lang="en-US" sz="2400" i="1" dirty="0" smtClean="0"/>
              <a:t>  Trial2 </a:t>
            </a:r>
          </a:p>
          <a:p>
            <a:pPr marL="742950" lvl="2" indent="-342900">
              <a:buNone/>
            </a:pPr>
            <a:r>
              <a:rPr lang="en-US" sz="2400" i="1" dirty="0" smtClean="0"/>
              <a:t> – </a:t>
            </a:r>
            <a:r>
              <a:rPr lang="en-US" sz="2400" dirty="0" smtClean="0"/>
              <a:t>Source Columns:</a:t>
            </a:r>
            <a:r>
              <a:rPr lang="en-US" sz="2400" i="1" dirty="0" smtClean="0"/>
              <a:t>   Trial1, Trial2</a:t>
            </a:r>
          </a:p>
          <a:p>
            <a:pPr marL="1657350" lvl="4" indent="-342900"/>
            <a:r>
              <a:rPr lang="en-US" dirty="0" smtClean="0"/>
              <a:t>From each source select :</a:t>
            </a:r>
          </a:p>
          <a:p>
            <a:pPr marL="1657350" lvl="4" indent="-342900">
              <a:buNone/>
            </a:pPr>
            <a:r>
              <a:rPr lang="en-US" i="1" dirty="0" smtClean="0"/>
              <a:t>          Popcorn, oil amt, batch</a:t>
            </a:r>
          </a:p>
          <a:p>
            <a:pPr marL="342900" lvl="1" indent="-342900">
              <a:buNone/>
            </a:pPr>
            <a:r>
              <a:rPr lang="en-US" sz="2800" dirty="0" smtClean="0">
                <a:sym typeface="Wingdings" pitchFamily="2" charset="2"/>
              </a:rPr>
              <a:t></a:t>
            </a:r>
            <a:r>
              <a:rPr lang="en-US" sz="2800" dirty="0" smtClean="0"/>
              <a:t> Match </a:t>
            </a:r>
          </a:p>
          <a:p>
            <a:pPr marL="742950" lvl="2" indent="-342900">
              <a:buNone/>
            </a:pPr>
            <a:r>
              <a:rPr lang="en-US" sz="2200" dirty="0" smtClean="0"/>
              <a:t> – Output table name:</a:t>
            </a:r>
            <a:r>
              <a:rPr lang="en-US" sz="2200" i="1" dirty="0" smtClean="0"/>
              <a:t> Popcorn joined </a:t>
            </a:r>
          </a:p>
          <a:p>
            <a:pPr marL="342900" lvl="1" indent="-342900">
              <a:buFont typeface="Wingdings"/>
              <a:buChar char="à"/>
            </a:pPr>
            <a:r>
              <a:rPr lang="en-US" sz="2800" dirty="0" smtClean="0">
                <a:sym typeface="Wingdings" pitchFamily="2" charset="2"/>
              </a:rPr>
              <a:t>Action: </a:t>
            </a:r>
            <a:r>
              <a:rPr lang="en-US" sz="2800" i="1" dirty="0" smtClean="0"/>
              <a:t>OK </a:t>
            </a:r>
          </a:p>
          <a:p>
            <a:pPr marL="342900" lvl="1" indent="-342900">
              <a:buNone/>
            </a:pPr>
            <a:endParaRPr lang="en-US" sz="2800" i="1" dirty="0" smtClean="0"/>
          </a:p>
          <a:p>
            <a:pPr>
              <a:buNone/>
            </a:pPr>
            <a:endParaRPr lang="en-US" sz="1500" i="1" dirty="0" smtClean="0">
              <a:solidFill>
                <a:srgbClr val="F46F0C"/>
              </a:solidFill>
            </a:endParaRPr>
          </a:p>
          <a:p>
            <a:pPr>
              <a:buNone/>
            </a:pPr>
            <a:r>
              <a:rPr lang="en-US" sz="1500" b="1" i="1" dirty="0" smtClean="0">
                <a:solidFill>
                  <a:srgbClr val="F46F0C"/>
                </a:solidFill>
              </a:rPr>
              <a:t>Help </a:t>
            </a:r>
            <a:r>
              <a:rPr lang="en-US" sz="1500" b="1" i="1" dirty="0" smtClean="0">
                <a:solidFill>
                  <a:srgbClr val="F46F0C"/>
                </a:solidFill>
                <a:sym typeface="Wingdings" pitchFamily="2" charset="2"/>
              </a:rPr>
              <a:t></a:t>
            </a:r>
            <a:r>
              <a:rPr lang="en-US" sz="1500" b="1" i="1" dirty="0" smtClean="0">
                <a:solidFill>
                  <a:srgbClr val="F46F0C"/>
                </a:solidFill>
              </a:rPr>
              <a:t> Sample Data </a:t>
            </a:r>
            <a:r>
              <a:rPr lang="en-US" sz="1500" b="1" i="1" dirty="0" smtClean="0">
                <a:solidFill>
                  <a:srgbClr val="F46F0C"/>
                </a:solidFill>
                <a:sym typeface="Wingdings" pitchFamily="2" charset="2"/>
              </a:rPr>
              <a:t></a:t>
            </a:r>
            <a:r>
              <a:rPr lang="en-US" sz="1500" b="1" i="1" dirty="0" smtClean="0">
                <a:solidFill>
                  <a:srgbClr val="F46F0C"/>
                </a:solidFill>
              </a:rPr>
              <a:t> Open the Sample Data Directory </a:t>
            </a:r>
          </a:p>
          <a:p>
            <a:pPr>
              <a:buNone/>
            </a:pPr>
            <a:r>
              <a:rPr lang="en-US" sz="1500" dirty="0" smtClean="0">
                <a:solidFill>
                  <a:srgbClr val="F46F0C"/>
                </a:solidFill>
                <a:sym typeface="Wingdings" pitchFamily="2" charset="2"/>
              </a:rPr>
              <a:t>          </a:t>
            </a:r>
            <a:r>
              <a:rPr lang="en-US" sz="1500" dirty="0" smtClean="0">
                <a:solidFill>
                  <a:srgbClr val="F46F0C"/>
                </a:solidFill>
              </a:rPr>
              <a:t> </a:t>
            </a:r>
            <a:r>
              <a:rPr lang="en-US" sz="1500" b="1" i="1" dirty="0" smtClean="0">
                <a:solidFill>
                  <a:srgbClr val="F46F0C"/>
                </a:solidFill>
              </a:rPr>
              <a:t>Trial1 </a:t>
            </a:r>
            <a:r>
              <a:rPr lang="en-US" sz="1500" b="1" i="1" dirty="0" smtClean="0">
                <a:solidFill>
                  <a:srgbClr val="F46F0C"/>
                </a:solidFill>
                <a:sym typeface="Wingdings" pitchFamily="2" charset="2"/>
              </a:rPr>
              <a:t></a:t>
            </a:r>
            <a:r>
              <a:rPr lang="en-US" sz="1500" b="1" i="1" dirty="0" smtClean="0">
                <a:solidFill>
                  <a:srgbClr val="F46F0C"/>
                </a:solidFill>
              </a:rPr>
              <a:t> Open </a:t>
            </a:r>
          </a:p>
          <a:p>
            <a:pPr>
              <a:buNone/>
            </a:pPr>
            <a:r>
              <a:rPr lang="en-US" sz="1500" dirty="0" smtClean="0">
                <a:solidFill>
                  <a:srgbClr val="F46F0C"/>
                </a:solidFill>
                <a:sym typeface="Wingdings" pitchFamily="2" charset="2"/>
              </a:rPr>
              <a:t>          </a:t>
            </a:r>
            <a:r>
              <a:rPr lang="en-US" sz="1500" dirty="0" smtClean="0">
                <a:solidFill>
                  <a:srgbClr val="F46F0C"/>
                </a:solidFill>
              </a:rPr>
              <a:t> </a:t>
            </a:r>
            <a:r>
              <a:rPr lang="en-US" sz="1500" b="1" i="1" dirty="0" smtClean="0">
                <a:solidFill>
                  <a:srgbClr val="F46F0C"/>
                </a:solidFill>
              </a:rPr>
              <a:t>Trial2 </a:t>
            </a:r>
            <a:r>
              <a:rPr lang="en-US" sz="1500" b="1" i="1" dirty="0" smtClean="0">
                <a:solidFill>
                  <a:srgbClr val="F46F0C"/>
                </a:solidFill>
                <a:sym typeface="Wingdings" pitchFamily="2" charset="2"/>
              </a:rPr>
              <a:t></a:t>
            </a:r>
            <a:r>
              <a:rPr lang="en-US" sz="1500" b="1" i="1" dirty="0" smtClean="0">
                <a:solidFill>
                  <a:srgbClr val="F46F0C"/>
                </a:solidFill>
              </a:rPr>
              <a:t> Open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45</a:t>
            </a:fld>
            <a:endParaRPr lang="en-US" dirty="0"/>
          </a:p>
        </p:txBody>
      </p:sp>
      <p:pic>
        <p:nvPicPr>
          <p:cNvPr id="8196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600201"/>
            <a:ext cx="3581400" cy="2899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599" y="3887500"/>
            <a:ext cx="4572001" cy="2299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Manipulating Data </a:t>
            </a:r>
            <a:br>
              <a:rPr lang="en-US" dirty="0" smtClean="0"/>
            </a:br>
            <a:r>
              <a:rPr lang="en-US" dirty="0" smtClean="0"/>
              <a:t>Tables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09600" y="2057400"/>
            <a:ext cx="7696200" cy="3611563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smtClean="0"/>
              <a:t>• Structure data into form that JMP will recognize </a:t>
            </a:r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r>
              <a:rPr lang="en-US" dirty="0" smtClean="0"/>
              <a:t>– Summary </a:t>
            </a:r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r>
              <a:rPr lang="en-US" dirty="0" smtClean="0"/>
              <a:t>– Sorting </a:t>
            </a:r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r>
              <a:rPr lang="en-US" dirty="0" smtClean="0"/>
              <a:t>– Joining </a:t>
            </a:r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r>
              <a:rPr lang="en-US" dirty="0" smtClean="0">
                <a:solidFill>
                  <a:srgbClr val="F46F0C"/>
                </a:solidFill>
              </a:rPr>
              <a:t>– Dealing with missing data 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46</a:t>
            </a:fld>
            <a:endParaRPr lang="en-US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Manipulating Data </a:t>
            </a:r>
            <a:br>
              <a:rPr lang="en-US" dirty="0" smtClean="0"/>
            </a:br>
            <a:r>
              <a:rPr lang="en-US" dirty="0" smtClean="0"/>
              <a:t>Tables </a:t>
            </a:r>
            <a:r>
              <a:rPr lang="en-US" sz="4000" dirty="0" smtClean="0"/>
              <a:t>– Missing Data</a:t>
            </a:r>
            <a:endParaRPr lang="en-US" sz="40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228600" y="1676400"/>
            <a:ext cx="4038600" cy="434340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i="1" dirty="0" smtClean="0"/>
              <a:t>For this example, </a:t>
            </a:r>
          </a:p>
          <a:p>
            <a:pPr>
              <a:buNone/>
            </a:pPr>
            <a:r>
              <a:rPr lang="en-US" b="1" i="1" dirty="0" smtClean="0">
                <a:solidFill>
                  <a:srgbClr val="F46F0C"/>
                </a:solidFill>
              </a:rPr>
              <a:t>delete some data from ‘Big Class’ </a:t>
            </a:r>
          </a:p>
          <a:p>
            <a:pPr>
              <a:buNone/>
            </a:pPr>
            <a:endParaRPr lang="en-US" b="1" i="1" dirty="0" smtClean="0">
              <a:solidFill>
                <a:srgbClr val="F46F0C"/>
              </a:solidFill>
            </a:endParaRPr>
          </a:p>
          <a:p>
            <a:pPr>
              <a:buNone/>
            </a:pPr>
            <a:r>
              <a:rPr lang="en-US" dirty="0" smtClean="0"/>
              <a:t>• Identify quantity of missing data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• Existence of patterns </a:t>
            </a:r>
          </a:p>
          <a:p>
            <a:pPr lvl="1">
              <a:buNone/>
            </a:pPr>
            <a:r>
              <a:rPr lang="en-US" dirty="0" smtClean="0"/>
              <a:t>– Non-response </a:t>
            </a:r>
          </a:p>
          <a:p>
            <a:pPr lvl="1">
              <a:buNone/>
            </a:pPr>
            <a:r>
              <a:rPr lang="en-US" dirty="0" smtClean="0"/>
              <a:t>– Data importing </a:t>
            </a:r>
          </a:p>
          <a:p>
            <a:pPr lvl="1">
              <a:buNone/>
            </a:pPr>
            <a:r>
              <a:rPr lang="en-US" dirty="0" smtClean="0"/>
              <a:t>– Data entry errors </a:t>
            </a:r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r>
              <a:rPr lang="en-US" sz="1800" i="1" dirty="0" smtClean="0"/>
              <a:t>Tables </a:t>
            </a:r>
            <a:r>
              <a:rPr lang="en-US" sz="1800" i="1" dirty="0" smtClean="0">
                <a:sym typeface="Wingdings" pitchFamily="2" charset="2"/>
              </a:rPr>
              <a:t> </a:t>
            </a:r>
            <a:r>
              <a:rPr lang="en-US" sz="1800" i="1" dirty="0" smtClean="0"/>
              <a:t>Missing </a:t>
            </a:r>
            <a:r>
              <a:rPr lang="en-US" sz="1800" i="1" dirty="0" smtClean="0"/>
              <a:t>Data </a:t>
            </a:r>
            <a:r>
              <a:rPr lang="en-US" sz="1800" i="1" dirty="0" smtClean="0"/>
              <a:t>Pattern</a:t>
            </a:r>
          </a:p>
          <a:p>
            <a:pPr>
              <a:buNone/>
            </a:pPr>
            <a:r>
              <a:rPr lang="en-US" sz="1800" dirty="0" smtClean="0"/>
              <a:t>Select Columns:  </a:t>
            </a:r>
            <a:r>
              <a:rPr lang="en-US" sz="1800" i="1" dirty="0" smtClean="0"/>
              <a:t>age, sex, height, weight </a:t>
            </a:r>
            <a:r>
              <a:rPr lang="en-US" sz="1800" i="1" dirty="0" smtClean="0">
                <a:sym typeface="Wingdings" pitchFamily="2" charset="2"/>
              </a:rPr>
              <a:t></a:t>
            </a:r>
          </a:p>
          <a:p>
            <a:pPr>
              <a:buNone/>
            </a:pPr>
            <a:r>
              <a:rPr lang="en-US" sz="1800" dirty="0" smtClean="0">
                <a:sym typeface="Wingdings" pitchFamily="2" charset="2"/>
              </a:rPr>
              <a:t>Add Columns  Action: </a:t>
            </a:r>
            <a:r>
              <a:rPr lang="en-US" sz="1800" i="1" dirty="0" smtClean="0">
                <a:sym typeface="Wingdings" pitchFamily="2" charset="2"/>
              </a:rPr>
              <a:t>OK</a:t>
            </a:r>
            <a:endParaRPr lang="en-US" sz="1800" dirty="0" smtClean="0"/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r>
              <a:rPr lang="en-US" sz="1800" i="1" dirty="0" smtClean="0">
                <a:solidFill>
                  <a:srgbClr val="F46F0C"/>
                </a:solidFill>
              </a:rPr>
              <a:t>Help</a:t>
            </a:r>
            <a:r>
              <a:rPr lang="en-US" sz="1800" i="1" dirty="0" smtClean="0">
                <a:solidFill>
                  <a:srgbClr val="F46F0C"/>
                </a:solidFill>
                <a:sym typeface="Wingdings" pitchFamily="2" charset="2"/>
              </a:rPr>
              <a:t></a:t>
            </a:r>
            <a:r>
              <a:rPr lang="en-US" sz="1800" i="1" dirty="0" smtClean="0">
                <a:solidFill>
                  <a:srgbClr val="F46F0C"/>
                </a:solidFill>
              </a:rPr>
              <a:t> </a:t>
            </a:r>
            <a:r>
              <a:rPr lang="en-US" sz="1800" i="1" dirty="0" smtClean="0">
                <a:solidFill>
                  <a:srgbClr val="F46F0C"/>
                </a:solidFill>
              </a:rPr>
              <a:t>Sample </a:t>
            </a:r>
            <a:r>
              <a:rPr lang="en-US" sz="1800" i="1" dirty="0" smtClean="0">
                <a:solidFill>
                  <a:srgbClr val="F46F0C"/>
                </a:solidFill>
              </a:rPr>
              <a:t>Data</a:t>
            </a:r>
            <a:r>
              <a:rPr lang="en-US" sz="1800" i="1" dirty="0" smtClean="0">
                <a:solidFill>
                  <a:srgbClr val="F46F0C"/>
                </a:solidFill>
                <a:sym typeface="Wingdings" pitchFamily="2" charset="2"/>
              </a:rPr>
              <a:t></a:t>
            </a:r>
            <a:r>
              <a:rPr lang="en-US" sz="1800" i="1" dirty="0" smtClean="0">
                <a:solidFill>
                  <a:srgbClr val="F46F0C"/>
                </a:solidFill>
              </a:rPr>
              <a:t> </a:t>
            </a:r>
            <a:r>
              <a:rPr lang="en-US" sz="1800" i="1" dirty="0" smtClean="0">
                <a:solidFill>
                  <a:srgbClr val="F46F0C"/>
                </a:solidFill>
              </a:rPr>
              <a:t>Examples for </a:t>
            </a:r>
            <a:r>
              <a:rPr lang="en-US" sz="1800" i="1" dirty="0" smtClean="0">
                <a:solidFill>
                  <a:srgbClr val="F46F0C"/>
                </a:solidFill>
              </a:rPr>
              <a:t>teaching</a:t>
            </a:r>
            <a:r>
              <a:rPr lang="en-US" sz="1800" i="1" dirty="0" smtClean="0">
                <a:solidFill>
                  <a:srgbClr val="F46F0C"/>
                </a:solidFill>
                <a:sym typeface="Wingdings" pitchFamily="2" charset="2"/>
              </a:rPr>
              <a:t></a:t>
            </a:r>
            <a:r>
              <a:rPr lang="en-US" sz="1800" i="1" dirty="0" smtClean="0">
                <a:solidFill>
                  <a:srgbClr val="F46F0C"/>
                </a:solidFill>
              </a:rPr>
              <a:t> </a:t>
            </a:r>
            <a:r>
              <a:rPr lang="en-US" sz="1800" i="1" dirty="0" smtClean="0">
                <a:solidFill>
                  <a:srgbClr val="F46F0C"/>
                </a:solidFill>
              </a:rPr>
              <a:t>Big Class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47</a:t>
            </a:fld>
            <a:endParaRPr lang="en-US" dirty="0"/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19600" y="1600200"/>
            <a:ext cx="4542737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47590" y="3200400"/>
            <a:ext cx="4901135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smtClean="0"/>
              <a:t>• Introduction </a:t>
            </a:r>
          </a:p>
          <a:p>
            <a:pPr>
              <a:buNone/>
            </a:pPr>
            <a:r>
              <a:rPr lang="en-US" dirty="0" smtClean="0"/>
              <a:t>• Launching JMP </a:t>
            </a:r>
          </a:p>
          <a:p>
            <a:pPr>
              <a:buNone/>
            </a:pPr>
            <a:r>
              <a:rPr lang="en-US" dirty="0" smtClean="0"/>
              <a:t>• User Interface </a:t>
            </a:r>
          </a:p>
          <a:p>
            <a:pPr>
              <a:buNone/>
            </a:pPr>
            <a:r>
              <a:rPr lang="en-US" dirty="0" smtClean="0"/>
              <a:t>• Getting Data into JMP </a:t>
            </a:r>
          </a:p>
          <a:p>
            <a:pPr>
              <a:buNone/>
            </a:pPr>
            <a:r>
              <a:rPr lang="en-US" dirty="0" smtClean="0"/>
              <a:t>• Examining Data </a:t>
            </a:r>
          </a:p>
          <a:p>
            <a:pPr>
              <a:buNone/>
            </a:pPr>
            <a:r>
              <a:rPr lang="en-US" dirty="0" smtClean="0"/>
              <a:t>• Manipulating Data </a:t>
            </a:r>
          </a:p>
          <a:p>
            <a:pPr>
              <a:buNone/>
            </a:pPr>
            <a:r>
              <a:rPr lang="en-US" dirty="0" smtClean="0">
                <a:solidFill>
                  <a:srgbClr val="F46F0C"/>
                </a:solidFill>
              </a:rPr>
              <a:t>• Graphing </a:t>
            </a:r>
          </a:p>
          <a:p>
            <a:pPr>
              <a:buNone/>
            </a:pPr>
            <a:r>
              <a:rPr lang="en-US" dirty="0" smtClean="0"/>
              <a:t>• Bivariate Statistics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• Generalized Linear Modeling</a:t>
            </a:r>
          </a:p>
          <a:p>
            <a:pPr>
              <a:buNone/>
            </a:pPr>
            <a:r>
              <a:rPr lang="en-US" dirty="0" smtClean="0"/>
              <a:t>• </a:t>
            </a:r>
            <a:r>
              <a:rPr lang="en-US" dirty="0" smtClean="0"/>
              <a:t>Script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48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Graphing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672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• Graphs </a:t>
            </a:r>
            <a:r>
              <a:rPr lang="en-US" dirty="0" smtClean="0"/>
              <a:t>of One Column </a:t>
            </a:r>
          </a:p>
          <a:p>
            <a:pPr lvl="1">
              <a:buNone/>
            </a:pPr>
            <a:r>
              <a:rPr lang="en-US" sz="2600" dirty="0" smtClean="0"/>
              <a:t>– Distribution – examine data </a:t>
            </a:r>
          </a:p>
          <a:p>
            <a:pPr lvl="1">
              <a:buNone/>
            </a:pPr>
            <a:r>
              <a:rPr lang="en-US" sz="2600" dirty="0" smtClean="0"/>
              <a:t>– Normal Quantile Plot </a:t>
            </a:r>
          </a:p>
          <a:p>
            <a:pPr lvl="1">
              <a:buNone/>
            </a:pPr>
            <a:r>
              <a:rPr lang="en-US" sz="2600" dirty="0" smtClean="0"/>
              <a:t>– Time Series </a:t>
            </a:r>
          </a:p>
          <a:p>
            <a:pPr>
              <a:buNone/>
            </a:pPr>
            <a:endParaRPr lang="en-US" sz="2600" dirty="0" smtClean="0"/>
          </a:p>
          <a:p>
            <a:pPr>
              <a:buNone/>
            </a:pPr>
            <a:r>
              <a:rPr lang="en-US" dirty="0" smtClean="0"/>
              <a:t>• Comparing </a:t>
            </a:r>
            <a:r>
              <a:rPr lang="en-US" dirty="0" smtClean="0"/>
              <a:t>Two Columns </a:t>
            </a:r>
          </a:p>
          <a:p>
            <a:pPr lvl="1">
              <a:buNone/>
            </a:pPr>
            <a:r>
              <a:rPr lang="en-US" sz="2600" dirty="0" smtClean="0"/>
              <a:t>– Fit </a:t>
            </a:r>
            <a:r>
              <a:rPr lang="en-US" sz="2600" dirty="0" smtClean="0"/>
              <a:t>Y by X </a:t>
            </a:r>
          </a:p>
          <a:p>
            <a:pPr>
              <a:buNone/>
            </a:pPr>
            <a:endParaRPr lang="en-US" sz="2600" dirty="0" smtClean="0"/>
          </a:p>
          <a:p>
            <a:pPr>
              <a:buNone/>
            </a:pPr>
            <a:r>
              <a:rPr lang="en-US" dirty="0" smtClean="0"/>
              <a:t>• Graph </a:t>
            </a:r>
            <a:r>
              <a:rPr lang="en-US" dirty="0" smtClean="0"/>
              <a:t>Builder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49</a:t>
            </a:fld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Introduction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• Interact with data tables and reports </a:t>
            </a:r>
          </a:p>
          <a:p>
            <a:pPr>
              <a:buNone/>
            </a:pPr>
            <a:r>
              <a:rPr lang="en-US" dirty="0" smtClean="0"/>
              <a:t>• Compute values using the Formula Editor </a:t>
            </a:r>
          </a:p>
          <a:p>
            <a:pPr>
              <a:buNone/>
            </a:pPr>
            <a:r>
              <a:rPr lang="en-US" dirty="0" smtClean="0"/>
              <a:t>• Design experiments </a:t>
            </a:r>
          </a:p>
          <a:p>
            <a:pPr>
              <a:buNone/>
            </a:pPr>
            <a:r>
              <a:rPr lang="en-US" dirty="0" smtClean="0"/>
              <a:t>• Use scripting features </a:t>
            </a:r>
          </a:p>
          <a:p>
            <a:pPr>
              <a:buNone/>
            </a:pPr>
            <a:r>
              <a:rPr lang="en-US" dirty="0" smtClean="0"/>
              <a:t>• Open SAS data sets, run stored processes, and submit SAS code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Graphing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672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>
                <a:solidFill>
                  <a:srgbClr val="F46F0C"/>
                </a:solidFill>
              </a:rPr>
              <a:t>• Graphs </a:t>
            </a:r>
            <a:r>
              <a:rPr lang="en-US" dirty="0" smtClean="0">
                <a:solidFill>
                  <a:srgbClr val="F46F0C"/>
                </a:solidFill>
              </a:rPr>
              <a:t>of One Column </a:t>
            </a:r>
            <a:endParaRPr lang="en-US" dirty="0" smtClean="0">
              <a:solidFill>
                <a:srgbClr val="F46F0C"/>
              </a:solidFill>
            </a:endParaRPr>
          </a:p>
          <a:p>
            <a:pPr lvl="1">
              <a:buNone/>
            </a:pPr>
            <a:r>
              <a:rPr lang="en-US" sz="2600" dirty="0" smtClean="0">
                <a:solidFill>
                  <a:srgbClr val="F46F0C"/>
                </a:solidFill>
              </a:rPr>
              <a:t>– </a:t>
            </a:r>
            <a:r>
              <a:rPr lang="en-US" sz="2600" dirty="0" smtClean="0">
                <a:solidFill>
                  <a:srgbClr val="F46F0C"/>
                </a:solidFill>
              </a:rPr>
              <a:t>Distribution – examine data </a:t>
            </a:r>
          </a:p>
          <a:p>
            <a:pPr lvl="1">
              <a:buNone/>
            </a:pPr>
            <a:r>
              <a:rPr lang="en-US" sz="2600" dirty="0" smtClean="0">
                <a:solidFill>
                  <a:srgbClr val="F46F0C"/>
                </a:solidFill>
              </a:rPr>
              <a:t>– Normal Quantile Plot </a:t>
            </a:r>
          </a:p>
          <a:p>
            <a:pPr lvl="1">
              <a:buNone/>
            </a:pPr>
            <a:r>
              <a:rPr lang="en-US" sz="2600" dirty="0" smtClean="0">
                <a:solidFill>
                  <a:srgbClr val="F46F0C"/>
                </a:solidFill>
              </a:rPr>
              <a:t>– Time Series </a:t>
            </a:r>
          </a:p>
          <a:p>
            <a:pPr>
              <a:buNone/>
            </a:pPr>
            <a:endParaRPr lang="en-US" sz="2600" dirty="0" smtClean="0"/>
          </a:p>
          <a:p>
            <a:pPr>
              <a:buNone/>
            </a:pPr>
            <a:r>
              <a:rPr lang="en-US" dirty="0" smtClean="0"/>
              <a:t>• Comparing </a:t>
            </a:r>
            <a:r>
              <a:rPr lang="en-US" dirty="0" smtClean="0"/>
              <a:t>Two Columns </a:t>
            </a:r>
          </a:p>
          <a:p>
            <a:pPr lvl="1">
              <a:buNone/>
            </a:pPr>
            <a:r>
              <a:rPr lang="en-US" sz="2600" dirty="0" smtClean="0"/>
              <a:t>– Fit </a:t>
            </a:r>
            <a:r>
              <a:rPr lang="en-US" sz="2600" dirty="0" smtClean="0"/>
              <a:t>Y by X </a:t>
            </a:r>
          </a:p>
          <a:p>
            <a:pPr>
              <a:buNone/>
            </a:pPr>
            <a:endParaRPr lang="en-US" sz="2600" dirty="0" smtClean="0"/>
          </a:p>
          <a:p>
            <a:pPr>
              <a:buNone/>
            </a:pPr>
            <a:r>
              <a:rPr lang="en-US" dirty="0" smtClean="0"/>
              <a:t>• Graph </a:t>
            </a:r>
            <a:r>
              <a:rPr lang="en-US" dirty="0" smtClean="0"/>
              <a:t>Builder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50</a:t>
            </a:fld>
            <a:endParaRPr lang="en-US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Graphing </a:t>
            </a:r>
            <a:br>
              <a:rPr lang="en-US" dirty="0" smtClean="0"/>
            </a:br>
            <a:r>
              <a:rPr lang="en-US" dirty="0" smtClean="0"/>
              <a:t>One </a:t>
            </a:r>
            <a:r>
              <a:rPr lang="en-US" dirty="0" smtClean="0"/>
              <a:t>Column </a:t>
            </a:r>
            <a:r>
              <a:rPr lang="en-US" sz="4000" dirty="0" smtClean="0"/>
              <a:t>- Distribution </a:t>
            </a:r>
            <a:endParaRPr lang="en-US" sz="4000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228600" y="1676400"/>
            <a:ext cx="4191000" cy="46482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/>
              <a:t>•</a:t>
            </a:r>
            <a:r>
              <a:rPr lang="en-US" sz="2600" dirty="0" smtClean="0"/>
              <a:t> </a:t>
            </a:r>
            <a:r>
              <a:rPr lang="en-US" sz="3000" dirty="0" smtClean="0"/>
              <a:t>Continuous </a:t>
            </a:r>
            <a:endParaRPr lang="en-US" sz="3000" dirty="0" smtClean="0"/>
          </a:p>
          <a:p>
            <a:pPr lvl="1">
              <a:buNone/>
            </a:pPr>
            <a:r>
              <a:rPr lang="en-US" dirty="0" smtClean="0"/>
              <a:t>– Shape </a:t>
            </a:r>
            <a:endParaRPr lang="en-US" dirty="0" smtClean="0"/>
          </a:p>
          <a:p>
            <a:pPr lvl="1">
              <a:buNone/>
            </a:pPr>
            <a:r>
              <a:rPr lang="en-US" dirty="0" smtClean="0"/>
              <a:t>– Range </a:t>
            </a:r>
            <a:endParaRPr lang="en-US" dirty="0" smtClean="0"/>
          </a:p>
          <a:p>
            <a:pPr lvl="1">
              <a:buNone/>
            </a:pPr>
            <a:r>
              <a:rPr lang="en-US" dirty="0" smtClean="0"/>
              <a:t>– Data density</a:t>
            </a:r>
          </a:p>
          <a:p>
            <a:pPr lvl="1">
              <a:buNone/>
            </a:pPr>
            <a:endParaRPr lang="en-US" dirty="0" smtClean="0"/>
          </a:p>
          <a:p>
            <a:pPr>
              <a:buNone/>
            </a:pPr>
            <a:r>
              <a:rPr lang="en-US" sz="2600" i="1" dirty="0" smtClean="0"/>
              <a:t>Analyze </a:t>
            </a:r>
            <a:r>
              <a:rPr lang="en-US" sz="2600" i="1" dirty="0" smtClean="0">
                <a:sym typeface="Wingdings" pitchFamily="2" charset="2"/>
              </a:rPr>
              <a:t></a:t>
            </a:r>
            <a:r>
              <a:rPr lang="en-US" sz="2600" i="1" dirty="0" smtClean="0"/>
              <a:t> </a:t>
            </a:r>
            <a:r>
              <a:rPr lang="en-US" sz="2600" i="1" dirty="0" smtClean="0"/>
              <a:t>Distribution </a:t>
            </a:r>
            <a:endParaRPr lang="en-US" sz="2600" i="1" dirty="0" smtClean="0"/>
          </a:p>
          <a:p>
            <a:pPr>
              <a:buNone/>
            </a:pPr>
            <a:r>
              <a:rPr lang="en-US" sz="2600" dirty="0" smtClean="0"/>
              <a:t>Select</a:t>
            </a:r>
            <a:r>
              <a:rPr lang="en-US" sz="2600" i="1" dirty="0" smtClean="0"/>
              <a:t> </a:t>
            </a:r>
            <a:r>
              <a:rPr lang="en-US" sz="2600" dirty="0" smtClean="0"/>
              <a:t>Columns:  </a:t>
            </a:r>
            <a:r>
              <a:rPr lang="en-US" sz="2600" i="1" dirty="0" smtClean="0"/>
              <a:t>height</a:t>
            </a:r>
          </a:p>
          <a:p>
            <a:pPr>
              <a:buNone/>
            </a:pPr>
            <a:r>
              <a:rPr lang="en-US" sz="2600" dirty="0" smtClean="0"/>
              <a:t>Y, Columns:  </a:t>
            </a:r>
            <a:r>
              <a:rPr lang="en-US" sz="2600" i="1" dirty="0" smtClean="0"/>
              <a:t>height</a:t>
            </a:r>
          </a:p>
          <a:p>
            <a:pPr>
              <a:buNone/>
            </a:pPr>
            <a:r>
              <a:rPr lang="en-US" sz="2600" dirty="0" smtClean="0"/>
              <a:t>Action: </a:t>
            </a:r>
            <a:r>
              <a:rPr lang="en-US" sz="2600" i="1" dirty="0" smtClean="0"/>
              <a:t>OK</a:t>
            </a:r>
            <a:endParaRPr lang="en-US" sz="2600" dirty="0" smtClean="0"/>
          </a:p>
          <a:p>
            <a:pPr>
              <a:buNone/>
            </a:pPr>
            <a:endParaRPr lang="en-US" sz="2600" dirty="0" smtClean="0"/>
          </a:p>
          <a:p>
            <a:pPr>
              <a:buNone/>
            </a:pPr>
            <a:endParaRPr lang="en-US" sz="2600" dirty="0" smtClean="0"/>
          </a:p>
          <a:p>
            <a:pPr>
              <a:buNone/>
            </a:pPr>
            <a:r>
              <a:rPr lang="en-US" sz="2600" dirty="0" smtClean="0"/>
              <a:t> </a:t>
            </a:r>
            <a:endParaRPr lang="en-US" sz="2600" dirty="0" smtClean="0"/>
          </a:p>
          <a:p>
            <a:pPr>
              <a:buNone/>
            </a:pPr>
            <a:r>
              <a:rPr lang="en-US" sz="1400" i="1" dirty="0" smtClean="0">
                <a:solidFill>
                  <a:srgbClr val="F46F0C"/>
                </a:solidFill>
              </a:rPr>
              <a:t>Help </a:t>
            </a:r>
            <a:r>
              <a:rPr lang="en-US" sz="1400" i="1" dirty="0" smtClean="0">
                <a:solidFill>
                  <a:srgbClr val="F46F0C"/>
                </a:solidFill>
                <a:sym typeface="Wingdings" pitchFamily="2" charset="2"/>
              </a:rPr>
              <a:t></a:t>
            </a:r>
            <a:r>
              <a:rPr lang="en-US" sz="1400" i="1" dirty="0" smtClean="0">
                <a:solidFill>
                  <a:srgbClr val="F46F0C"/>
                </a:solidFill>
              </a:rPr>
              <a:t> </a:t>
            </a:r>
            <a:r>
              <a:rPr lang="en-US" sz="1400" i="1" dirty="0" smtClean="0">
                <a:solidFill>
                  <a:srgbClr val="F46F0C"/>
                </a:solidFill>
              </a:rPr>
              <a:t>Sample Data </a:t>
            </a:r>
            <a:r>
              <a:rPr lang="en-US" sz="1400" i="1" dirty="0" smtClean="0">
                <a:solidFill>
                  <a:srgbClr val="F46F0C"/>
                </a:solidFill>
                <a:sym typeface="Wingdings" pitchFamily="2" charset="2"/>
              </a:rPr>
              <a:t></a:t>
            </a:r>
            <a:r>
              <a:rPr lang="en-US" sz="1400" i="1" dirty="0" smtClean="0">
                <a:solidFill>
                  <a:srgbClr val="F46F0C"/>
                </a:solidFill>
              </a:rPr>
              <a:t> </a:t>
            </a:r>
            <a:r>
              <a:rPr lang="en-US" sz="1400" i="1" dirty="0" smtClean="0">
                <a:solidFill>
                  <a:srgbClr val="F46F0C"/>
                </a:solidFill>
              </a:rPr>
              <a:t>Examples for teaching </a:t>
            </a:r>
            <a:r>
              <a:rPr lang="en-US" sz="1400" i="1" dirty="0" smtClean="0">
                <a:solidFill>
                  <a:srgbClr val="F46F0C"/>
                </a:solidFill>
                <a:sym typeface="Wingdings" pitchFamily="2" charset="2"/>
              </a:rPr>
              <a:t></a:t>
            </a:r>
            <a:r>
              <a:rPr lang="en-US" sz="1400" i="1" dirty="0" smtClean="0">
                <a:solidFill>
                  <a:srgbClr val="F46F0C"/>
                </a:solidFill>
              </a:rPr>
              <a:t> </a:t>
            </a:r>
            <a:r>
              <a:rPr lang="en-US" sz="1400" i="1" dirty="0" smtClean="0">
                <a:solidFill>
                  <a:srgbClr val="F46F0C"/>
                </a:solidFill>
              </a:rPr>
              <a:t>Big Class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51</a:t>
            </a:fld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1676400"/>
            <a:ext cx="4038600" cy="2038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0" y="2514600"/>
            <a:ext cx="1339906" cy="3860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AutoShape 4"/>
          <p:cNvSpPr>
            <a:spLocks noChangeArrowheads="1"/>
          </p:cNvSpPr>
          <p:nvPr/>
        </p:nvSpPr>
        <p:spPr bwMode="auto">
          <a:xfrm rot="10800000">
            <a:off x="4114800" y="4038600"/>
            <a:ext cx="292100" cy="152400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FF0000">
                <a:gamma/>
                <a:shade val="60000"/>
                <a:invGamma/>
              </a:srgbClr>
            </a:prst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343400" y="3810000"/>
            <a:ext cx="32346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height</a:t>
            </a:r>
          </a:p>
          <a:p>
            <a:r>
              <a:rPr lang="en-US" sz="1600" dirty="0" smtClean="0"/>
              <a:t>Display Options </a:t>
            </a:r>
            <a:r>
              <a:rPr lang="en-US" sz="1600" dirty="0" smtClean="0">
                <a:sym typeface="Wingdings" pitchFamily="2" charset="2"/>
              </a:rPr>
              <a:t> Horizontal Layout</a:t>
            </a:r>
            <a:endParaRPr lang="en-US" sz="1600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67200" y="4343400"/>
            <a:ext cx="3505200" cy="1754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Graphing </a:t>
            </a:r>
            <a:br>
              <a:rPr lang="en-US" dirty="0" smtClean="0"/>
            </a:br>
            <a:r>
              <a:rPr lang="en-US" dirty="0" smtClean="0"/>
              <a:t>One Column </a:t>
            </a:r>
            <a:r>
              <a:rPr lang="en-US" sz="4000" dirty="0" smtClean="0"/>
              <a:t>- Distribution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1752600"/>
            <a:ext cx="4648200" cy="419100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dirty="0" smtClean="0"/>
              <a:t>• Outlier </a:t>
            </a:r>
            <a:r>
              <a:rPr lang="en-US" dirty="0" smtClean="0"/>
              <a:t>Box Plot </a:t>
            </a:r>
          </a:p>
          <a:p>
            <a:pPr lvl="1">
              <a:buNone/>
            </a:pPr>
            <a:r>
              <a:rPr lang="en-US" dirty="0" smtClean="0"/>
              <a:t>– Chart </a:t>
            </a:r>
            <a:r>
              <a:rPr lang="en-US" dirty="0" smtClean="0"/>
              <a:t>for detecting extreme values </a:t>
            </a:r>
          </a:p>
          <a:p>
            <a:pPr lvl="1">
              <a:buNone/>
            </a:pPr>
            <a:r>
              <a:rPr lang="en-US" dirty="0" smtClean="0"/>
              <a:t>– Properties </a:t>
            </a:r>
            <a:r>
              <a:rPr lang="en-US" dirty="0" smtClean="0"/>
              <a:t>of a </a:t>
            </a:r>
            <a:r>
              <a:rPr lang="en-US" dirty="0" smtClean="0"/>
              <a:t>continuous distribution</a:t>
            </a:r>
          </a:p>
          <a:p>
            <a:pPr lvl="1">
              <a:buNone/>
            </a:pPr>
            <a:r>
              <a:rPr lang="en-US" sz="1000" dirty="0" smtClean="0"/>
              <a:t>	</a:t>
            </a:r>
            <a:endParaRPr lang="en-US" sz="1000" dirty="0" smtClean="0"/>
          </a:p>
          <a:p>
            <a:pPr>
              <a:buNone/>
            </a:pPr>
            <a:r>
              <a:rPr lang="en-US" dirty="0" smtClean="0"/>
              <a:t>• Quartiles </a:t>
            </a:r>
          </a:p>
          <a:p>
            <a:pPr>
              <a:buNone/>
            </a:pPr>
            <a:endParaRPr lang="en-US" sz="1000" dirty="0" smtClean="0"/>
          </a:p>
          <a:p>
            <a:pPr>
              <a:buNone/>
            </a:pPr>
            <a:r>
              <a:rPr lang="en-US" dirty="0" smtClean="0"/>
              <a:t>• Moments </a:t>
            </a:r>
          </a:p>
          <a:p>
            <a:pPr>
              <a:buNone/>
            </a:pPr>
            <a:endParaRPr lang="en-US" sz="1000" dirty="0" smtClean="0"/>
          </a:p>
          <a:p>
            <a:pPr>
              <a:buNone/>
            </a:pPr>
            <a:r>
              <a:rPr lang="en-US" dirty="0" smtClean="0"/>
              <a:t>• Outliers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i="1" dirty="0" smtClean="0"/>
              <a:t>Analyze </a:t>
            </a:r>
            <a:r>
              <a:rPr lang="en-US" i="1" dirty="0" smtClean="0">
                <a:sym typeface="Wingdings" pitchFamily="2" charset="2"/>
              </a:rPr>
              <a:t></a:t>
            </a:r>
            <a:r>
              <a:rPr lang="en-US" i="1" dirty="0" smtClean="0"/>
              <a:t> Distribution </a:t>
            </a:r>
            <a:endParaRPr lang="en-US" i="1" dirty="0" smtClean="0"/>
          </a:p>
          <a:p>
            <a:pPr>
              <a:buNone/>
            </a:pPr>
            <a:endParaRPr lang="en-US" i="1" dirty="0" smtClean="0"/>
          </a:p>
          <a:p>
            <a:pPr>
              <a:buNone/>
            </a:pPr>
            <a:r>
              <a:rPr lang="en-US" i="1" dirty="0" smtClean="0"/>
              <a:t>      height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</a:t>
            </a:r>
            <a:r>
              <a:rPr lang="en-US" dirty="0" smtClean="0"/>
              <a:t> </a:t>
            </a:r>
            <a:r>
              <a:rPr lang="en-US" i="1" dirty="0" smtClean="0"/>
              <a:t>Outlier Box Plot </a:t>
            </a:r>
            <a:endParaRPr lang="en-US" dirty="0" smtClean="0"/>
          </a:p>
          <a:p>
            <a:pPr>
              <a:buNone/>
            </a:pPr>
            <a:endParaRPr lang="en-US" sz="1300" dirty="0" smtClean="0"/>
          </a:p>
          <a:p>
            <a:pPr>
              <a:buNone/>
            </a:pPr>
            <a:endParaRPr lang="en-US" sz="1300" dirty="0" smtClean="0"/>
          </a:p>
          <a:p>
            <a:pPr>
              <a:buNone/>
            </a:pPr>
            <a:endParaRPr lang="en-US" sz="1300" dirty="0" smtClean="0"/>
          </a:p>
          <a:p>
            <a:pPr>
              <a:buNone/>
            </a:pPr>
            <a:endParaRPr lang="en-US" sz="1300" dirty="0" smtClean="0">
              <a:solidFill>
                <a:srgbClr val="F46F0C"/>
              </a:solidFill>
            </a:endParaRPr>
          </a:p>
          <a:p>
            <a:pPr>
              <a:buNone/>
            </a:pPr>
            <a:r>
              <a:rPr lang="en-US" sz="1800" i="1" dirty="0" smtClean="0">
                <a:solidFill>
                  <a:srgbClr val="F46F0C"/>
                </a:solidFill>
              </a:rPr>
              <a:t>Help </a:t>
            </a:r>
            <a:r>
              <a:rPr lang="en-US" sz="1800" i="1" dirty="0" smtClean="0">
                <a:solidFill>
                  <a:srgbClr val="F46F0C"/>
                </a:solidFill>
                <a:sym typeface="Wingdings" pitchFamily="2" charset="2"/>
              </a:rPr>
              <a:t></a:t>
            </a:r>
            <a:r>
              <a:rPr lang="en-US" sz="1800" i="1" dirty="0" smtClean="0">
                <a:solidFill>
                  <a:srgbClr val="F46F0C"/>
                </a:solidFill>
              </a:rPr>
              <a:t> </a:t>
            </a:r>
            <a:r>
              <a:rPr lang="en-US" sz="1800" i="1" dirty="0" smtClean="0">
                <a:solidFill>
                  <a:srgbClr val="F46F0C"/>
                </a:solidFill>
              </a:rPr>
              <a:t>Sample Data </a:t>
            </a:r>
            <a:r>
              <a:rPr lang="en-US" sz="1800" i="1" dirty="0" smtClean="0">
                <a:solidFill>
                  <a:srgbClr val="F46F0C"/>
                </a:solidFill>
                <a:sym typeface="Wingdings" pitchFamily="2" charset="2"/>
              </a:rPr>
              <a:t></a:t>
            </a:r>
            <a:r>
              <a:rPr lang="en-US" sz="1800" i="1" dirty="0" smtClean="0">
                <a:solidFill>
                  <a:srgbClr val="F46F0C"/>
                </a:solidFill>
              </a:rPr>
              <a:t> </a:t>
            </a:r>
            <a:r>
              <a:rPr lang="en-US" sz="1800" i="1" dirty="0" smtClean="0">
                <a:solidFill>
                  <a:srgbClr val="F46F0C"/>
                </a:solidFill>
              </a:rPr>
              <a:t>Examples for teaching </a:t>
            </a:r>
            <a:r>
              <a:rPr lang="en-US" sz="1800" i="1" dirty="0" smtClean="0">
                <a:solidFill>
                  <a:srgbClr val="F46F0C"/>
                </a:solidFill>
                <a:sym typeface="Wingdings" pitchFamily="2" charset="2"/>
              </a:rPr>
              <a:t></a:t>
            </a:r>
            <a:r>
              <a:rPr lang="en-US" sz="1800" i="1" dirty="0" smtClean="0">
                <a:solidFill>
                  <a:srgbClr val="F46F0C"/>
                </a:solidFill>
              </a:rPr>
              <a:t> </a:t>
            </a:r>
            <a:r>
              <a:rPr lang="en-US" sz="1800" i="1" dirty="0" smtClean="0">
                <a:solidFill>
                  <a:srgbClr val="F46F0C"/>
                </a:solidFill>
              </a:rPr>
              <a:t>Big </a:t>
            </a:r>
            <a:r>
              <a:rPr lang="en-US" sz="1800" i="1" dirty="0" smtClean="0">
                <a:solidFill>
                  <a:srgbClr val="F46F0C"/>
                </a:solidFill>
              </a:rPr>
              <a:t>Class</a:t>
            </a:r>
            <a:endParaRPr lang="en-US" sz="1800" i="1" dirty="0" smtClean="0">
              <a:solidFill>
                <a:srgbClr val="F46F0C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52</a:t>
            </a:fld>
            <a:endParaRPr lang="en-US" dirty="0"/>
          </a:p>
        </p:txBody>
      </p:sp>
      <p:pic>
        <p:nvPicPr>
          <p:cNvPr id="1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1676400"/>
            <a:ext cx="4038600" cy="2038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0" y="2514600"/>
            <a:ext cx="1339906" cy="3860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51037" y="2819400"/>
            <a:ext cx="1997513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AutoShape 4"/>
          <p:cNvSpPr>
            <a:spLocks noChangeArrowheads="1"/>
          </p:cNvSpPr>
          <p:nvPr/>
        </p:nvSpPr>
        <p:spPr bwMode="auto">
          <a:xfrm rot="10800000">
            <a:off x="228600" y="4800600"/>
            <a:ext cx="292100" cy="152400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FF0000">
                <a:gamma/>
                <a:shade val="60000"/>
                <a:invGamma/>
              </a:srgbClr>
            </a:prst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Graphing </a:t>
            </a:r>
            <a:br>
              <a:rPr lang="en-US" dirty="0" smtClean="0"/>
            </a:br>
            <a:r>
              <a:rPr lang="en-US" dirty="0" smtClean="0"/>
              <a:t>One Column </a:t>
            </a:r>
            <a:r>
              <a:rPr lang="en-US" sz="4000" dirty="0" smtClean="0"/>
              <a:t>– Normal Quantile Plot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5800" y="1752601"/>
            <a:ext cx="4648200" cy="4571999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dirty="0" smtClean="0"/>
              <a:t>– Chart </a:t>
            </a:r>
            <a:r>
              <a:rPr lang="en-US" dirty="0" smtClean="0"/>
              <a:t>for visualizing the </a:t>
            </a:r>
            <a:r>
              <a:rPr lang="en-US" dirty="0" smtClean="0"/>
              <a:t>extend to </a:t>
            </a:r>
            <a:r>
              <a:rPr lang="en-US" dirty="0" smtClean="0"/>
              <a:t>which a </a:t>
            </a:r>
            <a:r>
              <a:rPr lang="en-US" i="1" dirty="0" smtClean="0"/>
              <a:t>column is normally distributed </a:t>
            </a:r>
          </a:p>
          <a:p>
            <a:pPr lvl="1">
              <a:buNone/>
            </a:pPr>
            <a:r>
              <a:rPr lang="en-US" dirty="0" smtClean="0"/>
              <a:t>• Points </a:t>
            </a:r>
            <a:r>
              <a:rPr lang="en-US" dirty="0" smtClean="0"/>
              <a:t>would fall upon the line </a:t>
            </a:r>
          </a:p>
          <a:p>
            <a:pPr lvl="1">
              <a:buNone/>
            </a:pPr>
            <a:r>
              <a:rPr lang="en-US" dirty="0" smtClean="0"/>
              <a:t>• Point </a:t>
            </a:r>
            <a:r>
              <a:rPr lang="en-US" dirty="0" smtClean="0"/>
              <a:t>would not fall beyond confidence curves </a:t>
            </a:r>
            <a:endParaRPr lang="en-US" dirty="0" smtClean="0"/>
          </a:p>
          <a:p>
            <a:pPr>
              <a:buNone/>
            </a:pPr>
            <a:endParaRPr lang="en-US" i="1" dirty="0" smtClean="0"/>
          </a:p>
          <a:p>
            <a:pPr>
              <a:buNone/>
            </a:pPr>
            <a:r>
              <a:rPr lang="en-US" i="1" dirty="0" smtClean="0"/>
              <a:t>Analyze </a:t>
            </a:r>
            <a:r>
              <a:rPr lang="en-US" i="1" dirty="0" smtClean="0">
                <a:sym typeface="Wingdings" pitchFamily="2" charset="2"/>
              </a:rPr>
              <a:t></a:t>
            </a:r>
            <a:r>
              <a:rPr lang="en-US" i="1" dirty="0" smtClean="0"/>
              <a:t> </a:t>
            </a:r>
            <a:r>
              <a:rPr lang="en-US" i="1" dirty="0" smtClean="0"/>
              <a:t>Distribution </a:t>
            </a:r>
          </a:p>
          <a:p>
            <a:pPr>
              <a:buNone/>
            </a:pPr>
            <a:r>
              <a:rPr lang="en-US" dirty="0" smtClean="0">
                <a:sym typeface="Wingdings" pitchFamily="2" charset="2"/>
              </a:rPr>
              <a:t>Select Columns: </a:t>
            </a:r>
            <a:r>
              <a:rPr lang="en-US" i="1" dirty="0" smtClean="0">
                <a:sym typeface="Wingdings" pitchFamily="2" charset="2"/>
              </a:rPr>
              <a:t>Wt </a:t>
            </a:r>
            <a:r>
              <a:rPr lang="en-US" dirty="0" smtClean="0">
                <a:sym typeface="Wingdings" pitchFamily="2" charset="2"/>
              </a:rPr>
              <a:t></a:t>
            </a:r>
            <a:r>
              <a:rPr lang="en-US" dirty="0" smtClean="0"/>
              <a:t> Y, Columns: </a:t>
            </a:r>
            <a:r>
              <a:rPr lang="en-US" i="1" dirty="0" smtClean="0"/>
              <a:t>Wt </a:t>
            </a:r>
          </a:p>
          <a:p>
            <a:pPr>
              <a:buNone/>
            </a:pPr>
            <a:r>
              <a:rPr lang="en-US" i="1" dirty="0" smtClean="0">
                <a:sym typeface="Wingdings" pitchFamily="2" charset="2"/>
              </a:rPr>
              <a:t> </a:t>
            </a:r>
            <a:r>
              <a:rPr lang="en-US" i="1" dirty="0" smtClean="0">
                <a:sym typeface="Wingdings" pitchFamily="2" charset="2"/>
              </a:rPr>
              <a:t>                             </a:t>
            </a:r>
            <a:r>
              <a:rPr lang="en-US" dirty="0" smtClean="0">
                <a:sym typeface="Wingdings" pitchFamily="2" charset="2"/>
              </a:rPr>
              <a:t> Action: </a:t>
            </a:r>
            <a:r>
              <a:rPr lang="en-US" i="1" dirty="0" smtClean="0">
                <a:sym typeface="Wingdings" pitchFamily="2" charset="2"/>
              </a:rPr>
              <a:t>OK</a:t>
            </a:r>
            <a:endParaRPr lang="en-US" i="1" dirty="0" smtClean="0"/>
          </a:p>
          <a:p>
            <a:pPr>
              <a:buNone/>
            </a:pPr>
            <a:r>
              <a:rPr lang="en-US" i="1" dirty="0" smtClean="0"/>
              <a:t> </a:t>
            </a:r>
          </a:p>
          <a:p>
            <a:pPr>
              <a:buNone/>
            </a:pPr>
            <a:endParaRPr lang="en-US" i="1" dirty="0" smtClean="0"/>
          </a:p>
          <a:p>
            <a:pPr>
              <a:buNone/>
            </a:pPr>
            <a:r>
              <a:rPr lang="en-US" i="1" dirty="0" smtClean="0"/>
              <a:t>        Wt </a:t>
            </a:r>
            <a:r>
              <a:rPr lang="en-US" i="1" dirty="0" smtClean="0">
                <a:sym typeface="Wingdings" pitchFamily="2" charset="2"/>
              </a:rPr>
              <a:t> </a:t>
            </a:r>
            <a:r>
              <a:rPr lang="en-US" i="1" dirty="0" smtClean="0"/>
              <a:t>Normal </a:t>
            </a:r>
            <a:r>
              <a:rPr lang="en-US" i="1" dirty="0" smtClean="0"/>
              <a:t>Quantile </a:t>
            </a:r>
            <a:r>
              <a:rPr lang="en-US" i="1" dirty="0" smtClean="0"/>
              <a:t>Plot</a:t>
            </a:r>
          </a:p>
          <a:p>
            <a:pPr>
              <a:buNone/>
            </a:pPr>
            <a:endParaRPr lang="en-US" i="1" dirty="0" smtClean="0"/>
          </a:p>
          <a:p>
            <a:pPr>
              <a:buNone/>
            </a:pPr>
            <a:endParaRPr lang="en-US" i="1" dirty="0" smtClean="0"/>
          </a:p>
          <a:p>
            <a:pPr>
              <a:buNone/>
            </a:pPr>
            <a:endParaRPr lang="en-US" sz="1600" dirty="0" smtClean="0">
              <a:solidFill>
                <a:srgbClr val="F46F0C"/>
              </a:solidFill>
            </a:endParaRPr>
          </a:p>
          <a:p>
            <a:pPr>
              <a:buNone/>
            </a:pPr>
            <a:endParaRPr lang="en-US" sz="1600" dirty="0" smtClean="0">
              <a:solidFill>
                <a:srgbClr val="F46F0C"/>
              </a:solidFill>
            </a:endParaRPr>
          </a:p>
          <a:p>
            <a:pPr>
              <a:buNone/>
            </a:pPr>
            <a:endParaRPr lang="en-US" sz="1600" dirty="0" smtClean="0">
              <a:solidFill>
                <a:srgbClr val="F46F0C"/>
              </a:solidFill>
            </a:endParaRPr>
          </a:p>
          <a:p>
            <a:pPr>
              <a:buNone/>
            </a:pPr>
            <a:endParaRPr lang="en-US" sz="1600" dirty="0" smtClean="0">
              <a:solidFill>
                <a:srgbClr val="F46F0C"/>
              </a:solidFill>
            </a:endParaRPr>
          </a:p>
          <a:p>
            <a:pPr>
              <a:buNone/>
            </a:pPr>
            <a:r>
              <a:rPr lang="en-US" sz="1600" dirty="0" smtClean="0">
                <a:solidFill>
                  <a:srgbClr val="F46F0C"/>
                </a:solidFill>
              </a:rPr>
              <a:t>CRAB data</a:t>
            </a:r>
            <a:endParaRPr lang="en-US" sz="1600" dirty="0" smtClean="0">
              <a:solidFill>
                <a:srgbClr val="F46F0C"/>
              </a:solidFill>
            </a:endParaRPr>
          </a:p>
          <a:p>
            <a:pPr>
              <a:buNone/>
            </a:pPr>
            <a:r>
              <a:rPr lang="en-US" sz="1600" dirty="0" err="1" smtClean="0">
                <a:solidFill>
                  <a:srgbClr val="F46F0C"/>
                </a:solidFill>
              </a:rPr>
              <a:t>Agresti</a:t>
            </a:r>
            <a:r>
              <a:rPr lang="en-US" sz="1600" dirty="0" smtClean="0">
                <a:solidFill>
                  <a:srgbClr val="F46F0C"/>
                </a:solidFill>
              </a:rPr>
              <a:t>, 2002, p.127</a:t>
            </a:r>
            <a:endParaRPr lang="en-US" sz="1600" dirty="0" smtClean="0">
              <a:solidFill>
                <a:srgbClr val="F46F0C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53</a:t>
            </a:fld>
            <a:endParaRPr lang="en-US" dirty="0"/>
          </a:p>
        </p:txBody>
      </p:sp>
      <p:sp>
        <p:nvSpPr>
          <p:cNvPr id="7" name="AutoShape 4"/>
          <p:cNvSpPr>
            <a:spLocks noChangeArrowheads="1"/>
          </p:cNvSpPr>
          <p:nvPr/>
        </p:nvSpPr>
        <p:spPr bwMode="auto">
          <a:xfrm rot="10800000">
            <a:off x="4648200" y="4419600"/>
            <a:ext cx="292100" cy="152400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FF0000">
                <a:gamma/>
                <a:shade val="60000"/>
                <a:invGamma/>
              </a:srgbClr>
            </a:prst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752600"/>
            <a:ext cx="4291818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2743200"/>
            <a:ext cx="3293665" cy="348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Graphing </a:t>
            </a:r>
            <a:br>
              <a:rPr lang="en-US" dirty="0" smtClean="0"/>
            </a:br>
            <a:r>
              <a:rPr lang="en-US" dirty="0" smtClean="0"/>
              <a:t>One Column </a:t>
            </a:r>
            <a:r>
              <a:rPr lang="en-US" sz="4000" dirty="0" smtClean="0"/>
              <a:t>– T</a:t>
            </a:r>
            <a:r>
              <a:rPr lang="en-US" sz="4000" dirty="0" smtClean="0"/>
              <a:t>ime Series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152400" y="1600200"/>
            <a:ext cx="4419600" cy="4525963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US" dirty="0" smtClean="0"/>
              <a:t>• Separate </a:t>
            </a:r>
            <a:r>
              <a:rPr lang="en-US" dirty="0" smtClean="0"/>
              <a:t>platform </a:t>
            </a:r>
          </a:p>
          <a:p>
            <a:pPr lvl="1">
              <a:buNone/>
            </a:pPr>
            <a:r>
              <a:rPr lang="en-US" dirty="0" smtClean="0"/>
              <a:t>– Forecasting </a:t>
            </a:r>
            <a:r>
              <a:rPr lang="en-US" dirty="0" smtClean="0"/>
              <a:t>techniques </a:t>
            </a:r>
          </a:p>
          <a:p>
            <a:pPr lvl="1">
              <a:buNone/>
            </a:pPr>
            <a:r>
              <a:rPr lang="en-US" dirty="0" smtClean="0"/>
              <a:t>– Statistical </a:t>
            </a:r>
            <a:r>
              <a:rPr lang="en-US" dirty="0" smtClean="0"/>
              <a:t>Results </a:t>
            </a:r>
          </a:p>
          <a:p>
            <a:pPr>
              <a:buNone/>
            </a:pPr>
            <a:endParaRPr lang="en-US" sz="1300" dirty="0" smtClean="0"/>
          </a:p>
          <a:p>
            <a:pPr>
              <a:buNone/>
            </a:pPr>
            <a:r>
              <a:rPr lang="en-US" dirty="0" smtClean="0"/>
              <a:t>• Graph </a:t>
            </a:r>
            <a:r>
              <a:rPr lang="en-US" dirty="0" smtClean="0"/>
              <a:t>of numeric variable </a:t>
            </a:r>
            <a:endParaRPr lang="en-US" dirty="0" smtClean="0"/>
          </a:p>
          <a:p>
            <a:pPr lvl="1"/>
            <a:r>
              <a:rPr lang="en-US" altLang="zh-TW" dirty="0" smtClean="0"/>
              <a:t>Random sample from </a:t>
            </a:r>
            <a:r>
              <a:rPr lang="en-US" altLang="zh-TW" dirty="0" smtClean="0"/>
              <a:t>population</a:t>
            </a:r>
          </a:p>
          <a:p>
            <a:pPr lvl="2"/>
            <a:r>
              <a:rPr lang="en-US" altLang="zh-TW" dirty="0" smtClean="0"/>
              <a:t>Independent </a:t>
            </a:r>
            <a:r>
              <a:rPr lang="en-US" altLang="zh-TW" dirty="0" smtClean="0"/>
              <a:t>and identically distributed (</a:t>
            </a:r>
            <a:r>
              <a:rPr lang="en-US" altLang="zh-TW" dirty="0" err="1" smtClean="0"/>
              <a:t>i.i.d</a:t>
            </a:r>
            <a:r>
              <a:rPr lang="en-US" altLang="zh-TW" dirty="0" smtClean="0"/>
              <a:t>.)</a:t>
            </a:r>
          </a:p>
          <a:p>
            <a:pPr lvl="2"/>
            <a:r>
              <a:rPr lang="en-US" altLang="zh-TW" dirty="0" smtClean="0"/>
              <a:t>Check</a:t>
            </a:r>
            <a:r>
              <a:rPr lang="en-US" altLang="zh-TW" dirty="0" smtClean="0"/>
              <a:t>: Time </a:t>
            </a:r>
            <a:r>
              <a:rPr lang="en-US" altLang="zh-TW" dirty="0" smtClean="0"/>
              <a:t>Series</a:t>
            </a:r>
            <a:endParaRPr lang="en-US" dirty="0" smtClean="0"/>
          </a:p>
          <a:p>
            <a:pPr>
              <a:buNone/>
            </a:pPr>
            <a:endParaRPr lang="en-US" sz="1300" dirty="0" smtClean="0"/>
          </a:p>
          <a:p>
            <a:pPr>
              <a:buNone/>
            </a:pPr>
            <a:r>
              <a:rPr lang="en-US" dirty="0" smtClean="0"/>
              <a:t>• View </a:t>
            </a:r>
            <a:r>
              <a:rPr lang="en-US" dirty="0" smtClean="0"/>
              <a:t>and fit </a:t>
            </a:r>
          </a:p>
          <a:p>
            <a:pPr lvl="1">
              <a:buNone/>
            </a:pPr>
            <a:r>
              <a:rPr lang="en-US" dirty="0" smtClean="0"/>
              <a:t>– variability </a:t>
            </a:r>
            <a:r>
              <a:rPr lang="en-US" dirty="0" smtClean="0"/>
              <a:t>over time </a:t>
            </a:r>
          </a:p>
          <a:p>
            <a:pPr lvl="1">
              <a:buNone/>
            </a:pPr>
            <a:r>
              <a:rPr lang="en-US" dirty="0" smtClean="0"/>
              <a:t>– potential </a:t>
            </a:r>
            <a:r>
              <a:rPr lang="en-US" dirty="0" smtClean="0"/>
              <a:t>seasonality of a variable over time </a:t>
            </a:r>
            <a:endParaRPr lang="en-US" dirty="0" smtClean="0"/>
          </a:p>
          <a:p>
            <a:pPr lvl="1">
              <a:buNone/>
            </a:pPr>
            <a:endParaRPr lang="en-US" sz="1500" dirty="0" smtClean="0"/>
          </a:p>
          <a:p>
            <a:pPr>
              <a:buNone/>
            </a:pPr>
            <a:endParaRPr lang="en-US" sz="1300" dirty="0" smtClean="0"/>
          </a:p>
          <a:p>
            <a:pPr>
              <a:buNone/>
            </a:pPr>
            <a:r>
              <a:rPr lang="en-US" i="1" dirty="0" smtClean="0"/>
              <a:t>Analyze </a:t>
            </a:r>
            <a:r>
              <a:rPr lang="en-US" i="1" dirty="0" smtClean="0">
                <a:sym typeface="Wingdings" pitchFamily="2" charset="2"/>
              </a:rPr>
              <a:t></a:t>
            </a:r>
            <a:r>
              <a:rPr lang="en-US" i="1" dirty="0" smtClean="0"/>
              <a:t> Modeling </a:t>
            </a:r>
            <a:r>
              <a:rPr lang="en-US" i="1" dirty="0" smtClean="0">
                <a:sym typeface="Wingdings" pitchFamily="2" charset="2"/>
              </a:rPr>
              <a:t></a:t>
            </a:r>
            <a:r>
              <a:rPr lang="en-US" i="1" dirty="0" smtClean="0"/>
              <a:t> Time </a:t>
            </a:r>
            <a:r>
              <a:rPr lang="en-US" i="1" dirty="0" smtClean="0"/>
              <a:t>Series</a:t>
            </a:r>
          </a:p>
          <a:p>
            <a:pPr>
              <a:buNone/>
            </a:pPr>
            <a:r>
              <a:rPr lang="en-US" dirty="0" smtClean="0"/>
              <a:t>Select Columns: </a:t>
            </a:r>
            <a:r>
              <a:rPr lang="en-US" i="1" dirty="0" smtClean="0"/>
              <a:t>Wt </a:t>
            </a:r>
            <a:r>
              <a:rPr lang="en-US" i="1" dirty="0" smtClean="0">
                <a:sym typeface="Wingdings" pitchFamily="2" charset="2"/>
              </a:rPr>
              <a:t> </a:t>
            </a:r>
          </a:p>
          <a:p>
            <a:pPr>
              <a:buNone/>
            </a:pPr>
            <a:r>
              <a:rPr lang="en-US" dirty="0" smtClean="0">
                <a:sym typeface="Wingdings" pitchFamily="2" charset="2"/>
              </a:rPr>
              <a:t>Y, Time Series: </a:t>
            </a:r>
            <a:r>
              <a:rPr lang="en-US" i="1" dirty="0" smtClean="0">
                <a:sym typeface="Wingdings" pitchFamily="2" charset="2"/>
              </a:rPr>
              <a:t>Wt  </a:t>
            </a:r>
            <a:r>
              <a:rPr lang="en-US" dirty="0" smtClean="0">
                <a:sym typeface="Wingdings" pitchFamily="2" charset="2"/>
              </a:rPr>
              <a:t>Action: </a:t>
            </a:r>
            <a:r>
              <a:rPr lang="en-US" i="1" dirty="0" smtClean="0">
                <a:sym typeface="Wingdings" pitchFamily="2" charset="2"/>
              </a:rPr>
              <a:t>OK</a:t>
            </a:r>
            <a:endParaRPr lang="en-US" dirty="0" smtClean="0"/>
          </a:p>
          <a:p>
            <a:pPr>
              <a:buNone/>
            </a:pPr>
            <a:endParaRPr lang="en-US" sz="1100" dirty="0" smtClean="0"/>
          </a:p>
          <a:p>
            <a:pPr>
              <a:buNone/>
            </a:pPr>
            <a:endParaRPr lang="en-US" sz="1100" dirty="0" smtClean="0"/>
          </a:p>
          <a:p>
            <a:pPr>
              <a:buNone/>
            </a:pPr>
            <a:endParaRPr lang="en-US" sz="1100" dirty="0" smtClean="0"/>
          </a:p>
          <a:p>
            <a:pPr>
              <a:buNone/>
            </a:pPr>
            <a:endParaRPr lang="en-US" sz="1100" dirty="0" smtClean="0"/>
          </a:p>
          <a:p>
            <a:pPr>
              <a:buNone/>
            </a:pPr>
            <a:endParaRPr lang="en-US" sz="1100" dirty="0" smtClean="0"/>
          </a:p>
          <a:p>
            <a:pPr>
              <a:buNone/>
            </a:pPr>
            <a:endParaRPr lang="en-US" sz="1100" dirty="0" smtClean="0"/>
          </a:p>
          <a:p>
            <a:pPr>
              <a:buNone/>
            </a:pPr>
            <a:endParaRPr lang="en-US" sz="1100" dirty="0" smtClean="0"/>
          </a:p>
          <a:p>
            <a:pPr>
              <a:buNone/>
            </a:pPr>
            <a:endParaRPr lang="en-US" sz="1100" dirty="0" smtClean="0"/>
          </a:p>
          <a:p>
            <a:pPr>
              <a:buNone/>
            </a:pPr>
            <a:r>
              <a:rPr lang="en-US" sz="2400" dirty="0" smtClean="0">
                <a:solidFill>
                  <a:srgbClr val="F46F0C"/>
                </a:solidFill>
              </a:rPr>
              <a:t>CRAB data</a:t>
            </a:r>
          </a:p>
          <a:p>
            <a:pPr>
              <a:buNone/>
            </a:pPr>
            <a:r>
              <a:rPr lang="en-US" sz="2400" dirty="0" err="1" smtClean="0">
                <a:solidFill>
                  <a:srgbClr val="F46F0C"/>
                </a:solidFill>
              </a:rPr>
              <a:t>Agresti</a:t>
            </a:r>
            <a:r>
              <a:rPr lang="en-US" sz="2400" dirty="0" smtClean="0">
                <a:solidFill>
                  <a:srgbClr val="F46F0C"/>
                </a:solidFill>
              </a:rPr>
              <a:t>, 2002, p.127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54</a:t>
            </a:fld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1828800"/>
            <a:ext cx="4038600" cy="2518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7200" y="3962400"/>
            <a:ext cx="4727389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Graphing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672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• Graphs </a:t>
            </a:r>
            <a:r>
              <a:rPr lang="en-US" dirty="0" smtClean="0"/>
              <a:t>of One Column </a:t>
            </a:r>
          </a:p>
          <a:p>
            <a:pPr lvl="1">
              <a:buNone/>
            </a:pPr>
            <a:r>
              <a:rPr lang="en-US" sz="2600" dirty="0" smtClean="0"/>
              <a:t>– Distribution – examine data </a:t>
            </a:r>
          </a:p>
          <a:p>
            <a:pPr lvl="1">
              <a:buNone/>
            </a:pPr>
            <a:r>
              <a:rPr lang="en-US" sz="2600" dirty="0" smtClean="0"/>
              <a:t>– Normal Quantile Plot </a:t>
            </a:r>
          </a:p>
          <a:p>
            <a:pPr lvl="1">
              <a:buNone/>
            </a:pPr>
            <a:r>
              <a:rPr lang="en-US" sz="2600" dirty="0" smtClean="0"/>
              <a:t>– Time Series </a:t>
            </a:r>
          </a:p>
          <a:p>
            <a:pPr>
              <a:buNone/>
            </a:pPr>
            <a:endParaRPr lang="en-US" sz="2600" dirty="0" smtClean="0"/>
          </a:p>
          <a:p>
            <a:pPr>
              <a:buNone/>
            </a:pPr>
            <a:r>
              <a:rPr lang="en-US" dirty="0" smtClean="0">
                <a:solidFill>
                  <a:srgbClr val="F46F0C"/>
                </a:solidFill>
              </a:rPr>
              <a:t>• Comparing </a:t>
            </a:r>
            <a:r>
              <a:rPr lang="en-US" dirty="0" smtClean="0">
                <a:solidFill>
                  <a:srgbClr val="F46F0C"/>
                </a:solidFill>
              </a:rPr>
              <a:t>Two Columns </a:t>
            </a:r>
          </a:p>
          <a:p>
            <a:pPr lvl="1">
              <a:buNone/>
            </a:pPr>
            <a:r>
              <a:rPr lang="en-US" sz="2600" dirty="0" smtClean="0">
                <a:solidFill>
                  <a:srgbClr val="F46F0C"/>
                </a:solidFill>
              </a:rPr>
              <a:t>– Fit </a:t>
            </a:r>
            <a:r>
              <a:rPr lang="en-US" sz="2600" dirty="0" smtClean="0">
                <a:solidFill>
                  <a:srgbClr val="F46F0C"/>
                </a:solidFill>
              </a:rPr>
              <a:t>Y by X </a:t>
            </a:r>
          </a:p>
          <a:p>
            <a:pPr>
              <a:buNone/>
            </a:pPr>
            <a:endParaRPr lang="en-US" sz="2600" dirty="0" smtClean="0"/>
          </a:p>
          <a:p>
            <a:pPr>
              <a:buNone/>
            </a:pPr>
            <a:r>
              <a:rPr lang="en-US" dirty="0" smtClean="0"/>
              <a:t>• Graph </a:t>
            </a:r>
            <a:r>
              <a:rPr lang="en-US" dirty="0" smtClean="0"/>
              <a:t>Builder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55</a:t>
            </a:fld>
            <a:endParaRPr lang="en-US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Graphing </a:t>
            </a:r>
            <a:br>
              <a:rPr lang="en-US" dirty="0" smtClean="0"/>
            </a:br>
            <a:r>
              <a:rPr lang="en-US" dirty="0" smtClean="0"/>
              <a:t>Comparing Two </a:t>
            </a:r>
            <a:r>
              <a:rPr lang="en-US" dirty="0" smtClean="0"/>
              <a:t>Columns </a:t>
            </a:r>
            <a:r>
              <a:rPr lang="en-US" sz="4000" dirty="0" smtClean="0"/>
              <a:t>– </a:t>
            </a:r>
            <a:r>
              <a:rPr lang="en-US" sz="4000" dirty="0" smtClean="0"/>
              <a:t>Fit Y by X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572000" y="1676400"/>
            <a:ext cx="4419600" cy="4648200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US" dirty="0" smtClean="0"/>
              <a:t>•</a:t>
            </a:r>
            <a:r>
              <a:rPr lang="en-US" dirty="0" smtClean="0"/>
              <a:t> </a:t>
            </a:r>
            <a:r>
              <a:rPr lang="en-US" dirty="0" smtClean="0"/>
              <a:t>Relationship </a:t>
            </a:r>
            <a:r>
              <a:rPr lang="en-US" dirty="0" smtClean="0"/>
              <a:t>of two columns </a:t>
            </a:r>
            <a:endParaRPr lang="en-US" dirty="0" smtClean="0"/>
          </a:p>
          <a:p>
            <a:pPr>
              <a:buNone/>
            </a:pPr>
            <a:endParaRPr lang="en-US" sz="1300" dirty="0" smtClean="0"/>
          </a:p>
          <a:p>
            <a:pPr>
              <a:buNone/>
            </a:pPr>
            <a:r>
              <a:rPr lang="en-US" dirty="0" smtClean="0"/>
              <a:t>• Graph </a:t>
            </a:r>
            <a:r>
              <a:rPr lang="en-US" dirty="0" smtClean="0"/>
              <a:t>are always based on </a:t>
            </a:r>
            <a:r>
              <a:rPr lang="en-US" i="1" dirty="0" smtClean="0"/>
              <a:t>Modeling Type </a:t>
            </a:r>
          </a:p>
          <a:p>
            <a:pPr lvl="1">
              <a:buNone/>
            </a:pPr>
            <a:r>
              <a:rPr lang="en-US" dirty="0" smtClean="0"/>
              <a:t>– </a:t>
            </a:r>
            <a:r>
              <a:rPr lang="en-US" i="1" dirty="0" smtClean="0"/>
              <a:t>Continuous </a:t>
            </a:r>
            <a:endParaRPr lang="en-US" i="1" dirty="0" smtClean="0"/>
          </a:p>
          <a:p>
            <a:pPr lvl="1">
              <a:buNone/>
            </a:pPr>
            <a:r>
              <a:rPr lang="en-US" dirty="0" smtClean="0"/>
              <a:t>– </a:t>
            </a:r>
            <a:r>
              <a:rPr lang="en-US" i="1" dirty="0" smtClean="0"/>
              <a:t>Nominal </a:t>
            </a:r>
            <a:endParaRPr lang="en-US" i="1" dirty="0" smtClean="0"/>
          </a:p>
          <a:p>
            <a:pPr lvl="1">
              <a:buNone/>
            </a:pPr>
            <a:r>
              <a:rPr lang="en-US" dirty="0" smtClean="0"/>
              <a:t>– </a:t>
            </a:r>
            <a:r>
              <a:rPr lang="en-US" i="1" dirty="0" smtClean="0"/>
              <a:t>Ordinal </a:t>
            </a:r>
          </a:p>
          <a:p>
            <a:pPr lvl="1">
              <a:buNone/>
            </a:pPr>
            <a:endParaRPr lang="en-US" sz="1100" i="1" dirty="0" smtClean="0"/>
          </a:p>
          <a:p>
            <a:pPr>
              <a:buNone/>
            </a:pPr>
            <a:r>
              <a:rPr lang="en-US" dirty="0" smtClean="0"/>
              <a:t>• Matrix </a:t>
            </a:r>
            <a:r>
              <a:rPr lang="en-US" dirty="0" smtClean="0"/>
              <a:t>in </a:t>
            </a:r>
            <a:r>
              <a:rPr lang="en-US" i="1" dirty="0" smtClean="0"/>
              <a:t>Fit Y by X window provides visual preview of graphs </a:t>
            </a:r>
          </a:p>
          <a:p>
            <a:pPr lvl="1">
              <a:buNone/>
            </a:pPr>
            <a:r>
              <a:rPr lang="en-US" dirty="0" smtClean="0"/>
              <a:t>– See </a:t>
            </a:r>
            <a:r>
              <a:rPr lang="en-US" dirty="0" smtClean="0"/>
              <a:t>icons on margin of matrix </a:t>
            </a:r>
            <a:endParaRPr lang="en-US" dirty="0" smtClean="0"/>
          </a:p>
          <a:p>
            <a:pPr lvl="1">
              <a:buNone/>
            </a:pPr>
            <a:endParaRPr lang="en-US" sz="1100" dirty="0" smtClean="0"/>
          </a:p>
          <a:p>
            <a:pPr>
              <a:buNone/>
            </a:pPr>
            <a:r>
              <a:rPr lang="en-US" i="1" dirty="0" smtClean="0"/>
              <a:t>Analyze</a:t>
            </a:r>
            <a:r>
              <a:rPr lang="en-US" i="1" dirty="0" smtClean="0">
                <a:sym typeface="Wingdings" pitchFamily="2" charset="2"/>
              </a:rPr>
              <a:t> </a:t>
            </a:r>
            <a:r>
              <a:rPr lang="en-US" i="1" dirty="0" smtClean="0"/>
              <a:t>Fit Y by X </a:t>
            </a:r>
            <a:r>
              <a:rPr lang="en-US" i="1" dirty="0" smtClean="0">
                <a:sym typeface="Wingdings" pitchFamily="2" charset="2"/>
              </a:rPr>
              <a:t> </a:t>
            </a:r>
            <a:r>
              <a:rPr lang="en-US" dirty="0" smtClean="0">
                <a:sym typeface="Wingdings" pitchFamily="2" charset="2"/>
              </a:rPr>
              <a:t>Y, Response: </a:t>
            </a:r>
            <a:r>
              <a:rPr lang="en-US" i="1" dirty="0" smtClean="0">
                <a:sym typeface="Wingdings" pitchFamily="2" charset="2"/>
              </a:rPr>
              <a:t>Wt</a:t>
            </a:r>
          </a:p>
          <a:p>
            <a:pPr>
              <a:buNone/>
            </a:pPr>
            <a:r>
              <a:rPr lang="en-US" i="1" dirty="0" smtClean="0">
                <a:sym typeface="Wingdings" pitchFamily="2" charset="2"/>
              </a:rPr>
              <a:t>	</a:t>
            </a:r>
            <a:r>
              <a:rPr lang="en-US" i="1" dirty="0" smtClean="0">
                <a:sym typeface="Wingdings" pitchFamily="2" charset="2"/>
              </a:rPr>
              <a:t>		       </a:t>
            </a:r>
            <a:r>
              <a:rPr lang="en-US" dirty="0" smtClean="0">
                <a:sym typeface="Wingdings" pitchFamily="2" charset="2"/>
              </a:rPr>
              <a:t>X, Factor :     </a:t>
            </a:r>
            <a:r>
              <a:rPr lang="en-US" i="1" dirty="0" smtClean="0">
                <a:sym typeface="Wingdings" pitchFamily="2" charset="2"/>
              </a:rPr>
              <a:t>W</a:t>
            </a:r>
            <a:endParaRPr lang="en-US" i="1" dirty="0" smtClean="0"/>
          </a:p>
          <a:p>
            <a:pPr>
              <a:buNone/>
            </a:pPr>
            <a:r>
              <a:rPr lang="en-US" dirty="0" smtClean="0"/>
              <a:t>    Bivariate </a:t>
            </a:r>
            <a:r>
              <a:rPr lang="en-US" dirty="0" smtClean="0"/>
              <a:t>Fit </a:t>
            </a:r>
            <a:r>
              <a:rPr lang="en-US" dirty="0" smtClean="0"/>
              <a:t>of Wt By W </a:t>
            </a:r>
            <a:r>
              <a:rPr lang="en-US" dirty="0" smtClean="0">
                <a:sym typeface="Wingdings" pitchFamily="2" charset="2"/>
              </a:rPr>
              <a:t></a:t>
            </a:r>
            <a:r>
              <a:rPr lang="en-US" dirty="0" smtClean="0"/>
              <a:t> </a:t>
            </a:r>
            <a:r>
              <a:rPr lang="en-US" i="1" dirty="0" smtClean="0"/>
              <a:t>Fit Line </a:t>
            </a:r>
          </a:p>
          <a:p>
            <a:pPr>
              <a:buNone/>
            </a:pPr>
            <a:r>
              <a:rPr lang="en-US" dirty="0" smtClean="0"/>
              <a:t>    Linear </a:t>
            </a:r>
            <a:r>
              <a:rPr lang="en-US" dirty="0" smtClean="0"/>
              <a:t>Fit </a:t>
            </a:r>
            <a:r>
              <a:rPr lang="en-US" dirty="0" smtClean="0">
                <a:sym typeface="Wingdings" pitchFamily="2" charset="2"/>
              </a:rPr>
              <a:t></a:t>
            </a:r>
            <a:r>
              <a:rPr lang="en-US" dirty="0" smtClean="0"/>
              <a:t> </a:t>
            </a:r>
            <a:r>
              <a:rPr lang="en-US" i="1" dirty="0" err="1" smtClean="0"/>
              <a:t>Confid</a:t>
            </a:r>
            <a:r>
              <a:rPr lang="en-US" i="1" dirty="0" smtClean="0"/>
              <a:t> Shaded Fit</a:t>
            </a:r>
          </a:p>
          <a:p>
            <a:pPr>
              <a:buNone/>
            </a:pPr>
            <a:endParaRPr lang="en-US" sz="1100" dirty="0" smtClean="0"/>
          </a:p>
          <a:p>
            <a:pPr>
              <a:buNone/>
            </a:pPr>
            <a:endParaRPr lang="en-US" sz="1100" dirty="0" smtClean="0"/>
          </a:p>
          <a:p>
            <a:pPr>
              <a:buNone/>
            </a:pPr>
            <a:endParaRPr lang="en-US" sz="1100" dirty="0" smtClean="0"/>
          </a:p>
          <a:p>
            <a:pPr>
              <a:buNone/>
            </a:pPr>
            <a:endParaRPr lang="en-US" sz="1100" dirty="0" smtClean="0"/>
          </a:p>
          <a:p>
            <a:pPr>
              <a:buNone/>
            </a:pPr>
            <a:endParaRPr lang="en-US" sz="1100" dirty="0" smtClean="0"/>
          </a:p>
          <a:p>
            <a:pPr>
              <a:buNone/>
            </a:pPr>
            <a:endParaRPr lang="en-US" sz="1100" dirty="0" smtClean="0"/>
          </a:p>
          <a:p>
            <a:pPr>
              <a:buNone/>
            </a:pPr>
            <a:endParaRPr lang="en-US" sz="1100" dirty="0" smtClean="0"/>
          </a:p>
          <a:p>
            <a:pPr>
              <a:buNone/>
            </a:pPr>
            <a:endParaRPr lang="en-US" sz="1100" dirty="0" smtClean="0"/>
          </a:p>
          <a:p>
            <a:pPr>
              <a:buNone/>
            </a:pPr>
            <a:endParaRPr lang="en-US" sz="1100" dirty="0" smtClean="0"/>
          </a:p>
          <a:p>
            <a:pPr>
              <a:buNone/>
            </a:pPr>
            <a:endParaRPr lang="en-US" sz="1100" dirty="0" smtClean="0"/>
          </a:p>
          <a:p>
            <a:pPr>
              <a:buNone/>
            </a:pPr>
            <a:endParaRPr lang="en-US" sz="1100" dirty="0" smtClean="0"/>
          </a:p>
          <a:p>
            <a:pPr>
              <a:buNone/>
            </a:pPr>
            <a:endParaRPr lang="en-US" sz="1100" dirty="0" smtClean="0"/>
          </a:p>
          <a:p>
            <a:pPr>
              <a:buNone/>
            </a:pPr>
            <a:endParaRPr lang="en-US" sz="1100" dirty="0" smtClean="0"/>
          </a:p>
          <a:p>
            <a:pPr>
              <a:buNone/>
            </a:pPr>
            <a:r>
              <a:rPr lang="en-US" sz="2000" dirty="0" smtClean="0">
                <a:solidFill>
                  <a:srgbClr val="F46F0C"/>
                </a:solidFill>
              </a:rPr>
              <a:t>CRAB data</a:t>
            </a:r>
          </a:p>
          <a:p>
            <a:pPr>
              <a:buNone/>
            </a:pPr>
            <a:r>
              <a:rPr lang="en-US" sz="2000" dirty="0" err="1" smtClean="0">
                <a:solidFill>
                  <a:srgbClr val="F46F0C"/>
                </a:solidFill>
              </a:rPr>
              <a:t>Agresti</a:t>
            </a:r>
            <a:r>
              <a:rPr lang="en-US" sz="2000" dirty="0" smtClean="0">
                <a:solidFill>
                  <a:srgbClr val="F46F0C"/>
                </a:solidFill>
              </a:rPr>
              <a:t>, 2002, p.127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56</a:t>
            </a:fld>
            <a:endParaRPr lang="en-U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676400"/>
            <a:ext cx="4038600" cy="2961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AutoShape 4"/>
          <p:cNvSpPr>
            <a:spLocks noChangeArrowheads="1"/>
          </p:cNvSpPr>
          <p:nvPr/>
        </p:nvSpPr>
        <p:spPr bwMode="auto">
          <a:xfrm rot="10800000">
            <a:off x="4572000" y="4343400"/>
            <a:ext cx="215900" cy="152400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FF0000">
                <a:gamma/>
                <a:shade val="60000"/>
                <a:invGamma/>
              </a:srgbClr>
            </a:prst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AutoShape 4"/>
          <p:cNvSpPr>
            <a:spLocks noChangeArrowheads="1"/>
          </p:cNvSpPr>
          <p:nvPr/>
        </p:nvSpPr>
        <p:spPr bwMode="auto">
          <a:xfrm rot="10800000">
            <a:off x="4572000" y="4114800"/>
            <a:ext cx="215900" cy="152400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FF0000">
                <a:gamma/>
                <a:shade val="60000"/>
                <a:invGamma/>
              </a:srgbClr>
            </a:prst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3048000"/>
            <a:ext cx="3013944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Graphing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672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• Graphs </a:t>
            </a:r>
            <a:r>
              <a:rPr lang="en-US" dirty="0" smtClean="0"/>
              <a:t>of One Column </a:t>
            </a:r>
          </a:p>
          <a:p>
            <a:pPr lvl="1">
              <a:buNone/>
            </a:pPr>
            <a:r>
              <a:rPr lang="en-US" sz="2600" dirty="0" smtClean="0"/>
              <a:t>– Distribution – examine data </a:t>
            </a:r>
          </a:p>
          <a:p>
            <a:pPr lvl="1">
              <a:buNone/>
            </a:pPr>
            <a:r>
              <a:rPr lang="en-US" sz="2600" dirty="0" smtClean="0"/>
              <a:t>– Normal Quantile Plot </a:t>
            </a:r>
          </a:p>
          <a:p>
            <a:pPr lvl="1">
              <a:buNone/>
            </a:pPr>
            <a:r>
              <a:rPr lang="en-US" sz="2600" dirty="0" smtClean="0"/>
              <a:t>– Time Series </a:t>
            </a:r>
          </a:p>
          <a:p>
            <a:pPr>
              <a:buNone/>
            </a:pPr>
            <a:endParaRPr lang="en-US" sz="2600" dirty="0" smtClean="0"/>
          </a:p>
          <a:p>
            <a:pPr>
              <a:buNone/>
            </a:pPr>
            <a:r>
              <a:rPr lang="en-US" dirty="0" smtClean="0"/>
              <a:t>• Comparing </a:t>
            </a:r>
            <a:r>
              <a:rPr lang="en-US" dirty="0" smtClean="0"/>
              <a:t>Two Columns </a:t>
            </a:r>
          </a:p>
          <a:p>
            <a:pPr lvl="1">
              <a:buNone/>
            </a:pPr>
            <a:r>
              <a:rPr lang="en-US" sz="2600" dirty="0" smtClean="0"/>
              <a:t>– Fit </a:t>
            </a:r>
            <a:r>
              <a:rPr lang="en-US" sz="2600" dirty="0" smtClean="0"/>
              <a:t>Y by X </a:t>
            </a:r>
          </a:p>
          <a:p>
            <a:pPr>
              <a:buNone/>
            </a:pPr>
            <a:endParaRPr lang="en-US" sz="2600" dirty="0" smtClean="0"/>
          </a:p>
          <a:p>
            <a:pPr>
              <a:buNone/>
            </a:pPr>
            <a:r>
              <a:rPr lang="en-US" dirty="0" smtClean="0">
                <a:solidFill>
                  <a:srgbClr val="F46F0C"/>
                </a:solidFill>
              </a:rPr>
              <a:t>• Graph </a:t>
            </a:r>
            <a:r>
              <a:rPr lang="en-US" dirty="0" smtClean="0">
                <a:solidFill>
                  <a:srgbClr val="F46F0C"/>
                </a:solidFill>
              </a:rPr>
              <a:t>Builder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57</a:t>
            </a:fld>
            <a:endParaRPr lang="en-US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Graphing</a:t>
            </a:r>
            <a:br>
              <a:rPr lang="en-US" dirty="0" smtClean="0"/>
            </a:br>
            <a:r>
              <a:rPr lang="en-US" dirty="0" smtClean="0"/>
              <a:t>Graph Builder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152400" y="1600201"/>
            <a:ext cx="3657600" cy="44196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• Visual initial data exploration </a:t>
            </a:r>
          </a:p>
          <a:p>
            <a:pPr>
              <a:buNone/>
            </a:pPr>
            <a:r>
              <a:rPr lang="en-US" dirty="0" smtClean="0"/>
              <a:t>• Works in drag-drop manner </a:t>
            </a:r>
          </a:p>
          <a:p>
            <a:pPr lvl="1">
              <a:buNone/>
            </a:pPr>
            <a:r>
              <a:rPr lang="en-US" dirty="0" smtClean="0"/>
              <a:t>– Select column </a:t>
            </a:r>
          </a:p>
          <a:p>
            <a:pPr lvl="1">
              <a:buNone/>
            </a:pPr>
            <a:r>
              <a:rPr lang="en-US" dirty="0" smtClean="0"/>
              <a:t>– Drag to desired zone </a:t>
            </a:r>
          </a:p>
          <a:p>
            <a:pPr lvl="1">
              <a:buNone/>
            </a:pPr>
            <a:endParaRPr lang="en-US" dirty="0" smtClean="0"/>
          </a:p>
          <a:p>
            <a:pPr>
              <a:buNone/>
            </a:pPr>
            <a:r>
              <a:rPr lang="en-US" i="1" dirty="0" smtClean="0"/>
              <a:t>Graph </a:t>
            </a:r>
            <a:r>
              <a:rPr lang="en-US" i="1" dirty="0" smtClean="0">
                <a:sym typeface="Wingdings" pitchFamily="2" charset="2"/>
              </a:rPr>
              <a:t></a:t>
            </a:r>
            <a:r>
              <a:rPr lang="en-US" i="1" dirty="0" smtClean="0"/>
              <a:t> Graph Builder</a:t>
            </a:r>
          </a:p>
          <a:p>
            <a:pPr>
              <a:buNone/>
            </a:pPr>
            <a:endParaRPr lang="en-US" sz="800" dirty="0" smtClean="0"/>
          </a:p>
          <a:p>
            <a:pPr>
              <a:buNone/>
            </a:pPr>
            <a:endParaRPr lang="en-US" sz="800" dirty="0" smtClean="0">
              <a:solidFill>
                <a:srgbClr val="F46F0C"/>
              </a:solidFill>
            </a:endParaRPr>
          </a:p>
          <a:p>
            <a:pPr>
              <a:buNone/>
            </a:pPr>
            <a:endParaRPr lang="en-US" sz="800" dirty="0" smtClean="0">
              <a:solidFill>
                <a:srgbClr val="F46F0C"/>
              </a:solidFill>
            </a:endParaRPr>
          </a:p>
          <a:p>
            <a:pPr>
              <a:buNone/>
            </a:pPr>
            <a:endParaRPr lang="en-US" sz="900" dirty="0" smtClean="0"/>
          </a:p>
          <a:p>
            <a:pPr>
              <a:buNone/>
            </a:pPr>
            <a:r>
              <a:rPr lang="en-US" sz="1400" dirty="0" smtClean="0">
                <a:solidFill>
                  <a:srgbClr val="F46F0C"/>
                </a:solidFill>
              </a:rPr>
              <a:t>CRAB data</a:t>
            </a:r>
          </a:p>
          <a:p>
            <a:pPr>
              <a:buNone/>
            </a:pPr>
            <a:r>
              <a:rPr lang="en-US" sz="1400" dirty="0" err="1" smtClean="0">
                <a:solidFill>
                  <a:srgbClr val="F46F0C"/>
                </a:solidFill>
              </a:rPr>
              <a:t>Agresti</a:t>
            </a:r>
            <a:r>
              <a:rPr lang="en-US" sz="1400" dirty="0" smtClean="0">
                <a:solidFill>
                  <a:srgbClr val="F46F0C"/>
                </a:solidFill>
              </a:rPr>
              <a:t>, 2002, </a:t>
            </a:r>
            <a:r>
              <a:rPr lang="en-US" sz="1400" dirty="0" smtClean="0">
                <a:solidFill>
                  <a:srgbClr val="F46F0C"/>
                </a:solidFill>
              </a:rPr>
              <a:t>p.127</a:t>
            </a:r>
            <a:endParaRPr lang="en-US" sz="1400" dirty="0" smtClean="0">
              <a:solidFill>
                <a:srgbClr val="F46F0C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58</a:t>
            </a:fld>
            <a:endParaRPr lang="en-US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6199" y="1752600"/>
            <a:ext cx="4962293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3276600"/>
            <a:ext cx="4477214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smtClean="0"/>
              <a:t>• Introduction </a:t>
            </a:r>
          </a:p>
          <a:p>
            <a:pPr>
              <a:buNone/>
            </a:pPr>
            <a:r>
              <a:rPr lang="en-US" dirty="0" smtClean="0"/>
              <a:t>• Launching JMP </a:t>
            </a:r>
          </a:p>
          <a:p>
            <a:pPr>
              <a:buNone/>
            </a:pPr>
            <a:r>
              <a:rPr lang="en-US" dirty="0" smtClean="0"/>
              <a:t>• User Interface </a:t>
            </a:r>
          </a:p>
          <a:p>
            <a:pPr>
              <a:buNone/>
            </a:pPr>
            <a:r>
              <a:rPr lang="en-US" dirty="0" smtClean="0"/>
              <a:t>• Getting Data into JMP </a:t>
            </a:r>
          </a:p>
          <a:p>
            <a:pPr>
              <a:buNone/>
            </a:pPr>
            <a:r>
              <a:rPr lang="en-US" dirty="0" smtClean="0"/>
              <a:t>• Examining Data </a:t>
            </a:r>
          </a:p>
          <a:p>
            <a:pPr>
              <a:buNone/>
            </a:pPr>
            <a:r>
              <a:rPr lang="en-US" dirty="0" smtClean="0"/>
              <a:t>• Manipulating Data </a:t>
            </a:r>
          </a:p>
          <a:p>
            <a:pPr>
              <a:buNone/>
            </a:pPr>
            <a:r>
              <a:rPr lang="en-US" dirty="0" smtClean="0"/>
              <a:t>• Graphing </a:t>
            </a:r>
          </a:p>
          <a:p>
            <a:pPr>
              <a:buNone/>
            </a:pPr>
            <a:r>
              <a:rPr lang="en-US" dirty="0" smtClean="0">
                <a:solidFill>
                  <a:srgbClr val="F46F0C"/>
                </a:solidFill>
              </a:rPr>
              <a:t>• Bivariate Statistics </a:t>
            </a:r>
            <a:endParaRPr lang="en-US" dirty="0" smtClean="0">
              <a:solidFill>
                <a:srgbClr val="F46F0C"/>
              </a:solidFill>
            </a:endParaRPr>
          </a:p>
          <a:p>
            <a:pPr>
              <a:buNone/>
            </a:pPr>
            <a:r>
              <a:rPr lang="en-US" dirty="0" smtClean="0"/>
              <a:t>• Generalized Linear Modeling</a:t>
            </a:r>
          </a:p>
          <a:p>
            <a:pPr>
              <a:buNone/>
            </a:pPr>
            <a:r>
              <a:rPr lang="en-US" dirty="0" smtClean="0"/>
              <a:t>• </a:t>
            </a:r>
            <a:r>
              <a:rPr lang="en-US" dirty="0" smtClean="0"/>
              <a:t>Script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59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Introduction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Terminology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• </a:t>
            </a:r>
            <a:r>
              <a:rPr lang="en-US" b="1" i="1" dirty="0" smtClean="0"/>
              <a:t>Data Tables </a:t>
            </a:r>
          </a:p>
          <a:p>
            <a:pPr lvl="1">
              <a:buNone/>
            </a:pPr>
            <a:r>
              <a:rPr lang="en-US" dirty="0" smtClean="0"/>
              <a:t>– Enter, View, Edit, Manipulate </a:t>
            </a:r>
          </a:p>
          <a:p>
            <a:pPr lvl="1">
              <a:buNone/>
            </a:pPr>
            <a:r>
              <a:rPr lang="en-US" dirty="0" smtClean="0"/>
              <a:t>– Variable - </a:t>
            </a:r>
            <a:r>
              <a:rPr lang="en-US" b="1" i="1" dirty="0" smtClean="0"/>
              <a:t>column </a:t>
            </a:r>
          </a:p>
          <a:p>
            <a:pPr lvl="1">
              <a:buNone/>
            </a:pPr>
            <a:r>
              <a:rPr lang="en-US" dirty="0" smtClean="0"/>
              <a:t>– Observation – </a:t>
            </a:r>
            <a:r>
              <a:rPr lang="en-US" b="1" i="1" dirty="0" smtClean="0"/>
              <a:t>row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• </a:t>
            </a:r>
            <a:r>
              <a:rPr lang="en-US" b="1" i="1" dirty="0" smtClean="0"/>
              <a:t>Platform </a:t>
            </a:r>
          </a:p>
          <a:p>
            <a:pPr lvl="1">
              <a:buNone/>
            </a:pPr>
            <a:r>
              <a:rPr lang="en-US" dirty="0" smtClean="0"/>
              <a:t>– </a:t>
            </a:r>
            <a:r>
              <a:rPr lang="en-US" b="1" i="1" dirty="0" smtClean="0"/>
              <a:t>Analyze data </a:t>
            </a:r>
          </a:p>
          <a:p>
            <a:pPr lvl="1">
              <a:buNone/>
            </a:pPr>
            <a:r>
              <a:rPr lang="en-US" dirty="0" smtClean="0"/>
              <a:t>– Work with </a:t>
            </a:r>
            <a:r>
              <a:rPr lang="en-US" b="1" i="1" dirty="0" smtClean="0"/>
              <a:t>Graphs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267200" y="1524000"/>
            <a:ext cx="45720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• </a:t>
            </a:r>
            <a:r>
              <a:rPr lang="en-US" b="1" i="1" dirty="0" smtClean="0"/>
              <a:t>Launch </a:t>
            </a:r>
            <a:r>
              <a:rPr lang="en-US" i="1" dirty="0" smtClean="0"/>
              <a:t>windows </a:t>
            </a:r>
          </a:p>
          <a:p>
            <a:pPr lvl="1">
              <a:buNone/>
            </a:pPr>
            <a:r>
              <a:rPr lang="en-US" dirty="0" smtClean="0"/>
              <a:t>– Set up and run analysis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• </a:t>
            </a:r>
            <a:r>
              <a:rPr lang="en-US" b="1" i="1" dirty="0" smtClean="0"/>
              <a:t>Report </a:t>
            </a:r>
            <a:r>
              <a:rPr lang="en-US" i="1" dirty="0" smtClean="0"/>
              <a:t>windows </a:t>
            </a:r>
          </a:p>
          <a:p>
            <a:pPr lvl="1">
              <a:buNone/>
            </a:pPr>
            <a:r>
              <a:rPr lang="en-US" dirty="0" smtClean="0"/>
              <a:t>– Output of analysis </a:t>
            </a:r>
          </a:p>
          <a:p>
            <a:pPr lvl="2">
              <a:buNone/>
            </a:pPr>
            <a:r>
              <a:rPr lang="en-US" dirty="0" smtClean="0"/>
              <a:t>• Graph </a:t>
            </a:r>
          </a:p>
          <a:p>
            <a:pPr lvl="2">
              <a:buNone/>
            </a:pPr>
            <a:r>
              <a:rPr lang="en-US" dirty="0" smtClean="0"/>
              <a:t>• </a:t>
            </a:r>
            <a:r>
              <a:rPr lang="en-US" b="1" i="1" dirty="0" smtClean="0"/>
              <a:t>Report </a:t>
            </a:r>
          </a:p>
          <a:p>
            <a:pPr lvl="2">
              <a:buNone/>
            </a:pPr>
            <a:r>
              <a:rPr lang="en-US" dirty="0" smtClean="0"/>
              <a:t>– Disclosure button     </a:t>
            </a:r>
          </a:p>
          <a:p>
            <a:pPr lvl="2">
              <a:buNone/>
            </a:pPr>
            <a:r>
              <a:rPr lang="en-US" dirty="0" smtClean="0"/>
              <a:t>• </a:t>
            </a:r>
            <a:r>
              <a:rPr lang="en-US" b="1" i="1" dirty="0" smtClean="0"/>
              <a:t>Options </a:t>
            </a:r>
          </a:p>
          <a:p>
            <a:pPr lvl="2">
              <a:buNone/>
            </a:pPr>
            <a:r>
              <a:rPr lang="en-US" dirty="0" smtClean="0"/>
              <a:t>– </a:t>
            </a:r>
            <a:r>
              <a:rPr lang="en-US" i="1" dirty="0" smtClean="0"/>
              <a:t>Hotspots: </a:t>
            </a:r>
            <a:r>
              <a:rPr lang="en-US" sz="1600" dirty="0" smtClean="0"/>
              <a:t>red triangle menus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4098" name="AutoShape 2"/>
          <p:cNvSpPr>
            <a:spLocks noChangeArrowheads="1"/>
          </p:cNvSpPr>
          <p:nvPr/>
        </p:nvSpPr>
        <p:spPr bwMode="auto">
          <a:xfrm rot="51108127">
            <a:off x="8243204" y="4754291"/>
            <a:ext cx="376237" cy="204788"/>
          </a:xfrm>
          <a:prstGeom prst="triangle">
            <a:avLst>
              <a:gd name="adj" fmla="val 50000"/>
            </a:avLst>
          </a:prstGeom>
          <a:solidFill>
            <a:srgbClr val="B2B2B2"/>
          </a:solidFill>
          <a:ln w="9525">
            <a:solidFill>
              <a:srgbClr val="5F5F5F"/>
            </a:solidFill>
            <a:miter lim="800000"/>
            <a:headEnd/>
            <a:tailEnd/>
          </a:ln>
          <a:effectLst>
            <a:prstShdw prst="shdw17" dist="17961" dir="2700000">
              <a:srgbClr val="5F5F5F">
                <a:gamma/>
                <a:shade val="60000"/>
                <a:invGamma/>
              </a:srgbClr>
            </a:prst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099" name="AutoShape 3"/>
          <p:cNvSpPr>
            <a:spLocks noChangeArrowheads="1"/>
          </p:cNvSpPr>
          <p:nvPr/>
        </p:nvSpPr>
        <p:spPr bwMode="auto">
          <a:xfrm rot="10800000">
            <a:off x="8153400" y="5486400"/>
            <a:ext cx="368300" cy="204787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FF0000">
                <a:gamma/>
                <a:shade val="60000"/>
                <a:invGamma/>
              </a:srgbClr>
            </a:prst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Bivariate Statistics</a:t>
            </a:r>
            <a:br>
              <a:rPr lang="en-US" dirty="0" smtClean="0"/>
            </a:br>
            <a:r>
              <a:rPr lang="en-US" dirty="0" smtClean="0"/>
              <a:t> </a:t>
            </a:r>
            <a:r>
              <a:rPr lang="en-US" dirty="0" smtClean="0"/>
              <a:t>Comparing One Column to Another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60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410200" y="3886200"/>
            <a:ext cx="3320076" cy="23467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Analyze </a:t>
            </a:r>
            <a:r>
              <a:rPr lang="en-US" i="1" dirty="0" smtClean="0">
                <a:sym typeface="Wingdings" pitchFamily="2" charset="2"/>
              </a:rPr>
              <a:t> </a:t>
            </a:r>
            <a:r>
              <a:rPr lang="en-US" i="1" dirty="0" smtClean="0"/>
              <a:t>Distribution</a:t>
            </a:r>
          </a:p>
          <a:p>
            <a:endParaRPr lang="en-US" i="1" dirty="0" smtClean="0"/>
          </a:p>
          <a:p>
            <a:r>
              <a:rPr lang="en-US" dirty="0" smtClean="0"/>
              <a:t>Dynamic Link </a:t>
            </a:r>
            <a:r>
              <a:rPr lang="en-US" dirty="0" smtClean="0"/>
              <a:t>of Graphs and </a:t>
            </a:r>
            <a:r>
              <a:rPr lang="en-US" dirty="0" smtClean="0"/>
              <a:t>data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sz="1050" dirty="0" smtClean="0"/>
          </a:p>
          <a:p>
            <a:pPr>
              <a:buNone/>
            </a:pPr>
            <a:r>
              <a:rPr lang="en-US" sz="1400" dirty="0" smtClean="0">
                <a:solidFill>
                  <a:srgbClr val="F46F0C"/>
                </a:solidFill>
              </a:rPr>
              <a:t>CRAB data</a:t>
            </a:r>
          </a:p>
          <a:p>
            <a:pPr>
              <a:buNone/>
            </a:pPr>
            <a:r>
              <a:rPr lang="en-US" sz="1400" dirty="0" err="1" smtClean="0">
                <a:solidFill>
                  <a:srgbClr val="F46F0C"/>
                </a:solidFill>
              </a:rPr>
              <a:t>Agresti</a:t>
            </a:r>
            <a:r>
              <a:rPr lang="en-US" sz="1400" dirty="0" smtClean="0">
                <a:solidFill>
                  <a:srgbClr val="F46F0C"/>
                </a:solidFill>
              </a:rPr>
              <a:t>, 2002, </a:t>
            </a:r>
            <a:r>
              <a:rPr lang="en-US" sz="1400" dirty="0" smtClean="0">
                <a:solidFill>
                  <a:srgbClr val="F46F0C"/>
                </a:solidFill>
              </a:rPr>
              <a:t>p.127</a:t>
            </a:r>
            <a:endParaRPr lang="en-US" sz="1400" dirty="0"/>
          </a:p>
        </p:txBody>
      </p:sp>
      <p:pic>
        <p:nvPicPr>
          <p:cNvPr id="8197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b="16667"/>
          <a:stretch>
            <a:fillRect/>
          </a:stretch>
        </p:blipFill>
        <p:spPr bwMode="auto">
          <a:xfrm>
            <a:off x="381000" y="1600200"/>
            <a:ext cx="329184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6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1676400"/>
            <a:ext cx="4038600" cy="2007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75930" y="3200400"/>
            <a:ext cx="3955039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Bivariate Statistics</a:t>
            </a:r>
            <a:br>
              <a:rPr lang="en-US" dirty="0" smtClean="0"/>
            </a:br>
            <a:r>
              <a:rPr lang="en-US" dirty="0" smtClean="0"/>
              <a:t> Comparing One Column to Another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61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0" y="1981200"/>
            <a:ext cx="3962400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000" i="1" dirty="0" smtClean="0"/>
              <a:t>Fit </a:t>
            </a:r>
            <a:r>
              <a:rPr lang="en-US" sz="2000" i="1" dirty="0" smtClean="0"/>
              <a:t>Y by X Relationship of one column </a:t>
            </a:r>
            <a:endParaRPr lang="en-US" sz="2000" i="1" dirty="0" smtClean="0"/>
          </a:p>
          <a:p>
            <a:pPr>
              <a:buNone/>
            </a:pPr>
            <a:r>
              <a:rPr lang="en-US" sz="2000" i="1" dirty="0" smtClean="0"/>
              <a:t>to another column</a:t>
            </a:r>
            <a:r>
              <a:rPr lang="en-US" sz="2000" i="1" dirty="0" smtClean="0"/>
              <a:t>. Modeling type </a:t>
            </a:r>
            <a:endParaRPr lang="en-US" sz="2000" i="1" dirty="0" smtClean="0"/>
          </a:p>
          <a:p>
            <a:pPr>
              <a:buNone/>
            </a:pPr>
            <a:r>
              <a:rPr lang="en-US" sz="2000" i="1" dirty="0" smtClean="0"/>
              <a:t>of the </a:t>
            </a:r>
            <a:r>
              <a:rPr lang="en-US" sz="2000" i="1" dirty="0" smtClean="0"/>
              <a:t>column </a:t>
            </a:r>
            <a:r>
              <a:rPr lang="en-US" sz="2000" i="1" dirty="0" smtClean="0"/>
              <a:t>determines </a:t>
            </a:r>
            <a:r>
              <a:rPr lang="en-US" sz="2000" i="1" dirty="0" smtClean="0"/>
              <a:t>the </a:t>
            </a:r>
            <a:r>
              <a:rPr lang="en-US" sz="2000" i="1" dirty="0" smtClean="0"/>
              <a:t>type</a:t>
            </a:r>
          </a:p>
          <a:p>
            <a:pPr>
              <a:buNone/>
            </a:pPr>
            <a:r>
              <a:rPr lang="en-US" sz="2000" i="1" dirty="0" smtClean="0"/>
              <a:t>of analysis </a:t>
            </a:r>
            <a:r>
              <a:rPr lang="en-US" sz="2000" i="1" dirty="0" smtClean="0"/>
              <a:t>that </a:t>
            </a:r>
            <a:r>
              <a:rPr lang="en-US" sz="2000" i="1" dirty="0" smtClean="0"/>
              <a:t>is </a:t>
            </a:r>
            <a:r>
              <a:rPr lang="en-US" sz="2000" i="1" dirty="0" smtClean="0"/>
              <a:t>produced</a:t>
            </a:r>
            <a:r>
              <a:rPr lang="en-US" sz="2000" i="1" dirty="0" smtClean="0"/>
              <a:t>. Picture </a:t>
            </a:r>
          </a:p>
          <a:p>
            <a:pPr>
              <a:buNone/>
            </a:pPr>
            <a:r>
              <a:rPr lang="en-US" sz="2000" i="1" dirty="0" smtClean="0"/>
              <a:t>previews are references </a:t>
            </a:r>
            <a:r>
              <a:rPr lang="en-US" sz="2000" i="1" dirty="0" smtClean="0"/>
              <a:t>of the kind </a:t>
            </a:r>
            <a:endParaRPr lang="en-US" sz="2000" i="1" dirty="0" smtClean="0"/>
          </a:p>
          <a:p>
            <a:pPr>
              <a:buNone/>
            </a:pPr>
            <a:r>
              <a:rPr lang="en-US" sz="2000" i="1" dirty="0" smtClean="0"/>
              <a:t>of analysis, according </a:t>
            </a:r>
            <a:r>
              <a:rPr lang="en-US" sz="2000" i="1" dirty="0" smtClean="0"/>
              <a:t>to the </a:t>
            </a:r>
            <a:endParaRPr lang="en-US" sz="2000" i="1" dirty="0" smtClean="0"/>
          </a:p>
          <a:p>
            <a:pPr>
              <a:buNone/>
            </a:pPr>
            <a:r>
              <a:rPr lang="en-US" sz="2000" i="1" dirty="0" smtClean="0"/>
              <a:t>modeling type </a:t>
            </a:r>
            <a:r>
              <a:rPr lang="en-US" sz="2000" i="1" dirty="0" smtClean="0"/>
              <a:t>of </a:t>
            </a:r>
            <a:r>
              <a:rPr lang="en-US" sz="2000" i="1" dirty="0" smtClean="0"/>
              <a:t>the </a:t>
            </a:r>
            <a:r>
              <a:rPr lang="en-US" sz="2000" i="1" dirty="0" smtClean="0"/>
              <a:t>columns. </a:t>
            </a:r>
            <a:endParaRPr lang="en-US" sz="2000" dirty="0"/>
          </a:p>
        </p:txBody>
      </p:sp>
      <p:pic>
        <p:nvPicPr>
          <p:cNvPr id="9220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1524000"/>
            <a:ext cx="4038600" cy="2961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23558" y="2895601"/>
            <a:ext cx="5025168" cy="356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304800" y="5638800"/>
            <a:ext cx="16438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1400" dirty="0" smtClean="0">
                <a:solidFill>
                  <a:srgbClr val="F46F0C"/>
                </a:solidFill>
              </a:rPr>
              <a:t>CRAB data</a:t>
            </a:r>
          </a:p>
          <a:p>
            <a:pPr>
              <a:buNone/>
            </a:pPr>
            <a:r>
              <a:rPr lang="en-US" sz="1400" dirty="0" err="1" smtClean="0">
                <a:solidFill>
                  <a:srgbClr val="F46F0C"/>
                </a:solidFill>
              </a:rPr>
              <a:t>Agresti</a:t>
            </a:r>
            <a:r>
              <a:rPr lang="en-US" sz="1400" dirty="0" smtClean="0">
                <a:solidFill>
                  <a:srgbClr val="F46F0C"/>
                </a:solidFill>
              </a:rPr>
              <a:t>, 2002, </a:t>
            </a:r>
            <a:r>
              <a:rPr lang="en-US" sz="1400" dirty="0" smtClean="0">
                <a:solidFill>
                  <a:srgbClr val="F46F0C"/>
                </a:solidFill>
              </a:rPr>
              <a:t>p.127</a:t>
            </a:r>
            <a:endParaRPr lang="en-US" sz="1400" dirty="0" smtClean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smtClean="0"/>
              <a:t>• Introduction </a:t>
            </a:r>
          </a:p>
          <a:p>
            <a:pPr>
              <a:buNone/>
            </a:pPr>
            <a:r>
              <a:rPr lang="en-US" dirty="0" smtClean="0"/>
              <a:t>• Launching JMP </a:t>
            </a:r>
          </a:p>
          <a:p>
            <a:pPr>
              <a:buNone/>
            </a:pPr>
            <a:r>
              <a:rPr lang="en-US" dirty="0" smtClean="0"/>
              <a:t>• User Interface </a:t>
            </a:r>
          </a:p>
          <a:p>
            <a:pPr>
              <a:buNone/>
            </a:pPr>
            <a:r>
              <a:rPr lang="en-US" dirty="0" smtClean="0"/>
              <a:t>• Getting Data into JMP </a:t>
            </a:r>
          </a:p>
          <a:p>
            <a:pPr>
              <a:buNone/>
            </a:pPr>
            <a:r>
              <a:rPr lang="en-US" dirty="0" smtClean="0"/>
              <a:t>• Examining Data </a:t>
            </a:r>
          </a:p>
          <a:p>
            <a:pPr>
              <a:buNone/>
            </a:pPr>
            <a:r>
              <a:rPr lang="en-US" dirty="0" smtClean="0"/>
              <a:t>• Manipulating Data </a:t>
            </a:r>
          </a:p>
          <a:p>
            <a:pPr>
              <a:buNone/>
            </a:pPr>
            <a:r>
              <a:rPr lang="en-US" dirty="0" smtClean="0"/>
              <a:t>• Graphing </a:t>
            </a:r>
          </a:p>
          <a:p>
            <a:pPr>
              <a:buNone/>
            </a:pPr>
            <a:r>
              <a:rPr lang="en-US" dirty="0" smtClean="0"/>
              <a:t>• Bivariate Statistics </a:t>
            </a:r>
            <a:endParaRPr lang="en-US" dirty="0" smtClean="0"/>
          </a:p>
          <a:p>
            <a:pPr>
              <a:buNone/>
            </a:pPr>
            <a:r>
              <a:rPr lang="en-US" dirty="0" smtClean="0">
                <a:solidFill>
                  <a:srgbClr val="F46F0C"/>
                </a:solidFill>
              </a:rPr>
              <a:t>• Generalized Linear Modeling</a:t>
            </a:r>
          </a:p>
          <a:p>
            <a:pPr>
              <a:buNone/>
            </a:pPr>
            <a:r>
              <a:rPr lang="en-US" dirty="0" smtClean="0"/>
              <a:t>• </a:t>
            </a:r>
            <a:r>
              <a:rPr lang="en-US" dirty="0" smtClean="0"/>
              <a:t>Script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62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Generalized Linear Modeling</a:t>
            </a:r>
            <a:br>
              <a:rPr lang="en-US" dirty="0" smtClean="0"/>
            </a:br>
            <a:r>
              <a:rPr lang="en-US" dirty="0" smtClean="0"/>
              <a:t>Poisson Regression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953000" y="1600201"/>
            <a:ext cx="3962400" cy="1981199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1800" dirty="0" smtClean="0"/>
              <a:t>Analyze </a:t>
            </a:r>
            <a:r>
              <a:rPr lang="en-US" sz="1800" dirty="0" smtClean="0">
                <a:sym typeface="Wingdings" pitchFamily="2" charset="2"/>
              </a:rPr>
              <a:t> Fit Model </a:t>
            </a:r>
            <a:endParaRPr lang="en-US" sz="1800" dirty="0" smtClean="0"/>
          </a:p>
          <a:p>
            <a:pPr>
              <a:buNone/>
            </a:pPr>
            <a:r>
              <a:rPr lang="en-US" sz="1800" dirty="0" smtClean="0"/>
              <a:t>   Y </a:t>
            </a:r>
            <a:r>
              <a:rPr lang="en-US" sz="1800" dirty="0" smtClean="0">
                <a:sym typeface="Wingdings" pitchFamily="2" charset="2"/>
              </a:rPr>
              <a:t> </a:t>
            </a:r>
            <a:r>
              <a:rPr lang="en-US" sz="1800" dirty="0" smtClean="0"/>
              <a:t>Sa - number of satellites</a:t>
            </a:r>
          </a:p>
          <a:p>
            <a:pPr>
              <a:buNone/>
            </a:pPr>
            <a:r>
              <a:rPr lang="en-US" sz="1800" dirty="0" smtClean="0"/>
              <a:t>Construct Model Effects </a:t>
            </a:r>
            <a:r>
              <a:rPr lang="en-US" sz="1800" dirty="0" smtClean="0">
                <a:sym typeface="Wingdings" pitchFamily="2" charset="2"/>
              </a:rPr>
              <a:t> </a:t>
            </a:r>
          </a:p>
          <a:p>
            <a:pPr>
              <a:buNone/>
            </a:pPr>
            <a:r>
              <a:rPr lang="en-US" sz="1800" dirty="0" smtClean="0">
                <a:sym typeface="Wingdings" pitchFamily="2" charset="2"/>
              </a:rPr>
              <a:t> </a:t>
            </a:r>
            <a:r>
              <a:rPr lang="en-US" sz="1800" dirty="0" smtClean="0">
                <a:sym typeface="Wingdings" pitchFamily="2" charset="2"/>
              </a:rPr>
              <a:t>  Add: </a:t>
            </a:r>
            <a:r>
              <a:rPr lang="en-US" sz="1800" dirty="0" smtClean="0"/>
              <a:t>W – carapace width</a:t>
            </a:r>
          </a:p>
          <a:p>
            <a:pPr>
              <a:buNone/>
            </a:pPr>
            <a:r>
              <a:rPr lang="en-US" sz="1800" dirty="0" smtClean="0"/>
              <a:t>Personality: Generalized Linear Model</a:t>
            </a:r>
          </a:p>
          <a:p>
            <a:pPr>
              <a:buNone/>
            </a:pPr>
            <a:r>
              <a:rPr lang="en-US" sz="1800" dirty="0" smtClean="0"/>
              <a:t>Distribution: Poisson</a:t>
            </a:r>
          </a:p>
          <a:p>
            <a:pPr>
              <a:buNone/>
            </a:pPr>
            <a:r>
              <a:rPr lang="en-US" sz="1800" dirty="0" smtClean="0"/>
              <a:t>Link Function: Log</a:t>
            </a:r>
          </a:p>
          <a:p>
            <a:pPr>
              <a:buNone/>
            </a:pPr>
            <a:endParaRPr lang="en-US" sz="1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63</a:t>
            </a:fld>
            <a:endParaRPr lang="en-US" dirty="0"/>
          </a:p>
        </p:txBody>
      </p:sp>
      <p:pic>
        <p:nvPicPr>
          <p:cNvPr id="1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38600" y="3886200"/>
            <a:ext cx="3200400" cy="2570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 t="1471" b="4412"/>
          <a:stretch>
            <a:fillRect/>
          </a:stretch>
        </p:blipFill>
        <p:spPr bwMode="auto">
          <a:xfrm>
            <a:off x="1143000" y="1383841"/>
            <a:ext cx="2879964" cy="5016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7239000" y="5791200"/>
            <a:ext cx="16438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1400" dirty="0" smtClean="0">
                <a:solidFill>
                  <a:srgbClr val="F46F0C"/>
                </a:solidFill>
              </a:rPr>
              <a:t>CRAB data</a:t>
            </a:r>
          </a:p>
          <a:p>
            <a:pPr>
              <a:buNone/>
            </a:pPr>
            <a:r>
              <a:rPr lang="en-US" sz="1400" dirty="0" err="1" smtClean="0">
                <a:solidFill>
                  <a:srgbClr val="F46F0C"/>
                </a:solidFill>
              </a:rPr>
              <a:t>Agresti</a:t>
            </a:r>
            <a:r>
              <a:rPr lang="en-US" sz="1400" dirty="0" smtClean="0">
                <a:solidFill>
                  <a:srgbClr val="F46F0C"/>
                </a:solidFill>
              </a:rPr>
              <a:t>, 2002, </a:t>
            </a:r>
            <a:r>
              <a:rPr lang="en-US" sz="1400" dirty="0" smtClean="0">
                <a:solidFill>
                  <a:srgbClr val="F46F0C"/>
                </a:solidFill>
              </a:rPr>
              <a:t>p.127</a:t>
            </a:r>
            <a:endParaRPr lang="en-US" sz="1400" dirty="0" smtClean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smtClean="0"/>
              <a:t>• Introduction </a:t>
            </a:r>
          </a:p>
          <a:p>
            <a:pPr>
              <a:buNone/>
            </a:pPr>
            <a:r>
              <a:rPr lang="en-US" dirty="0" smtClean="0"/>
              <a:t>• Launching JMP </a:t>
            </a:r>
          </a:p>
          <a:p>
            <a:pPr>
              <a:buNone/>
            </a:pPr>
            <a:r>
              <a:rPr lang="en-US" dirty="0" smtClean="0"/>
              <a:t>• User Interface </a:t>
            </a:r>
          </a:p>
          <a:p>
            <a:pPr>
              <a:buNone/>
            </a:pPr>
            <a:r>
              <a:rPr lang="en-US" dirty="0" smtClean="0"/>
              <a:t>• Getting Data into JMP </a:t>
            </a:r>
          </a:p>
          <a:p>
            <a:pPr>
              <a:buNone/>
            </a:pPr>
            <a:r>
              <a:rPr lang="en-US" dirty="0" smtClean="0"/>
              <a:t>• Examining Data </a:t>
            </a:r>
          </a:p>
          <a:p>
            <a:pPr>
              <a:buNone/>
            </a:pPr>
            <a:r>
              <a:rPr lang="en-US" dirty="0" smtClean="0"/>
              <a:t>• Manipulating Data </a:t>
            </a:r>
          </a:p>
          <a:p>
            <a:pPr>
              <a:buNone/>
            </a:pPr>
            <a:r>
              <a:rPr lang="en-US" dirty="0" smtClean="0"/>
              <a:t>• Graphing </a:t>
            </a:r>
          </a:p>
          <a:p>
            <a:pPr>
              <a:buNone/>
            </a:pPr>
            <a:r>
              <a:rPr lang="en-US" dirty="0" smtClean="0"/>
              <a:t>• Bivariate Statistics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• Generalized Linear Modeling</a:t>
            </a:r>
          </a:p>
          <a:p>
            <a:pPr>
              <a:buNone/>
            </a:pPr>
            <a:r>
              <a:rPr lang="en-US" dirty="0" smtClean="0">
                <a:solidFill>
                  <a:srgbClr val="F46F0C"/>
                </a:solidFill>
              </a:rPr>
              <a:t>• </a:t>
            </a:r>
            <a:r>
              <a:rPr lang="en-US" dirty="0" smtClean="0">
                <a:solidFill>
                  <a:srgbClr val="F46F0C"/>
                </a:solidFill>
              </a:rPr>
              <a:t>Script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64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Script </a:t>
            </a:r>
            <a:r>
              <a:rPr lang="en-US" dirty="0" smtClean="0"/>
              <a:t>- JSL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152400" y="2057400"/>
            <a:ext cx="4572000" cy="40687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• </a:t>
            </a:r>
            <a:r>
              <a:rPr lang="en-US" i="1" dirty="0" smtClean="0"/>
              <a:t>JSL</a:t>
            </a:r>
            <a:r>
              <a:rPr lang="en-US" i="1" dirty="0" smtClean="0"/>
              <a:t>: JMP Scripting Language </a:t>
            </a:r>
          </a:p>
          <a:p>
            <a:pPr>
              <a:buNone/>
            </a:pPr>
            <a:endParaRPr lang="en-US" sz="1050" dirty="0" smtClean="0"/>
          </a:p>
          <a:p>
            <a:pPr>
              <a:buNone/>
            </a:pPr>
            <a:r>
              <a:rPr lang="en-US" dirty="0" smtClean="0"/>
              <a:t>• Open </a:t>
            </a:r>
            <a:r>
              <a:rPr lang="en-US" dirty="0" smtClean="0"/>
              <a:t>a data table and make changes </a:t>
            </a:r>
          </a:p>
          <a:p>
            <a:pPr lvl="1">
              <a:buNone/>
            </a:pPr>
            <a:r>
              <a:rPr lang="en-US" dirty="0" smtClean="0"/>
              <a:t>– add </a:t>
            </a:r>
            <a:r>
              <a:rPr lang="en-US" dirty="0" smtClean="0"/>
              <a:t>rows and columns </a:t>
            </a:r>
          </a:p>
          <a:p>
            <a:pPr lvl="1">
              <a:buNone/>
            </a:pPr>
            <a:r>
              <a:rPr lang="en-US" dirty="0" smtClean="0"/>
              <a:t>– change </a:t>
            </a:r>
            <a:r>
              <a:rPr lang="en-US" dirty="0" smtClean="0"/>
              <a:t>values </a:t>
            </a:r>
          </a:p>
          <a:p>
            <a:pPr lvl="1">
              <a:buNone/>
            </a:pPr>
            <a:r>
              <a:rPr lang="en-US" dirty="0" smtClean="0"/>
              <a:t>– make </a:t>
            </a:r>
            <a:r>
              <a:rPr lang="en-US" dirty="0" smtClean="0"/>
              <a:t>a formula column </a:t>
            </a:r>
          </a:p>
          <a:p>
            <a:pPr lvl="1">
              <a:buNone/>
            </a:pPr>
            <a:r>
              <a:rPr lang="en-US" dirty="0" smtClean="0"/>
              <a:t>– run </a:t>
            </a:r>
            <a:r>
              <a:rPr lang="en-US" dirty="0" smtClean="0"/>
              <a:t>analyses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65</a:t>
            </a:fld>
            <a:endParaRPr lang="en-US" dirty="0"/>
          </a:p>
        </p:txBody>
      </p:sp>
      <p:pic>
        <p:nvPicPr>
          <p:cNvPr id="17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1981200"/>
            <a:ext cx="4038600" cy="3566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Script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0" y="1371600"/>
            <a:ext cx="4953000" cy="487679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File </a:t>
            </a:r>
            <a:r>
              <a:rPr lang="en-US" dirty="0" smtClean="0">
                <a:sym typeface="Wingdings" pitchFamily="2" charset="2"/>
              </a:rPr>
              <a:t></a:t>
            </a:r>
            <a:r>
              <a:rPr lang="en-US" dirty="0" smtClean="0"/>
              <a:t> </a:t>
            </a:r>
            <a:r>
              <a:rPr lang="en-US" dirty="0" smtClean="0"/>
              <a:t>New </a:t>
            </a:r>
            <a:r>
              <a:rPr lang="en-US" dirty="0" smtClean="0">
                <a:sym typeface="Wingdings" pitchFamily="2" charset="2"/>
              </a:rPr>
              <a:t></a:t>
            </a:r>
            <a:r>
              <a:rPr lang="en-US" dirty="0" smtClean="0"/>
              <a:t> </a:t>
            </a:r>
            <a:r>
              <a:rPr lang="en-US" dirty="0" smtClean="0"/>
              <a:t>Script </a:t>
            </a:r>
            <a:endParaRPr lang="en-US" dirty="0" smtClean="0"/>
          </a:p>
          <a:p>
            <a:pPr>
              <a:buNone/>
            </a:pPr>
            <a:endParaRPr lang="en-US" sz="900" dirty="0" smtClean="0"/>
          </a:p>
          <a:p>
            <a:pPr>
              <a:buNone/>
            </a:pPr>
            <a:r>
              <a:rPr lang="en-US" dirty="0" smtClean="0"/>
              <a:t>Type: </a:t>
            </a:r>
          </a:p>
          <a:p>
            <a:pPr>
              <a:buNone/>
            </a:pPr>
            <a:r>
              <a:rPr lang="en-US" i="1" dirty="0" smtClean="0">
                <a:solidFill>
                  <a:srgbClr val="F1900F"/>
                </a:solidFill>
              </a:rPr>
              <a:t>current data table () &lt;&lt;get script; </a:t>
            </a:r>
          </a:p>
          <a:p>
            <a:pPr>
              <a:buNone/>
            </a:pPr>
            <a:endParaRPr lang="en-US" sz="800" dirty="0" smtClean="0"/>
          </a:p>
          <a:p>
            <a:pPr>
              <a:buNone/>
            </a:pPr>
            <a:r>
              <a:rPr lang="en-US" dirty="0" smtClean="0"/>
              <a:t>Select text:</a:t>
            </a:r>
            <a:endParaRPr lang="en-US" dirty="0" smtClean="0"/>
          </a:p>
          <a:p>
            <a:pPr>
              <a:buNone/>
            </a:pPr>
            <a:r>
              <a:rPr lang="en-US" dirty="0" smtClean="0">
                <a:sym typeface="Wingdings" pitchFamily="2" charset="2"/>
              </a:rPr>
              <a:t> </a:t>
            </a:r>
            <a:r>
              <a:rPr lang="en-US" dirty="0" smtClean="0"/>
              <a:t> Edit </a:t>
            </a:r>
            <a:r>
              <a:rPr lang="en-US" dirty="0" smtClean="0">
                <a:sym typeface="Wingdings" pitchFamily="2" charset="2"/>
              </a:rPr>
              <a:t></a:t>
            </a:r>
            <a:r>
              <a:rPr lang="en-US" dirty="0" smtClean="0"/>
              <a:t> </a:t>
            </a:r>
            <a:r>
              <a:rPr lang="en-US" i="1" dirty="0" smtClean="0"/>
              <a:t>Run Script </a:t>
            </a:r>
            <a:r>
              <a:rPr lang="en-US" i="1" dirty="0" smtClean="0"/>
              <a:t> </a:t>
            </a:r>
          </a:p>
          <a:p>
            <a:pPr>
              <a:buNone/>
            </a:pPr>
            <a:r>
              <a:rPr lang="en-US" i="1" dirty="0" smtClean="0">
                <a:sym typeface="Wingdings" pitchFamily="2" charset="2"/>
              </a:rPr>
              <a:t> </a:t>
            </a:r>
            <a:r>
              <a:rPr lang="en-US" dirty="0" smtClean="0"/>
              <a:t>View </a:t>
            </a:r>
            <a:r>
              <a:rPr lang="en-US" dirty="0" smtClean="0">
                <a:sym typeface="Wingdings" pitchFamily="2" charset="2"/>
              </a:rPr>
              <a:t></a:t>
            </a:r>
            <a:r>
              <a:rPr lang="en-US" dirty="0" smtClean="0"/>
              <a:t> </a:t>
            </a:r>
            <a:r>
              <a:rPr lang="en-US" i="1" dirty="0" smtClean="0"/>
              <a:t>Log</a:t>
            </a:r>
          </a:p>
          <a:p>
            <a:pPr>
              <a:buNone/>
            </a:pPr>
            <a:endParaRPr lang="en-US" sz="1500" i="1" dirty="0" smtClean="0"/>
          </a:p>
          <a:p>
            <a:pPr>
              <a:buNone/>
            </a:pPr>
            <a:endParaRPr lang="en-US" sz="1500" i="1" dirty="0" smtClean="0"/>
          </a:p>
          <a:p>
            <a:pPr>
              <a:buNone/>
            </a:pPr>
            <a:endParaRPr lang="en-US" sz="1500" i="1" dirty="0" smtClean="0"/>
          </a:p>
          <a:p>
            <a:pPr>
              <a:buNone/>
            </a:pPr>
            <a:endParaRPr lang="en-US" sz="1500" i="1" dirty="0" smtClean="0"/>
          </a:p>
          <a:p>
            <a:pPr>
              <a:buNone/>
            </a:pPr>
            <a:r>
              <a:rPr lang="en-US" sz="1500" i="1" dirty="0" smtClean="0">
                <a:solidFill>
                  <a:srgbClr val="F46F0C"/>
                </a:solidFill>
              </a:rPr>
              <a:t>Help </a:t>
            </a:r>
            <a:r>
              <a:rPr lang="en-US" sz="1500" i="1" dirty="0" smtClean="0">
                <a:solidFill>
                  <a:srgbClr val="F46F0C"/>
                </a:solidFill>
                <a:sym typeface="Wingdings" pitchFamily="2" charset="2"/>
              </a:rPr>
              <a:t></a:t>
            </a:r>
            <a:r>
              <a:rPr lang="en-US" sz="1500" i="1" dirty="0" smtClean="0">
                <a:solidFill>
                  <a:srgbClr val="F46F0C"/>
                </a:solidFill>
              </a:rPr>
              <a:t> Sample Data </a:t>
            </a:r>
            <a:r>
              <a:rPr lang="en-US" sz="1500" i="1" dirty="0" smtClean="0">
                <a:solidFill>
                  <a:srgbClr val="F46F0C"/>
                </a:solidFill>
                <a:sym typeface="Wingdings" pitchFamily="2" charset="2"/>
              </a:rPr>
              <a:t></a:t>
            </a:r>
            <a:r>
              <a:rPr lang="en-US" sz="1500" i="1" dirty="0" smtClean="0">
                <a:solidFill>
                  <a:srgbClr val="F46F0C"/>
                </a:solidFill>
              </a:rPr>
              <a:t> Examples for teaching </a:t>
            </a:r>
            <a:r>
              <a:rPr lang="en-US" sz="1500" i="1" dirty="0" smtClean="0">
                <a:solidFill>
                  <a:srgbClr val="F46F0C"/>
                </a:solidFill>
                <a:sym typeface="Wingdings" pitchFamily="2" charset="2"/>
              </a:rPr>
              <a:t></a:t>
            </a:r>
            <a:r>
              <a:rPr lang="en-US" sz="1500" i="1" dirty="0" smtClean="0">
                <a:solidFill>
                  <a:srgbClr val="F46F0C"/>
                </a:solidFill>
              </a:rPr>
              <a:t> Big Class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66</a:t>
            </a:fld>
            <a:endParaRPr lang="en-US" dirty="0"/>
          </a:p>
        </p:txBody>
      </p:sp>
      <p:pic>
        <p:nvPicPr>
          <p:cNvPr id="17" name="Content Placeholder 11"/>
          <p:cNvPicPr>
            <a:picLocks noGrp="1"/>
          </p:cNvPicPr>
          <p:nvPr>
            <p:ph sz="half" idx="2"/>
          </p:nvPr>
        </p:nvPicPr>
        <p:blipFill>
          <a:blip r:embed="rId2" cstate="print"/>
          <a:srcRect t="32308" r="54308" b="16655"/>
          <a:stretch>
            <a:fillRect/>
          </a:stretch>
        </p:blipFill>
        <p:spPr bwMode="auto">
          <a:xfrm>
            <a:off x="4953000" y="1295400"/>
            <a:ext cx="40386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7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1981200"/>
            <a:ext cx="4105275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8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0600" y="3048000"/>
            <a:ext cx="4114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9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43400" y="3886200"/>
            <a:ext cx="4572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67</a:t>
            </a:fld>
            <a:endParaRPr lang="en-US" dirty="0"/>
          </a:p>
        </p:txBody>
      </p:sp>
      <p:pic>
        <p:nvPicPr>
          <p:cNvPr id="12292" name="Picture 4" descr="C:\Users\ASK\AppData\Local\Microsoft\Windows\Temporary Internet Files\Content.IE5\25BPLVN4\MC900434859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50" y="2571750"/>
            <a:ext cx="2152650" cy="21526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JMP Use</a:t>
            </a:r>
            <a:br>
              <a:rPr lang="en-US" dirty="0" smtClean="0"/>
            </a:br>
            <a:r>
              <a:rPr lang="en-US" sz="3600" dirty="0" smtClean="0">
                <a:hlinkClick r:id="rId2"/>
              </a:rPr>
              <a:t>www.jmp.com/applications</a:t>
            </a:r>
            <a:endParaRPr lang="en-US" sz="36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2672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hlinkClick r:id="rId3"/>
              </a:rPr>
              <a:t>Analytical Application Development</a:t>
            </a:r>
            <a:endParaRPr lang="en-US" dirty="0" smtClean="0"/>
          </a:p>
          <a:p>
            <a:r>
              <a:rPr lang="en-US" dirty="0" smtClean="0">
                <a:hlinkClick r:id="rId4"/>
              </a:rPr>
              <a:t>Data Visualization</a:t>
            </a:r>
            <a:endParaRPr lang="en-US" dirty="0" smtClean="0"/>
          </a:p>
          <a:p>
            <a:r>
              <a:rPr lang="en-US" dirty="0" smtClean="0">
                <a:hlinkClick r:id="rId5"/>
              </a:rPr>
              <a:t>Design of Experiments</a:t>
            </a:r>
            <a:endParaRPr lang="en-US" dirty="0" smtClean="0"/>
          </a:p>
          <a:p>
            <a:r>
              <a:rPr lang="en-US" dirty="0" smtClean="0">
                <a:hlinkClick r:id="rId6"/>
              </a:rPr>
              <a:t>Exploratory Data Analysis</a:t>
            </a:r>
            <a:endParaRPr lang="en-US" dirty="0" smtClean="0"/>
          </a:p>
          <a:p>
            <a:r>
              <a:rPr lang="en-US" dirty="0" smtClean="0">
                <a:hlinkClick r:id="rId7"/>
              </a:rPr>
              <a:t>Modeling and Predictive Analytics</a:t>
            </a:r>
            <a:endParaRPr lang="en-US" dirty="0" smtClean="0"/>
          </a:p>
          <a:p>
            <a:r>
              <a:rPr lang="en-US" dirty="0" smtClean="0">
                <a:hlinkClick r:id="rId8"/>
              </a:rPr>
              <a:t>Quality Improvement</a:t>
            </a:r>
            <a:endParaRPr lang="en-US" dirty="0" smtClean="0"/>
          </a:p>
          <a:p>
            <a:r>
              <a:rPr lang="en-US" dirty="0" smtClean="0">
                <a:hlinkClick r:id="rId9"/>
              </a:rPr>
              <a:t>Reliability</a:t>
            </a:r>
            <a:endParaRPr lang="en-US" dirty="0" smtClean="0"/>
          </a:p>
          <a:p>
            <a:r>
              <a:rPr lang="en-US" dirty="0" smtClean="0">
                <a:hlinkClick r:id="rId10"/>
              </a:rPr>
              <a:t>Six Sigma</a:t>
            </a:r>
            <a:endParaRPr lang="en-US" dirty="0" smtClean="0"/>
          </a:p>
          <a:p>
            <a:r>
              <a:rPr lang="en-US" dirty="0" smtClean="0">
                <a:hlinkClick r:id="rId11"/>
              </a:rPr>
              <a:t>Statistics</a:t>
            </a:r>
            <a:endParaRPr lang="en-US" dirty="0" smtClean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68</a:t>
            </a:fld>
            <a:endParaRPr lang="en-US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JMP 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Why </a:t>
            </a:r>
            <a:r>
              <a:rPr lang="en-US" dirty="0" smtClean="0"/>
              <a:t>JMP Pro </a:t>
            </a:r>
            <a:r>
              <a:rPr lang="en-US" dirty="0" smtClean="0"/>
              <a:t>v10</a:t>
            </a:r>
          </a:p>
          <a:p>
            <a:endParaRPr lang="en-US" dirty="0" smtClean="0"/>
          </a:p>
          <a:p>
            <a:r>
              <a:rPr lang="en-US" dirty="0" smtClean="0"/>
              <a:t>Why </a:t>
            </a:r>
            <a:r>
              <a:rPr lang="en-US" dirty="0" smtClean="0"/>
              <a:t>JMP v10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69</a:t>
            </a:fld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Introduction </a:t>
            </a:r>
            <a:br>
              <a:rPr lang="en-US" dirty="0" smtClean="0"/>
            </a:br>
            <a:r>
              <a:rPr lang="en-US" b="1" i="1" dirty="0" smtClean="0"/>
              <a:t>Hotspots  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2133600"/>
            <a:ext cx="8305800" cy="39925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• JMP uses the space in windows to show results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• Commands that extend the analysis </a:t>
            </a:r>
          </a:p>
          <a:p>
            <a:pPr lvl="1">
              <a:buNone/>
            </a:pPr>
            <a:r>
              <a:rPr lang="en-US" dirty="0" smtClean="0"/>
              <a:t>– right-clicking inside the outline items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• </a:t>
            </a:r>
            <a:r>
              <a:rPr lang="en-US" b="1" i="1" dirty="0" smtClean="0"/>
              <a:t>Hotspots </a:t>
            </a:r>
            <a:r>
              <a:rPr lang="en-US" dirty="0" smtClean="0"/>
              <a:t>look like a downward red triangle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705600" y="6324600"/>
            <a:ext cx="2133600" cy="365125"/>
          </a:xfrm>
        </p:spPr>
        <p:txBody>
          <a:bodyPr/>
          <a:lstStyle/>
          <a:p>
            <a:fld id="{9A59AF0F-A3A0-488C-9A75-4D9ED5401F0F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  <p:sp>
        <p:nvSpPr>
          <p:cNvPr id="5122" name="AutoShape 2"/>
          <p:cNvSpPr>
            <a:spLocks noChangeArrowheads="1"/>
          </p:cNvSpPr>
          <p:nvPr/>
        </p:nvSpPr>
        <p:spPr bwMode="auto">
          <a:xfrm rot="10800000">
            <a:off x="5715000" y="1066800"/>
            <a:ext cx="368300" cy="233362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FF0000">
                <a:gamma/>
                <a:shade val="60000"/>
                <a:invGamma/>
              </a:srgbClr>
            </a:prst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9" name="AutoShape 2"/>
          <p:cNvSpPr>
            <a:spLocks noChangeArrowheads="1"/>
          </p:cNvSpPr>
          <p:nvPr/>
        </p:nvSpPr>
        <p:spPr bwMode="auto">
          <a:xfrm rot="10800000">
            <a:off x="8001000" y="5181600"/>
            <a:ext cx="368300" cy="233362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FF0000">
                <a:gamma/>
                <a:shade val="60000"/>
                <a:invGamma/>
              </a:srgbClr>
            </a:prst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smtClean="0"/>
              <a:t>• Introduction </a:t>
            </a:r>
          </a:p>
          <a:p>
            <a:pPr>
              <a:buNone/>
            </a:pPr>
            <a:r>
              <a:rPr lang="en-US" dirty="0" smtClean="0">
                <a:solidFill>
                  <a:srgbClr val="F46F0C"/>
                </a:solidFill>
              </a:rPr>
              <a:t>• Launching JMP </a:t>
            </a:r>
          </a:p>
          <a:p>
            <a:pPr>
              <a:buNone/>
            </a:pPr>
            <a:r>
              <a:rPr lang="en-US" dirty="0" smtClean="0"/>
              <a:t>• User Interface </a:t>
            </a:r>
          </a:p>
          <a:p>
            <a:pPr>
              <a:buNone/>
            </a:pPr>
            <a:r>
              <a:rPr lang="en-US" dirty="0" smtClean="0"/>
              <a:t>• Getting Data into JMP </a:t>
            </a:r>
          </a:p>
          <a:p>
            <a:pPr>
              <a:buNone/>
            </a:pPr>
            <a:r>
              <a:rPr lang="en-US" dirty="0" smtClean="0"/>
              <a:t>• Examining Data </a:t>
            </a:r>
          </a:p>
          <a:p>
            <a:pPr>
              <a:buNone/>
            </a:pPr>
            <a:r>
              <a:rPr lang="en-US" dirty="0" smtClean="0"/>
              <a:t>• Manipulating Data </a:t>
            </a:r>
          </a:p>
          <a:p>
            <a:pPr>
              <a:buNone/>
            </a:pPr>
            <a:r>
              <a:rPr lang="en-US" dirty="0" smtClean="0"/>
              <a:t>• Graphing </a:t>
            </a:r>
          </a:p>
          <a:p>
            <a:pPr>
              <a:buNone/>
            </a:pPr>
            <a:r>
              <a:rPr lang="en-US" dirty="0" smtClean="0"/>
              <a:t>• Bivariate Statistics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• Generalized Linear Modeling</a:t>
            </a:r>
          </a:p>
          <a:p>
            <a:pPr>
              <a:buNone/>
            </a:pPr>
            <a:r>
              <a:rPr lang="en-US" dirty="0" smtClean="0"/>
              <a:t>• </a:t>
            </a:r>
            <a:r>
              <a:rPr lang="en-US" dirty="0" smtClean="0"/>
              <a:t>Script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Launching JMP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AF0F-A3A0-488C-9A75-4D9ED5401F0F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20065" b="4034"/>
          <a:stretch>
            <a:fillRect/>
          </a:stretch>
        </p:blipFill>
        <p:spPr bwMode="auto">
          <a:xfrm>
            <a:off x="2279807" y="3124200"/>
            <a:ext cx="1606393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2819400" y="2438400"/>
            <a:ext cx="4038600" cy="533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Start     </a:t>
            </a:r>
            <a:r>
              <a:rPr lang="en-US" sz="2800" dirty="0" smtClean="0">
                <a:sym typeface="Wingdings" pitchFamily="2" charset="2"/>
              </a:rPr>
              <a:t>     </a:t>
            </a:r>
            <a:r>
              <a:rPr lang="en-US" sz="2800" dirty="0" smtClean="0">
                <a:latin typeface="Arial Narrow" pitchFamily="34" charset="0"/>
                <a:sym typeface="Wingdings" pitchFamily="2" charset="2"/>
              </a:rPr>
              <a:t>JMP 10 </a:t>
            </a:r>
            <a:endParaRPr lang="en-US" sz="2800" dirty="0">
              <a:latin typeface="Arial Narrow" pitchFamily="34" charset="0"/>
            </a:endParaRPr>
          </a:p>
        </p:txBody>
      </p:sp>
      <p:pic>
        <p:nvPicPr>
          <p:cNvPr id="7" name="Picture 6"/>
          <p:cNvPicPr/>
          <p:nvPr/>
        </p:nvPicPr>
        <p:blipFill>
          <a:blip r:embed="rId3" cstate="print"/>
          <a:srcRect r="45701" b="88594"/>
          <a:stretch>
            <a:fillRect/>
          </a:stretch>
        </p:blipFill>
        <p:spPr bwMode="auto">
          <a:xfrm>
            <a:off x="4343400" y="3276600"/>
            <a:ext cx="2133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JMP v10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FF"/>
      </a:dk1>
      <a:lt1>
        <a:sysClr val="window" lastClr="FFFBF0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FF"/>
      </a:dk1>
      <a:lt1>
        <a:sysClr val="window" lastClr="FFFBF0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FF"/>
      </a:dk1>
      <a:lt1>
        <a:sysClr val="window" lastClr="FFFBF0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1427</TotalTime>
  <Words>2535</Words>
  <Application>Microsoft Office PowerPoint</Application>
  <PresentationFormat>On-screen Show (4:3)</PresentationFormat>
  <Paragraphs>919</Paragraphs>
  <Slides>69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69</vt:i4>
      </vt:variant>
    </vt:vector>
  </HeadingPairs>
  <TitlesOfParts>
    <vt:vector size="71" baseType="lpstr">
      <vt:lpstr>Office Theme</vt:lpstr>
      <vt:lpstr>Custom Design</vt:lpstr>
      <vt:lpstr>Ann Arbor ASA ‘Up and Running’ Series:</vt:lpstr>
      <vt:lpstr>Disclosure </vt:lpstr>
      <vt:lpstr>Contents</vt:lpstr>
      <vt:lpstr>Contents</vt:lpstr>
      <vt:lpstr>Introduction </vt:lpstr>
      <vt:lpstr>Introduction  Terminology </vt:lpstr>
      <vt:lpstr>Introduction  Hotspots  </vt:lpstr>
      <vt:lpstr>Contents</vt:lpstr>
      <vt:lpstr>Launching JMP </vt:lpstr>
      <vt:lpstr>Contents</vt:lpstr>
      <vt:lpstr>User Interface  Home Window</vt:lpstr>
      <vt:lpstr>User Interface  JMP Starter Window</vt:lpstr>
      <vt:lpstr>User Interface  JMP Starter Window</vt:lpstr>
      <vt:lpstr>Contents</vt:lpstr>
      <vt:lpstr>Getting Data into JMP  New Data Tables </vt:lpstr>
      <vt:lpstr>Getting Data into JMP Sample JMP Files</vt:lpstr>
      <vt:lpstr>Getting Data into JMP Sample JMP Files</vt:lpstr>
      <vt:lpstr>Getting Data into JMP Importing an Excel *.csv file </vt:lpstr>
      <vt:lpstr>Getting Data into JMP Importing an Excel *.csv file </vt:lpstr>
      <vt:lpstr>Getting Data into JMP  Import Data </vt:lpstr>
      <vt:lpstr>Contents</vt:lpstr>
      <vt:lpstr>Examining Data  Data Table</vt:lpstr>
      <vt:lpstr>Examining Data  Data Table Panels</vt:lpstr>
      <vt:lpstr>Contents</vt:lpstr>
      <vt:lpstr>Manipulating Data</vt:lpstr>
      <vt:lpstr>Manipulating Data</vt:lpstr>
      <vt:lpstr>Manipulating Data  Data and Modeling Types</vt:lpstr>
      <vt:lpstr>Manipulating Data  Changing Modeling Type</vt:lpstr>
      <vt:lpstr>Manipulating Data</vt:lpstr>
      <vt:lpstr>Manipulating Data  Formatting </vt:lpstr>
      <vt:lpstr>Manipulating Data  Formatting </vt:lpstr>
      <vt:lpstr>Manipulating Data  Formatting – Cleaning up data format </vt:lpstr>
      <vt:lpstr>Manipulating Data  Formatting </vt:lpstr>
      <vt:lpstr>Manipulating Data  Formatting – Formula Editor</vt:lpstr>
      <vt:lpstr>Manipulating Data  Formatting </vt:lpstr>
      <vt:lpstr>Manipulating Data  Formatting – Recode</vt:lpstr>
      <vt:lpstr>Manipulating Data</vt:lpstr>
      <vt:lpstr>Manipulating Data  Visual Dimension</vt:lpstr>
      <vt:lpstr>Manipulating Data  Visual Dimension</vt:lpstr>
      <vt:lpstr>Manipulating Data</vt:lpstr>
      <vt:lpstr>Manipulating Data  Tables</vt:lpstr>
      <vt:lpstr>Manipulating Data  Tables</vt:lpstr>
      <vt:lpstr>Manipulating Data  Tables - Summary</vt:lpstr>
      <vt:lpstr>Manipulating Data  Tables</vt:lpstr>
      <vt:lpstr>Manipulating Data  Tables - Joining </vt:lpstr>
      <vt:lpstr>Manipulating Data  Tables</vt:lpstr>
      <vt:lpstr>Manipulating Data  Tables – Missing Data</vt:lpstr>
      <vt:lpstr>Contents</vt:lpstr>
      <vt:lpstr>Graphing</vt:lpstr>
      <vt:lpstr>Graphing</vt:lpstr>
      <vt:lpstr>Graphing  One Column - Distribution </vt:lpstr>
      <vt:lpstr>Graphing  One Column - Distribution </vt:lpstr>
      <vt:lpstr>Graphing  One Column – Normal Quantile Plot</vt:lpstr>
      <vt:lpstr>Graphing  One Column – Time Series</vt:lpstr>
      <vt:lpstr>Graphing</vt:lpstr>
      <vt:lpstr>Graphing  Comparing Two Columns – Fit Y by X</vt:lpstr>
      <vt:lpstr>Graphing</vt:lpstr>
      <vt:lpstr>Graphing Graph Builder</vt:lpstr>
      <vt:lpstr>Contents</vt:lpstr>
      <vt:lpstr>Bivariate Statistics  Comparing One Column to Another</vt:lpstr>
      <vt:lpstr>Bivariate Statistics  Comparing One Column to Another</vt:lpstr>
      <vt:lpstr>Contents</vt:lpstr>
      <vt:lpstr>Generalized Linear Modeling Poisson Regression</vt:lpstr>
      <vt:lpstr>Contents</vt:lpstr>
      <vt:lpstr>Script - JSL</vt:lpstr>
      <vt:lpstr>Script</vt:lpstr>
      <vt:lpstr>QUESTIONS</vt:lpstr>
      <vt:lpstr>JMP Use www.jmp.com/applications</vt:lpstr>
      <vt:lpstr>JMP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Ann Arbor ASA ‘Up and Running’ Series:</dc:title>
  <dc:creator>ASK</dc:creator>
  <cp:lastModifiedBy>ASK</cp:lastModifiedBy>
  <cp:revision>169</cp:revision>
  <dcterms:created xsi:type="dcterms:W3CDTF">2012-09-30T07:09:17Z</dcterms:created>
  <dcterms:modified xsi:type="dcterms:W3CDTF">2012-10-09T09:22:07Z</dcterms:modified>
</cp:coreProperties>
</file>