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sldIdLst>
    <p:sldId id="270" r:id="rId2"/>
    <p:sldId id="271" r:id="rId3"/>
    <p:sldId id="272" r:id="rId4"/>
    <p:sldId id="273" r:id="rId5"/>
    <p:sldId id="274" r:id="rId6"/>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D459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4472" autoAdjust="0"/>
  </p:normalViewPr>
  <p:slideViewPr>
    <p:cSldViewPr>
      <p:cViewPr>
        <p:scale>
          <a:sx n="53" d="100"/>
          <a:sy n="53" d="100"/>
        </p:scale>
        <p:origin x="-1002"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D20B147B-86CD-47AD-9931-FBFC86C8C178}" type="datetimeFigureOut">
              <a:rPr lang="en-US" smtClean="0"/>
              <a:pPr/>
              <a:t>8/27/2012</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596E3D4C-5048-49ED-AE47-23D966151C68}" type="slidenum">
              <a:rPr lang="en-US" smtClean="0"/>
              <a:pPr/>
              <a:t>‹#›</a:t>
            </a:fld>
            <a:endParaRPr lang="en-US"/>
          </a:p>
        </p:txBody>
      </p:sp>
    </p:spTree>
    <p:extLst>
      <p:ext uri="{BB962C8B-B14F-4D97-AF65-F5344CB8AC3E}">
        <p14:creationId xmlns:p14="http://schemas.microsoft.com/office/powerpoint/2010/main" val="41185553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0" baseline="0" dirty="0" smtClean="0"/>
              <a:t>The In-Reach workgroup was established at the last JSM (2011) by Bob Rodriquez as one of his presidential initiatives.  He has two others.</a:t>
            </a:r>
          </a:p>
          <a:p>
            <a:endParaRPr lang="en-US" b="0" baseline="0" dirty="0" smtClean="0"/>
          </a:p>
          <a:p>
            <a:r>
              <a:rPr lang="en-US" b="0" baseline="0" dirty="0" smtClean="0"/>
              <a:t>The In-Reach workgroup has been tasked to create tools and to develop procedures to assist ASA members like yourselves to be able to easily and simply communicate about various ASA activities and accomplishments.  As Bob says, WE are the ASA.  WE need to speak about it to ourselves and to others.  The workgroup activities are designed to help our members do this.  That is, these materials are designed for you.</a:t>
            </a:r>
          </a:p>
        </p:txBody>
      </p:sp>
      <p:sp>
        <p:nvSpPr>
          <p:cNvPr id="4" name="Slide Number Placeholder 3"/>
          <p:cNvSpPr>
            <a:spLocks noGrp="1"/>
          </p:cNvSpPr>
          <p:nvPr>
            <p:ph type="sldNum" sz="quarter" idx="10"/>
          </p:nvPr>
        </p:nvSpPr>
        <p:spPr/>
        <p:txBody>
          <a:bodyPr/>
          <a:lstStyle/>
          <a:p>
            <a:fld id="{7EB3F1EA-8B74-4061-80E8-F67DC190802D}"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a:t>
            </a:r>
            <a:r>
              <a:rPr lang="en-US" baseline="0" dirty="0" smtClean="0"/>
              <a:t> workgroup consists of members from all sectors.  </a:t>
            </a:r>
            <a:endParaRPr lang="en-US" dirty="0" smtClean="0"/>
          </a:p>
        </p:txBody>
      </p:sp>
      <p:sp>
        <p:nvSpPr>
          <p:cNvPr id="4" name="Slide Number Placeholder 3"/>
          <p:cNvSpPr>
            <a:spLocks noGrp="1"/>
          </p:cNvSpPr>
          <p:nvPr>
            <p:ph type="sldNum" sz="quarter" idx="10"/>
          </p:nvPr>
        </p:nvSpPr>
        <p:spPr/>
        <p:txBody>
          <a:bodyPr/>
          <a:lstStyle/>
          <a:p>
            <a:fld id="{7EB3F1EA-8B74-4061-80E8-F67DC190802D}"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a:buFont typeface="Arial" pitchFamily="34" charset="0"/>
              <a:buNone/>
            </a:pPr>
            <a:r>
              <a:rPr lang="en-US" b="0" dirty="0" smtClean="0"/>
              <a:t>To begin, the workgroup brainstormed</a:t>
            </a:r>
            <a:r>
              <a:rPr lang="en-US" b="0" baseline="0" dirty="0" smtClean="0"/>
              <a:t> topics that could be of interest to ASA members.  The group came up with 9 topics to focus on.  We began work on 4 of those topics, which you will see today.  As part of our work we explored the use of video, pictures, voice-over, and demos.  Dan can talk more about that.   It has been a learning experience for all of us.</a:t>
            </a:r>
          </a:p>
          <a:p>
            <a:pPr lvl="0">
              <a:buFont typeface="Arial" pitchFamily="34" charset="0"/>
              <a:buNone/>
            </a:pPr>
            <a:endParaRPr lang="en-US" b="0" baseline="0" dirty="0" smtClean="0"/>
          </a:p>
          <a:p>
            <a:pPr lvl="0">
              <a:buFont typeface="Arial" pitchFamily="34" charset="0"/>
              <a:buNone/>
            </a:pPr>
            <a:r>
              <a:rPr lang="en-US" b="0" baseline="0" dirty="0" smtClean="0"/>
              <a:t>Our goal was to create short, engaging, out of the box presentations and along the way the workgroup members learned a lot about ASA and what was going on. </a:t>
            </a:r>
          </a:p>
          <a:p>
            <a:pPr lvl="0">
              <a:buFont typeface="Arial" pitchFamily="34" charset="0"/>
              <a:buNone/>
            </a:pPr>
            <a:endParaRPr lang="en-US" b="0" baseline="0" dirty="0" smtClean="0"/>
          </a:p>
          <a:p>
            <a:pPr lvl="0">
              <a:buFont typeface="Arial" pitchFamily="34" charset="0"/>
              <a:buNone/>
            </a:pPr>
            <a:r>
              <a:rPr lang="en-US" b="0" baseline="0" dirty="0" smtClean="0"/>
              <a:t>We tested our presentations with the Board of Directors at their spring meeting and then revised them based on the feedback.  We also engaged ASA staff to help us find appropriate pictures.  </a:t>
            </a:r>
          </a:p>
          <a:p>
            <a:pPr lvl="0">
              <a:buFont typeface="Arial" pitchFamily="34" charset="0"/>
              <a:buNone/>
            </a:pPr>
            <a:endParaRPr lang="en-US" b="0" baseline="0" dirty="0" smtClean="0"/>
          </a:p>
          <a:p>
            <a:pPr lvl="0">
              <a:buFont typeface="Arial" pitchFamily="34" charset="0"/>
              <a:buNone/>
            </a:pPr>
            <a:r>
              <a:rPr lang="en-US" b="0" baseline="0" dirty="0" smtClean="0"/>
              <a:t>We are starting to work on the next set of topics and need to work on procedures for rolling the work out and for keeping it current.  Your ideas on this are welcome after we finish the presentations.</a:t>
            </a:r>
            <a:endParaRPr lang="en-US" b="0" dirty="0" smtClean="0"/>
          </a:p>
        </p:txBody>
      </p:sp>
      <p:sp>
        <p:nvSpPr>
          <p:cNvPr id="4" name="Slide Number Placeholder 3"/>
          <p:cNvSpPr>
            <a:spLocks noGrp="1"/>
          </p:cNvSpPr>
          <p:nvPr>
            <p:ph type="sldNum" sz="quarter" idx="10"/>
          </p:nvPr>
        </p:nvSpPr>
        <p:spPr/>
        <p:txBody>
          <a:bodyPr/>
          <a:lstStyle/>
          <a:p>
            <a:fld id="{7EB3F1EA-8B74-4061-80E8-F67DC190802D}"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0" dirty="0" smtClean="0"/>
              <a:t>The workgroup identified</a:t>
            </a:r>
            <a:r>
              <a:rPr lang="en-US" b="0" baseline="0" dirty="0" smtClean="0"/>
              <a:t> 9 topics to work on.  We decided to focus on four to start with.  We have started to work on the second set, but have not finalized any presentations on those, so we won’t be showing you any of them today.  Stay tuned.  </a:t>
            </a:r>
          </a:p>
          <a:p>
            <a:endParaRPr lang="en-US" b="0" baseline="0" dirty="0" smtClean="0"/>
          </a:p>
          <a:p>
            <a:r>
              <a:rPr lang="en-US" b="0" baseline="0" dirty="0" smtClean="0"/>
              <a:t>Dan is going to present the first two topics and I will present the second two.</a:t>
            </a:r>
          </a:p>
          <a:p>
            <a:endParaRPr lang="en-US" b="0" baseline="0" dirty="0" smtClean="0"/>
          </a:p>
        </p:txBody>
      </p:sp>
      <p:sp>
        <p:nvSpPr>
          <p:cNvPr id="4" name="Slide Number Placeholder 3"/>
          <p:cNvSpPr>
            <a:spLocks noGrp="1"/>
          </p:cNvSpPr>
          <p:nvPr>
            <p:ph type="sldNum" sz="quarter" idx="10"/>
          </p:nvPr>
        </p:nvSpPr>
        <p:spPr/>
        <p:txBody>
          <a:bodyPr/>
          <a:lstStyle/>
          <a:p>
            <a:fld id="{7EB3F1EA-8B74-4061-80E8-F67DC190802D}"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0" baseline="0" dirty="0" smtClean="0"/>
              <a:t>Any questions before we get started?</a:t>
            </a:r>
          </a:p>
          <a:p>
            <a:endParaRPr lang="en-US" b="0" baseline="0" dirty="0" smtClean="0"/>
          </a:p>
          <a:p>
            <a:r>
              <a:rPr lang="en-US" b="0" baseline="0" dirty="0" smtClean="0"/>
              <a:t>We would like your feedback and suggestions afterwards.  </a:t>
            </a:r>
            <a:r>
              <a:rPr lang="en-US" b="0" baseline="0" smtClean="0"/>
              <a:t>Thanks! </a:t>
            </a:r>
            <a:endParaRPr lang="en-US" b="0" dirty="0" smtClean="0"/>
          </a:p>
        </p:txBody>
      </p:sp>
      <p:sp>
        <p:nvSpPr>
          <p:cNvPr id="4" name="Slide Number Placeholder 3"/>
          <p:cNvSpPr>
            <a:spLocks noGrp="1"/>
          </p:cNvSpPr>
          <p:nvPr>
            <p:ph type="sldNum" sz="quarter" idx="10"/>
          </p:nvPr>
        </p:nvSpPr>
        <p:spPr/>
        <p:txBody>
          <a:bodyPr/>
          <a:lstStyle/>
          <a:p>
            <a:fld id="{7EB3F1EA-8B74-4061-80E8-F67DC190802D}" type="slidenum">
              <a:rPr lang="en-US" smtClean="0"/>
              <a:pPr/>
              <a:t>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spTree>
      <p:nvGrpSpPr>
        <p:cNvPr id="1" name=""/>
        <p:cNvGrpSpPr/>
        <p:nvPr/>
      </p:nvGrpSpPr>
      <p:grpSpPr>
        <a:xfrm>
          <a:off x="0" y="0"/>
          <a:ext cx="0" cy="0"/>
          <a:chOff x="0" y="0"/>
          <a:chExt cx="0" cy="0"/>
        </a:xfrm>
      </p:grpSpPr>
      <p:pic>
        <p:nvPicPr>
          <p:cNvPr id="4" name="Picture 14" descr="PPT background_new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9145588" cy="6859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87" name="Rectangle 3"/>
          <p:cNvSpPr>
            <a:spLocks noGrp="1" noChangeArrowheads="1"/>
          </p:cNvSpPr>
          <p:nvPr>
            <p:ph type="ctrTitle"/>
          </p:nvPr>
        </p:nvSpPr>
        <p:spPr>
          <a:xfrm>
            <a:off x="2590800" y="1600200"/>
            <a:ext cx="6096000" cy="1981200"/>
          </a:xfrm>
        </p:spPr>
        <p:txBody>
          <a:bodyPr/>
          <a:lstStyle>
            <a:lvl1pPr algn="ctr">
              <a:defRPr/>
            </a:lvl1pPr>
          </a:lstStyle>
          <a:p>
            <a:pPr lvl="0"/>
            <a:r>
              <a:rPr lang="en-US" noProof="0" smtClean="0"/>
              <a:t>Click to edit Master title style</a:t>
            </a:r>
          </a:p>
        </p:txBody>
      </p:sp>
      <p:sp>
        <p:nvSpPr>
          <p:cNvPr id="16388" name="Rectangle 4"/>
          <p:cNvSpPr>
            <a:spLocks noGrp="1" noChangeArrowheads="1"/>
          </p:cNvSpPr>
          <p:nvPr>
            <p:ph type="subTitle" idx="1"/>
          </p:nvPr>
        </p:nvSpPr>
        <p:spPr>
          <a:xfrm>
            <a:off x="2514600" y="3657600"/>
            <a:ext cx="6172200" cy="1219200"/>
          </a:xfrm>
        </p:spPr>
        <p:txBody>
          <a:bodyPr/>
          <a:lstStyle>
            <a:lvl1pPr marL="0" indent="0" algn="ctr">
              <a:buFontTx/>
              <a:buNone/>
              <a:defRPr sz="2000">
                <a:latin typeface="Arial Italic" pitchFamily="1" charset="0"/>
              </a:defRPr>
            </a:lvl1pPr>
          </a:lstStyle>
          <a:p>
            <a:pPr lvl="0"/>
            <a:r>
              <a:rPr lang="en-US" noProof="0" smtClean="0"/>
              <a:t>Click to edit Master subtitle style</a:t>
            </a:r>
          </a:p>
        </p:txBody>
      </p:sp>
    </p:spTree>
    <p:extLst>
      <p:ext uri="{BB962C8B-B14F-4D97-AF65-F5344CB8AC3E}">
        <p14:creationId xmlns:p14="http://schemas.microsoft.com/office/powerpoint/2010/main" val="3031115700"/>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fld id="{DCCDA4A4-F38E-47BC-870E-9E6BB7E465B4}" type="slidenum">
              <a:rPr lang="en-US" smtClean="0"/>
              <a:pPr/>
              <a:t>‹#›</a:t>
            </a:fld>
            <a:endParaRPr lang="en-US"/>
          </a:p>
        </p:txBody>
      </p:sp>
    </p:spTree>
    <p:extLst>
      <p:ext uri="{BB962C8B-B14F-4D97-AF65-F5344CB8AC3E}">
        <p14:creationId xmlns:p14="http://schemas.microsoft.com/office/powerpoint/2010/main" val="787734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2750" y="76200"/>
            <a:ext cx="2152650" cy="6019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04800" y="76200"/>
            <a:ext cx="6305550" cy="6019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fld id="{DCCDA4A4-F38E-47BC-870E-9E6BB7E465B4}" type="slidenum">
              <a:rPr lang="en-US" smtClean="0"/>
              <a:pPr/>
              <a:t>‹#›</a:t>
            </a:fld>
            <a:endParaRPr lang="en-US"/>
          </a:p>
        </p:txBody>
      </p:sp>
    </p:spTree>
    <p:extLst>
      <p:ext uri="{BB962C8B-B14F-4D97-AF65-F5344CB8AC3E}">
        <p14:creationId xmlns:p14="http://schemas.microsoft.com/office/powerpoint/2010/main" val="42297447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fld id="{DCCDA4A4-F38E-47BC-870E-9E6BB7E465B4}" type="slidenum">
              <a:rPr lang="en-US" smtClean="0"/>
              <a:pPr/>
              <a:t>‹#›</a:t>
            </a:fld>
            <a:endParaRPr lang="en-US"/>
          </a:p>
        </p:txBody>
      </p:sp>
    </p:spTree>
    <p:extLst>
      <p:ext uri="{BB962C8B-B14F-4D97-AF65-F5344CB8AC3E}">
        <p14:creationId xmlns:p14="http://schemas.microsoft.com/office/powerpoint/2010/main" val="12828526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sldNum" sz="quarter" idx="10"/>
          </p:nvPr>
        </p:nvSpPr>
        <p:spPr>
          <a:ln/>
        </p:spPr>
        <p:txBody>
          <a:bodyPr/>
          <a:lstStyle>
            <a:lvl1pPr>
              <a:defRPr/>
            </a:lvl1pPr>
          </a:lstStyle>
          <a:p>
            <a:fld id="{DCCDA4A4-F38E-47BC-870E-9E6BB7E465B4}" type="slidenum">
              <a:rPr lang="en-US" smtClean="0"/>
              <a:pPr/>
              <a:t>‹#›</a:t>
            </a:fld>
            <a:endParaRPr lang="en-US"/>
          </a:p>
        </p:txBody>
      </p:sp>
    </p:spTree>
    <p:extLst>
      <p:ext uri="{BB962C8B-B14F-4D97-AF65-F5344CB8AC3E}">
        <p14:creationId xmlns:p14="http://schemas.microsoft.com/office/powerpoint/2010/main" val="24133977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04800" y="1219200"/>
            <a:ext cx="4229100" cy="4876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86300" y="1219200"/>
            <a:ext cx="4229100" cy="4876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sldNum" sz="quarter" idx="10"/>
          </p:nvPr>
        </p:nvSpPr>
        <p:spPr>
          <a:ln/>
        </p:spPr>
        <p:txBody>
          <a:bodyPr/>
          <a:lstStyle>
            <a:lvl1pPr>
              <a:defRPr/>
            </a:lvl1pPr>
          </a:lstStyle>
          <a:p>
            <a:fld id="{DCCDA4A4-F38E-47BC-870E-9E6BB7E465B4}" type="slidenum">
              <a:rPr lang="en-US" smtClean="0"/>
              <a:pPr/>
              <a:t>‹#›</a:t>
            </a:fld>
            <a:endParaRPr lang="en-US"/>
          </a:p>
        </p:txBody>
      </p:sp>
    </p:spTree>
    <p:extLst>
      <p:ext uri="{BB962C8B-B14F-4D97-AF65-F5344CB8AC3E}">
        <p14:creationId xmlns:p14="http://schemas.microsoft.com/office/powerpoint/2010/main" val="14119513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noChangeArrowheads="1"/>
          </p:cNvSpPr>
          <p:nvPr>
            <p:ph type="sldNum" sz="quarter" idx="10"/>
          </p:nvPr>
        </p:nvSpPr>
        <p:spPr>
          <a:ln/>
        </p:spPr>
        <p:txBody>
          <a:bodyPr/>
          <a:lstStyle>
            <a:lvl1pPr>
              <a:defRPr/>
            </a:lvl1pPr>
          </a:lstStyle>
          <a:p>
            <a:fld id="{DCCDA4A4-F38E-47BC-870E-9E6BB7E465B4}" type="slidenum">
              <a:rPr lang="en-US" smtClean="0"/>
              <a:pPr/>
              <a:t>‹#›</a:t>
            </a:fld>
            <a:endParaRPr lang="en-US"/>
          </a:p>
        </p:txBody>
      </p:sp>
    </p:spTree>
    <p:extLst>
      <p:ext uri="{BB962C8B-B14F-4D97-AF65-F5344CB8AC3E}">
        <p14:creationId xmlns:p14="http://schemas.microsoft.com/office/powerpoint/2010/main" val="24000870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6"/>
          <p:cNvSpPr>
            <a:spLocks noGrp="1" noChangeArrowheads="1"/>
          </p:cNvSpPr>
          <p:nvPr>
            <p:ph type="sldNum" sz="quarter" idx="10"/>
          </p:nvPr>
        </p:nvSpPr>
        <p:spPr>
          <a:ln/>
        </p:spPr>
        <p:txBody>
          <a:bodyPr/>
          <a:lstStyle>
            <a:lvl1pPr>
              <a:defRPr/>
            </a:lvl1pPr>
          </a:lstStyle>
          <a:p>
            <a:fld id="{DCCDA4A4-F38E-47BC-870E-9E6BB7E465B4}" type="slidenum">
              <a:rPr lang="en-US" smtClean="0"/>
              <a:pPr/>
              <a:t>‹#›</a:t>
            </a:fld>
            <a:endParaRPr lang="en-US"/>
          </a:p>
        </p:txBody>
      </p:sp>
    </p:spTree>
    <p:extLst>
      <p:ext uri="{BB962C8B-B14F-4D97-AF65-F5344CB8AC3E}">
        <p14:creationId xmlns:p14="http://schemas.microsoft.com/office/powerpoint/2010/main" val="25609830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fld id="{DCCDA4A4-F38E-47BC-870E-9E6BB7E465B4}" type="slidenum">
              <a:rPr lang="en-US" smtClean="0"/>
              <a:pPr/>
              <a:t>‹#›</a:t>
            </a:fld>
            <a:endParaRPr lang="en-US"/>
          </a:p>
        </p:txBody>
      </p:sp>
    </p:spTree>
    <p:extLst>
      <p:ext uri="{BB962C8B-B14F-4D97-AF65-F5344CB8AC3E}">
        <p14:creationId xmlns:p14="http://schemas.microsoft.com/office/powerpoint/2010/main" val="39492963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fld id="{DCCDA4A4-F38E-47BC-870E-9E6BB7E465B4}" type="slidenum">
              <a:rPr lang="en-US" smtClean="0"/>
              <a:pPr/>
              <a:t>‹#›</a:t>
            </a:fld>
            <a:endParaRPr lang="en-US"/>
          </a:p>
        </p:txBody>
      </p:sp>
    </p:spTree>
    <p:extLst>
      <p:ext uri="{BB962C8B-B14F-4D97-AF65-F5344CB8AC3E}">
        <p14:creationId xmlns:p14="http://schemas.microsoft.com/office/powerpoint/2010/main" val="29974138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fld id="{DCCDA4A4-F38E-47BC-870E-9E6BB7E465B4}" type="slidenum">
              <a:rPr lang="en-US" smtClean="0"/>
              <a:pPr/>
              <a:t>‹#›</a:t>
            </a:fld>
            <a:endParaRPr lang="en-US"/>
          </a:p>
        </p:txBody>
      </p:sp>
    </p:spTree>
    <p:extLst>
      <p:ext uri="{BB962C8B-B14F-4D97-AF65-F5344CB8AC3E}">
        <p14:creationId xmlns:p14="http://schemas.microsoft.com/office/powerpoint/2010/main" val="16913409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5" descr="PPT background_new"/>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0" y="0"/>
            <a:ext cx="9145588" cy="6859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p:cNvSpPr>
            <a:spLocks noGrp="1" noChangeArrowheads="1"/>
          </p:cNvSpPr>
          <p:nvPr>
            <p:ph type="title"/>
          </p:nvPr>
        </p:nvSpPr>
        <p:spPr bwMode="auto">
          <a:xfrm>
            <a:off x="304800" y="76200"/>
            <a:ext cx="861060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 name="Rectangle 3"/>
          <p:cNvSpPr>
            <a:spLocks noGrp="1" noChangeArrowheads="1"/>
          </p:cNvSpPr>
          <p:nvPr>
            <p:ph type="body" idx="1"/>
          </p:nvPr>
        </p:nvSpPr>
        <p:spPr bwMode="auto">
          <a:xfrm>
            <a:off x="304800" y="1219200"/>
            <a:ext cx="8610600" cy="4876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30" name="Rectangle 6"/>
          <p:cNvSpPr>
            <a:spLocks noGrp="1" noChangeArrowheads="1"/>
          </p:cNvSpPr>
          <p:nvPr>
            <p:ph type="sldNum" sz="quarter" idx="4"/>
          </p:nvPr>
        </p:nvSpPr>
        <p:spPr bwMode="auto">
          <a:xfrm>
            <a:off x="7315200" y="6553200"/>
            <a:ext cx="16764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r">
              <a:defRPr sz="1200">
                <a:solidFill>
                  <a:srgbClr val="004B8E"/>
                </a:solidFill>
                <a:ea typeface="+mn-ea"/>
                <a:cs typeface="Arial" charset="0"/>
              </a:defRPr>
            </a:lvl1pPr>
          </a:lstStyle>
          <a:p>
            <a:fld id="{DCCDA4A4-F38E-47BC-870E-9E6BB7E465B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left)">
                                      <p:cBhvr>
                                        <p:cTn id="7" dur="500"/>
                                        <p:tgtEl>
                                          <p:spTgt spid="2">
                                            <p:txEl>
                                              <p:pRg st="0" end="0"/>
                                            </p:txEl>
                                          </p:spTgt>
                                        </p:tgtEl>
                                      </p:cBhvr>
                                    </p:animEffect>
                                  </p:childTnLst>
                                </p:cTn>
                              </p:par>
                            </p:childTnLst>
                          </p:cTn>
                        </p:par>
                        <p:par>
                          <p:cTn id="8" fill="hold" nodeType="afterGroup">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Effect transition="in" filter="wipe(left)">
                                      <p:cBhvr>
                                        <p:cTn id="11" dur="500"/>
                                        <p:tgtEl>
                                          <p:spTgt spid="2">
                                            <p:txEl>
                                              <p:pRg st="1" end="1"/>
                                            </p:txEl>
                                          </p:spTgt>
                                        </p:tgtEl>
                                      </p:cBhvr>
                                    </p:animEffect>
                                  </p:childTnLst>
                                </p:cTn>
                              </p:par>
                            </p:childTnLst>
                          </p:cTn>
                        </p:par>
                        <p:par>
                          <p:cTn id="12" fill="hold" nodeType="afterGroup">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Effect transition="in" filter="wipe(left)">
                                      <p:cBhvr>
                                        <p:cTn id="15" dur="500"/>
                                        <p:tgtEl>
                                          <p:spTgt spid="2">
                                            <p:txEl>
                                              <p:pRg st="2" end="2"/>
                                            </p:txEl>
                                          </p:spTgt>
                                        </p:tgtEl>
                                      </p:cBhvr>
                                    </p:animEffect>
                                  </p:childTnLst>
                                </p:cTn>
                              </p:par>
                            </p:childTnLst>
                          </p:cTn>
                        </p:par>
                        <p:par>
                          <p:cTn id="16" fill="hold" nodeType="afterGroup">
                            <p:stCondLst>
                              <p:cond delay="1500"/>
                            </p:stCondLst>
                            <p:childTnLst>
                              <p:par>
                                <p:cTn id="17" presetID="22" presetClass="entr" presetSubtype="8" fill="hold" grpId="0" nodeType="after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Effect transition="in" filter="wipe(left)">
                                      <p:cBhvr>
                                        <p:cTn id="19" dur="500"/>
                                        <p:tgtEl>
                                          <p:spTgt spid="2">
                                            <p:txEl>
                                              <p:pRg st="3" end="3"/>
                                            </p:txEl>
                                          </p:spTgt>
                                        </p:tgtEl>
                                      </p:cBhvr>
                                    </p:animEffect>
                                  </p:childTnLst>
                                </p:cTn>
                              </p:par>
                            </p:childTnLst>
                          </p:cTn>
                        </p:par>
                        <p:par>
                          <p:cTn id="20" fill="hold" nodeType="afterGroup">
                            <p:stCondLst>
                              <p:cond delay="2000"/>
                            </p:stCondLst>
                            <p:childTnLst>
                              <p:par>
                                <p:cTn id="21" presetID="22" presetClass="entr" presetSubtype="8" fill="hold" grpId="0" nodeType="after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Effect transition="in" filter="wipe(left)">
                                      <p:cBhvr>
                                        <p:cTn id="23"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tmplLst>
          <p:tmpl lvl="1">
            <p:tnLst>
              <p:par>
                <p:cTn presetID="22" presetClass="entr" presetSubtype="8" fill="hold" nodeType="afterEffect">
                  <p:stCondLst>
                    <p:cond delay="0"/>
                  </p:stCondLst>
                  <p:childTnLst>
                    <p:set>
                      <p:cBhvr>
                        <p:cTn dur="1" fill="hold">
                          <p:stCondLst>
                            <p:cond delay="0"/>
                          </p:stCondLst>
                        </p:cTn>
                        <p:tgtEl>
                          <p:spTgt spid="2"/>
                        </p:tgtEl>
                        <p:attrNameLst>
                          <p:attrName>style.visibility</p:attrName>
                        </p:attrNameLst>
                      </p:cBhvr>
                      <p:to>
                        <p:strVal val="visible"/>
                      </p:to>
                    </p:set>
                    <p:animEffect transition="in" filter="wipe(left)">
                      <p:cBhvr>
                        <p:cTn dur="500"/>
                        <p:tgtEl>
                          <p:spTgt spid="2"/>
                        </p:tgtEl>
                      </p:cBhvr>
                    </p:animEffect>
                  </p:childTnLst>
                </p:cTn>
              </p:par>
            </p:tnLst>
          </p:tmpl>
          <p:tmpl lvl="2">
            <p:tnLst>
              <p:par>
                <p:cTn presetID="22" presetClass="entr" presetSubtype="8" fill="hold" nodeType="afterEffect">
                  <p:stCondLst>
                    <p:cond delay="0"/>
                  </p:stCondLst>
                  <p:childTnLst>
                    <p:set>
                      <p:cBhvr>
                        <p:cTn dur="1" fill="hold">
                          <p:stCondLst>
                            <p:cond delay="0"/>
                          </p:stCondLst>
                        </p:cTn>
                        <p:tgtEl>
                          <p:spTgt spid="2"/>
                        </p:tgtEl>
                        <p:attrNameLst>
                          <p:attrName>style.visibility</p:attrName>
                        </p:attrNameLst>
                      </p:cBhvr>
                      <p:to>
                        <p:strVal val="visible"/>
                      </p:to>
                    </p:set>
                    <p:animEffect transition="in" filter="wipe(left)">
                      <p:cBhvr>
                        <p:cTn dur="500"/>
                        <p:tgtEl>
                          <p:spTgt spid="2"/>
                        </p:tgtEl>
                      </p:cBhvr>
                    </p:animEffect>
                  </p:childTnLst>
                </p:cTn>
              </p:par>
            </p:tnLst>
          </p:tmpl>
          <p:tmpl lvl="3">
            <p:tnLst>
              <p:par>
                <p:cTn presetID="22" presetClass="entr" presetSubtype="8" fill="hold" nodeType="afterEffect">
                  <p:stCondLst>
                    <p:cond delay="0"/>
                  </p:stCondLst>
                  <p:childTnLst>
                    <p:set>
                      <p:cBhvr>
                        <p:cTn dur="1" fill="hold">
                          <p:stCondLst>
                            <p:cond delay="0"/>
                          </p:stCondLst>
                        </p:cTn>
                        <p:tgtEl>
                          <p:spTgt spid="2"/>
                        </p:tgtEl>
                        <p:attrNameLst>
                          <p:attrName>style.visibility</p:attrName>
                        </p:attrNameLst>
                      </p:cBhvr>
                      <p:to>
                        <p:strVal val="visible"/>
                      </p:to>
                    </p:set>
                    <p:animEffect transition="in" filter="wipe(left)">
                      <p:cBhvr>
                        <p:cTn dur="500"/>
                        <p:tgtEl>
                          <p:spTgt spid="2"/>
                        </p:tgtEl>
                      </p:cBhvr>
                    </p:animEffect>
                  </p:childTnLst>
                </p:cTn>
              </p:par>
            </p:tnLst>
          </p:tmpl>
          <p:tmpl lvl="4">
            <p:tnLst>
              <p:par>
                <p:cTn presetID="22" presetClass="entr" presetSubtype="8" fill="hold" nodeType="afterEffect">
                  <p:stCondLst>
                    <p:cond delay="0"/>
                  </p:stCondLst>
                  <p:childTnLst>
                    <p:set>
                      <p:cBhvr>
                        <p:cTn dur="1" fill="hold">
                          <p:stCondLst>
                            <p:cond delay="0"/>
                          </p:stCondLst>
                        </p:cTn>
                        <p:tgtEl>
                          <p:spTgt spid="2"/>
                        </p:tgtEl>
                        <p:attrNameLst>
                          <p:attrName>style.visibility</p:attrName>
                        </p:attrNameLst>
                      </p:cBhvr>
                      <p:to>
                        <p:strVal val="visible"/>
                      </p:to>
                    </p:set>
                    <p:animEffect transition="in" filter="wipe(left)">
                      <p:cBhvr>
                        <p:cTn dur="500"/>
                        <p:tgtEl>
                          <p:spTgt spid="2"/>
                        </p:tgtEl>
                      </p:cBhvr>
                    </p:animEffect>
                  </p:childTnLst>
                </p:cTn>
              </p:par>
            </p:tnLst>
          </p:tmpl>
          <p:tmpl lvl="5">
            <p:tnLst>
              <p:par>
                <p:cTn presetID="22" presetClass="entr" presetSubtype="8" fill="hold" nodeType="afterEffect">
                  <p:stCondLst>
                    <p:cond delay="0"/>
                  </p:stCondLst>
                  <p:childTnLst>
                    <p:set>
                      <p:cBhvr>
                        <p:cTn dur="1" fill="hold">
                          <p:stCondLst>
                            <p:cond delay="0"/>
                          </p:stCondLst>
                        </p:cTn>
                        <p:tgtEl>
                          <p:spTgt spid="2"/>
                        </p:tgtEl>
                        <p:attrNameLst>
                          <p:attrName>style.visibility</p:attrName>
                        </p:attrNameLst>
                      </p:cBhvr>
                      <p:to>
                        <p:strVal val="visible"/>
                      </p:to>
                    </p:set>
                    <p:animEffect transition="in" filter="wipe(left)">
                      <p:cBhvr>
                        <p:cTn dur="500"/>
                        <p:tgtEl>
                          <p:spTgt spid="2"/>
                        </p:tgtEl>
                      </p:cBhvr>
                    </p:animEffect>
                  </p:childTnLst>
                </p:cTn>
              </p:par>
            </p:tnLst>
          </p:tmpl>
        </p:tmplLst>
      </p:bldP>
    </p:bldLst>
  </p:timing>
  <p:txStyles>
    <p:titleStyle>
      <a:lvl1pPr algn="l" rtl="0" eaLnBrk="1" fontAlgn="base" hangingPunct="1">
        <a:spcBef>
          <a:spcPct val="0"/>
        </a:spcBef>
        <a:spcAft>
          <a:spcPct val="0"/>
        </a:spcAft>
        <a:defRPr sz="2400">
          <a:solidFill>
            <a:srgbClr val="004B8E"/>
          </a:solidFill>
          <a:latin typeface="+mj-lt"/>
          <a:ea typeface="+mj-ea"/>
          <a:cs typeface="+mj-cs"/>
        </a:defRPr>
      </a:lvl1pPr>
      <a:lvl2pPr algn="l" rtl="0" eaLnBrk="1" fontAlgn="base" hangingPunct="1">
        <a:spcBef>
          <a:spcPct val="0"/>
        </a:spcBef>
        <a:spcAft>
          <a:spcPct val="0"/>
        </a:spcAft>
        <a:defRPr sz="2400">
          <a:solidFill>
            <a:srgbClr val="004B8E"/>
          </a:solidFill>
          <a:latin typeface="Arial Bold" pitchFamily="1" charset="0"/>
          <a:ea typeface="ＭＳ Ｐゴシック" pitchFamily="1" charset="-128"/>
        </a:defRPr>
      </a:lvl2pPr>
      <a:lvl3pPr algn="l" rtl="0" eaLnBrk="1" fontAlgn="base" hangingPunct="1">
        <a:spcBef>
          <a:spcPct val="0"/>
        </a:spcBef>
        <a:spcAft>
          <a:spcPct val="0"/>
        </a:spcAft>
        <a:defRPr sz="2400">
          <a:solidFill>
            <a:srgbClr val="004B8E"/>
          </a:solidFill>
          <a:latin typeface="Arial Bold" pitchFamily="1" charset="0"/>
          <a:ea typeface="ＭＳ Ｐゴシック" pitchFamily="1" charset="-128"/>
        </a:defRPr>
      </a:lvl3pPr>
      <a:lvl4pPr algn="l" rtl="0" eaLnBrk="1" fontAlgn="base" hangingPunct="1">
        <a:spcBef>
          <a:spcPct val="0"/>
        </a:spcBef>
        <a:spcAft>
          <a:spcPct val="0"/>
        </a:spcAft>
        <a:defRPr sz="2400">
          <a:solidFill>
            <a:srgbClr val="004B8E"/>
          </a:solidFill>
          <a:latin typeface="Arial Bold" pitchFamily="1" charset="0"/>
          <a:ea typeface="ＭＳ Ｐゴシック" pitchFamily="1" charset="-128"/>
        </a:defRPr>
      </a:lvl4pPr>
      <a:lvl5pPr algn="l" rtl="0" eaLnBrk="1" fontAlgn="base" hangingPunct="1">
        <a:spcBef>
          <a:spcPct val="0"/>
        </a:spcBef>
        <a:spcAft>
          <a:spcPct val="0"/>
        </a:spcAft>
        <a:defRPr sz="2400">
          <a:solidFill>
            <a:srgbClr val="004B8E"/>
          </a:solidFill>
          <a:latin typeface="Arial Bold" pitchFamily="1" charset="0"/>
          <a:ea typeface="ＭＳ Ｐゴシック" pitchFamily="1" charset="-128"/>
        </a:defRPr>
      </a:lvl5pPr>
      <a:lvl6pPr marL="457200" algn="l" rtl="0" eaLnBrk="1" fontAlgn="base" hangingPunct="1">
        <a:spcBef>
          <a:spcPct val="0"/>
        </a:spcBef>
        <a:spcAft>
          <a:spcPct val="0"/>
        </a:spcAft>
        <a:defRPr sz="2400">
          <a:solidFill>
            <a:srgbClr val="004B8E"/>
          </a:solidFill>
          <a:latin typeface="Arial Bold" pitchFamily="1" charset="0"/>
          <a:ea typeface="ＭＳ Ｐゴシック" pitchFamily="1" charset="-128"/>
        </a:defRPr>
      </a:lvl6pPr>
      <a:lvl7pPr marL="914400" algn="l" rtl="0" eaLnBrk="1" fontAlgn="base" hangingPunct="1">
        <a:spcBef>
          <a:spcPct val="0"/>
        </a:spcBef>
        <a:spcAft>
          <a:spcPct val="0"/>
        </a:spcAft>
        <a:defRPr sz="2400">
          <a:solidFill>
            <a:srgbClr val="004B8E"/>
          </a:solidFill>
          <a:latin typeface="Arial Bold" pitchFamily="1" charset="0"/>
          <a:ea typeface="ＭＳ Ｐゴシック" pitchFamily="1" charset="-128"/>
        </a:defRPr>
      </a:lvl7pPr>
      <a:lvl8pPr marL="1371600" algn="l" rtl="0" eaLnBrk="1" fontAlgn="base" hangingPunct="1">
        <a:spcBef>
          <a:spcPct val="0"/>
        </a:spcBef>
        <a:spcAft>
          <a:spcPct val="0"/>
        </a:spcAft>
        <a:defRPr sz="2400">
          <a:solidFill>
            <a:srgbClr val="004B8E"/>
          </a:solidFill>
          <a:latin typeface="Arial Bold" pitchFamily="1" charset="0"/>
          <a:ea typeface="ＭＳ Ｐゴシック" pitchFamily="1" charset="-128"/>
        </a:defRPr>
      </a:lvl8pPr>
      <a:lvl9pPr marL="1828800" algn="l" rtl="0" eaLnBrk="1" fontAlgn="base" hangingPunct="1">
        <a:spcBef>
          <a:spcPct val="0"/>
        </a:spcBef>
        <a:spcAft>
          <a:spcPct val="0"/>
        </a:spcAft>
        <a:defRPr sz="2400">
          <a:solidFill>
            <a:srgbClr val="004B8E"/>
          </a:solidFill>
          <a:latin typeface="Arial Bold" pitchFamily="1" charset="0"/>
          <a:ea typeface="ＭＳ Ｐゴシック" pitchFamily="1" charset="-128"/>
        </a:defRPr>
      </a:lvl9pPr>
    </p:titleStyle>
    <p:bodyStyle>
      <a:lvl1pPr marL="342900" indent="-342900" algn="l" rtl="0" eaLnBrk="1" fontAlgn="base" hangingPunct="1">
        <a:spcBef>
          <a:spcPct val="20000"/>
        </a:spcBef>
        <a:spcAft>
          <a:spcPct val="0"/>
        </a:spcAft>
        <a:buChar char="•"/>
        <a:defRPr>
          <a:solidFill>
            <a:srgbClr val="004B8E"/>
          </a:solidFill>
          <a:latin typeface="+mn-lt"/>
          <a:ea typeface="+mn-ea"/>
          <a:cs typeface="+mn-cs"/>
        </a:defRPr>
      </a:lvl1pPr>
      <a:lvl2pPr marL="742950" indent="-285750" algn="l" rtl="0" eaLnBrk="1" fontAlgn="base" hangingPunct="1">
        <a:spcBef>
          <a:spcPct val="20000"/>
        </a:spcBef>
        <a:spcAft>
          <a:spcPct val="0"/>
        </a:spcAft>
        <a:buChar char="–"/>
        <a:defRPr>
          <a:solidFill>
            <a:srgbClr val="004B8E"/>
          </a:solidFill>
          <a:latin typeface="+mn-lt"/>
          <a:ea typeface="+mn-ea"/>
        </a:defRPr>
      </a:lvl2pPr>
      <a:lvl3pPr marL="1143000" indent="-228600" algn="l" rtl="0" eaLnBrk="1" fontAlgn="base" hangingPunct="1">
        <a:spcBef>
          <a:spcPct val="20000"/>
        </a:spcBef>
        <a:spcAft>
          <a:spcPct val="0"/>
        </a:spcAft>
        <a:buChar char="•"/>
        <a:defRPr>
          <a:solidFill>
            <a:srgbClr val="004B8E"/>
          </a:solidFill>
          <a:latin typeface="+mn-lt"/>
          <a:ea typeface="+mn-ea"/>
        </a:defRPr>
      </a:lvl3pPr>
      <a:lvl4pPr marL="1600200" indent="-228600" algn="l" rtl="0" eaLnBrk="1" fontAlgn="base" hangingPunct="1">
        <a:spcBef>
          <a:spcPct val="20000"/>
        </a:spcBef>
        <a:spcAft>
          <a:spcPct val="0"/>
        </a:spcAft>
        <a:buChar char="–"/>
        <a:defRPr>
          <a:solidFill>
            <a:srgbClr val="004B8E"/>
          </a:solidFill>
          <a:latin typeface="+mn-lt"/>
          <a:ea typeface="+mn-ea"/>
        </a:defRPr>
      </a:lvl4pPr>
      <a:lvl5pPr marL="2057400" indent="-228600" algn="l" rtl="0" eaLnBrk="1" fontAlgn="base" hangingPunct="1">
        <a:spcBef>
          <a:spcPct val="20000"/>
        </a:spcBef>
        <a:spcAft>
          <a:spcPct val="0"/>
        </a:spcAft>
        <a:buChar char="»"/>
        <a:defRPr>
          <a:solidFill>
            <a:srgbClr val="004B8E"/>
          </a:solidFill>
          <a:latin typeface="+mn-lt"/>
          <a:ea typeface="+mn-ea"/>
        </a:defRPr>
      </a:lvl5pPr>
      <a:lvl6pPr marL="2514600" indent="-228600" algn="l" rtl="0" eaLnBrk="1" fontAlgn="base" hangingPunct="1">
        <a:spcBef>
          <a:spcPct val="20000"/>
        </a:spcBef>
        <a:spcAft>
          <a:spcPct val="0"/>
        </a:spcAft>
        <a:buChar char="»"/>
        <a:defRPr>
          <a:solidFill>
            <a:srgbClr val="004B8E"/>
          </a:solidFill>
          <a:latin typeface="+mn-lt"/>
          <a:ea typeface="+mn-ea"/>
        </a:defRPr>
      </a:lvl6pPr>
      <a:lvl7pPr marL="2971800" indent="-228600" algn="l" rtl="0" eaLnBrk="1" fontAlgn="base" hangingPunct="1">
        <a:spcBef>
          <a:spcPct val="20000"/>
        </a:spcBef>
        <a:spcAft>
          <a:spcPct val="0"/>
        </a:spcAft>
        <a:buChar char="»"/>
        <a:defRPr>
          <a:solidFill>
            <a:srgbClr val="004B8E"/>
          </a:solidFill>
          <a:latin typeface="+mn-lt"/>
          <a:ea typeface="+mn-ea"/>
        </a:defRPr>
      </a:lvl7pPr>
      <a:lvl8pPr marL="3429000" indent="-228600" algn="l" rtl="0" eaLnBrk="1" fontAlgn="base" hangingPunct="1">
        <a:spcBef>
          <a:spcPct val="20000"/>
        </a:spcBef>
        <a:spcAft>
          <a:spcPct val="0"/>
        </a:spcAft>
        <a:buChar char="»"/>
        <a:defRPr>
          <a:solidFill>
            <a:srgbClr val="004B8E"/>
          </a:solidFill>
          <a:latin typeface="+mn-lt"/>
          <a:ea typeface="+mn-ea"/>
        </a:defRPr>
      </a:lvl8pPr>
      <a:lvl9pPr marL="3886200" indent="-228600" algn="l" rtl="0" eaLnBrk="1" fontAlgn="base" hangingPunct="1">
        <a:spcBef>
          <a:spcPct val="20000"/>
        </a:spcBef>
        <a:spcAft>
          <a:spcPct val="0"/>
        </a:spcAft>
        <a:buChar char="»"/>
        <a:defRPr>
          <a:solidFill>
            <a:srgbClr val="004B8E"/>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457200" y="533400"/>
            <a:ext cx="7772400" cy="99060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1" i="0" u="none" strike="noStrike" kern="1200" cap="none" spc="0" normalizeH="0" baseline="0" noProof="0" dirty="0" smtClean="0">
                <a:ln>
                  <a:noFill/>
                </a:ln>
                <a:solidFill>
                  <a:schemeClr val="tx1"/>
                </a:solidFill>
                <a:effectLst/>
                <a:uLnTx/>
                <a:uFillTx/>
                <a:latin typeface="+mj-lt"/>
                <a:ea typeface="+mj-ea"/>
                <a:cs typeface="+mj-cs"/>
              </a:rPr>
              <a:t>In-Reach</a:t>
            </a:r>
            <a:r>
              <a:rPr kumimoji="0" lang="en-US" sz="4400" b="1" i="0" u="none" strike="noStrike" kern="1200" cap="none" spc="0" normalizeH="0" noProof="0" dirty="0" smtClean="0">
                <a:ln>
                  <a:noFill/>
                </a:ln>
                <a:solidFill>
                  <a:schemeClr val="tx1"/>
                </a:solidFill>
                <a:effectLst/>
                <a:uLnTx/>
                <a:uFillTx/>
                <a:latin typeface="+mj-lt"/>
                <a:ea typeface="+mj-ea"/>
                <a:cs typeface="+mj-cs"/>
              </a:rPr>
              <a:t> Workgroup </a:t>
            </a:r>
            <a:endParaRPr kumimoji="0" lang="en-US" sz="4400" b="1" i="0" u="none" strike="noStrike" kern="1200" cap="none" spc="0" normalizeH="0" baseline="0" noProof="0" dirty="0">
              <a:ln>
                <a:noFill/>
              </a:ln>
              <a:solidFill>
                <a:schemeClr val="tx1"/>
              </a:solidFill>
              <a:effectLst/>
              <a:uLnTx/>
              <a:uFillTx/>
              <a:latin typeface="+mj-lt"/>
              <a:ea typeface="+mj-ea"/>
              <a:cs typeface="+mj-cs"/>
            </a:endParaRPr>
          </a:p>
        </p:txBody>
      </p:sp>
      <p:sp>
        <p:nvSpPr>
          <p:cNvPr id="5" name="TextBox 4"/>
          <p:cNvSpPr txBox="1"/>
          <p:nvPr/>
        </p:nvSpPr>
        <p:spPr>
          <a:xfrm>
            <a:off x="914400" y="1828800"/>
            <a:ext cx="7162800" cy="3539430"/>
          </a:xfrm>
          <a:prstGeom prst="rect">
            <a:avLst/>
          </a:prstGeom>
          <a:noFill/>
        </p:spPr>
        <p:txBody>
          <a:bodyPr wrap="square" rtlCol="0">
            <a:spAutoFit/>
          </a:bodyPr>
          <a:lstStyle/>
          <a:p>
            <a:r>
              <a:rPr lang="en-US" sz="2800" dirty="0" smtClean="0"/>
              <a:t>What is it?</a:t>
            </a:r>
          </a:p>
          <a:p>
            <a:pPr marL="969963" indent="-969963"/>
            <a:r>
              <a:rPr lang="en-US" sz="2800" dirty="0" smtClean="0"/>
              <a:t>	A 2012 ASA Presidential Initiative – Bob Rodriquez</a:t>
            </a:r>
          </a:p>
          <a:p>
            <a:pPr marL="969963" indent="-969963"/>
            <a:endParaRPr lang="en-US" sz="2800" dirty="0" smtClean="0"/>
          </a:p>
          <a:p>
            <a:pPr marL="969963" indent="-969963"/>
            <a:r>
              <a:rPr lang="en-US" sz="2800" dirty="0" smtClean="0"/>
              <a:t>What is the purpose?</a:t>
            </a:r>
          </a:p>
          <a:p>
            <a:pPr marL="969963" indent="-969963"/>
            <a:r>
              <a:rPr lang="en-US" sz="2800" dirty="0" smtClean="0"/>
              <a:t>	To create tools to help ASA members effectively communicate about ASA activities and accomplishments</a:t>
            </a:r>
            <a:endParaRPr lang="en-US" sz="28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685800" y="533401"/>
            <a:ext cx="7772400" cy="99060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4000" b="1" dirty="0" smtClean="0">
                <a:latin typeface="+mj-lt"/>
                <a:ea typeface="+mj-ea"/>
                <a:cs typeface="+mj-cs"/>
              </a:rPr>
              <a:t>Workgroup </a:t>
            </a:r>
            <a:r>
              <a:rPr kumimoji="0" lang="en-US" sz="4000" b="1" i="0" u="none" strike="noStrike" kern="1200" cap="none" spc="0" normalizeH="0" baseline="0" noProof="0" dirty="0" smtClean="0">
                <a:ln>
                  <a:noFill/>
                </a:ln>
                <a:solidFill>
                  <a:schemeClr val="tx1"/>
                </a:solidFill>
                <a:effectLst/>
                <a:uLnTx/>
                <a:uFillTx/>
                <a:latin typeface="+mj-lt"/>
                <a:ea typeface="+mj-ea"/>
                <a:cs typeface="+mj-cs"/>
              </a:rPr>
              <a:t>Members</a:t>
            </a:r>
            <a:endParaRPr kumimoji="0" lang="en-US" sz="4000" b="1" i="0" u="none" strike="noStrike" kern="1200" cap="none" spc="0" normalizeH="0" baseline="0" noProof="0" dirty="0">
              <a:ln>
                <a:noFill/>
              </a:ln>
              <a:solidFill>
                <a:schemeClr val="tx1"/>
              </a:solidFill>
              <a:effectLst/>
              <a:uLnTx/>
              <a:uFillTx/>
              <a:latin typeface="+mj-lt"/>
              <a:ea typeface="+mj-ea"/>
              <a:cs typeface="+mj-cs"/>
            </a:endParaRPr>
          </a:p>
        </p:txBody>
      </p:sp>
      <p:sp>
        <p:nvSpPr>
          <p:cNvPr id="7" name="TextBox 6"/>
          <p:cNvSpPr txBox="1"/>
          <p:nvPr/>
        </p:nvSpPr>
        <p:spPr>
          <a:xfrm>
            <a:off x="914400" y="1524000"/>
            <a:ext cx="7543800" cy="3970318"/>
          </a:xfrm>
          <a:prstGeom prst="rect">
            <a:avLst/>
          </a:prstGeom>
          <a:noFill/>
        </p:spPr>
        <p:txBody>
          <a:bodyPr wrap="square" rtlCol="0">
            <a:spAutoFit/>
          </a:bodyPr>
          <a:lstStyle/>
          <a:p>
            <a:pPr marL="279400" indent="-279400">
              <a:buFont typeface="Wingdings" pitchFamily="2" charset="2"/>
              <a:buChar char="§"/>
            </a:pPr>
            <a:r>
              <a:rPr lang="en-US" sz="2800" dirty="0" smtClean="0"/>
              <a:t>Brenda Gaydos, </a:t>
            </a:r>
            <a:r>
              <a:rPr lang="en-US" sz="1600" dirty="0" smtClean="0"/>
              <a:t>Eli Lilly and Company</a:t>
            </a:r>
          </a:p>
          <a:p>
            <a:pPr marL="279400" indent="-279400">
              <a:buFont typeface="Wingdings" pitchFamily="2" charset="2"/>
              <a:buChar char="§"/>
            </a:pPr>
            <a:r>
              <a:rPr lang="en-US" sz="2800" dirty="0" smtClean="0"/>
              <a:t>Susan Hilsenbeck, </a:t>
            </a:r>
            <a:r>
              <a:rPr lang="en-US" dirty="0" smtClean="0"/>
              <a:t>Baylor College of Medicine</a:t>
            </a:r>
          </a:p>
          <a:p>
            <a:pPr marL="279400" indent="-279400">
              <a:buFont typeface="Wingdings" pitchFamily="2" charset="2"/>
              <a:buChar char="§"/>
            </a:pPr>
            <a:r>
              <a:rPr lang="en-US" sz="2800" dirty="0" smtClean="0"/>
              <a:t>Daniel Jeske</a:t>
            </a:r>
            <a:r>
              <a:rPr lang="en-US" dirty="0" smtClean="0"/>
              <a:t>, University of California, Riverside</a:t>
            </a:r>
          </a:p>
          <a:p>
            <a:pPr marL="279400" indent="-279400">
              <a:buFont typeface="Wingdings" pitchFamily="2" charset="2"/>
              <a:buChar char="§"/>
            </a:pPr>
            <a:r>
              <a:rPr lang="en-US" sz="2800" dirty="0" smtClean="0"/>
              <a:t>Eileen King, </a:t>
            </a:r>
            <a:r>
              <a:rPr lang="en-US" dirty="0" smtClean="0"/>
              <a:t>Cincinnati Children’s Hospital Medical Center</a:t>
            </a:r>
          </a:p>
          <a:p>
            <a:pPr marL="279400" indent="-279400">
              <a:buFont typeface="Wingdings" pitchFamily="2" charset="2"/>
              <a:buChar char="§"/>
            </a:pPr>
            <a:r>
              <a:rPr lang="en-US" sz="2800" dirty="0" smtClean="0"/>
              <a:t>David Morganstein, </a:t>
            </a:r>
            <a:r>
              <a:rPr lang="en-US" dirty="0" err="1" smtClean="0"/>
              <a:t>Westat</a:t>
            </a:r>
            <a:endParaRPr lang="en-US" dirty="0" smtClean="0"/>
          </a:p>
          <a:p>
            <a:pPr marL="279400" indent="-279400">
              <a:buFont typeface="Wingdings" pitchFamily="2" charset="2"/>
              <a:buChar char="§"/>
            </a:pPr>
            <a:r>
              <a:rPr lang="en-US" sz="2800" dirty="0" smtClean="0"/>
              <a:t>Kathy Morrissey, </a:t>
            </a:r>
            <a:r>
              <a:rPr lang="en-US" dirty="0" smtClean="0"/>
              <a:t>Strategy 2 Market</a:t>
            </a:r>
          </a:p>
          <a:p>
            <a:pPr marL="279400" indent="-279400">
              <a:buFont typeface="Wingdings" pitchFamily="2" charset="2"/>
              <a:buChar char="§"/>
            </a:pPr>
            <a:r>
              <a:rPr lang="en-US" sz="2800" dirty="0" smtClean="0"/>
              <a:t>Jeri Mulrow</a:t>
            </a:r>
            <a:r>
              <a:rPr lang="en-US" dirty="0" smtClean="0"/>
              <a:t>, NSF (Chair)</a:t>
            </a:r>
          </a:p>
          <a:p>
            <a:pPr marL="279400" indent="-279400">
              <a:buFont typeface="Wingdings" pitchFamily="2" charset="2"/>
              <a:buChar char="§"/>
            </a:pPr>
            <a:r>
              <a:rPr lang="en-US" sz="2800" dirty="0" smtClean="0"/>
              <a:t>Jennifer Schumi, </a:t>
            </a:r>
            <a:r>
              <a:rPr lang="en-US" dirty="0" smtClean="0"/>
              <a:t>Statistical Collaborative, Inc.</a:t>
            </a:r>
          </a:p>
          <a:p>
            <a:pPr marL="279400" indent="-279400">
              <a:buFont typeface="Wingdings" pitchFamily="2" charset="2"/>
              <a:buChar char="§"/>
            </a:pPr>
            <a:r>
              <a:rPr lang="en-US" sz="2800" dirty="0" smtClean="0"/>
              <a:t>Ron Wasserstein, </a:t>
            </a:r>
            <a:r>
              <a:rPr lang="en-US" dirty="0" smtClean="0"/>
              <a:t>ASA</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990600" y="1600200"/>
            <a:ext cx="6553200" cy="1231106"/>
          </a:xfrm>
          <a:prstGeom prst="rect">
            <a:avLst/>
          </a:prstGeom>
          <a:noFill/>
        </p:spPr>
        <p:txBody>
          <a:bodyPr wrap="square" rtlCol="0">
            <a:spAutoFit/>
          </a:bodyPr>
          <a:lstStyle/>
          <a:p>
            <a:endParaRPr lang="en-US" sz="2800" b="1" dirty="0" smtClean="0"/>
          </a:p>
          <a:p>
            <a:endParaRPr lang="en-US" sz="2800" b="1" dirty="0" smtClean="0"/>
          </a:p>
          <a:p>
            <a:endParaRPr lang="en-US" dirty="0"/>
          </a:p>
        </p:txBody>
      </p:sp>
      <p:sp>
        <p:nvSpPr>
          <p:cNvPr id="9" name="Title 1"/>
          <p:cNvSpPr txBox="1">
            <a:spLocks/>
          </p:cNvSpPr>
          <p:nvPr/>
        </p:nvSpPr>
        <p:spPr>
          <a:xfrm>
            <a:off x="685800" y="228600"/>
            <a:ext cx="7772400" cy="99060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000" b="1" i="0" u="none" strike="noStrike" kern="1200" cap="none" spc="0" normalizeH="0" baseline="0" noProof="0" dirty="0" smtClean="0">
                <a:ln>
                  <a:noFill/>
                </a:ln>
                <a:solidFill>
                  <a:schemeClr val="tx1"/>
                </a:solidFill>
                <a:effectLst/>
                <a:uLnTx/>
                <a:uFillTx/>
                <a:latin typeface="+mj-lt"/>
                <a:ea typeface="+mj-ea"/>
                <a:cs typeface="+mj-cs"/>
              </a:rPr>
              <a:t>Workgroup Activities</a:t>
            </a:r>
            <a:endParaRPr kumimoji="0" lang="en-US" sz="4000" b="1" i="0" u="none" strike="noStrike" kern="1200" cap="none" spc="0" normalizeH="0" baseline="0" noProof="0" dirty="0">
              <a:ln>
                <a:noFill/>
              </a:ln>
              <a:solidFill>
                <a:schemeClr val="tx1"/>
              </a:solidFill>
              <a:effectLst/>
              <a:uLnTx/>
              <a:uFillTx/>
              <a:latin typeface="+mj-lt"/>
              <a:ea typeface="+mj-ea"/>
              <a:cs typeface="+mj-cs"/>
            </a:endParaRPr>
          </a:p>
        </p:txBody>
      </p:sp>
      <p:sp>
        <p:nvSpPr>
          <p:cNvPr id="7" name="TextBox 6"/>
          <p:cNvSpPr txBox="1"/>
          <p:nvPr/>
        </p:nvSpPr>
        <p:spPr>
          <a:xfrm>
            <a:off x="990600" y="1600200"/>
            <a:ext cx="7467600" cy="3539430"/>
          </a:xfrm>
          <a:prstGeom prst="rect">
            <a:avLst/>
          </a:prstGeom>
          <a:noFill/>
        </p:spPr>
        <p:txBody>
          <a:bodyPr wrap="square" rtlCol="0">
            <a:spAutoFit/>
          </a:bodyPr>
          <a:lstStyle/>
          <a:p>
            <a:r>
              <a:rPr lang="en-US" sz="2800" dirty="0" smtClean="0"/>
              <a:t>What have we done so far?</a:t>
            </a:r>
          </a:p>
          <a:p>
            <a:endParaRPr lang="en-US" sz="2400" dirty="0" smtClean="0"/>
          </a:p>
          <a:p>
            <a:pPr lvl="1">
              <a:buFont typeface="Wingdings" pitchFamily="2" charset="2"/>
              <a:buChar char="§"/>
            </a:pPr>
            <a:r>
              <a:rPr lang="en-US" sz="2400" dirty="0" smtClean="0"/>
              <a:t>  Brainstormed topics of interest</a:t>
            </a:r>
          </a:p>
          <a:p>
            <a:pPr lvl="1">
              <a:buFont typeface="Wingdings" pitchFamily="2" charset="2"/>
              <a:buChar char="§"/>
            </a:pPr>
            <a:r>
              <a:rPr lang="en-US" sz="2400" dirty="0" smtClean="0"/>
              <a:t>  Focused on 4 topics to start with </a:t>
            </a:r>
          </a:p>
          <a:p>
            <a:pPr marL="742950" lvl="1" indent="-285750">
              <a:buFont typeface="Wingdings" pitchFamily="2" charset="2"/>
              <a:buChar char="§"/>
            </a:pPr>
            <a:r>
              <a:rPr lang="en-US" sz="2400" dirty="0" smtClean="0"/>
              <a:t>Explored use of multi-media: video, pictures, voice over</a:t>
            </a:r>
          </a:p>
          <a:p>
            <a:pPr marL="742950" lvl="1" indent="-285750">
              <a:buFont typeface="Wingdings" pitchFamily="2" charset="2"/>
              <a:buChar char="§"/>
            </a:pPr>
            <a:r>
              <a:rPr lang="en-US" sz="2400" dirty="0" smtClean="0"/>
              <a:t>Tested presentations with Board of Directors</a:t>
            </a:r>
          </a:p>
          <a:p>
            <a:pPr marL="742950" lvl="1" indent="-285750">
              <a:buFont typeface="Wingdings" pitchFamily="2" charset="2"/>
              <a:buChar char="§"/>
            </a:pPr>
            <a:r>
              <a:rPr lang="en-US" sz="2400" dirty="0" smtClean="0"/>
              <a:t>Revised presentations</a:t>
            </a:r>
          </a:p>
          <a:p>
            <a:pPr marL="858838" lvl="1" indent="-401638">
              <a:buFont typeface="Wingdings" pitchFamily="2" charset="2"/>
              <a:buChar char="§"/>
            </a:pPr>
            <a:endParaRPr lang="en-US" sz="28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txBox="1">
            <a:spLocks/>
          </p:cNvSpPr>
          <p:nvPr/>
        </p:nvSpPr>
        <p:spPr>
          <a:xfrm>
            <a:off x="685800" y="533401"/>
            <a:ext cx="7772400" cy="99060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4000" b="1" dirty="0" smtClean="0">
                <a:latin typeface="+mj-lt"/>
                <a:ea typeface="+mj-ea"/>
                <a:cs typeface="+mj-cs"/>
              </a:rPr>
              <a:t>In-Reach Topics</a:t>
            </a:r>
            <a:endParaRPr kumimoji="0" lang="en-US" sz="4000" b="1" i="0" u="none" strike="noStrike" kern="1200" cap="none" spc="0" normalizeH="0" baseline="0" noProof="0" dirty="0">
              <a:ln>
                <a:noFill/>
              </a:ln>
              <a:solidFill>
                <a:schemeClr val="tx1"/>
              </a:solidFill>
              <a:effectLst/>
              <a:uLnTx/>
              <a:uFillTx/>
              <a:latin typeface="+mj-lt"/>
              <a:ea typeface="+mj-ea"/>
              <a:cs typeface="+mj-cs"/>
            </a:endParaRPr>
          </a:p>
        </p:txBody>
      </p:sp>
      <p:sp>
        <p:nvSpPr>
          <p:cNvPr id="5" name="TextBox 4"/>
          <p:cNvSpPr txBox="1"/>
          <p:nvPr/>
        </p:nvSpPr>
        <p:spPr>
          <a:xfrm>
            <a:off x="990600" y="1447800"/>
            <a:ext cx="6934200" cy="4708981"/>
          </a:xfrm>
          <a:prstGeom prst="rect">
            <a:avLst/>
          </a:prstGeom>
          <a:noFill/>
        </p:spPr>
        <p:txBody>
          <a:bodyPr wrap="square" rtlCol="0">
            <a:spAutoFit/>
          </a:bodyPr>
          <a:lstStyle/>
          <a:p>
            <a:r>
              <a:rPr lang="en-US" sz="2800" dirty="0" smtClean="0"/>
              <a:t>First set of topics:  </a:t>
            </a:r>
          </a:p>
          <a:p>
            <a:pPr lvl="1">
              <a:buFont typeface="Wingdings" pitchFamily="2" charset="2"/>
              <a:buChar char="§"/>
            </a:pPr>
            <a:r>
              <a:rPr lang="en-US" sz="2400" dirty="0" smtClean="0"/>
              <a:t> Accreditation</a:t>
            </a:r>
          </a:p>
          <a:p>
            <a:pPr lvl="1">
              <a:buFont typeface="Wingdings" pitchFamily="2" charset="2"/>
              <a:buChar char="§"/>
            </a:pPr>
            <a:r>
              <a:rPr lang="en-US" sz="2400" dirty="0" smtClean="0"/>
              <a:t> Continuing Education</a:t>
            </a:r>
          </a:p>
          <a:p>
            <a:pPr lvl="1">
              <a:buFont typeface="Wingdings" pitchFamily="2" charset="2"/>
              <a:buChar char="§"/>
            </a:pPr>
            <a:r>
              <a:rPr lang="en-US" sz="2400" dirty="0" smtClean="0"/>
              <a:t> </a:t>
            </a:r>
            <a:r>
              <a:rPr lang="en-US" sz="2400" dirty="0" err="1" smtClean="0"/>
              <a:t>STATr@k</a:t>
            </a:r>
            <a:endParaRPr lang="en-US" sz="2400" dirty="0" smtClean="0"/>
          </a:p>
          <a:p>
            <a:pPr lvl="1">
              <a:buFont typeface="Wingdings" pitchFamily="2" charset="2"/>
              <a:buChar char="§"/>
            </a:pPr>
            <a:r>
              <a:rPr lang="en-US" sz="2400" dirty="0" smtClean="0"/>
              <a:t> Conference on Statistical Practice</a:t>
            </a:r>
          </a:p>
          <a:p>
            <a:endParaRPr lang="en-US" sz="2400" dirty="0" smtClean="0"/>
          </a:p>
          <a:p>
            <a:r>
              <a:rPr lang="en-US" sz="2800" dirty="0" smtClean="0"/>
              <a:t>Second set of topics:</a:t>
            </a:r>
          </a:p>
          <a:p>
            <a:pPr lvl="1">
              <a:buFont typeface="Wingdings" pitchFamily="2" charset="2"/>
              <a:buChar char="§"/>
            </a:pPr>
            <a:r>
              <a:rPr lang="en-US" sz="2400" dirty="0" smtClean="0"/>
              <a:t> Significance magazine &amp; website</a:t>
            </a:r>
          </a:p>
          <a:p>
            <a:pPr lvl="1">
              <a:buFont typeface="Wingdings" pitchFamily="2" charset="2"/>
              <a:buChar char="§"/>
            </a:pPr>
            <a:r>
              <a:rPr lang="en-US" sz="2400" dirty="0" smtClean="0"/>
              <a:t> Volunteering</a:t>
            </a:r>
          </a:p>
          <a:p>
            <a:pPr lvl="1">
              <a:buFont typeface="Wingdings" pitchFamily="2" charset="2"/>
              <a:buChar char="§"/>
            </a:pPr>
            <a:r>
              <a:rPr lang="en-US" sz="2400" dirty="0" smtClean="0"/>
              <a:t> Advocacy</a:t>
            </a:r>
          </a:p>
          <a:p>
            <a:pPr lvl="1">
              <a:buFont typeface="Wingdings" pitchFamily="2" charset="2"/>
              <a:buChar char="§"/>
            </a:pPr>
            <a:r>
              <a:rPr lang="en-US" sz="2400" dirty="0" smtClean="0"/>
              <a:t> Ethical guidelines for statistical practice</a:t>
            </a:r>
          </a:p>
          <a:p>
            <a:pPr lvl="1">
              <a:buFont typeface="Wingdings" pitchFamily="2" charset="2"/>
              <a:buChar char="§"/>
            </a:pPr>
            <a:r>
              <a:rPr lang="en-US" sz="2400" dirty="0" smtClean="0"/>
              <a:t> ASA Journals</a:t>
            </a:r>
            <a:r>
              <a:rPr lang="en-US" sz="2800" dirty="0" smtClean="0"/>
              <a:t>	</a:t>
            </a:r>
            <a:endParaRPr lang="en-US" sz="28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txBox="1">
            <a:spLocks/>
          </p:cNvSpPr>
          <p:nvPr/>
        </p:nvSpPr>
        <p:spPr>
          <a:xfrm>
            <a:off x="685800" y="1371600"/>
            <a:ext cx="7772400" cy="327660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4000" b="1" dirty="0" smtClean="0">
                <a:latin typeface="+mj-lt"/>
                <a:ea typeface="+mj-ea"/>
                <a:cs typeface="+mj-cs"/>
              </a:rPr>
              <a:t>Questions?</a:t>
            </a: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4000" b="1" i="0" u="none" strike="noStrike" kern="1200" cap="none" spc="0" normalizeH="0" baseline="0" noProof="0" dirty="0" smtClean="0">
              <a:ln>
                <a:noFill/>
              </a:ln>
              <a:solidFill>
                <a:schemeClr val="tx1"/>
              </a:solidFill>
              <a:effectLst/>
              <a:uLnTx/>
              <a:uFillTx/>
              <a:latin typeface="+mj-lt"/>
              <a:ea typeface="+mj-ea"/>
              <a:cs typeface="+mj-cs"/>
            </a:endParaRP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4000" b="1" i="0" u="none" strike="noStrike" kern="1200" cap="none" spc="0" normalizeH="0" baseline="0" noProof="0" smtClean="0">
              <a:ln>
                <a:noFill/>
              </a:ln>
              <a:solidFill>
                <a:schemeClr val="tx1"/>
              </a:solidFill>
              <a:effectLst/>
              <a:uLnTx/>
              <a:uFillTx/>
              <a:latin typeface="+mj-lt"/>
              <a:ea typeface="+mj-ea"/>
              <a:cs typeface="+mj-cs"/>
            </a:endParaRP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4000" b="1" i="0" u="none" strike="noStrike" kern="1200" cap="none" spc="0" normalizeH="0" baseline="0" noProof="0" dirty="0" smtClean="0">
              <a:ln>
                <a:noFill/>
              </a:ln>
              <a:solidFill>
                <a:schemeClr val="tx1"/>
              </a:solidFill>
              <a:effectLst/>
              <a:uLnTx/>
              <a:uFillTx/>
              <a:latin typeface="+mj-lt"/>
              <a:ea typeface="+mj-ea"/>
              <a:cs typeface="+mj-cs"/>
            </a:endParaRPr>
          </a:p>
          <a:p>
            <a:pPr marL="0" marR="0" lvl="0" indent="0" algn="ctr" defTabSz="914400" rtl="0" eaLnBrk="1" fontAlgn="auto" latinLnBrk="0" hangingPunct="1">
              <a:lnSpc>
                <a:spcPct val="100000"/>
              </a:lnSpc>
              <a:spcBef>
                <a:spcPct val="0"/>
              </a:spcBef>
              <a:spcAft>
                <a:spcPts val="0"/>
              </a:spcAft>
              <a:buClrTx/>
              <a:buSzTx/>
              <a:buFontTx/>
              <a:buNone/>
              <a:tabLst/>
              <a:defRPr/>
            </a:pPr>
            <a:r>
              <a:rPr lang="en-US" sz="4000" b="1" dirty="0" smtClean="0">
                <a:latin typeface="+mj-lt"/>
                <a:ea typeface="+mj-ea"/>
                <a:cs typeface="+mj-cs"/>
              </a:rPr>
              <a:t>Feedback and Suggestions?</a:t>
            </a:r>
            <a:endParaRPr kumimoji="0" lang="en-US" sz="4000" b="1"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ASA theme">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Bold"/>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1"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1"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ASA theme</Template>
  <TotalTime>382</TotalTime>
  <Words>546</Words>
  <Application>Microsoft Office PowerPoint</Application>
  <PresentationFormat>On-screen Show (4:3)</PresentationFormat>
  <Paragraphs>65</Paragraphs>
  <Slides>5</Slides>
  <Notes>5</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ASA theme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Mary Mulry</dc:creator>
  <cp:lastModifiedBy>Peterson, Rick</cp:lastModifiedBy>
  <cp:revision>47</cp:revision>
  <dcterms:created xsi:type="dcterms:W3CDTF">2012-04-21T02:57:23Z</dcterms:created>
  <dcterms:modified xsi:type="dcterms:W3CDTF">2012-08-27T20:07:50Z</dcterms:modified>
</cp:coreProperties>
</file>