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62" r:id="rId3"/>
    <p:sldId id="263" r:id="rId4"/>
    <p:sldId id="260" r:id="rId5"/>
    <p:sldId id="264" r:id="rId6"/>
    <p:sldId id="259" r:id="rId7"/>
    <p:sldId id="265" r:id="rId8"/>
    <p:sldId id="261" r:id="rId9"/>
    <p:sldId id="257" r:id="rId1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198" autoAdjust="0"/>
  </p:normalViewPr>
  <p:slideViewPr>
    <p:cSldViewPr snapToGrid="0">
      <p:cViewPr>
        <p:scale>
          <a:sx n="48" d="100"/>
          <a:sy n="48" d="100"/>
        </p:scale>
        <p:origin x="-115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2446" tIns="46223" rIns="92446" bIns="46223"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2446" tIns="46223" rIns="92446" bIns="46223" rtlCol="0"/>
          <a:lstStyle>
            <a:lvl1pPr algn="r" fontAlgn="auto">
              <a:spcBef>
                <a:spcPts val="0"/>
              </a:spcBef>
              <a:spcAft>
                <a:spcPts val="0"/>
              </a:spcAft>
              <a:defRPr sz="1200">
                <a:latin typeface="+mn-lt"/>
                <a:cs typeface="+mn-cs"/>
              </a:defRPr>
            </a:lvl1pPr>
          </a:lstStyle>
          <a:p>
            <a:pPr>
              <a:defRPr/>
            </a:pPr>
            <a:fld id="{2044F312-F33B-42D8-810C-6867E788C285}" type="datetimeFigureOut">
              <a:rPr lang="en-US"/>
              <a:pPr>
                <a:defRPr/>
              </a:pPr>
              <a:t>8/27/2012</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pPr lvl="0"/>
            <a:endParaRPr lang="en-US" noProof="0" smtClean="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2446" tIns="46223" rIns="92446" bIns="4622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2446" tIns="46223" rIns="92446" bIns="46223"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2446" tIns="46223" rIns="92446" bIns="46223" rtlCol="0" anchor="b"/>
          <a:lstStyle>
            <a:lvl1pPr algn="r" fontAlgn="auto">
              <a:spcBef>
                <a:spcPts val="0"/>
              </a:spcBef>
              <a:spcAft>
                <a:spcPts val="0"/>
              </a:spcAft>
              <a:defRPr sz="1200">
                <a:latin typeface="+mn-lt"/>
                <a:cs typeface="+mn-cs"/>
              </a:defRPr>
            </a:lvl1pPr>
          </a:lstStyle>
          <a:p>
            <a:pPr>
              <a:defRPr/>
            </a:pPr>
            <a:fld id="{979960F4-C21A-4CD2-999A-BFD1C82D2038}" type="slidenum">
              <a:rPr lang="en-US"/>
              <a:pPr>
                <a:defRPr/>
              </a:pPr>
              <a:t>‹#›</a:t>
            </a:fld>
            <a:endParaRPr lang="en-US"/>
          </a:p>
        </p:txBody>
      </p:sp>
    </p:spTree>
    <p:extLst>
      <p:ext uri="{BB962C8B-B14F-4D97-AF65-F5344CB8AC3E}">
        <p14:creationId xmlns:p14="http://schemas.microsoft.com/office/powerpoint/2010/main" val="8828691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o2.commpartners.com/users/amstat"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JSM and other ASA sponsored meetings are a traditional venue for picking up new skills.</a:t>
            </a:r>
          </a:p>
          <a:p>
            <a:pPr eaLnBrk="1" hangingPunct="1">
              <a:spcBef>
                <a:spcPct val="0"/>
              </a:spcBef>
            </a:pPr>
            <a:endParaRPr lang="en-US" dirty="0" smtClean="0"/>
          </a:p>
          <a:p>
            <a:pPr eaLnBrk="1" hangingPunct="1">
              <a:spcBef>
                <a:spcPct val="0"/>
              </a:spcBef>
            </a:pPr>
            <a:r>
              <a:rPr lang="en-US" dirty="0" smtClean="0"/>
              <a:t>Want to take a course? Last year JSM offered more than 20 short courses ranging from a few hours to 2 days, and covering a broad range of topics.  The Conference on Statistical Practice had 10 courses covering topics like “Analyzing Messy Data” to “Managing Your Time and Priorities”.</a:t>
            </a:r>
          </a:p>
          <a:p>
            <a:pPr eaLnBrk="1" hangingPunct="1">
              <a:spcBef>
                <a:spcPct val="0"/>
              </a:spcBef>
            </a:pPr>
            <a:endParaRPr lang="en-US" dirty="0" smtClean="0"/>
          </a:p>
        </p:txBody>
      </p:sp>
      <p:sp>
        <p:nvSpPr>
          <p:cNvPr id="81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1882E3-975E-4E6B-9AA8-77487F54015D}"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Want to give a course? The ASA welcomes proposals for new short courses. Guidelines are available on the web-site.</a:t>
            </a:r>
          </a:p>
        </p:txBody>
      </p:sp>
      <p:sp>
        <p:nvSpPr>
          <p:cNvPr id="81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1882E3-975E-4E6B-9AA8-77487F54015D}"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79960F4-C21A-4CD2-999A-BFD1C82D2038}"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Beyond JSM, the ASA education office regularly hosts educational webinars that are sponsored by groups like the </a:t>
            </a:r>
            <a:r>
              <a:rPr lang="en-US" dirty="0" err="1" smtClean="0"/>
              <a:t>BioPharmaceutical</a:t>
            </a:r>
            <a:r>
              <a:rPr lang="en-US" dirty="0" smtClean="0"/>
              <a:t> Section, or the Section for Statistical Programmers and Analysts. </a:t>
            </a:r>
          </a:p>
          <a:p>
            <a:pPr eaLnBrk="1" hangingPunct="1">
              <a:spcBef>
                <a:spcPct val="0"/>
              </a:spcBef>
            </a:pPr>
            <a:endParaRPr lang="en-US" dirty="0" smtClean="0"/>
          </a:p>
          <a:p>
            <a:pPr eaLnBrk="1" hangingPunct="1">
              <a:spcBef>
                <a:spcPct val="0"/>
              </a:spcBef>
            </a:pPr>
            <a:r>
              <a:rPr lang="en-US" dirty="0" smtClean="0"/>
              <a:t>A webinar is a seminar conducted over the World Wide Web. The webinar is “live’’, with a starting and ending time. Listeners can ask questions, usually by typing into a box on the screen, and the lecturer can answer. Electronic copies of the ‘slides’ can be downloaded. Webinars are available to anyone, but members of the sponsoring section get a discount, and any number of people can be in the room watching.</a:t>
            </a:r>
          </a:p>
        </p:txBody>
      </p:sp>
      <p:sp>
        <p:nvSpPr>
          <p:cNvPr id="92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DA06B5-BCA1-4886-944A-BFF3F4B5D565}"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err="1" smtClean="0"/>
              <a:t>LearnSTAT</a:t>
            </a:r>
            <a:r>
              <a:rPr lang="en-US" dirty="0" smtClean="0"/>
              <a:t> </a:t>
            </a:r>
            <a:r>
              <a:rPr lang="en-US" dirty="0" err="1" smtClean="0"/>
              <a:t>OnDemand</a:t>
            </a:r>
            <a:r>
              <a:rPr lang="en-US" dirty="0" smtClean="0"/>
              <a:t> is an extension of the popular live webinar program. </a:t>
            </a:r>
          </a:p>
          <a:p>
            <a:pPr eaLnBrk="1" hangingPunct="1">
              <a:spcBef>
                <a:spcPct val="0"/>
              </a:spcBef>
            </a:pPr>
            <a:endParaRPr lang="en-US" dirty="0" smtClean="0"/>
          </a:p>
          <a:p>
            <a:pPr eaLnBrk="1" hangingPunct="1">
              <a:spcBef>
                <a:spcPct val="0"/>
              </a:spcBef>
            </a:pPr>
            <a:r>
              <a:rPr lang="en-US" dirty="0" smtClean="0"/>
              <a:t>Previous webinars are recorded and made available on a “pay-per-view” basis. Cost is $60 for ASA members and $85 for non-members, but any number can watch from the same connection. </a:t>
            </a:r>
          </a:p>
          <a:p>
            <a:pPr eaLnBrk="1" hangingPunct="1">
              <a:spcBef>
                <a:spcPct val="0"/>
              </a:spcBef>
            </a:pPr>
            <a:r>
              <a:rPr lang="en-US" dirty="0" smtClean="0"/>
              <a:t>Go to the </a:t>
            </a:r>
            <a:r>
              <a:rPr lang="en-US" b="1" dirty="0" err="1" smtClean="0">
                <a:hlinkClick r:id="rId3"/>
              </a:rPr>
              <a:t>LearnSTAT</a:t>
            </a:r>
            <a:r>
              <a:rPr lang="en-US" b="1" dirty="0" smtClean="0">
                <a:hlinkClick r:id="rId3"/>
              </a:rPr>
              <a:t> </a:t>
            </a:r>
            <a:r>
              <a:rPr lang="en-US" b="1" dirty="0" err="1" smtClean="0">
                <a:hlinkClick r:id="rId3"/>
              </a:rPr>
              <a:t>OnDemand</a:t>
            </a:r>
            <a:r>
              <a:rPr lang="en-US" b="1" dirty="0" smtClean="0">
                <a:hlinkClick r:id="rId3"/>
              </a:rPr>
              <a:t> catalog</a:t>
            </a:r>
            <a:r>
              <a:rPr lang="en-US" dirty="0" smtClean="0"/>
              <a:t> to see a list of offerings. </a:t>
            </a:r>
          </a:p>
          <a:p>
            <a:pPr eaLnBrk="1" hangingPunct="1">
              <a:spcBef>
                <a:spcPct val="0"/>
              </a:spcBef>
            </a:pPr>
            <a:endParaRPr lang="en-US" dirty="0" smtClean="0"/>
          </a:p>
          <a:p>
            <a:pPr eaLnBrk="1" hangingPunct="1">
              <a:spcBef>
                <a:spcPct val="0"/>
              </a:spcBef>
            </a:pPr>
            <a:r>
              <a:rPr lang="en-US" dirty="0" smtClean="0"/>
              <a:t>In additional to personal education, this can be a good lunchtime activity with colleagues, or a low-cost option for a chapter educational event.</a:t>
            </a:r>
          </a:p>
          <a:p>
            <a:pPr eaLnBrk="1" hangingPunct="1">
              <a:spcBef>
                <a:spcPct val="0"/>
              </a:spcBef>
            </a:pPr>
            <a:endParaRPr lang="en-US" dirty="0" smtClean="0"/>
          </a:p>
        </p:txBody>
      </p:sp>
      <p:sp>
        <p:nvSpPr>
          <p:cNvPr id="102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67F3CB-3E12-468B-88D6-29525849769F}"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defTabSz="923925" eaLnBrk="1" hangingPunct="1">
              <a:spcBef>
                <a:spcPct val="0"/>
              </a:spcBef>
            </a:pPr>
            <a:r>
              <a:rPr lang="en-US" dirty="0" smtClean="0"/>
              <a:t>As another continuing education option, the Council of Chapters’ “Traveling Courses” provide low cost, high quality, in-person local courses to ASA Chapters. The Council of Chapters sponsors this activity by covering speaker travel expenses, honoraria, and course materials. The Chapter, in turn, covers advertising, local arrangements (including hotel and local travel) and registration ($25 for each attendee or $500 to go back to the ASA). </a:t>
            </a:r>
          </a:p>
          <a:p>
            <a:pPr defTabSz="923925" eaLnBrk="1" hangingPunct="1">
              <a:spcBef>
                <a:spcPct val="0"/>
              </a:spcBef>
            </a:pPr>
            <a:endParaRPr lang="en-US" dirty="0" smtClean="0"/>
          </a:p>
          <a:p>
            <a:pPr defTabSz="923925" eaLnBrk="1" hangingPunct="1">
              <a:spcBef>
                <a:spcPct val="0"/>
              </a:spcBef>
            </a:pPr>
            <a:r>
              <a:rPr lang="en-US" dirty="0" smtClean="0"/>
              <a:t>This year’s courses include “Applied Mixed Models”, “Applied Survival Analysis”, and “Monte Carlo Methods with R”. Application forms are on the ASA website. A traveling course can be a great local chapter activity.</a:t>
            </a:r>
          </a:p>
          <a:p>
            <a:pPr defTabSz="923925" eaLnBrk="1" hangingPunct="1">
              <a:spcBef>
                <a:spcPct val="0"/>
              </a:spcBef>
            </a:pPr>
            <a:endParaRPr lang="en-US" dirty="0" smtClean="0"/>
          </a:p>
          <a:p>
            <a:pPr defTabSz="923925" eaLnBrk="1" hangingPunct="1">
              <a:spcBef>
                <a:spcPct val="0"/>
              </a:spcBef>
            </a:pPr>
            <a:endParaRPr lang="en-US" dirty="0" smtClean="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8143F4-20C2-487E-9825-6CB1D2D6AB11}"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As you can see, there are lots of opportunities to continue your education through the ASA, and continuing education is not just JSM!! See the ASA website under the Education TAB, or contact Rick Peterson for more information. </a:t>
            </a:r>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BD7D60-2E54-45B5-AD11-D96750873E5D}" type="slidenum">
              <a:rPr lang="en-US" smtClean="0"/>
              <a:pPr fontAlgn="base">
                <a:spcBef>
                  <a:spcPct val="0"/>
                </a:spcBef>
                <a:spcAft>
                  <a:spcPct val="0"/>
                </a:spcAft>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C9824D5-E9AF-4B99-ABBE-CE92CC123337}"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832152-6D03-4D67-BAED-9DE94467A05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BB9688-907C-4474-BEBA-891F1D41FD89}"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D65A9B-00BD-4B58-9E67-B59710FA1B9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20FF454-75C2-4AEA-86C4-C82B9F3A6EA9}"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607968-0E41-4D45-8658-ABEA8922D1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D2BF3FC-F50C-496D-938B-A4FAB647849F}"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866CC0-2E24-4986-BA26-76503983DBC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BAFF17A-46E0-4940-BAD9-5E6EB563B2A2}" type="datetimeFigureOut">
              <a:rPr lang="en-US"/>
              <a:pPr>
                <a:defRPr/>
              </a:pPr>
              <a:t>8/27/2012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752D73F-3654-4ED8-86E1-F9E654D8BE2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E578F85-1904-4419-9372-C89B009B44DF}"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9A99B28-BFAE-4685-AD4F-645F353EEB7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EC5F0E7-C4B2-4E3E-B9EC-34AAA3C40F05}" type="datetimeFigureOut">
              <a:rPr lang="en-US"/>
              <a:pPr>
                <a:defRPr/>
              </a:pPr>
              <a:t>8/27/2012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1ADABF2-F54D-4E37-A90C-1E59757F43A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68CF63E-F10F-4A5C-AAEF-47D8517E3941}" type="datetimeFigureOut">
              <a:rPr lang="en-US"/>
              <a:pPr>
                <a:defRPr/>
              </a:pPr>
              <a:t>8/27/2012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9EC309-AF8A-476C-85FC-11FF517FBB1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7B3C357-F4F1-4797-BCF5-595A7FCDBC32}" type="datetimeFigureOut">
              <a:rPr lang="en-US"/>
              <a:pPr>
                <a:defRPr/>
              </a:pPr>
              <a:t>8/27/2012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87EC250-4CFA-4B8E-AA1E-17AA2FE92A4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2C5D371-369D-4B39-B04E-8068A9CCE0C3}"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E38B36-D12E-4083-B246-88A9003319A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A2C57CD-D5CA-4911-B875-15CC7A18116B}" type="datetimeFigureOut">
              <a:rPr lang="en-US"/>
              <a:pPr>
                <a:defRPr/>
              </a:pPr>
              <a:t>8/27/2012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012010-80C0-4B76-A36D-C632F9B3643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54B4789-A51F-4279-BD40-C7D559D4027B}" type="datetimeFigureOut">
              <a:rPr lang="en-US"/>
              <a:pPr>
                <a:defRPr/>
              </a:pPr>
              <a:t>8/27/2012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C871E43-3411-4052-B7F3-79A261DA2C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eo2.commpartners.com/users/amsta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ww.amstat.org/education/index.cfm" TargetMode="External"/><Relationship Id="rId3" Type="http://schemas.openxmlformats.org/officeDocument/2006/relationships/hyperlink" Target="http://www.amstat.org/education/cecoursesatjsm.cfm" TargetMode="External"/><Relationship Id="rId7" Type="http://schemas.openxmlformats.org/officeDocument/2006/relationships/hyperlink" Target="mailto:rick@amstat.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amstat.org/education/travelingcourses/index.cfm" TargetMode="External"/><Relationship Id="rId5" Type="http://schemas.openxmlformats.org/officeDocument/2006/relationships/hyperlink" Target="http://www.amstat.org/education/learnstat/index.cfm" TargetMode="External"/><Relationship Id="rId4" Type="http://schemas.openxmlformats.org/officeDocument/2006/relationships/hyperlink" Target="http://www.amstat.org/education/weblectures/index.c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50" y="274638"/>
            <a:ext cx="8674100" cy="1143000"/>
          </a:xfrm>
        </p:spPr>
        <p:txBody>
          <a:bodyPr rtlCol="0">
            <a:normAutofit fontScale="90000"/>
          </a:bodyPr>
          <a:lstStyle/>
          <a:p>
            <a:pPr eaLnBrk="1" fontAlgn="auto" hangingPunct="1">
              <a:spcAft>
                <a:spcPts val="0"/>
              </a:spcAft>
              <a:defRPr/>
            </a:pPr>
            <a:r>
              <a:rPr lang="en-US" b="1" dirty="0" smtClean="0"/>
              <a:t>CE Courses at JSM and Other Meetings</a:t>
            </a:r>
          </a:p>
        </p:txBody>
      </p:sp>
      <p:sp>
        <p:nvSpPr>
          <p:cNvPr id="2051" name="Content Placeholder 2"/>
          <p:cNvSpPr>
            <a:spLocks noGrp="1"/>
          </p:cNvSpPr>
          <p:nvPr>
            <p:ph idx="1"/>
          </p:nvPr>
        </p:nvSpPr>
        <p:spPr>
          <a:xfrm>
            <a:off x="457200" y="1600200"/>
            <a:ext cx="6921062" cy="3214687"/>
          </a:xfrm>
        </p:spPr>
        <p:txBody>
          <a:bodyPr/>
          <a:lstStyle/>
          <a:p>
            <a:pPr marL="0" indent="0" eaLnBrk="1" hangingPunct="1">
              <a:buNone/>
            </a:pPr>
            <a:r>
              <a:rPr lang="en-US" sz="4000" dirty="0" smtClean="0"/>
              <a:t>Want to take a course? </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marL="0" indent="0" eaLnBrk="1" hangingPunct="1">
              <a:buNone/>
            </a:pPr>
            <a:endParaRPr lang="en-US" dirty="0" smtClean="0"/>
          </a:p>
        </p:txBody>
      </p:sp>
      <p:pic>
        <p:nvPicPr>
          <p:cNvPr id="2053" name="Picture 2" descr="C:\Users\sgh\AppData\Local\Microsoft\Windows\Temporary Internet Files\Content.IE5\CWI30KJC\MC900089106[1].wmf"/>
          <p:cNvPicPr>
            <a:picLocks noChangeAspect="1" noChangeArrowheads="1"/>
          </p:cNvPicPr>
          <p:nvPr/>
        </p:nvPicPr>
        <p:blipFill>
          <a:blip r:embed="rId3" cstate="print"/>
          <a:srcRect/>
          <a:stretch>
            <a:fillRect/>
          </a:stretch>
        </p:blipFill>
        <p:spPr bwMode="auto">
          <a:xfrm>
            <a:off x="1306513" y="2480661"/>
            <a:ext cx="2965450" cy="2192338"/>
          </a:xfrm>
          <a:prstGeom prst="rect">
            <a:avLst/>
          </a:prstGeom>
          <a:noFill/>
          <a:ln w="9525">
            <a:noFill/>
            <a:miter lim="800000"/>
            <a:headEnd/>
            <a:tailEnd/>
          </a:ln>
        </p:spPr>
      </p:pic>
      <p:sp>
        <p:nvSpPr>
          <p:cNvPr id="3" name="TextBox 2"/>
          <p:cNvSpPr txBox="1"/>
          <p:nvPr/>
        </p:nvSpPr>
        <p:spPr>
          <a:xfrm>
            <a:off x="2002220" y="4814888"/>
            <a:ext cx="6758197" cy="1384995"/>
          </a:xfrm>
          <a:prstGeom prst="rect">
            <a:avLst/>
          </a:prstGeom>
          <a:noFill/>
        </p:spPr>
        <p:txBody>
          <a:bodyPr wrap="none" rtlCol="0">
            <a:spAutoFit/>
          </a:bodyPr>
          <a:lstStyle/>
          <a:p>
            <a:pPr marL="285750" indent="-285750">
              <a:buFont typeface="Arial" pitchFamily="34" charset="0"/>
              <a:buChar char="•"/>
            </a:pPr>
            <a:r>
              <a:rPr lang="en-US" sz="2800" dirty="0" smtClean="0">
                <a:latin typeface="+mn-lt"/>
              </a:rPr>
              <a:t>More than 20 courses offered at JSM</a:t>
            </a:r>
          </a:p>
          <a:p>
            <a:pPr marL="742950" lvl="1" indent="-285750">
              <a:buFont typeface="Arial" pitchFamily="34" charset="0"/>
              <a:buChar char="•"/>
            </a:pPr>
            <a:r>
              <a:rPr lang="en-US" sz="2800" dirty="0" smtClean="0">
                <a:latin typeface="+mn-lt"/>
              </a:rPr>
              <a:t>Duration:  4 </a:t>
            </a:r>
            <a:r>
              <a:rPr lang="en-US" sz="2800" dirty="0" err="1" smtClean="0">
                <a:latin typeface="+mn-lt"/>
              </a:rPr>
              <a:t>hr</a:t>
            </a:r>
            <a:r>
              <a:rPr lang="en-US" sz="2800" dirty="0" smtClean="0">
                <a:latin typeface="+mn-lt"/>
              </a:rPr>
              <a:t>  to  2 day</a:t>
            </a:r>
          </a:p>
          <a:p>
            <a:pPr marL="742950" lvl="1" indent="-285750">
              <a:buFont typeface="Arial" pitchFamily="34" charset="0"/>
              <a:buChar char="•"/>
            </a:pPr>
            <a:r>
              <a:rPr lang="en-US" sz="2800" dirty="0" smtClean="0">
                <a:latin typeface="+mn-lt"/>
              </a:rPr>
              <a:t>Statistical Theory to Effective Consulting</a:t>
            </a:r>
            <a:endParaRPr lang="en-US" sz="28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50" y="274638"/>
            <a:ext cx="8674100" cy="1143000"/>
          </a:xfrm>
        </p:spPr>
        <p:txBody>
          <a:bodyPr rtlCol="0">
            <a:normAutofit fontScale="90000"/>
          </a:bodyPr>
          <a:lstStyle/>
          <a:p>
            <a:pPr eaLnBrk="1" fontAlgn="auto" hangingPunct="1">
              <a:spcAft>
                <a:spcPts val="0"/>
              </a:spcAft>
              <a:defRPr/>
            </a:pPr>
            <a:r>
              <a:rPr lang="en-US" b="1" dirty="0" smtClean="0"/>
              <a:t>CE Courses at JSM and Other Meetings</a:t>
            </a:r>
          </a:p>
        </p:txBody>
      </p:sp>
      <p:sp>
        <p:nvSpPr>
          <p:cNvPr id="2051" name="Content Placeholder 2"/>
          <p:cNvSpPr>
            <a:spLocks noGrp="1"/>
          </p:cNvSpPr>
          <p:nvPr>
            <p:ph idx="1"/>
          </p:nvPr>
        </p:nvSpPr>
        <p:spPr/>
        <p:txBody>
          <a:bodyPr/>
          <a:lstStyle/>
          <a:p>
            <a:pPr eaLnBrk="1" hangingPunct="1"/>
            <a:r>
              <a:rPr lang="en-US" sz="2800" dirty="0" smtClean="0"/>
              <a:t>Submit Proposal to Advisory Committee for Continuing Education </a:t>
            </a:r>
          </a:p>
          <a:p>
            <a:pPr eaLnBrk="1" hangingPunct="1"/>
            <a:r>
              <a:rPr lang="en-US" sz="2800" dirty="0" smtClean="0"/>
              <a:t>Guidelines on ASA website -  Education tab</a:t>
            </a:r>
          </a:p>
          <a:p>
            <a:pPr eaLnBrk="1" hangingPunct="1"/>
            <a:endParaRPr lang="en-US" dirty="0" smtClean="0"/>
          </a:p>
          <a:p>
            <a:pPr eaLnBrk="1" hangingPunct="1"/>
            <a:endParaRPr lang="en-US" dirty="0" smtClean="0"/>
          </a:p>
          <a:p>
            <a:pPr eaLnBrk="1" hangingPunct="1"/>
            <a:endParaRPr lang="en-US" dirty="0" smtClean="0"/>
          </a:p>
          <a:p>
            <a:pPr marL="0" indent="0" eaLnBrk="1" hangingPunct="1">
              <a:buNone/>
            </a:pPr>
            <a:r>
              <a:rPr lang="en-US" sz="4000" dirty="0" smtClean="0"/>
              <a:t>Want to give a course? </a:t>
            </a:r>
          </a:p>
        </p:txBody>
      </p:sp>
      <p:pic>
        <p:nvPicPr>
          <p:cNvPr id="2052" name="Picture 1" descr="C:\Users\sgh\AppData\Local\Microsoft\Windows\Temporary Internet Files\Content.IE5\7XZVXI8V\MC900233582[1].wmf"/>
          <p:cNvPicPr>
            <a:picLocks noChangeAspect="1" noChangeArrowheads="1"/>
          </p:cNvPicPr>
          <p:nvPr/>
        </p:nvPicPr>
        <p:blipFill>
          <a:blip r:embed="rId3" cstate="print"/>
          <a:srcRect/>
          <a:stretch>
            <a:fillRect/>
          </a:stretch>
        </p:blipFill>
        <p:spPr bwMode="auto">
          <a:xfrm>
            <a:off x="6105525" y="3484563"/>
            <a:ext cx="2132013" cy="2867025"/>
          </a:xfrm>
          <a:prstGeom prst="rect">
            <a:avLst/>
          </a:prstGeom>
          <a:noFill/>
          <a:ln w="9525">
            <a:noFill/>
            <a:miter lim="800000"/>
            <a:headEnd/>
            <a:tailEnd/>
          </a:ln>
        </p:spPr>
      </p:pic>
    </p:spTree>
    <p:extLst>
      <p:ext uri="{BB962C8B-B14F-4D97-AF65-F5344CB8AC3E}">
        <p14:creationId xmlns:p14="http://schemas.microsoft.com/office/powerpoint/2010/main" val="495305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3586" y="1813034"/>
            <a:ext cx="6842235" cy="769441"/>
          </a:xfrm>
          <a:prstGeom prst="rect">
            <a:avLst/>
          </a:prstGeom>
          <a:noFill/>
        </p:spPr>
        <p:txBody>
          <a:bodyPr wrap="square" rtlCol="0">
            <a:spAutoFit/>
          </a:bodyPr>
          <a:lstStyle/>
          <a:p>
            <a:pPr algn="ctr"/>
            <a:r>
              <a:rPr lang="en-US" sz="4400" dirty="0" smtClean="0">
                <a:latin typeface="+mn-lt"/>
              </a:rPr>
              <a:t>What if I can’t go to JSM?</a:t>
            </a:r>
            <a:endParaRPr lang="en-US" sz="4400" dirty="0">
              <a:latin typeface="+mn-lt"/>
            </a:endParaRPr>
          </a:p>
        </p:txBody>
      </p:sp>
    </p:spTree>
    <p:extLst>
      <p:ext uri="{BB962C8B-B14F-4D97-AF65-F5344CB8AC3E}">
        <p14:creationId xmlns:p14="http://schemas.microsoft.com/office/powerpoint/2010/main" val="2213171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z="4800" b="1" dirty="0" smtClean="0"/>
              <a:t>Web-based Lectures</a:t>
            </a:r>
          </a:p>
        </p:txBody>
      </p:sp>
      <p:pic>
        <p:nvPicPr>
          <p:cNvPr id="3076" name="Picture 3" descr="C:\Users\sgh\AppData\Local\Microsoft\Windows\Temporary Internet Files\Content.IE5\7XZVXI8V\MC900232383[1].wmf"/>
          <p:cNvPicPr>
            <a:picLocks noChangeAspect="1" noChangeArrowheads="1"/>
          </p:cNvPicPr>
          <p:nvPr/>
        </p:nvPicPr>
        <p:blipFill>
          <a:blip r:embed="rId3" cstate="print"/>
          <a:srcRect/>
          <a:stretch>
            <a:fillRect/>
          </a:stretch>
        </p:blipFill>
        <p:spPr bwMode="auto">
          <a:xfrm>
            <a:off x="4897438" y="4421549"/>
            <a:ext cx="3793852" cy="2115053"/>
          </a:xfrm>
          <a:prstGeom prst="rect">
            <a:avLst/>
          </a:prstGeom>
          <a:noFill/>
          <a:ln w="9525">
            <a:noFill/>
            <a:miter lim="800000"/>
            <a:headEnd/>
            <a:tailEnd/>
          </a:ln>
        </p:spPr>
      </p:pic>
      <p:sp>
        <p:nvSpPr>
          <p:cNvPr id="2" name="TextBox 1"/>
          <p:cNvSpPr txBox="1"/>
          <p:nvPr/>
        </p:nvSpPr>
        <p:spPr>
          <a:xfrm>
            <a:off x="704374" y="1734207"/>
            <a:ext cx="6772944" cy="3385542"/>
          </a:xfrm>
          <a:prstGeom prst="rect">
            <a:avLst/>
          </a:prstGeom>
          <a:noFill/>
        </p:spPr>
        <p:txBody>
          <a:bodyPr wrap="none" rtlCol="0">
            <a:spAutoFit/>
          </a:bodyPr>
          <a:lstStyle/>
          <a:p>
            <a:pPr marL="457200" indent="-457200">
              <a:buFont typeface="Arial" pitchFamily="34" charset="0"/>
              <a:buChar char="•"/>
            </a:pPr>
            <a:r>
              <a:rPr lang="en-US" sz="2800" dirty="0" smtClean="0">
                <a:latin typeface="+mn-lt"/>
              </a:rPr>
              <a:t>Seminar conducted over World Wide Web</a:t>
            </a:r>
          </a:p>
          <a:p>
            <a:endParaRPr lang="en-US" sz="2800" dirty="0">
              <a:latin typeface="+mn-lt"/>
            </a:endParaRPr>
          </a:p>
          <a:p>
            <a:pPr marL="457200" indent="-457200">
              <a:buFont typeface="Arial" pitchFamily="34" charset="0"/>
              <a:buChar char="•"/>
            </a:pPr>
            <a:r>
              <a:rPr lang="en-US" sz="2800" dirty="0" smtClean="0">
                <a:latin typeface="+mn-lt"/>
              </a:rPr>
              <a:t>Generally sponsored by Sections</a:t>
            </a:r>
          </a:p>
          <a:p>
            <a:endParaRPr lang="en-US" sz="2800" dirty="0">
              <a:latin typeface="+mn-lt"/>
            </a:endParaRPr>
          </a:p>
          <a:p>
            <a:pPr marL="457200" indent="-457200">
              <a:buFont typeface="Arial" pitchFamily="34" charset="0"/>
              <a:buChar char="•"/>
            </a:pPr>
            <a:r>
              <a:rPr lang="en-US" sz="2800" dirty="0" smtClean="0">
                <a:latin typeface="+mn-lt"/>
              </a:rPr>
              <a:t>Occur throughout the year</a:t>
            </a:r>
          </a:p>
          <a:p>
            <a:pPr marL="457200" indent="-457200">
              <a:buFont typeface="Arial" pitchFamily="34" charset="0"/>
              <a:buChar char="•"/>
            </a:pPr>
            <a:endParaRPr lang="en-US" sz="2800" dirty="0">
              <a:latin typeface="+mn-lt"/>
            </a:endParaRPr>
          </a:p>
          <a:p>
            <a:pPr marL="457200" indent="-457200">
              <a:buFont typeface="Arial" pitchFamily="34" charset="0"/>
              <a:buChar char="•"/>
            </a:pPr>
            <a:r>
              <a:rPr lang="en-US" sz="2800" dirty="0" smtClean="0">
                <a:latin typeface="+mn-lt"/>
              </a:rPr>
              <a:t>Interactive</a:t>
            </a:r>
          </a:p>
          <a:p>
            <a:endParaRPr lang="en-US"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6825" y="2414063"/>
            <a:ext cx="5580994" cy="1446550"/>
          </a:xfrm>
          <a:prstGeom prst="rect">
            <a:avLst/>
          </a:prstGeom>
          <a:noFill/>
        </p:spPr>
        <p:txBody>
          <a:bodyPr wrap="square" rtlCol="0">
            <a:spAutoFit/>
          </a:bodyPr>
          <a:lstStyle/>
          <a:p>
            <a:pPr algn="ctr"/>
            <a:r>
              <a:rPr lang="en-US" sz="4400" dirty="0" smtClean="0">
                <a:latin typeface="+mn-lt"/>
              </a:rPr>
              <a:t>Can I view Webinars on my own schedule? </a:t>
            </a:r>
            <a:endParaRPr lang="en-US" sz="4400" dirty="0">
              <a:latin typeface="+mn-lt"/>
            </a:endParaRPr>
          </a:p>
        </p:txBody>
      </p:sp>
    </p:spTree>
    <p:extLst>
      <p:ext uri="{BB962C8B-B14F-4D97-AF65-F5344CB8AC3E}">
        <p14:creationId xmlns:p14="http://schemas.microsoft.com/office/powerpoint/2010/main" val="1010341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3" descr="Learn STAT On Demand"/>
          <p:cNvPicPr>
            <a:picLocks noChangeAspect="1" noChangeArrowheads="1"/>
          </p:cNvPicPr>
          <p:nvPr/>
        </p:nvPicPr>
        <p:blipFill>
          <a:blip r:embed="rId3" cstate="print"/>
          <a:srcRect/>
          <a:stretch>
            <a:fillRect/>
          </a:stretch>
        </p:blipFill>
        <p:spPr bwMode="auto">
          <a:xfrm>
            <a:off x="817563" y="595313"/>
            <a:ext cx="4908550" cy="1703387"/>
          </a:xfrm>
          <a:prstGeom prst="rect">
            <a:avLst/>
          </a:prstGeom>
          <a:noFill/>
          <a:ln w="9525">
            <a:noFill/>
            <a:miter lim="800000"/>
            <a:headEnd/>
            <a:tailEnd/>
          </a:ln>
        </p:spPr>
      </p:pic>
      <p:sp>
        <p:nvSpPr>
          <p:cNvPr id="2" name="TextBox 1"/>
          <p:cNvSpPr txBox="1"/>
          <p:nvPr/>
        </p:nvSpPr>
        <p:spPr>
          <a:xfrm>
            <a:off x="299544" y="2986085"/>
            <a:ext cx="8376845" cy="3108543"/>
          </a:xfrm>
          <a:prstGeom prst="rect">
            <a:avLst/>
          </a:prstGeom>
          <a:noFill/>
        </p:spPr>
        <p:txBody>
          <a:bodyPr wrap="none" rtlCol="0">
            <a:spAutoFit/>
          </a:bodyPr>
          <a:lstStyle/>
          <a:p>
            <a:pPr marL="457200" indent="-457200">
              <a:buFont typeface="Arial" pitchFamily="34" charset="0"/>
              <a:buChar char="•"/>
            </a:pPr>
            <a:r>
              <a:rPr lang="en-US" sz="2800" dirty="0" smtClean="0">
                <a:latin typeface="+mn-lt"/>
              </a:rPr>
              <a:t>Previous webinars available on pay-per-view basis</a:t>
            </a:r>
          </a:p>
          <a:p>
            <a:pPr marL="457200" indent="-457200">
              <a:buFont typeface="Arial" pitchFamily="34" charset="0"/>
              <a:buChar char="•"/>
            </a:pPr>
            <a:endParaRPr lang="en-US" sz="2800" dirty="0">
              <a:latin typeface="+mn-lt"/>
            </a:endParaRPr>
          </a:p>
          <a:p>
            <a:pPr marL="457200" indent="-457200">
              <a:buFont typeface="Arial" pitchFamily="34" charset="0"/>
              <a:buChar char="•"/>
            </a:pPr>
            <a:r>
              <a:rPr lang="en-US" sz="2800" b="1" dirty="0" err="1">
                <a:latin typeface="+mn-lt"/>
                <a:hlinkClick r:id="rId4"/>
              </a:rPr>
              <a:t>LearnSTAT</a:t>
            </a:r>
            <a:r>
              <a:rPr lang="en-US" sz="2800" b="1" dirty="0">
                <a:latin typeface="+mn-lt"/>
                <a:hlinkClick r:id="rId4"/>
              </a:rPr>
              <a:t> </a:t>
            </a:r>
            <a:r>
              <a:rPr lang="en-US" sz="2800" b="1" dirty="0" err="1">
                <a:latin typeface="+mn-lt"/>
                <a:hlinkClick r:id="rId4"/>
              </a:rPr>
              <a:t>OnDemand</a:t>
            </a:r>
            <a:r>
              <a:rPr lang="en-US" sz="2800" b="1" dirty="0">
                <a:latin typeface="+mn-lt"/>
                <a:hlinkClick r:id="rId4"/>
              </a:rPr>
              <a:t> </a:t>
            </a:r>
            <a:r>
              <a:rPr lang="en-US" sz="2800" b="1" dirty="0" smtClean="0">
                <a:latin typeface="+mn-lt"/>
                <a:hlinkClick r:id="rId4"/>
              </a:rPr>
              <a:t>catalog</a:t>
            </a:r>
            <a:endParaRPr lang="en-US" sz="2800" b="1" dirty="0" smtClean="0">
              <a:latin typeface="+mn-lt"/>
            </a:endParaRPr>
          </a:p>
          <a:p>
            <a:pPr marL="457200" indent="-457200">
              <a:buFont typeface="Arial" pitchFamily="34" charset="0"/>
              <a:buChar char="•"/>
            </a:pPr>
            <a:endParaRPr lang="en-US" sz="2800" b="1" dirty="0">
              <a:latin typeface="+mn-lt"/>
            </a:endParaRPr>
          </a:p>
          <a:p>
            <a:pPr marL="457200" indent="-457200">
              <a:buFont typeface="Arial" pitchFamily="34" charset="0"/>
              <a:buChar char="•"/>
            </a:pPr>
            <a:r>
              <a:rPr lang="en-US" sz="2800" dirty="0" smtClean="0">
                <a:latin typeface="+mn-lt"/>
              </a:rPr>
              <a:t>Unrestricted number of viewers at same connection</a:t>
            </a:r>
          </a:p>
          <a:p>
            <a:pPr marL="457200" indent="-457200">
              <a:buFont typeface="Arial" pitchFamily="34" charset="0"/>
              <a:buChar char="•"/>
            </a:pPr>
            <a:endParaRPr lang="en-US" sz="2800" dirty="0">
              <a:latin typeface="+mn-lt"/>
            </a:endParaRPr>
          </a:p>
          <a:p>
            <a:pPr marL="457200" indent="-457200">
              <a:buFont typeface="Arial" pitchFamily="34" charset="0"/>
              <a:buChar char="•"/>
            </a:pPr>
            <a:endParaRPr lang="en-US" sz="2800" dirty="0">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28186" y="2446398"/>
            <a:ext cx="7378262" cy="1323439"/>
          </a:xfrm>
          <a:prstGeom prst="rect">
            <a:avLst/>
          </a:prstGeom>
          <a:noFill/>
        </p:spPr>
        <p:txBody>
          <a:bodyPr wrap="square" rtlCol="0">
            <a:spAutoFit/>
          </a:bodyPr>
          <a:lstStyle/>
          <a:p>
            <a:pPr algn="ctr"/>
            <a:r>
              <a:rPr lang="en-US" sz="4000" dirty="0" smtClean="0">
                <a:latin typeface="+mn-lt"/>
              </a:rPr>
              <a:t>Can we bring in “live” courses for a chapter or department event?</a:t>
            </a:r>
            <a:endParaRPr lang="en-US" sz="4000" dirty="0">
              <a:latin typeface="+mn-lt"/>
            </a:endParaRPr>
          </a:p>
        </p:txBody>
      </p:sp>
    </p:spTree>
    <p:extLst>
      <p:ext uri="{BB962C8B-B14F-4D97-AF65-F5344CB8AC3E}">
        <p14:creationId xmlns:p14="http://schemas.microsoft.com/office/powerpoint/2010/main" val="868416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l="12154" r="2203"/>
          <a:stretch>
            <a:fillRect/>
          </a:stretch>
        </p:blipFill>
        <p:spPr bwMode="auto">
          <a:xfrm>
            <a:off x="1277007" y="1182687"/>
            <a:ext cx="6499168" cy="3268487"/>
          </a:xfrm>
          <a:prstGeom prst="rect">
            <a:avLst/>
          </a:prstGeom>
          <a:noFill/>
          <a:ln w="9525">
            <a:noFill/>
            <a:miter lim="800000"/>
            <a:headEnd/>
            <a:tailEnd/>
          </a:ln>
        </p:spPr>
      </p:pic>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dirty="0" smtClean="0"/>
              <a:t>Council of Chapters Traveling Courses</a:t>
            </a:r>
          </a:p>
        </p:txBody>
      </p:sp>
      <p:sp>
        <p:nvSpPr>
          <p:cNvPr id="3" name="TextBox 2"/>
          <p:cNvSpPr txBox="1"/>
          <p:nvPr/>
        </p:nvSpPr>
        <p:spPr>
          <a:xfrm>
            <a:off x="238540" y="4550564"/>
            <a:ext cx="8587408" cy="2123658"/>
          </a:xfrm>
          <a:prstGeom prst="rect">
            <a:avLst/>
          </a:prstGeom>
          <a:noFill/>
        </p:spPr>
        <p:txBody>
          <a:bodyPr wrap="square" rtlCol="0">
            <a:spAutoFit/>
          </a:bodyPr>
          <a:lstStyle/>
          <a:p>
            <a:r>
              <a:rPr lang="en-US" sz="2800" dirty="0" smtClean="0">
                <a:latin typeface="+mn-lt"/>
              </a:rPr>
              <a:t>Council of Chapters covers:  Speaker travel expenses, honoraria, and course materials</a:t>
            </a:r>
          </a:p>
          <a:p>
            <a:endParaRPr lang="en-US" dirty="0">
              <a:latin typeface="+mn-lt"/>
            </a:endParaRPr>
          </a:p>
          <a:p>
            <a:r>
              <a:rPr lang="en-US" sz="2800" dirty="0" smtClean="0">
                <a:latin typeface="+mn-lt"/>
              </a:rPr>
              <a:t>Sponsor Chapter covers:  Advertising, local arrangements, and registration  ($500 go back to ASA???)</a:t>
            </a:r>
            <a:endParaRPr lang="en-US" sz="2800" dirty="0">
              <a:latin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Continuing Education: Not just JSM!!</a:t>
            </a:r>
          </a:p>
        </p:txBody>
      </p:sp>
      <p:sp>
        <p:nvSpPr>
          <p:cNvPr id="6147" name="Content Placeholder 2"/>
          <p:cNvSpPr>
            <a:spLocks noGrp="1"/>
          </p:cNvSpPr>
          <p:nvPr>
            <p:ph idx="1"/>
          </p:nvPr>
        </p:nvSpPr>
        <p:spPr>
          <a:xfrm>
            <a:off x="457200" y="1600200"/>
            <a:ext cx="8229600" cy="3522663"/>
          </a:xfrm>
        </p:spPr>
        <p:txBody>
          <a:bodyPr/>
          <a:lstStyle/>
          <a:p>
            <a:pPr eaLnBrk="1" hangingPunct="1"/>
            <a:r>
              <a:rPr lang="en-US" b="1" u="sng" smtClean="0">
                <a:hlinkClick r:id="rId3"/>
              </a:rPr>
              <a:t>CE Courses at JSM</a:t>
            </a:r>
            <a:endParaRPr lang="en-US" u="sng" smtClean="0"/>
          </a:p>
          <a:p>
            <a:pPr eaLnBrk="1" hangingPunct="1"/>
            <a:r>
              <a:rPr lang="en-US" b="1" u="sng" smtClean="0">
                <a:hlinkClick r:id="rId4"/>
              </a:rPr>
              <a:t>Web-based Lectures</a:t>
            </a:r>
            <a:endParaRPr lang="en-US" u="sng" smtClean="0"/>
          </a:p>
          <a:p>
            <a:pPr eaLnBrk="1" hangingPunct="1"/>
            <a:r>
              <a:rPr lang="en-US" b="1" u="sng" smtClean="0">
                <a:hlinkClick r:id="rId5"/>
              </a:rPr>
              <a:t>LearnSTAT OnDemand</a:t>
            </a:r>
            <a:endParaRPr lang="en-US" u="sng" smtClean="0"/>
          </a:p>
          <a:p>
            <a:pPr eaLnBrk="1" hangingPunct="1"/>
            <a:r>
              <a:rPr lang="en-US" b="1" u="sng" smtClean="0">
                <a:hlinkClick r:id="rId6"/>
              </a:rPr>
              <a:t>Council of Chapters Traveling Courses</a:t>
            </a:r>
            <a:endParaRPr lang="en-US" u="sng" smtClean="0"/>
          </a:p>
        </p:txBody>
      </p:sp>
      <p:sp>
        <p:nvSpPr>
          <p:cNvPr id="6148" name="Rectangle 3"/>
          <p:cNvSpPr>
            <a:spLocks noChangeArrowheads="1"/>
          </p:cNvSpPr>
          <p:nvPr/>
        </p:nvSpPr>
        <p:spPr bwMode="auto">
          <a:xfrm>
            <a:off x="739775" y="5616575"/>
            <a:ext cx="7866063" cy="646113"/>
          </a:xfrm>
          <a:prstGeom prst="rect">
            <a:avLst/>
          </a:prstGeom>
          <a:noFill/>
          <a:ln w="9525">
            <a:noFill/>
            <a:miter lim="800000"/>
            <a:headEnd/>
            <a:tailEnd/>
          </a:ln>
        </p:spPr>
        <p:txBody>
          <a:bodyPr>
            <a:spAutoFit/>
          </a:bodyPr>
          <a:lstStyle/>
          <a:p>
            <a:r>
              <a:rPr lang="en-US"/>
              <a:t>If you have questions about anything related to Continuing Education, please contact Rick Peterson at </a:t>
            </a:r>
            <a:r>
              <a:rPr lang="en-US" b="1">
                <a:hlinkClick r:id="rId7"/>
              </a:rPr>
              <a:t>rick@amstat.org</a:t>
            </a:r>
            <a:endParaRPr lang="en-US"/>
          </a:p>
        </p:txBody>
      </p:sp>
      <p:sp>
        <p:nvSpPr>
          <p:cNvPr id="6149" name="Rectangle 4">
            <a:hlinkClick r:id="rId8"/>
          </p:cNvPr>
          <p:cNvSpPr>
            <a:spLocks noChangeArrowheads="1"/>
          </p:cNvSpPr>
          <p:nvPr/>
        </p:nvSpPr>
        <p:spPr bwMode="auto">
          <a:xfrm>
            <a:off x="1989138" y="5086350"/>
            <a:ext cx="4519612" cy="369888"/>
          </a:xfrm>
          <a:prstGeom prst="rect">
            <a:avLst/>
          </a:prstGeom>
          <a:noFill/>
          <a:ln w="9525">
            <a:noFill/>
            <a:miter lim="800000"/>
            <a:headEnd/>
            <a:tailEnd/>
          </a:ln>
        </p:spPr>
        <p:txBody>
          <a:bodyPr wrap="none">
            <a:spAutoFit/>
          </a:bodyPr>
          <a:lstStyle/>
          <a:p>
            <a:r>
              <a:rPr lang="en-US">
                <a:hlinkClick r:id="rId8"/>
              </a:rPr>
              <a:t>http://www.amstat.org/education/index.cfm</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673</Words>
  <Application>Microsoft Office PowerPoint</Application>
  <PresentationFormat>On-screen Show (4:3)</PresentationFormat>
  <Paragraphs>66</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CE Courses at JSM and Other Meetings</vt:lpstr>
      <vt:lpstr>CE Courses at JSM and Other Meetings</vt:lpstr>
      <vt:lpstr>PowerPoint Presentation</vt:lpstr>
      <vt:lpstr>Web-based Lectures</vt:lpstr>
      <vt:lpstr>PowerPoint Presentation</vt:lpstr>
      <vt:lpstr>PowerPoint Presentation</vt:lpstr>
      <vt:lpstr>PowerPoint Presentation</vt:lpstr>
      <vt:lpstr>Council of Chapters Traveling Courses</vt:lpstr>
      <vt:lpstr>Continuing Education: Not just JSM!!</vt:lpstr>
    </vt:vector>
  </TitlesOfParts>
  <Company>Baylor College of Medicine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sgh</dc:creator>
  <cp:lastModifiedBy>Peterson, Rick</cp:lastModifiedBy>
  <cp:revision>26</cp:revision>
  <dcterms:created xsi:type="dcterms:W3CDTF">2012-01-29T22:16:53Z</dcterms:created>
  <dcterms:modified xsi:type="dcterms:W3CDTF">2012-08-27T20:07:20Z</dcterms:modified>
</cp:coreProperties>
</file>