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0" r:id="rId2"/>
    <p:sldId id="271" r:id="rId3"/>
    <p:sldId id="272" r:id="rId4"/>
    <p:sldId id="273"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28" autoAdjust="0"/>
  </p:normalViewPr>
  <p:slideViewPr>
    <p:cSldViewPr>
      <p:cViewPr>
        <p:scale>
          <a:sx n="54" d="100"/>
          <a:sy n="54" d="100"/>
        </p:scale>
        <p:origin x="-972" y="-72"/>
      </p:cViewPr>
      <p:guideLst>
        <p:guide orient="horz" pos="2160"/>
        <p:guide pos="2880"/>
      </p:guideLst>
    </p:cSldViewPr>
  </p:slideViewPr>
  <p:notesTextViewPr>
    <p:cViewPr>
      <p:scale>
        <a:sx n="100" d="100"/>
        <a:sy n="100" d="100"/>
      </p:scale>
      <p:origin x="0" y="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0B147B-86CD-47AD-9931-FBFC86C8C178}" type="datetimeFigureOut">
              <a:rPr lang="en-US" smtClean="0"/>
              <a:pPr/>
              <a:t>8/27/2012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6E3D4C-5048-49ED-AE47-23D966151C68}" type="slidenum">
              <a:rPr lang="en-US" smtClean="0"/>
              <a:pPr/>
              <a:t>‹#›</a:t>
            </a:fld>
            <a:endParaRPr lang="en-US"/>
          </a:p>
        </p:txBody>
      </p:sp>
    </p:spTree>
    <p:extLst>
      <p:ext uri="{BB962C8B-B14F-4D97-AF65-F5344CB8AC3E}">
        <p14:creationId xmlns:p14="http://schemas.microsoft.com/office/powerpoint/2010/main" val="411855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CSP is different from JSM.</a:t>
            </a:r>
            <a:r>
              <a:rPr lang="en-US" b="1" baseline="0" dirty="0" smtClean="0"/>
              <a:t>  </a:t>
            </a:r>
            <a:r>
              <a:rPr lang="en-US" b="0" baseline="0" dirty="0" smtClean="0"/>
              <a:t>JSM, Joint Statistical Meetings, is the largest annual meeting of statisticians held in North America.  JSM is done in conjunction with several statistical societies and is lead by the American Statistical Association.  CSP, Conference on Statistical Practice, started in 2012, has a different focus.</a:t>
            </a:r>
            <a:endParaRPr lang="en-US" b="1" dirty="0" smtClean="0"/>
          </a:p>
          <a:p>
            <a:pPr marL="698791" lvl="1" indent="-232930">
              <a:buFont typeface="+mj-lt"/>
              <a:buAutoNum type="arabicPeriod"/>
            </a:pPr>
            <a:r>
              <a:rPr lang="en-US" b="1" dirty="0" smtClean="0"/>
              <a:t>Purpose</a:t>
            </a:r>
          </a:p>
          <a:p>
            <a:pPr marL="1164653" lvl="2" indent="-232930"/>
            <a:r>
              <a:rPr lang="en-US" b="0" dirty="0" smtClean="0"/>
              <a:t>The</a:t>
            </a:r>
            <a:r>
              <a:rPr lang="en-US" b="0" baseline="0" dirty="0" smtClean="0"/>
              <a:t> purpose is to serve the needs of those who engage in statistical analysis, design, and consulting as a major component of their job</a:t>
            </a:r>
            <a:endParaRPr lang="en-US" b="0" dirty="0" smtClean="0"/>
          </a:p>
          <a:p>
            <a:pPr marL="698791" lvl="1" indent="-232930">
              <a:buFont typeface="+mj-lt"/>
              <a:buAutoNum type="arabicPeriod"/>
            </a:pPr>
            <a:r>
              <a:rPr lang="en-US" b="1" dirty="0" smtClean="0"/>
              <a:t>Format of meeting is different</a:t>
            </a:r>
          </a:p>
          <a:p>
            <a:pPr marL="1164653" lvl="2" indent="-232930"/>
            <a:r>
              <a:rPr lang="en-US" dirty="0" smtClean="0"/>
              <a:t>The conference is a three-day event with an opening plenary session, full- and half-day short courses, concurrent invited paper and contributed poster sessions, innovative tutorials and exhibits, a closing session.  Specifically designed</a:t>
            </a:r>
            <a:r>
              <a:rPr lang="en-US" baseline="0" dirty="0" smtClean="0"/>
              <a:t> not to overlap with JSM.</a:t>
            </a:r>
            <a:endParaRPr lang="en-US" dirty="0" smtClean="0"/>
          </a:p>
          <a:p>
            <a:pPr marL="698791" lvl="1" indent="-232930">
              <a:buFont typeface="+mj-lt"/>
              <a:buAutoNum type="arabicPeriod"/>
            </a:pPr>
            <a:r>
              <a:rPr lang="en-US" b="1" dirty="0" smtClean="0"/>
              <a:t>Focus on applied topics</a:t>
            </a:r>
          </a:p>
          <a:p>
            <a:pPr marL="1164653" lvl="2" indent="-232930"/>
            <a:r>
              <a:rPr lang="en-US" dirty="0" smtClean="0"/>
              <a:t>Specific focus on applied topics which will vary from year to year.  In 2012, the applied focus is on business analytics and R&amp;D, operations and engineering.</a:t>
            </a:r>
          </a:p>
          <a:p>
            <a:pPr marL="698791" lvl="1" indent="-232930">
              <a:buFont typeface="+mj-lt"/>
              <a:buAutoNum type="arabicPeriod"/>
            </a:pPr>
            <a:r>
              <a:rPr lang="en-US" b="1" dirty="0" smtClean="0"/>
              <a:t> Educational component focused on soft skills</a:t>
            </a:r>
          </a:p>
          <a:p>
            <a:pPr marL="1164653" lvl="2" indent="-232930"/>
            <a:r>
              <a:rPr lang="en-US" dirty="0" smtClean="0"/>
              <a:t>Short courses will be aimed at communication, impact, and career development.  </a:t>
            </a:r>
          </a:p>
          <a:p>
            <a:pPr marL="698791" lvl="1" indent="-232930">
              <a:buFont typeface="+mj-lt"/>
              <a:buAutoNum type="arabicPeriod"/>
            </a:pPr>
            <a:r>
              <a:rPr lang="en-US" b="1" dirty="0" smtClean="0"/>
              <a:t>Location will vary every year (same</a:t>
            </a:r>
            <a:r>
              <a:rPr lang="en-US" b="1" baseline="0" dirty="0" smtClean="0"/>
              <a:t> as JSM)</a:t>
            </a:r>
          </a:p>
          <a:p>
            <a:pPr marL="698791" lvl="1" indent="-232930">
              <a:buFont typeface="+mj-lt"/>
              <a:buAutoNum type="arabicPeriod"/>
            </a:pPr>
            <a:endParaRPr lang="en-US" b="1" baseline="0" dirty="0" smtClean="0"/>
          </a:p>
          <a:p>
            <a:pPr marL="232905" indent="-232930"/>
            <a:r>
              <a:rPr lang="en-US" b="1" baseline="0" dirty="0" smtClean="0"/>
              <a:t>http://www.amstat.org/meetings/csp/2013/conferenceinfo.cfm </a:t>
            </a:r>
          </a:p>
        </p:txBody>
      </p:sp>
      <p:sp>
        <p:nvSpPr>
          <p:cNvPr id="4" name="Slide Number Placeholder 3"/>
          <p:cNvSpPr>
            <a:spLocks noGrp="1"/>
          </p:cNvSpPr>
          <p:nvPr>
            <p:ph type="sldNum" sz="quarter" idx="10"/>
          </p:nvPr>
        </p:nvSpPr>
        <p:spPr/>
        <p:txBody>
          <a:bodyPr/>
          <a:lstStyle/>
          <a:p>
            <a:fld id="{7EB3F1EA-8B74-4061-80E8-F67DC190802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Meet other:</a:t>
            </a:r>
            <a:endParaRPr lang="en-US" dirty="0" smtClean="0"/>
          </a:p>
          <a:p>
            <a:pPr lvl="1">
              <a:buFont typeface="Arial" pitchFamily="34" charset="0"/>
              <a:buChar char="•"/>
            </a:pPr>
            <a:r>
              <a:rPr lang="en-US" b="1" dirty="0" smtClean="0"/>
              <a:t> </a:t>
            </a:r>
            <a:r>
              <a:rPr lang="en-US" dirty="0" smtClean="0"/>
              <a:t>Statisticians</a:t>
            </a:r>
          </a:p>
          <a:p>
            <a:pPr lvl="1">
              <a:buFont typeface="Arial" pitchFamily="34" charset="0"/>
              <a:buChar char="•"/>
            </a:pPr>
            <a:r>
              <a:rPr lang="en-US" dirty="0" smtClean="0"/>
              <a:t> Data analysts</a:t>
            </a:r>
          </a:p>
          <a:p>
            <a:pPr lvl="1">
              <a:buFont typeface="Arial" pitchFamily="34" charset="0"/>
              <a:buChar char="•"/>
            </a:pPr>
            <a:r>
              <a:rPr lang="en-US" dirty="0" smtClean="0"/>
              <a:t> Researchers</a:t>
            </a:r>
          </a:p>
          <a:p>
            <a:pPr lvl="1">
              <a:buFont typeface="Arial" pitchFamily="34" charset="0"/>
              <a:buChar char="•"/>
            </a:pPr>
            <a:r>
              <a:rPr lang="en-US" dirty="0" smtClean="0"/>
              <a:t> Scientists</a:t>
            </a:r>
          </a:p>
          <a:p>
            <a:endParaRPr lang="en-US" dirty="0" smtClean="0"/>
          </a:p>
          <a:p>
            <a:r>
              <a:rPr lang="en-US" b="1" dirty="0" smtClean="0"/>
              <a:t>Take short courses</a:t>
            </a:r>
          </a:p>
          <a:p>
            <a:pPr lvl="1">
              <a:buFont typeface="Arial" pitchFamily="34" charset="0"/>
              <a:buChar char="•"/>
            </a:pPr>
            <a:r>
              <a:rPr lang="en-US" b="1" dirty="0" smtClean="0"/>
              <a:t> </a:t>
            </a:r>
            <a:r>
              <a:rPr lang="en-US" b="0" dirty="0" smtClean="0"/>
              <a:t>Topics</a:t>
            </a:r>
            <a:r>
              <a:rPr lang="en-US" b="0" baseline="0" dirty="0" smtClean="0"/>
              <a:t> include areas such as networking, collaborating across disciplines, best practices in statistical consulting, and accreditation.</a:t>
            </a:r>
            <a:endParaRPr lang="en-US" b="1" dirty="0" smtClean="0"/>
          </a:p>
          <a:p>
            <a:endParaRPr lang="en-US" dirty="0" smtClean="0"/>
          </a:p>
          <a:p>
            <a:r>
              <a:rPr lang="en-US" b="1" dirty="0" smtClean="0"/>
              <a:t>Focus</a:t>
            </a:r>
            <a:r>
              <a:rPr lang="en-US" b="1" baseline="0" dirty="0" smtClean="0"/>
              <a:t> on applied topics</a:t>
            </a:r>
            <a:endParaRPr lang="en-US" b="1" dirty="0" smtClean="0"/>
          </a:p>
          <a:p>
            <a:pPr lvl="1">
              <a:buFont typeface="Arial" pitchFamily="34" charset="0"/>
              <a:buChar char="•"/>
            </a:pPr>
            <a:r>
              <a:rPr lang="en-US" b="1" baseline="0" dirty="0" smtClean="0"/>
              <a:t> </a:t>
            </a:r>
            <a:r>
              <a:rPr lang="en-US" b="0" baseline="0" dirty="0" smtClean="0"/>
              <a:t>Learn new statistical methodologies and best practices in statistical analysis, consulting, and statistical programming.</a:t>
            </a:r>
            <a:endParaRPr lang="en-US" b="1" dirty="0" smtClean="0"/>
          </a:p>
        </p:txBody>
      </p:sp>
      <p:sp>
        <p:nvSpPr>
          <p:cNvPr id="4" name="Slide Number Placeholder 3"/>
          <p:cNvSpPr>
            <a:spLocks noGrp="1"/>
          </p:cNvSpPr>
          <p:nvPr>
            <p:ph type="sldNum" sz="quarter" idx="10"/>
          </p:nvPr>
        </p:nvSpPr>
        <p:spPr/>
        <p:txBody>
          <a:bodyPr/>
          <a:lstStyle/>
          <a:p>
            <a:fld id="{7EB3F1EA-8B74-4061-80E8-F67DC190802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Where:</a:t>
            </a:r>
          </a:p>
          <a:p>
            <a:pPr lvl="1">
              <a:buFont typeface="Arial" pitchFamily="34" charset="0"/>
              <a:buChar char="•"/>
            </a:pPr>
            <a:r>
              <a:rPr lang="en-US" dirty="0" smtClean="0"/>
              <a:t>  Planned as an annual conference.  Conference locations will change yearly.  In 2012, CSP was held</a:t>
            </a:r>
            <a:r>
              <a:rPr lang="en-US" baseline="0" dirty="0" smtClean="0"/>
              <a:t> in Orlando, FL.  The 2013 CSP is planned for New Orleans, LA.  </a:t>
            </a: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r>
              <a:rPr lang="en-US" b="1" dirty="0" smtClean="0"/>
              <a:t>How to participate?</a:t>
            </a:r>
          </a:p>
          <a:p>
            <a:pPr lvl="1">
              <a:buFont typeface="Arial" pitchFamily="34" charset="0"/>
              <a:buChar char="•"/>
            </a:pPr>
            <a:r>
              <a:rPr lang="en-US" dirty="0" smtClean="0"/>
              <a:t>  Attendance is open to all</a:t>
            </a:r>
          </a:p>
          <a:p>
            <a:pPr lvl="1">
              <a:buFont typeface="Arial" pitchFamily="34" charset="0"/>
              <a:buChar char="•"/>
            </a:pPr>
            <a:r>
              <a:rPr lang="en-US" dirty="0" smtClean="0"/>
              <a:t>  Invited presenters are determined by the Conference committee</a:t>
            </a:r>
          </a:p>
          <a:p>
            <a:pPr lvl="1">
              <a:buFont typeface="Arial" pitchFamily="34" charset="0"/>
              <a:buChar char="•"/>
            </a:pPr>
            <a:r>
              <a:rPr lang="en-US" dirty="0" smtClean="0"/>
              <a:t>  Abstracts may be submitted for contributed posters.</a:t>
            </a:r>
            <a:r>
              <a:rPr lang="en-US" baseline="0" dirty="0" smtClean="0"/>
              <a:t>  Proposals are due May 11, 2012 for CSP 2013.</a:t>
            </a:r>
            <a:endParaRPr lang="en-US" dirty="0" smtClean="0"/>
          </a:p>
          <a:p>
            <a:pPr lvl="0">
              <a:buFont typeface="Arial" pitchFamily="34" charset="0"/>
              <a:buChar char="•"/>
            </a:pPr>
            <a:endParaRPr lang="en-US" dirty="0" smtClean="0"/>
          </a:p>
          <a:p>
            <a:pPr lvl="0">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7EB3F1EA-8B74-4061-80E8-F67DC19080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Organizing body</a:t>
            </a:r>
          </a:p>
          <a:p>
            <a:pPr lvl="1">
              <a:buFont typeface="Arial" pitchFamily="34" charset="0"/>
              <a:buChar char="•"/>
            </a:pPr>
            <a:r>
              <a:rPr lang="en-US" dirty="0" smtClean="0"/>
              <a:t>   The Conference on Statistical Practice Steering Committee has six members appointed by the ASA President-Elect and up to nine more members appointed by the chair of the CSPSC.</a:t>
            </a:r>
          </a:p>
          <a:p>
            <a:pPr lvl="1">
              <a:buFont typeface="Arial" pitchFamily="34" charset="0"/>
              <a:buChar char="•"/>
            </a:pPr>
            <a:endParaRPr lang="en-US" dirty="0" smtClean="0"/>
          </a:p>
          <a:p>
            <a:pPr lvl="0">
              <a:buFont typeface="Arial" pitchFamily="34" charset="0"/>
              <a:buNone/>
            </a:pPr>
            <a:endParaRPr lang="en-US" dirty="0" smtClean="0"/>
          </a:p>
          <a:p>
            <a:pPr lvl="0">
              <a:buFont typeface="Arial" pitchFamily="34" charset="0"/>
              <a:buNone/>
            </a:pPr>
            <a:r>
              <a:rPr lang="en-US" b="1" dirty="0" smtClean="0"/>
              <a:t>Volunteer</a:t>
            </a:r>
            <a:r>
              <a:rPr lang="en-US" b="1" baseline="0" dirty="0" smtClean="0"/>
              <a:t> for planning committee</a:t>
            </a:r>
          </a:p>
          <a:p>
            <a:pPr lvl="1">
              <a:buFont typeface="Arial" pitchFamily="34" charset="0"/>
              <a:buChar char="•"/>
            </a:pPr>
            <a:r>
              <a:rPr lang="en-US" b="0" baseline="0" smtClean="0"/>
              <a:t>http</a:t>
            </a:r>
            <a:r>
              <a:rPr lang="en-US" b="0" baseline="0" dirty="0" smtClean="0"/>
              <a:t>://www.amstat.org/committees/committeelist.cfm </a:t>
            </a:r>
            <a:endParaRPr lang="en-US" b="0" dirty="0" smtClean="0"/>
          </a:p>
        </p:txBody>
      </p:sp>
      <p:sp>
        <p:nvSpPr>
          <p:cNvPr id="4" name="Slide Number Placeholder 3"/>
          <p:cNvSpPr>
            <a:spLocks noGrp="1"/>
          </p:cNvSpPr>
          <p:nvPr>
            <p:ph type="sldNum" sz="quarter" idx="10"/>
          </p:nvPr>
        </p:nvSpPr>
        <p:spPr/>
        <p:txBody>
          <a:bodyPr/>
          <a:lstStyle/>
          <a:p>
            <a:fld id="{7EB3F1EA-8B74-4061-80E8-F67DC190802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4" descr="PPT background_new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p:nvPr>
        </p:nvSpPr>
        <p:spPr>
          <a:xfrm>
            <a:off x="2590800" y="1600200"/>
            <a:ext cx="6096000" cy="1981200"/>
          </a:xfrm>
        </p:spPr>
        <p:txBody>
          <a:bodyPr/>
          <a:lstStyle>
            <a:lvl1pPr algn="ctr">
              <a:defRPr/>
            </a:lvl1pPr>
          </a:lstStyle>
          <a:p>
            <a:pPr lvl="0"/>
            <a:r>
              <a:rPr lang="en-US" noProof="0" smtClean="0"/>
              <a:t>Click to edit Master title style</a:t>
            </a:r>
          </a:p>
        </p:txBody>
      </p:sp>
      <p:sp>
        <p:nvSpPr>
          <p:cNvPr id="16388" name="Rectangle 4"/>
          <p:cNvSpPr>
            <a:spLocks noGrp="1" noChangeArrowheads="1"/>
          </p:cNvSpPr>
          <p:nvPr>
            <p:ph type="subTitle" idx="1"/>
          </p:nvPr>
        </p:nvSpPr>
        <p:spPr>
          <a:xfrm>
            <a:off x="2514600" y="3657600"/>
            <a:ext cx="6172200" cy="1219200"/>
          </a:xfrm>
        </p:spPr>
        <p:txBody>
          <a:bodyPr/>
          <a:lstStyle>
            <a:lvl1pPr marL="0" indent="0" algn="ctr">
              <a:buFontTx/>
              <a:buNone/>
              <a:defRPr sz="2000">
                <a:latin typeface="Arial Italic" pitchFamily="1" charset="0"/>
              </a:defRPr>
            </a:lvl1pPr>
          </a:lstStyle>
          <a:p>
            <a:pPr lvl="0"/>
            <a:r>
              <a:rPr lang="en-US" noProof="0" smtClean="0"/>
              <a:t>Click to edit Master subtitle style</a:t>
            </a:r>
          </a:p>
        </p:txBody>
      </p:sp>
    </p:spTree>
    <p:extLst>
      <p:ext uri="{BB962C8B-B14F-4D97-AF65-F5344CB8AC3E}">
        <p14:creationId xmlns:p14="http://schemas.microsoft.com/office/powerpoint/2010/main" val="3031115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787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422974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128285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241339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141195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240008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256098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394929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299741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CCDA4A4-F38E-47BC-870E-9E6BB7E465B4}" type="slidenum">
              <a:rPr lang="en-US" smtClean="0"/>
              <a:pPr/>
              <a:t>‹#›</a:t>
            </a:fld>
            <a:endParaRPr lang="en-US"/>
          </a:p>
        </p:txBody>
      </p:sp>
    </p:spTree>
    <p:extLst>
      <p:ext uri="{BB962C8B-B14F-4D97-AF65-F5344CB8AC3E}">
        <p14:creationId xmlns:p14="http://schemas.microsoft.com/office/powerpoint/2010/main" val="169134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PT background_new"/>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762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3"/>
          <p:cNvSpPr>
            <a:spLocks noGrp="1" noChangeArrowheads="1"/>
          </p:cNvSpPr>
          <p:nvPr>
            <p:ph type="body" idx="1"/>
          </p:nvPr>
        </p:nvSpPr>
        <p:spPr bwMode="auto">
          <a:xfrm>
            <a:off x="304800" y="1219200"/>
            <a:ext cx="8610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315200" y="65532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004B8E"/>
                </a:solidFill>
                <a:ea typeface="+mn-ea"/>
                <a:cs typeface="Arial" charset="0"/>
              </a:defRPr>
            </a:lvl1pPr>
          </a:lstStyle>
          <a:p>
            <a:fld id="{DCCDA4A4-F38E-47BC-870E-9E6BB7E465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txStyles>
    <p:titleStyle>
      <a:lvl1pPr algn="l" rtl="0" eaLnBrk="1" fontAlgn="base" hangingPunct="1">
        <a:spcBef>
          <a:spcPct val="0"/>
        </a:spcBef>
        <a:spcAft>
          <a:spcPct val="0"/>
        </a:spcAft>
        <a:defRPr sz="2400">
          <a:solidFill>
            <a:srgbClr val="004B8E"/>
          </a:solidFill>
          <a:latin typeface="+mj-lt"/>
          <a:ea typeface="+mj-ea"/>
          <a:cs typeface="+mj-cs"/>
        </a:defRPr>
      </a:lvl1pPr>
      <a:lvl2pPr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2pPr>
      <a:lvl3pPr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3pPr>
      <a:lvl4pPr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4pPr>
      <a:lvl5pPr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5pPr>
      <a:lvl6pPr marL="457200"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6pPr>
      <a:lvl7pPr marL="914400"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7pPr>
      <a:lvl8pPr marL="1371600"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8pPr>
      <a:lvl9pPr marL="1828800" algn="l" rtl="0" eaLnBrk="1" fontAlgn="base" hangingPunct="1">
        <a:spcBef>
          <a:spcPct val="0"/>
        </a:spcBef>
        <a:spcAft>
          <a:spcPct val="0"/>
        </a:spcAft>
        <a:defRPr sz="2400">
          <a:solidFill>
            <a:srgbClr val="004B8E"/>
          </a:solidFill>
          <a:latin typeface="Arial Bold" pitchFamily="1" charset="0"/>
          <a:ea typeface="ＭＳ Ｐゴシック" pitchFamily="1" charset="-128"/>
        </a:defRPr>
      </a:lvl9pPr>
    </p:titleStyle>
    <p:bodyStyle>
      <a:lvl1pPr marL="342900" indent="-342900" algn="l" rtl="0" eaLnBrk="1" fontAlgn="base" hangingPunct="1">
        <a:spcBef>
          <a:spcPct val="20000"/>
        </a:spcBef>
        <a:spcAft>
          <a:spcPct val="0"/>
        </a:spcAft>
        <a:buChar char="•"/>
        <a:defRPr>
          <a:solidFill>
            <a:srgbClr val="004B8E"/>
          </a:solidFill>
          <a:latin typeface="+mn-lt"/>
          <a:ea typeface="+mn-ea"/>
          <a:cs typeface="+mn-cs"/>
        </a:defRPr>
      </a:lvl1pPr>
      <a:lvl2pPr marL="742950" indent="-285750" algn="l" rtl="0" eaLnBrk="1" fontAlgn="base" hangingPunct="1">
        <a:spcBef>
          <a:spcPct val="20000"/>
        </a:spcBef>
        <a:spcAft>
          <a:spcPct val="0"/>
        </a:spcAft>
        <a:buChar char="–"/>
        <a:defRPr>
          <a:solidFill>
            <a:srgbClr val="004B8E"/>
          </a:solidFill>
          <a:latin typeface="+mn-lt"/>
          <a:ea typeface="+mn-ea"/>
        </a:defRPr>
      </a:lvl2pPr>
      <a:lvl3pPr marL="1143000" indent="-228600" algn="l" rtl="0" eaLnBrk="1" fontAlgn="base" hangingPunct="1">
        <a:spcBef>
          <a:spcPct val="20000"/>
        </a:spcBef>
        <a:spcAft>
          <a:spcPct val="0"/>
        </a:spcAft>
        <a:buChar char="•"/>
        <a:defRPr>
          <a:solidFill>
            <a:srgbClr val="004B8E"/>
          </a:solidFill>
          <a:latin typeface="+mn-lt"/>
          <a:ea typeface="+mn-ea"/>
        </a:defRPr>
      </a:lvl3pPr>
      <a:lvl4pPr marL="1600200" indent="-228600" algn="l" rtl="0" eaLnBrk="1" fontAlgn="base" hangingPunct="1">
        <a:spcBef>
          <a:spcPct val="20000"/>
        </a:spcBef>
        <a:spcAft>
          <a:spcPct val="0"/>
        </a:spcAft>
        <a:buChar char="–"/>
        <a:defRPr>
          <a:solidFill>
            <a:srgbClr val="004B8E"/>
          </a:solidFill>
          <a:latin typeface="+mn-lt"/>
          <a:ea typeface="+mn-ea"/>
        </a:defRPr>
      </a:lvl4pPr>
      <a:lvl5pPr marL="2057400" indent="-228600" algn="l" rtl="0" eaLnBrk="1" fontAlgn="base" hangingPunct="1">
        <a:spcBef>
          <a:spcPct val="20000"/>
        </a:spcBef>
        <a:spcAft>
          <a:spcPct val="0"/>
        </a:spcAft>
        <a:buChar char="»"/>
        <a:defRPr>
          <a:solidFill>
            <a:srgbClr val="004B8E"/>
          </a:solidFill>
          <a:latin typeface="+mn-lt"/>
          <a:ea typeface="+mn-ea"/>
        </a:defRPr>
      </a:lvl5pPr>
      <a:lvl6pPr marL="2514600" indent="-228600" algn="l" rtl="0" eaLnBrk="1" fontAlgn="base" hangingPunct="1">
        <a:spcBef>
          <a:spcPct val="20000"/>
        </a:spcBef>
        <a:spcAft>
          <a:spcPct val="0"/>
        </a:spcAft>
        <a:buChar char="»"/>
        <a:defRPr>
          <a:solidFill>
            <a:srgbClr val="004B8E"/>
          </a:solidFill>
          <a:latin typeface="+mn-lt"/>
          <a:ea typeface="+mn-ea"/>
        </a:defRPr>
      </a:lvl6pPr>
      <a:lvl7pPr marL="2971800" indent="-228600" algn="l" rtl="0" eaLnBrk="1" fontAlgn="base" hangingPunct="1">
        <a:spcBef>
          <a:spcPct val="20000"/>
        </a:spcBef>
        <a:spcAft>
          <a:spcPct val="0"/>
        </a:spcAft>
        <a:buChar char="»"/>
        <a:defRPr>
          <a:solidFill>
            <a:srgbClr val="004B8E"/>
          </a:solidFill>
          <a:latin typeface="+mn-lt"/>
          <a:ea typeface="+mn-ea"/>
        </a:defRPr>
      </a:lvl7pPr>
      <a:lvl8pPr marL="3429000" indent="-228600" algn="l" rtl="0" eaLnBrk="1" fontAlgn="base" hangingPunct="1">
        <a:spcBef>
          <a:spcPct val="20000"/>
        </a:spcBef>
        <a:spcAft>
          <a:spcPct val="0"/>
        </a:spcAft>
        <a:buChar char="»"/>
        <a:defRPr>
          <a:solidFill>
            <a:srgbClr val="004B8E"/>
          </a:solidFill>
          <a:latin typeface="+mn-lt"/>
          <a:ea typeface="+mn-ea"/>
        </a:defRPr>
      </a:lvl8pPr>
      <a:lvl9pPr marL="3886200" indent="-228600" algn="l" rtl="0" eaLnBrk="1" fontAlgn="base" hangingPunct="1">
        <a:spcBef>
          <a:spcPct val="20000"/>
        </a:spcBef>
        <a:spcAft>
          <a:spcPct val="0"/>
        </a:spcAft>
        <a:buChar char="»"/>
        <a:defRPr>
          <a:solidFill>
            <a:srgbClr val="004B8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533401"/>
            <a:ext cx="77724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Conference on Statistical Practice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191000" y="2568476"/>
            <a:ext cx="4495800" cy="2539157"/>
          </a:xfrm>
          <a:prstGeom prst="rect">
            <a:avLst/>
          </a:prstGeom>
          <a:noFill/>
        </p:spPr>
        <p:txBody>
          <a:bodyPr wrap="square" rtlCol="0">
            <a:spAutoFit/>
          </a:bodyPr>
          <a:lstStyle/>
          <a:p>
            <a:r>
              <a:rPr lang="en-US" sz="3200" b="1" dirty="0" smtClean="0"/>
              <a:t>Aimed at professionals who engaged in: </a:t>
            </a:r>
          </a:p>
          <a:p>
            <a:endParaRPr lang="en-US" sz="1100" b="1" dirty="0" smtClean="0"/>
          </a:p>
          <a:p>
            <a:pPr lvl="1">
              <a:buFont typeface="Arial" pitchFamily="34" charset="0"/>
              <a:buChar char="•"/>
            </a:pPr>
            <a:r>
              <a:rPr lang="en-US" sz="2800" dirty="0" smtClean="0"/>
              <a:t> Statistical analysis </a:t>
            </a:r>
          </a:p>
          <a:p>
            <a:pPr lvl="1">
              <a:buFont typeface="Arial" pitchFamily="34" charset="0"/>
              <a:buChar char="•"/>
            </a:pPr>
            <a:r>
              <a:rPr lang="en-US" sz="2800" dirty="0" smtClean="0"/>
              <a:t> Statistical design </a:t>
            </a:r>
          </a:p>
          <a:p>
            <a:pPr lvl="1">
              <a:buFont typeface="Arial" pitchFamily="34" charset="0"/>
              <a:buChar char="•"/>
            </a:pPr>
            <a:r>
              <a:rPr lang="en-US" sz="2800" dirty="0" smtClean="0"/>
              <a:t> Statistical consulting</a:t>
            </a:r>
            <a:endParaRPr lang="en-US" sz="2800" dirty="0"/>
          </a:p>
        </p:txBody>
      </p:sp>
      <p:pic>
        <p:nvPicPr>
          <p:cNvPr id="14" name="Picture 13"/>
          <p:cNvPicPr>
            <a:picLocks noChangeAspect="1" noChangeArrowheads="1"/>
          </p:cNvPicPr>
          <p:nvPr/>
        </p:nvPicPr>
        <p:blipFill>
          <a:blip r:embed="rId3" cstate="print"/>
          <a:srcRect l="26953" t="67708" r="64453" b="3125"/>
          <a:stretch>
            <a:fillRect/>
          </a:stretch>
        </p:blipFill>
        <p:spPr bwMode="auto">
          <a:xfrm>
            <a:off x="762001" y="2251059"/>
            <a:ext cx="3048000" cy="3082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533401"/>
            <a:ext cx="77724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At the CSP, you can:</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a:off x="3200400" y="1600200"/>
            <a:ext cx="5334000" cy="3939540"/>
          </a:xfrm>
          <a:prstGeom prst="rect">
            <a:avLst/>
          </a:prstGeom>
          <a:noFill/>
        </p:spPr>
        <p:txBody>
          <a:bodyPr wrap="square" rtlCol="0">
            <a:spAutoFit/>
          </a:bodyPr>
          <a:lstStyle/>
          <a:p>
            <a:endParaRPr lang="en-US" sz="1000" dirty="0" smtClean="0">
              <a:solidFill>
                <a:srgbClr val="00B050"/>
              </a:solidFill>
            </a:endParaRPr>
          </a:p>
          <a:p>
            <a:pPr marL="109538" indent="-109538"/>
            <a:r>
              <a:rPr lang="en-US" sz="2400" dirty="0" smtClean="0"/>
              <a:t>Meet other statisticians, data analysts, and researchers</a:t>
            </a:r>
          </a:p>
          <a:p>
            <a:pPr marL="109538" indent="-109538"/>
            <a:endParaRPr lang="en-US" sz="1600" dirty="0" smtClean="0"/>
          </a:p>
          <a:p>
            <a:pPr marL="109538" indent="-109538"/>
            <a:endParaRPr lang="en-US" sz="1600" dirty="0" smtClean="0"/>
          </a:p>
          <a:p>
            <a:pPr marL="109538" indent="-109538"/>
            <a:endParaRPr lang="en-US" sz="1600" dirty="0" smtClean="0"/>
          </a:p>
          <a:p>
            <a:pPr marL="109538" indent="-109538"/>
            <a:r>
              <a:rPr lang="en-US" sz="2400" dirty="0" smtClean="0"/>
              <a:t>Take short courses on communication, impact, and career development</a:t>
            </a:r>
          </a:p>
          <a:p>
            <a:pPr marL="109538" indent="-109538">
              <a:buFont typeface="Arial" pitchFamily="34" charset="0"/>
              <a:buChar char="•"/>
            </a:pPr>
            <a:endParaRPr lang="en-US" sz="1600" dirty="0" smtClean="0"/>
          </a:p>
          <a:p>
            <a:pPr marL="109538" indent="-109538"/>
            <a:endParaRPr lang="en-US" sz="1600" dirty="0" smtClean="0"/>
          </a:p>
          <a:p>
            <a:pPr marL="109538" indent="-109538">
              <a:buFont typeface="Arial" pitchFamily="34" charset="0"/>
              <a:buChar char="•"/>
            </a:pPr>
            <a:endParaRPr lang="en-US" sz="1600" dirty="0" smtClean="0"/>
          </a:p>
          <a:p>
            <a:pPr marL="109538" indent="-109538"/>
            <a:r>
              <a:rPr lang="en-US" sz="2400" dirty="0" smtClean="0"/>
              <a:t>Attend sessions that focus on selected technical themes in applied topics</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1295400" y="5029200"/>
            <a:ext cx="1466850" cy="11239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71600" y="1676400"/>
            <a:ext cx="1534187" cy="1143000"/>
          </a:xfrm>
          <a:prstGeom prst="rect">
            <a:avLst/>
          </a:prstGeom>
          <a:noFill/>
          <a:ln w="9525">
            <a:noFill/>
            <a:miter lim="800000"/>
            <a:headEnd/>
            <a:tailEnd/>
          </a:ln>
        </p:spPr>
      </p:pic>
      <p:pic>
        <p:nvPicPr>
          <p:cNvPr id="2" name="Picture 4"/>
          <p:cNvPicPr>
            <a:picLocks noChangeAspect="1" noChangeArrowheads="1"/>
          </p:cNvPicPr>
          <p:nvPr/>
        </p:nvPicPr>
        <p:blipFill>
          <a:blip r:embed="rId5" cstate="print"/>
          <a:srcRect/>
          <a:stretch>
            <a:fillRect/>
          </a:stretch>
        </p:blipFill>
        <p:spPr bwMode="auto">
          <a:xfrm>
            <a:off x="1526169" y="3224213"/>
            <a:ext cx="1293231" cy="127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762000"/>
            <a:ext cx="7086600" cy="1508105"/>
          </a:xfrm>
          <a:prstGeom prst="rect">
            <a:avLst/>
          </a:prstGeom>
          <a:noFill/>
        </p:spPr>
        <p:txBody>
          <a:bodyPr wrap="square" rtlCol="0">
            <a:spAutoFit/>
          </a:bodyPr>
          <a:lstStyle/>
          <a:p>
            <a:r>
              <a:rPr lang="en-US" dirty="0" smtClean="0"/>
              <a:t/>
            </a:r>
            <a:br>
              <a:rPr lang="en-US" dirty="0" smtClean="0"/>
            </a:br>
            <a:r>
              <a:rPr lang="en-US" sz="2800" b="1" dirty="0" smtClean="0"/>
              <a:t>Next year:  </a:t>
            </a:r>
            <a:r>
              <a:rPr lang="en-US" sz="2800" dirty="0" smtClean="0"/>
              <a:t>February 21 - 23, 2013</a:t>
            </a:r>
          </a:p>
          <a:p>
            <a:r>
              <a:rPr lang="en-US" sz="2800" dirty="0" smtClean="0"/>
              <a:t>New Orleans, LA</a:t>
            </a:r>
            <a:r>
              <a:rPr lang="en-US" dirty="0" smtClean="0"/>
              <a:t/>
            </a:r>
            <a:br>
              <a:rPr lang="en-US" dirty="0" smtClean="0"/>
            </a:br>
            <a:endParaRPr lang="en-US" dirty="0"/>
          </a:p>
        </p:txBody>
      </p:sp>
      <p:sp>
        <p:nvSpPr>
          <p:cNvPr id="5" name="TextBox 4"/>
          <p:cNvSpPr txBox="1"/>
          <p:nvPr/>
        </p:nvSpPr>
        <p:spPr>
          <a:xfrm>
            <a:off x="990600" y="1600200"/>
            <a:ext cx="6553200" cy="5109091"/>
          </a:xfrm>
          <a:prstGeom prst="rect">
            <a:avLst/>
          </a:prstGeom>
          <a:noFill/>
        </p:spPr>
        <p:txBody>
          <a:bodyPr wrap="square" rtlCol="0">
            <a:spAutoFit/>
          </a:bodyPr>
          <a:lstStyle/>
          <a:p>
            <a:endParaRPr lang="en-US" sz="2800" b="1" dirty="0" smtClean="0"/>
          </a:p>
          <a:p>
            <a:r>
              <a:rPr lang="en-US" sz="2800" b="1" dirty="0" smtClean="0"/>
              <a:t>Technical themes</a:t>
            </a:r>
          </a:p>
          <a:p>
            <a:r>
              <a:rPr lang="en-US" sz="2800" b="1" dirty="0" smtClean="0"/>
              <a:t>    </a:t>
            </a:r>
            <a:r>
              <a:rPr lang="en-US" sz="2800" dirty="0" smtClean="0"/>
              <a:t>1: Data Collection and Analysis</a:t>
            </a:r>
          </a:p>
          <a:p>
            <a:r>
              <a:rPr lang="en-US" sz="2800" dirty="0" smtClean="0"/>
              <a:t>    2: Prediction and Analytics</a:t>
            </a:r>
          </a:p>
          <a:p>
            <a:r>
              <a:rPr lang="en-US" sz="2800" dirty="0" smtClean="0"/>
              <a:t>    3: Software and Graphics</a:t>
            </a:r>
          </a:p>
          <a:p>
            <a:endParaRPr lang="en-US" sz="2800" b="1" dirty="0" smtClean="0"/>
          </a:p>
          <a:p>
            <a:r>
              <a:rPr lang="en-US" sz="2800" b="1" dirty="0" smtClean="0"/>
              <a:t>Career themes</a:t>
            </a:r>
          </a:p>
          <a:p>
            <a:r>
              <a:rPr lang="en-US" sz="2800" b="1" dirty="0" smtClean="0"/>
              <a:t>    </a:t>
            </a:r>
            <a:r>
              <a:rPr lang="en-US" sz="2800" dirty="0" smtClean="0"/>
              <a:t>1: Effective communication</a:t>
            </a:r>
          </a:p>
          <a:p>
            <a:r>
              <a:rPr lang="en-US" sz="2800" dirty="0" smtClean="0"/>
              <a:t>    2: Management skills</a:t>
            </a:r>
          </a:p>
          <a:p>
            <a:r>
              <a:rPr lang="en-US" sz="2800" dirty="0" smtClean="0"/>
              <a:t>    3: Leadership skills</a:t>
            </a:r>
          </a:p>
          <a:p>
            <a:endParaRPr lang="en-US" sz="2800" b="1" dirty="0" smtClean="0"/>
          </a:p>
          <a:p>
            <a:endParaRPr lang="en-US" dirty="0"/>
          </a:p>
        </p:txBody>
      </p:sp>
      <p:pic>
        <p:nvPicPr>
          <p:cNvPr id="6" name="Picture 5" descr="Career_Ladder.jpg"/>
          <p:cNvPicPr>
            <a:picLocks noChangeAspect="1"/>
          </p:cNvPicPr>
          <p:nvPr/>
        </p:nvPicPr>
        <p:blipFill>
          <a:blip r:embed="rId3" cstate="print"/>
          <a:stretch>
            <a:fillRect/>
          </a:stretch>
        </p:blipFill>
        <p:spPr>
          <a:xfrm>
            <a:off x="6035040" y="3429000"/>
            <a:ext cx="2804160" cy="2286000"/>
          </a:xfrm>
          <a:prstGeom prst="rect">
            <a:avLst/>
          </a:prstGeom>
        </p:spPr>
      </p:pic>
      <p:sp>
        <p:nvSpPr>
          <p:cNvPr id="9" name="Title 1"/>
          <p:cNvSpPr txBox="1">
            <a:spLocks/>
          </p:cNvSpPr>
          <p:nvPr/>
        </p:nvSpPr>
        <p:spPr>
          <a:xfrm>
            <a:off x="685800" y="228600"/>
            <a:ext cx="77724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Attend CSP 2013</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828800"/>
            <a:ext cx="8610600" cy="2800767"/>
          </a:xfrm>
          <a:prstGeom prst="rect">
            <a:avLst/>
          </a:prstGeom>
          <a:noFill/>
        </p:spPr>
        <p:txBody>
          <a:bodyPr wrap="square" rtlCol="0">
            <a:spAutoFit/>
          </a:bodyPr>
          <a:lstStyle/>
          <a:p>
            <a:pPr marL="466725" indent="-466725"/>
            <a:endParaRPr lang="en-US" sz="2800" b="1" dirty="0" smtClean="0"/>
          </a:p>
          <a:p>
            <a:pPr marL="466725" indent="-466725"/>
            <a:endParaRPr lang="en-US" sz="2800" b="1" dirty="0" smtClean="0"/>
          </a:p>
          <a:p>
            <a:pPr marL="466725" indent="-466725">
              <a:buFont typeface="Arial" pitchFamily="34" charset="0"/>
              <a:buChar char="•"/>
            </a:pPr>
            <a:r>
              <a:rPr lang="en-US" sz="2800" b="1" dirty="0" smtClean="0"/>
              <a:t>CSP Steering Committee</a:t>
            </a:r>
            <a:endParaRPr lang="en-US" sz="2800" dirty="0" smtClean="0"/>
          </a:p>
          <a:p>
            <a:endParaRPr lang="en-US" sz="2800" b="1" dirty="0" smtClean="0"/>
          </a:p>
          <a:p>
            <a:pPr marL="466725" indent="-466725"/>
            <a:r>
              <a:rPr lang="en-US" sz="2800" dirty="0" smtClean="0"/>
              <a:t>http://www.amstat.org/committees/committeelist.cfm  </a:t>
            </a:r>
          </a:p>
          <a:p>
            <a:r>
              <a:rPr lang="en-US" dirty="0" smtClean="0"/>
              <a:t/>
            </a:r>
            <a:br>
              <a:rPr lang="en-US" dirty="0" smtClean="0"/>
            </a:br>
            <a:endParaRPr lang="en-US" dirty="0"/>
          </a:p>
        </p:txBody>
      </p:sp>
      <p:sp>
        <p:nvSpPr>
          <p:cNvPr id="9" name="Title 1"/>
          <p:cNvSpPr txBox="1">
            <a:spLocks/>
          </p:cNvSpPr>
          <p:nvPr/>
        </p:nvSpPr>
        <p:spPr>
          <a:xfrm>
            <a:off x="685800" y="533401"/>
            <a:ext cx="77724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Help organize </a:t>
            </a:r>
            <a:r>
              <a:rPr kumimoji="0" lang="en-US" sz="4000" b="1" i="0" u="none" strike="noStrike" kern="1200" cap="none" spc="0" normalizeH="0" noProof="0" dirty="0" smtClean="0">
                <a:ln>
                  <a:noFill/>
                </a:ln>
                <a:solidFill>
                  <a:schemeClr val="tx1"/>
                </a:solidFill>
                <a:effectLst/>
                <a:uLnTx/>
                <a:uFillTx/>
                <a:latin typeface="+mj-lt"/>
                <a:ea typeface="+mj-ea"/>
                <a:cs typeface="+mj-cs"/>
              </a:rPr>
              <a:t>CSP</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6581775" y="1295400"/>
            <a:ext cx="180022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A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ASA theme</Template>
  <TotalTime>298</TotalTime>
  <Words>486</Words>
  <Application>Microsoft Office PowerPoint</Application>
  <PresentationFormat>On-screen Show (4:3)</PresentationFormat>
  <Paragraphs>78</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ASA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Mulry</dc:creator>
  <cp:lastModifiedBy>Peterson, Rick</cp:lastModifiedBy>
  <cp:revision>38</cp:revision>
  <dcterms:created xsi:type="dcterms:W3CDTF">2012-04-21T02:57:23Z</dcterms:created>
  <dcterms:modified xsi:type="dcterms:W3CDTF">2012-08-27T20:09:31Z</dcterms:modified>
</cp:coreProperties>
</file>