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5" autoAdjust="0"/>
    <p:restoredTop sz="95461" autoAdjust="0"/>
  </p:normalViewPr>
  <p:slideViewPr>
    <p:cSldViewPr>
      <p:cViewPr>
        <p:scale>
          <a:sx n="90" d="100"/>
          <a:sy n="90" d="100"/>
        </p:scale>
        <p:origin x="-24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754C3-1F60-4DA6-9E6F-0ECD0EAF24CA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EC3DA-3A5C-47BB-B830-CCFC94C43C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805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0" y="2590800"/>
            <a:ext cx="6705600" cy="1676400"/>
          </a:xfrm>
        </p:spPr>
        <p:txBody>
          <a:bodyPr anchor="b" anchorCtr="0"/>
          <a:lstStyle>
            <a:lvl1pPr algn="r">
              <a:defRPr b="1">
                <a:solidFill>
                  <a:srgbClr val="E46C0A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71800" y="4419600"/>
            <a:ext cx="6019800" cy="9144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79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/>
          <a:lstStyle>
            <a:lvl1pPr>
              <a:defRPr>
                <a:solidFill>
                  <a:srgbClr val="E46C0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7318-DA4F-4747-A4B0-DD20411D1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58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C7318-DA4F-4747-A4B0-DD20411D1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787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447800"/>
            <a:ext cx="6781800" cy="91440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What Does Electronic ILL Mean to You?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886200"/>
            <a:ext cx="6019800" cy="1524000"/>
          </a:xfrm>
        </p:spPr>
        <p:txBody>
          <a:bodyPr>
            <a:normAutofit fontScale="92500"/>
          </a:bodyPr>
          <a:lstStyle/>
          <a:p>
            <a:pPr algn="l"/>
            <a:r>
              <a:rPr lang="en-US" sz="3000" dirty="0" smtClean="0"/>
              <a:t>Cherié L. Weible</a:t>
            </a:r>
          </a:p>
          <a:p>
            <a:pPr algn="l"/>
            <a:r>
              <a:rPr lang="en-US" sz="2600" dirty="0" smtClean="0"/>
              <a:t>Acting Head of Central Access Services</a:t>
            </a:r>
          </a:p>
          <a:p>
            <a:pPr algn="l"/>
            <a:r>
              <a:rPr lang="en-US" sz="2600" dirty="0" smtClean="0"/>
              <a:t>Associate Professor of Library Administration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4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 at Illinois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 Lender!</a:t>
            </a:r>
          </a:p>
          <a:p>
            <a:pPr lvl="1"/>
            <a:r>
              <a:rPr lang="en-US" dirty="0" smtClean="0"/>
              <a:t>65,954 Lending / 25,723 Borrowing</a:t>
            </a:r>
          </a:p>
          <a:p>
            <a:pPr lvl="1"/>
            <a:r>
              <a:rPr lang="en-US" dirty="0" smtClean="0"/>
              <a:t>High volume</a:t>
            </a:r>
          </a:p>
          <a:p>
            <a:pPr lvl="1"/>
            <a:r>
              <a:rPr lang="en-US" dirty="0" smtClean="0"/>
              <a:t>Variable workflow for materials in and out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ILLiad</a:t>
            </a:r>
            <a:r>
              <a:rPr lang="en-US" dirty="0" smtClean="0"/>
              <a:t> for all ILL requests (no fax, no email)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7318-DA4F-4747-A4B0-DD20411D16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511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-ILL for 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Request for journal article from borrowing library</a:t>
            </a:r>
          </a:p>
          <a:p>
            <a:pPr lvl="1"/>
            <a:r>
              <a:rPr lang="en-US" dirty="0" smtClean="0"/>
              <a:t>Via OCLC World Cat Resource Sharing or other ILL management system into </a:t>
            </a:r>
            <a:r>
              <a:rPr lang="en-US" dirty="0" err="1" smtClean="0"/>
              <a:t>ILLiad</a:t>
            </a:r>
            <a:r>
              <a:rPr lang="en-US" dirty="0" smtClean="0"/>
              <a:t> at Illinois</a:t>
            </a:r>
          </a:p>
          <a:p>
            <a:r>
              <a:rPr lang="en-US" dirty="0" smtClean="0"/>
              <a:t>Staff check local holdings for e-journal via ILS or local e-journal system</a:t>
            </a:r>
          </a:p>
          <a:p>
            <a:r>
              <a:rPr lang="en-US" dirty="0" smtClean="0"/>
              <a:t>Print article to paper and match with request</a:t>
            </a:r>
          </a:p>
          <a:p>
            <a:pPr lvl="1"/>
            <a:r>
              <a:rPr lang="en-US" dirty="0" smtClean="0"/>
              <a:t>Scan and deliver via Odyssey to Borrowing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7318-DA4F-4747-A4B0-DD20411D168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5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-ILL for e-books?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b="1" dirty="0" smtClean="0"/>
              <a:t>CHANGE</a:t>
            </a:r>
            <a:r>
              <a:rPr lang="en-US" dirty="0" smtClean="0"/>
              <a:t> </a:t>
            </a:r>
            <a:r>
              <a:rPr lang="en-US" dirty="0"/>
              <a:t>is the </a:t>
            </a:r>
            <a:r>
              <a:rPr lang="en-US" dirty="0" smtClean="0"/>
              <a:t>one </a:t>
            </a:r>
            <a:r>
              <a:rPr lang="en-US" dirty="0"/>
              <a:t>rule as academic libraries grapple with access and </a:t>
            </a:r>
            <a:r>
              <a:rPr lang="en-US" dirty="0" smtClean="0"/>
              <a:t>delivery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Clunky / cumbersome workflow if any at all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Licensing must allow for ILL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Want to provide </a:t>
            </a:r>
            <a:r>
              <a:rPr lang="en-US" dirty="0"/>
              <a:t>a</a:t>
            </a:r>
            <a:r>
              <a:rPr lang="en-US" dirty="0" smtClean="0"/>
              <a:t>ccess via ILL; not just local patrons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Delivery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User Needs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7318-DA4F-4747-A4B0-DD20411D168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618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(clunky) 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e-content; specifically e-books</a:t>
            </a:r>
          </a:p>
          <a:p>
            <a:pPr lvl="2"/>
            <a:r>
              <a:rPr lang="en-US" dirty="0" smtClean="0"/>
              <a:t>Licensing allows for a few chapters to be shared</a:t>
            </a:r>
          </a:p>
          <a:p>
            <a:pPr lvl="2"/>
            <a:r>
              <a:rPr lang="en-US" dirty="0" smtClean="0"/>
              <a:t>each </a:t>
            </a:r>
            <a:r>
              <a:rPr lang="en-US" dirty="0"/>
              <a:t>chapter / section is a separate download</a:t>
            </a:r>
          </a:p>
          <a:p>
            <a:pPr lvl="2"/>
            <a:r>
              <a:rPr lang="en-US" dirty="0"/>
              <a:t>multi-step for book chapters to be sent via </a:t>
            </a:r>
            <a:r>
              <a:rPr lang="en-US" dirty="0" smtClean="0"/>
              <a:t>ILL</a:t>
            </a:r>
          </a:p>
          <a:p>
            <a:pPr lvl="2"/>
            <a:r>
              <a:rPr lang="en-US" dirty="0" smtClean="0"/>
              <a:t>No “real” ILL for e-books</a:t>
            </a:r>
            <a:endParaRPr lang="en-US" dirty="0"/>
          </a:p>
          <a:p>
            <a:r>
              <a:rPr lang="en-US" dirty="0"/>
              <a:t>e-readers / e-reading devices</a:t>
            </a:r>
          </a:p>
          <a:p>
            <a:pPr lvl="2"/>
            <a:r>
              <a:rPr lang="en-US" dirty="0"/>
              <a:t>Nook, Kindle, Sony Readers, i-Phone, i-Pad, Smartphone, etc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Can’t deliver directly; need to go through multiple steps</a:t>
            </a:r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7318-DA4F-4747-A4B0-DD20411D168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910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e-book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Limitations</a:t>
            </a:r>
          </a:p>
          <a:p>
            <a:pPr lvl="1"/>
            <a:r>
              <a:rPr lang="en-US" dirty="0" smtClean="0"/>
              <a:t>e-books </a:t>
            </a:r>
            <a:r>
              <a:rPr lang="en-US" dirty="0"/>
              <a:t>limited by campus IPs; can’t send link</a:t>
            </a:r>
          </a:p>
          <a:p>
            <a:pPr lvl="1"/>
            <a:r>
              <a:rPr lang="en-US" dirty="0"/>
              <a:t>Some vendors recognize and allow </a:t>
            </a:r>
            <a:r>
              <a:rPr lang="en-US" dirty="0" smtClean="0"/>
              <a:t>ILL</a:t>
            </a:r>
          </a:p>
          <a:p>
            <a:pPr lvl="1"/>
            <a:r>
              <a:rPr lang="en-US" dirty="0" smtClean="0"/>
              <a:t>Technology </a:t>
            </a:r>
            <a:r>
              <a:rPr lang="en-US" dirty="0"/>
              <a:t>needs to be developed to increase the access of </a:t>
            </a:r>
            <a:r>
              <a:rPr lang="en-US" dirty="0" smtClean="0"/>
              <a:t>e-books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7318-DA4F-4747-A4B0-DD20411D168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10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Delivery via 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File sizes need to be manageable and flexible</a:t>
            </a:r>
          </a:p>
          <a:p>
            <a:pPr lvl="1"/>
            <a:r>
              <a:rPr lang="en-US" dirty="0"/>
              <a:t>Small files; delivery to a variety of </a:t>
            </a:r>
            <a:r>
              <a:rPr lang="en-US" dirty="0" smtClean="0"/>
              <a:t>e-readers or other mechanism</a:t>
            </a:r>
            <a:endParaRPr lang="en-US" dirty="0"/>
          </a:p>
          <a:p>
            <a:pPr lvl="2"/>
            <a:r>
              <a:rPr lang="en-US" dirty="0"/>
              <a:t>Current count 20+ options at the public library!</a:t>
            </a:r>
          </a:p>
          <a:p>
            <a:pPr lvl="2"/>
            <a:r>
              <a:rPr lang="en-US" dirty="0"/>
              <a:t>15+ not supported</a:t>
            </a:r>
          </a:p>
          <a:p>
            <a:pPr lvl="1"/>
            <a:r>
              <a:rPr lang="en-US" dirty="0"/>
              <a:t>Studies indicate that users prefer .</a:t>
            </a:r>
            <a:r>
              <a:rPr lang="en-US" dirty="0" err="1"/>
              <a:t>pdf</a:t>
            </a:r>
            <a:r>
              <a:rPr lang="en-US" dirty="0"/>
              <a:t> format</a:t>
            </a:r>
          </a:p>
          <a:p>
            <a:r>
              <a:rPr lang="en-US" sz="2800" dirty="0"/>
              <a:t>Not reasonable to expect ILL staff to download and save several chapters of a book, convert, attach, </a:t>
            </a:r>
            <a:r>
              <a:rPr lang="en-US" sz="2800" dirty="0" smtClean="0"/>
              <a:t>send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7318-DA4F-4747-A4B0-DD20411D168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856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Academic Libraries / Users</a:t>
            </a:r>
          </a:p>
          <a:p>
            <a:pPr lvl="1"/>
            <a:r>
              <a:rPr lang="en-US" dirty="0"/>
              <a:t>Need longer loan </a:t>
            </a:r>
            <a:r>
              <a:rPr lang="en-US" dirty="0" smtClean="0"/>
              <a:t>periods than public libraries</a:t>
            </a:r>
          </a:p>
          <a:p>
            <a:pPr lvl="2"/>
            <a:r>
              <a:rPr lang="en-US" dirty="0" smtClean="0"/>
              <a:t>Overdrive system (3 weeks)</a:t>
            </a:r>
            <a:endParaRPr lang="en-US" dirty="0"/>
          </a:p>
          <a:p>
            <a:pPr lvl="1"/>
            <a:r>
              <a:rPr lang="en-US" dirty="0"/>
              <a:t>Need renewal </a:t>
            </a:r>
            <a:r>
              <a:rPr lang="en-US" dirty="0" smtClean="0"/>
              <a:t>function</a:t>
            </a:r>
            <a:endParaRPr lang="en-US" dirty="0"/>
          </a:p>
          <a:p>
            <a:pPr lvl="1"/>
            <a:r>
              <a:rPr lang="en-US" dirty="0"/>
              <a:t>Expand purchase </a:t>
            </a:r>
            <a:r>
              <a:rPr lang="en-US" dirty="0" smtClean="0"/>
              <a:t>options for e-books after initial loan; currently have this for print books</a:t>
            </a:r>
            <a:endParaRPr lang="en-US" dirty="0"/>
          </a:p>
          <a:p>
            <a:pPr lvl="1"/>
            <a:r>
              <a:rPr lang="en-US" dirty="0"/>
              <a:t>Portable notes / marginalia function</a:t>
            </a:r>
          </a:p>
          <a:p>
            <a:pPr lvl="2"/>
            <a:r>
              <a:rPr lang="en-US" dirty="0"/>
              <a:t>Delivery:  format important (.</a:t>
            </a:r>
            <a:r>
              <a:rPr lang="en-US" dirty="0" err="1"/>
              <a:t>pdf</a:t>
            </a:r>
            <a:r>
              <a:rPr lang="en-US" dirty="0"/>
              <a:t> preferred)</a:t>
            </a:r>
          </a:p>
          <a:p>
            <a:pPr lvl="2"/>
            <a:r>
              <a:rPr lang="en-US" dirty="0"/>
              <a:t>Discovery:  local library catalog and internet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7318-DA4F-4747-A4B0-DD20411D168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42485"/>
      </p:ext>
    </p:extLst>
  </p:cSld>
  <p:clrMapOvr>
    <a:masterClrMapping/>
  </p:clrMapOvr>
</p:sld>
</file>

<file path=ppt/theme/theme1.xml><?xml version="1.0" encoding="utf-8"?>
<a:theme xmlns:a="http://schemas.openxmlformats.org/drawingml/2006/main" name="library_template_ge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library_template_gen1</Template>
  <TotalTime>288</TotalTime>
  <Words>383</Words>
  <Application>Microsoft Office PowerPoint</Application>
  <PresentationFormat>On-screen Show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library_template_gen1</vt:lpstr>
      <vt:lpstr>What Does Electronic ILL Mean to You?</vt:lpstr>
      <vt:lpstr>ILL at Illinois</vt:lpstr>
      <vt:lpstr>e-ILL for Articles</vt:lpstr>
      <vt:lpstr>e-ILL for e-books?</vt:lpstr>
      <vt:lpstr>Current (clunky) Workflow</vt:lpstr>
      <vt:lpstr>e-book Access</vt:lpstr>
      <vt:lpstr>Delivery via ILL</vt:lpstr>
      <vt:lpstr>User Needs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Weible, Cherie' L</dc:creator>
  <cp:lastModifiedBy>Elizabeth R Lorbeer</cp:lastModifiedBy>
  <cp:revision>14</cp:revision>
  <dcterms:created xsi:type="dcterms:W3CDTF">2012-01-17T15:30:18Z</dcterms:created>
  <dcterms:modified xsi:type="dcterms:W3CDTF">2012-02-06T18:40:56Z</dcterms:modified>
</cp:coreProperties>
</file>