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ppt/diagrams/colors1.xml" ContentType="application/vnd.openxmlformats-officedocument.drawingml.diagramColors+xml"/>
  <Override PartName="/docProps/app.xml" ContentType="application/vnd.openxmlformats-officedocument.extended-properties+xml"/>
  <Override PartName="/ppt/notesSlides/notesSlide9.xml" ContentType="application/vnd.openxmlformats-officedocument.presentationml.notesSlide+xml"/>
  <Override PartName="/ppt/diagrams/drawing2.xml" ContentType="application/vnd.ms-office.drawingml.diagramDrawing+xml"/>
  <Override PartName="/ppt/diagrams/layout1.xml" ContentType="application/vnd.openxmlformats-officedocument.drawingml.diagramLayout+xml"/>
  <Override PartName="/ppt/slides/slide11.xml" ContentType="application/vnd.openxmlformats-officedocument.presentationml.slide+xml"/>
  <Override PartName="/ppt/slides/slide18.xml" ContentType="application/vnd.openxmlformats-officedocument.presentationml.slide+xml"/>
  <Override PartName="/ppt/diagrams/colors4.xml" ContentType="application/vnd.openxmlformats-officedocument.drawingml.diagramColors+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diagrams/data1.xml" ContentType="application/vnd.openxmlformats-officedocument.drawingml.diagramData+xml"/>
  <Override PartName="/ppt/diagrams/quickStyle3.xml" ContentType="application/vnd.openxmlformats-officedocument.drawingml.diagramStyle+xml"/>
  <Override PartName="/ppt/diagrams/layout4.xml" ContentType="application/vnd.openxmlformats-officedocument.drawingml.diagramLayout+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diagrams/quickStyle4.xml" ContentType="application/vnd.openxmlformats-officedocument.drawingml.diagramStyle+xml"/>
  <Override PartName="/ppt/notesSlides/notesSlide17.xml" ContentType="application/vnd.openxmlformats-officedocument.presentationml.notesSlide+xml"/>
  <Override PartName="/ppt/diagrams/drawing3.xml" ContentType="application/vnd.ms-office.drawingml.diagramDrawing+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diagrams/colors3.xml" ContentType="application/vnd.openxmlformats-officedocument.drawingml.diagramColors+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diagrams/data3.xml" ContentType="application/vnd.openxmlformats-officedocument.drawingml.diagramData+xml"/>
  <Override PartName="/ppt/diagrams/data4.xml" ContentType="application/vnd.openxmlformats-officedocument.drawingml.diagramData+xml"/>
  <Override PartName="/ppt/slideLayouts/slideLayout1.xml" ContentType="application/vnd.openxmlformats-officedocument.presentationml.slideLayout+xml"/>
  <Override PartName="/ppt/notesSlides/notesSlide13.xml" ContentType="application/vnd.openxmlformats-officedocument.presentationml.notesSlide+xml"/>
  <Override PartName="/ppt/notesSlides/notesSlide1.xml" ContentType="application/vnd.openxmlformats-officedocument.presentationml.notesSlide+xml"/>
  <Override PartName="/ppt/diagrams/quickStyle1.xml" ContentType="application/vnd.openxmlformats-officedocument.drawingml.diagramStyle+xml"/>
  <Override PartName="/ppt/theme/theme1.xml" ContentType="application/vnd.openxmlformats-officedocument.theme+xml"/>
  <Override PartName="/ppt/slideLayouts/slideLayout6.xml" ContentType="application/vnd.openxmlformats-officedocument.presentationml.slideLayout+xml"/>
  <Override PartName="/ppt/diagrams/quickStyle2.xml" ContentType="application/vnd.openxmlformats-officedocument.drawingml.diagramStyl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Override PartName="/ppt/notesSlides/notesSlide10.xml" ContentType="application/vnd.openxmlformats-officedocument.presentationml.notesSlide+xml"/>
  <Override PartName="/ppt/slides/slide9.xml" ContentType="application/vnd.openxmlformats-officedocument.presentationml.slide+xml"/>
  <Override PartName="/ppt/diagrams/drawing1.xml" ContentType="application/vnd.ms-office.drawingml.diagramDrawing+xml"/>
  <Default Extension="rels" ContentType="application/vnd.openxmlformats-package.relationships+xml"/>
  <Override PartName="/ppt/diagrams/layout3.xml" ContentType="application/vnd.openxmlformats-officedocument.drawingml.diagramLayout+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diagrams/data2.xml" ContentType="application/vnd.openxmlformats-officedocument.drawingml.diagramData+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3"/>
  </p:notesMasterIdLst>
  <p:sldIdLst>
    <p:sldId id="257" r:id="rId2"/>
    <p:sldId id="284" r:id="rId3"/>
    <p:sldId id="279" r:id="rId4"/>
    <p:sldId id="272" r:id="rId5"/>
    <p:sldId id="287" r:id="rId6"/>
    <p:sldId id="285" r:id="rId7"/>
    <p:sldId id="286" r:id="rId8"/>
    <p:sldId id="277" r:id="rId9"/>
    <p:sldId id="280" r:id="rId10"/>
    <p:sldId id="293" r:id="rId11"/>
    <p:sldId id="262" r:id="rId12"/>
    <p:sldId id="275" r:id="rId13"/>
    <p:sldId id="288" r:id="rId14"/>
    <p:sldId id="283" r:id="rId15"/>
    <p:sldId id="282" r:id="rId16"/>
    <p:sldId id="289" r:id="rId17"/>
    <p:sldId id="290" r:id="rId18"/>
    <p:sldId id="291" r:id="rId19"/>
    <p:sldId id="292" r:id="rId20"/>
    <p:sldId id="264"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27AAE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72285" autoAdjust="0"/>
  </p:normalViewPr>
  <p:slideViewPr>
    <p:cSldViewPr>
      <p:cViewPr varScale="1">
        <p:scale>
          <a:sx n="78" d="100"/>
          <a:sy n="78" d="100"/>
        </p:scale>
        <p:origin x="-12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heme" Target="theme/theme1.xml"/><Relationship Id="rId14" Type="http://schemas.openxmlformats.org/officeDocument/2006/relationships/slide" Target="slides/slide13.xml"/><Relationship Id="rId23" Type="http://schemas.openxmlformats.org/officeDocument/2006/relationships/notesMaster" Target="notesMasters/notesMaster1.xml"/><Relationship Id="rId4" Type="http://schemas.openxmlformats.org/officeDocument/2006/relationships/slide" Target="slides/slide3.xml"/><Relationship Id="rId28" Type="http://schemas.openxmlformats.org/officeDocument/2006/relationships/tableStyles" Target="tableStyles.xml"/><Relationship Id="rId26" Type="http://schemas.openxmlformats.org/officeDocument/2006/relationships/viewProps" Target="viewProp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E2A8B7-D2EC-4F0D-BA76-E990948902C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3C39F3A4-1190-473D-A797-84926E9983D2}">
      <dgm:prSet phldrT="[Text]" custT="1"/>
      <dgm:spPr>
        <a:solidFill>
          <a:srgbClr val="27AAE1"/>
        </a:solidFill>
      </dgm:spPr>
      <dgm:t>
        <a:bodyPr/>
        <a:lstStyle/>
        <a:p>
          <a:r>
            <a:rPr lang="en-US" sz="1800" dirty="0" smtClean="0"/>
            <a:t>Libraries</a:t>
          </a:r>
          <a:endParaRPr lang="en-US" sz="1800" dirty="0"/>
        </a:p>
      </dgm:t>
    </dgm:pt>
    <dgm:pt modelId="{E8F6C234-40D0-4F04-B36E-BAFBB7E34C8F}" type="parTrans" cxnId="{2CD0D155-D1EE-49E4-961D-0A6684255E5C}">
      <dgm:prSet/>
      <dgm:spPr/>
      <dgm:t>
        <a:bodyPr/>
        <a:lstStyle/>
        <a:p>
          <a:endParaRPr lang="en-US"/>
        </a:p>
      </dgm:t>
    </dgm:pt>
    <dgm:pt modelId="{786FAFED-6E98-4590-A2BF-58706155786C}" type="sibTrans" cxnId="{2CD0D155-D1EE-49E4-961D-0A6684255E5C}">
      <dgm:prSet/>
      <dgm:spPr/>
      <dgm:t>
        <a:bodyPr/>
        <a:lstStyle/>
        <a:p>
          <a:endParaRPr lang="en-US"/>
        </a:p>
      </dgm:t>
    </dgm:pt>
    <dgm:pt modelId="{18BD337F-9F33-4929-AEDF-263EAB2276E7}">
      <dgm:prSet phldrT="[Text]" custT="1"/>
      <dgm:spPr/>
      <dgm:t>
        <a:bodyPr/>
        <a:lstStyle/>
        <a:p>
          <a:r>
            <a:rPr lang="en-US" sz="1600" dirty="0" smtClean="0"/>
            <a:t>Researchers increasingly use online </a:t>
          </a:r>
          <a:r>
            <a:rPr lang="en-US" sz="1600" dirty="0" smtClean="0">
              <a:solidFill>
                <a:schemeClr val="tx1"/>
              </a:solidFill>
            </a:rPr>
            <a:t>resources—Rarely visit the physical library</a:t>
          </a:r>
          <a:endParaRPr lang="en-US" sz="1600" dirty="0">
            <a:solidFill>
              <a:schemeClr val="tx1"/>
            </a:solidFill>
          </a:endParaRPr>
        </a:p>
      </dgm:t>
    </dgm:pt>
    <dgm:pt modelId="{A35837F1-5589-4041-9C9F-FF11019D6B3E}" type="parTrans" cxnId="{25A87848-6148-4970-867F-7813847625B8}">
      <dgm:prSet/>
      <dgm:spPr/>
      <dgm:t>
        <a:bodyPr/>
        <a:lstStyle/>
        <a:p>
          <a:endParaRPr lang="en-US"/>
        </a:p>
      </dgm:t>
    </dgm:pt>
    <dgm:pt modelId="{F45ED117-5C2D-4E2A-93FF-59A205ED2F51}" type="sibTrans" cxnId="{25A87848-6148-4970-867F-7813847625B8}">
      <dgm:prSet/>
      <dgm:spPr/>
      <dgm:t>
        <a:bodyPr/>
        <a:lstStyle/>
        <a:p>
          <a:endParaRPr lang="en-US"/>
        </a:p>
      </dgm:t>
    </dgm:pt>
    <dgm:pt modelId="{1C0AD43D-DD45-40A7-86A3-20841DA09EF2}">
      <dgm:prSet phldrT="[Text]" custT="1"/>
      <dgm:spPr/>
      <dgm:t>
        <a:bodyPr/>
        <a:lstStyle/>
        <a:p>
          <a:r>
            <a:rPr lang="en-US" sz="1600" dirty="0" smtClean="0">
              <a:solidFill>
                <a:schemeClr val="tx1"/>
              </a:solidFill>
            </a:rPr>
            <a:t>How to stay involved with the research process—for collection building and designing new services</a:t>
          </a:r>
          <a:endParaRPr lang="en-US" sz="1600" dirty="0">
            <a:solidFill>
              <a:schemeClr val="tx1"/>
            </a:solidFill>
          </a:endParaRPr>
        </a:p>
      </dgm:t>
    </dgm:pt>
    <dgm:pt modelId="{1A15A67D-FECB-47B5-A586-9ED2B2F0A271}" type="parTrans" cxnId="{7111D0B3-8A4C-4A55-BEAF-68E4E6593A5F}">
      <dgm:prSet/>
      <dgm:spPr/>
      <dgm:t>
        <a:bodyPr/>
        <a:lstStyle/>
        <a:p>
          <a:endParaRPr lang="en-US"/>
        </a:p>
      </dgm:t>
    </dgm:pt>
    <dgm:pt modelId="{77F6E565-4949-4986-B804-C8542AC5946B}" type="sibTrans" cxnId="{7111D0B3-8A4C-4A55-BEAF-68E4E6593A5F}">
      <dgm:prSet/>
      <dgm:spPr/>
      <dgm:t>
        <a:bodyPr/>
        <a:lstStyle/>
        <a:p>
          <a:endParaRPr lang="en-US"/>
        </a:p>
      </dgm:t>
    </dgm:pt>
    <dgm:pt modelId="{43FCCE7B-65BC-4949-9E62-23593687F112}" type="pres">
      <dgm:prSet presAssocID="{FCE2A8B7-D2EC-4F0D-BA76-E990948902C6}" presName="linear" presStyleCnt="0">
        <dgm:presLayoutVars>
          <dgm:dir/>
          <dgm:animLvl val="lvl"/>
          <dgm:resizeHandles val="exact"/>
        </dgm:presLayoutVars>
      </dgm:prSet>
      <dgm:spPr/>
      <dgm:t>
        <a:bodyPr/>
        <a:lstStyle/>
        <a:p>
          <a:endParaRPr lang="en-US"/>
        </a:p>
      </dgm:t>
    </dgm:pt>
    <dgm:pt modelId="{9CD98B0A-0F72-417E-9845-88CD7F188971}" type="pres">
      <dgm:prSet presAssocID="{3C39F3A4-1190-473D-A797-84926E9983D2}" presName="parentLin" presStyleCnt="0"/>
      <dgm:spPr/>
    </dgm:pt>
    <dgm:pt modelId="{D2097B74-CE78-4059-8B41-38127D98D305}" type="pres">
      <dgm:prSet presAssocID="{3C39F3A4-1190-473D-A797-84926E9983D2}" presName="parentLeftMargin" presStyleLbl="node1" presStyleIdx="0" presStyleCnt="1"/>
      <dgm:spPr/>
      <dgm:t>
        <a:bodyPr/>
        <a:lstStyle/>
        <a:p>
          <a:endParaRPr lang="en-US"/>
        </a:p>
      </dgm:t>
    </dgm:pt>
    <dgm:pt modelId="{D7238CBE-CFA4-4602-B686-E08EF5F35B79}" type="pres">
      <dgm:prSet presAssocID="{3C39F3A4-1190-473D-A797-84926E9983D2}" presName="parentText" presStyleLbl="node1" presStyleIdx="0" presStyleCnt="1">
        <dgm:presLayoutVars>
          <dgm:chMax val="0"/>
          <dgm:bulletEnabled val="1"/>
        </dgm:presLayoutVars>
      </dgm:prSet>
      <dgm:spPr/>
      <dgm:t>
        <a:bodyPr/>
        <a:lstStyle/>
        <a:p>
          <a:endParaRPr lang="en-US"/>
        </a:p>
      </dgm:t>
    </dgm:pt>
    <dgm:pt modelId="{F251898A-AD09-4D58-9695-3949572DA347}" type="pres">
      <dgm:prSet presAssocID="{3C39F3A4-1190-473D-A797-84926E9983D2}" presName="negativeSpace" presStyleCnt="0"/>
      <dgm:spPr/>
    </dgm:pt>
    <dgm:pt modelId="{7EB2594F-F17E-4DCA-A96F-5A29545CA8AA}" type="pres">
      <dgm:prSet presAssocID="{3C39F3A4-1190-473D-A797-84926E9983D2}" presName="childText" presStyleLbl="conFgAcc1" presStyleIdx="0" presStyleCnt="1">
        <dgm:presLayoutVars>
          <dgm:bulletEnabled val="1"/>
        </dgm:presLayoutVars>
      </dgm:prSet>
      <dgm:spPr/>
      <dgm:t>
        <a:bodyPr/>
        <a:lstStyle/>
        <a:p>
          <a:endParaRPr lang="en-US"/>
        </a:p>
      </dgm:t>
    </dgm:pt>
  </dgm:ptLst>
  <dgm:cxnLst>
    <dgm:cxn modelId="{2CD0D155-D1EE-49E4-961D-0A6684255E5C}" srcId="{FCE2A8B7-D2EC-4F0D-BA76-E990948902C6}" destId="{3C39F3A4-1190-473D-A797-84926E9983D2}" srcOrd="0" destOrd="0" parTransId="{E8F6C234-40D0-4F04-B36E-BAFBB7E34C8F}" sibTransId="{786FAFED-6E98-4590-A2BF-58706155786C}"/>
    <dgm:cxn modelId="{D495BE19-358B-4B9F-A4B2-D97CDCD2981D}" type="presOf" srcId="{1C0AD43D-DD45-40A7-86A3-20841DA09EF2}" destId="{7EB2594F-F17E-4DCA-A96F-5A29545CA8AA}" srcOrd="0" destOrd="1" presId="urn:microsoft.com/office/officeart/2005/8/layout/list1"/>
    <dgm:cxn modelId="{4541BD01-F7A0-4780-9888-66464AD3D08D}" type="presOf" srcId="{FCE2A8B7-D2EC-4F0D-BA76-E990948902C6}" destId="{43FCCE7B-65BC-4949-9E62-23593687F112}" srcOrd="0" destOrd="0" presId="urn:microsoft.com/office/officeart/2005/8/layout/list1"/>
    <dgm:cxn modelId="{7111D0B3-8A4C-4A55-BEAF-68E4E6593A5F}" srcId="{3C39F3A4-1190-473D-A797-84926E9983D2}" destId="{1C0AD43D-DD45-40A7-86A3-20841DA09EF2}" srcOrd="1" destOrd="0" parTransId="{1A15A67D-FECB-47B5-A586-9ED2B2F0A271}" sibTransId="{77F6E565-4949-4986-B804-C8542AC5946B}"/>
    <dgm:cxn modelId="{3034F21C-169B-4D09-A3BE-173E8CA22F4B}" type="presOf" srcId="{18BD337F-9F33-4929-AEDF-263EAB2276E7}" destId="{7EB2594F-F17E-4DCA-A96F-5A29545CA8AA}" srcOrd="0" destOrd="0" presId="urn:microsoft.com/office/officeart/2005/8/layout/list1"/>
    <dgm:cxn modelId="{C8199FF2-3B7C-40DE-AAF0-6FC764C4DE22}" type="presOf" srcId="{3C39F3A4-1190-473D-A797-84926E9983D2}" destId="{D2097B74-CE78-4059-8B41-38127D98D305}" srcOrd="0" destOrd="0" presId="urn:microsoft.com/office/officeart/2005/8/layout/list1"/>
    <dgm:cxn modelId="{19D55DB8-0892-4766-9C7A-37D5348385E4}" type="presOf" srcId="{3C39F3A4-1190-473D-A797-84926E9983D2}" destId="{D7238CBE-CFA4-4602-B686-E08EF5F35B79}" srcOrd="1" destOrd="0" presId="urn:microsoft.com/office/officeart/2005/8/layout/list1"/>
    <dgm:cxn modelId="{25A87848-6148-4970-867F-7813847625B8}" srcId="{3C39F3A4-1190-473D-A797-84926E9983D2}" destId="{18BD337F-9F33-4929-AEDF-263EAB2276E7}" srcOrd="0" destOrd="0" parTransId="{A35837F1-5589-4041-9C9F-FF11019D6B3E}" sibTransId="{F45ED117-5C2D-4E2A-93FF-59A205ED2F51}"/>
    <dgm:cxn modelId="{FB973D2A-54BA-4396-8B40-D12CE5423410}" type="presParOf" srcId="{43FCCE7B-65BC-4949-9E62-23593687F112}" destId="{9CD98B0A-0F72-417E-9845-88CD7F188971}" srcOrd="0" destOrd="0" presId="urn:microsoft.com/office/officeart/2005/8/layout/list1"/>
    <dgm:cxn modelId="{1734213E-BD6A-4DE9-B189-DCEB2361FFEF}" type="presParOf" srcId="{9CD98B0A-0F72-417E-9845-88CD7F188971}" destId="{D2097B74-CE78-4059-8B41-38127D98D305}" srcOrd="0" destOrd="0" presId="urn:microsoft.com/office/officeart/2005/8/layout/list1"/>
    <dgm:cxn modelId="{9A36C424-5292-44DF-9C56-B47D71298111}" type="presParOf" srcId="{9CD98B0A-0F72-417E-9845-88CD7F188971}" destId="{D7238CBE-CFA4-4602-B686-E08EF5F35B79}" srcOrd="1" destOrd="0" presId="urn:microsoft.com/office/officeart/2005/8/layout/list1"/>
    <dgm:cxn modelId="{E9715887-EBD0-469C-ABD8-96BAD201DC70}" type="presParOf" srcId="{43FCCE7B-65BC-4949-9E62-23593687F112}" destId="{F251898A-AD09-4D58-9695-3949572DA347}" srcOrd="1" destOrd="0" presId="urn:microsoft.com/office/officeart/2005/8/layout/list1"/>
    <dgm:cxn modelId="{02287B56-66EB-494B-A07C-CFD8092A17B5}" type="presParOf" srcId="{43FCCE7B-65BC-4949-9E62-23593687F112}" destId="{7EB2594F-F17E-4DCA-A96F-5A29545CA8AA}" srcOrd="2" destOrd="0" presId="urn:microsoft.com/office/officeart/2005/8/layout/list1"/>
  </dgm:cxnLst>
  <dgm:bg/>
  <dgm:whole/>
  <dgm:extLst>
    <a:ext uri="http://schemas.microsoft.com/office/drawing/2008/diagram">
      <dsp:dataModelExt xmlns="" xmlns:dsp="http://schemas.microsoft.com/office/drawing/2008/diagram" xmlns:a="http://schemas.openxmlformats.org/drawingml/2006/main" xmlns:dgm="http://schemas.openxmlformats.org/drawingml/2006/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E2A8B7-D2EC-4F0D-BA76-E990948902C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B7925A7-A254-48B3-B8D2-0D58BA0C4D17}">
      <dgm:prSet phldrT="[Text]" custT="1"/>
      <dgm:spPr>
        <a:solidFill>
          <a:srgbClr val="27AAE1"/>
        </a:solidFill>
      </dgm:spPr>
      <dgm:t>
        <a:bodyPr/>
        <a:lstStyle/>
        <a:p>
          <a:r>
            <a:rPr lang="en-US" sz="1800" dirty="0" smtClean="0"/>
            <a:t>Researchers</a:t>
          </a:r>
          <a:endParaRPr lang="en-US" sz="1800" dirty="0"/>
        </a:p>
      </dgm:t>
    </dgm:pt>
    <dgm:pt modelId="{337566BE-E0EF-4EC7-B5E7-885752A1C01F}" type="parTrans" cxnId="{59202FBD-9213-4830-BA7F-5914A161A24A}">
      <dgm:prSet/>
      <dgm:spPr/>
      <dgm:t>
        <a:bodyPr/>
        <a:lstStyle/>
        <a:p>
          <a:endParaRPr lang="en-US"/>
        </a:p>
      </dgm:t>
    </dgm:pt>
    <dgm:pt modelId="{C8B4A80E-2600-40EF-8CCD-D241866712AA}" type="sibTrans" cxnId="{59202FBD-9213-4830-BA7F-5914A161A24A}">
      <dgm:prSet/>
      <dgm:spPr/>
      <dgm:t>
        <a:bodyPr/>
        <a:lstStyle/>
        <a:p>
          <a:endParaRPr lang="en-US"/>
        </a:p>
      </dgm:t>
    </dgm:pt>
    <dgm:pt modelId="{13445E49-6512-4C62-9656-17B026D86286}">
      <dgm:prSet custT="1"/>
      <dgm:spPr/>
      <dgm:t>
        <a:bodyPr/>
        <a:lstStyle/>
        <a:p>
          <a:r>
            <a:rPr lang="en-US" sz="1600" dirty="0" smtClean="0">
              <a:solidFill>
                <a:schemeClr val="tx1"/>
              </a:solidFill>
            </a:rPr>
            <a:t>Research is becoming highly interdisciplinary</a:t>
          </a:r>
          <a:endParaRPr lang="en-US" sz="1600" dirty="0">
            <a:solidFill>
              <a:schemeClr val="tx1"/>
            </a:solidFill>
          </a:endParaRPr>
        </a:p>
      </dgm:t>
    </dgm:pt>
    <dgm:pt modelId="{C951E7B0-AD17-4B9C-8AB8-A23EE41DF019}" type="parTrans" cxnId="{FE45F3D8-E402-4F94-BF36-FBF7C7785A06}">
      <dgm:prSet/>
      <dgm:spPr/>
      <dgm:t>
        <a:bodyPr/>
        <a:lstStyle/>
        <a:p>
          <a:endParaRPr lang="en-US"/>
        </a:p>
      </dgm:t>
    </dgm:pt>
    <dgm:pt modelId="{621A4388-826C-4AF1-9791-F6C67B46E4CA}" type="sibTrans" cxnId="{FE45F3D8-E402-4F94-BF36-FBF7C7785A06}">
      <dgm:prSet/>
      <dgm:spPr/>
      <dgm:t>
        <a:bodyPr/>
        <a:lstStyle/>
        <a:p>
          <a:endParaRPr lang="en-US"/>
        </a:p>
      </dgm:t>
    </dgm:pt>
    <dgm:pt modelId="{3F5878F6-474F-4DF8-9843-2BF847FE156B}">
      <dgm:prSet custT="1"/>
      <dgm:spPr/>
      <dgm:t>
        <a:bodyPr/>
        <a:lstStyle/>
        <a:p>
          <a:r>
            <a:rPr lang="en-US" sz="1600" dirty="0" smtClean="0">
              <a:solidFill>
                <a:schemeClr val="tx1"/>
              </a:solidFill>
            </a:rPr>
            <a:t>How can researchers find collaborators, track competitors, and stay abreast of current research inside large institutions, at other institutions, and globally?</a:t>
          </a:r>
          <a:endParaRPr lang="en-US" sz="1600" dirty="0">
            <a:solidFill>
              <a:schemeClr val="tx1"/>
            </a:solidFill>
          </a:endParaRPr>
        </a:p>
      </dgm:t>
    </dgm:pt>
    <dgm:pt modelId="{4BC5354C-EFFF-4266-ABF6-9C580F927FAA}" type="parTrans" cxnId="{B1155536-95BA-491C-B220-0F9B61327CDE}">
      <dgm:prSet/>
      <dgm:spPr/>
      <dgm:t>
        <a:bodyPr/>
        <a:lstStyle/>
        <a:p>
          <a:endParaRPr lang="en-US"/>
        </a:p>
      </dgm:t>
    </dgm:pt>
    <dgm:pt modelId="{5DDA532D-C919-4961-B1C7-33CADBCD19AA}" type="sibTrans" cxnId="{B1155536-95BA-491C-B220-0F9B61327CDE}">
      <dgm:prSet/>
      <dgm:spPr/>
      <dgm:t>
        <a:bodyPr/>
        <a:lstStyle/>
        <a:p>
          <a:endParaRPr lang="en-US"/>
        </a:p>
      </dgm:t>
    </dgm:pt>
    <dgm:pt modelId="{43FCCE7B-65BC-4949-9E62-23593687F112}" type="pres">
      <dgm:prSet presAssocID="{FCE2A8B7-D2EC-4F0D-BA76-E990948902C6}" presName="linear" presStyleCnt="0">
        <dgm:presLayoutVars>
          <dgm:dir/>
          <dgm:animLvl val="lvl"/>
          <dgm:resizeHandles val="exact"/>
        </dgm:presLayoutVars>
      </dgm:prSet>
      <dgm:spPr/>
      <dgm:t>
        <a:bodyPr/>
        <a:lstStyle/>
        <a:p>
          <a:endParaRPr lang="en-US"/>
        </a:p>
      </dgm:t>
    </dgm:pt>
    <dgm:pt modelId="{439E265F-49F6-4300-9D50-08BF53BDF9CF}" type="pres">
      <dgm:prSet presAssocID="{BB7925A7-A254-48B3-B8D2-0D58BA0C4D17}" presName="parentLin" presStyleCnt="0"/>
      <dgm:spPr/>
    </dgm:pt>
    <dgm:pt modelId="{776B79FD-2175-4CFA-A2DF-F3BF1018F000}" type="pres">
      <dgm:prSet presAssocID="{BB7925A7-A254-48B3-B8D2-0D58BA0C4D17}" presName="parentLeftMargin" presStyleLbl="node1" presStyleIdx="0" presStyleCnt="1"/>
      <dgm:spPr/>
      <dgm:t>
        <a:bodyPr/>
        <a:lstStyle/>
        <a:p>
          <a:endParaRPr lang="en-US"/>
        </a:p>
      </dgm:t>
    </dgm:pt>
    <dgm:pt modelId="{D052755D-C34D-4DE4-8AEA-C2FA7C0BAF99}" type="pres">
      <dgm:prSet presAssocID="{BB7925A7-A254-48B3-B8D2-0D58BA0C4D17}" presName="parentText" presStyleLbl="node1" presStyleIdx="0" presStyleCnt="1">
        <dgm:presLayoutVars>
          <dgm:chMax val="0"/>
          <dgm:bulletEnabled val="1"/>
        </dgm:presLayoutVars>
      </dgm:prSet>
      <dgm:spPr/>
      <dgm:t>
        <a:bodyPr/>
        <a:lstStyle/>
        <a:p>
          <a:endParaRPr lang="en-US"/>
        </a:p>
      </dgm:t>
    </dgm:pt>
    <dgm:pt modelId="{928BEB6D-73A9-4CCF-93BA-83A684535D27}" type="pres">
      <dgm:prSet presAssocID="{BB7925A7-A254-48B3-B8D2-0D58BA0C4D17}" presName="negativeSpace" presStyleCnt="0"/>
      <dgm:spPr/>
    </dgm:pt>
    <dgm:pt modelId="{06202E10-C3F0-4B63-A021-2E24CD3FF570}" type="pres">
      <dgm:prSet presAssocID="{BB7925A7-A254-48B3-B8D2-0D58BA0C4D17}" presName="childText" presStyleLbl="conFgAcc1" presStyleIdx="0" presStyleCnt="1">
        <dgm:presLayoutVars>
          <dgm:bulletEnabled val="1"/>
        </dgm:presLayoutVars>
      </dgm:prSet>
      <dgm:spPr/>
      <dgm:t>
        <a:bodyPr/>
        <a:lstStyle/>
        <a:p>
          <a:endParaRPr lang="en-US"/>
        </a:p>
      </dgm:t>
    </dgm:pt>
  </dgm:ptLst>
  <dgm:cxnLst>
    <dgm:cxn modelId="{9C45F600-4A36-4270-99E1-979747C0D7A5}" type="presOf" srcId="{BB7925A7-A254-48B3-B8D2-0D58BA0C4D17}" destId="{776B79FD-2175-4CFA-A2DF-F3BF1018F000}" srcOrd="0" destOrd="0" presId="urn:microsoft.com/office/officeart/2005/8/layout/list1"/>
    <dgm:cxn modelId="{FE45F3D8-E402-4F94-BF36-FBF7C7785A06}" srcId="{BB7925A7-A254-48B3-B8D2-0D58BA0C4D17}" destId="{13445E49-6512-4C62-9656-17B026D86286}" srcOrd="0" destOrd="0" parTransId="{C951E7B0-AD17-4B9C-8AB8-A23EE41DF019}" sibTransId="{621A4388-826C-4AF1-9791-F6C67B46E4CA}"/>
    <dgm:cxn modelId="{59202FBD-9213-4830-BA7F-5914A161A24A}" srcId="{FCE2A8B7-D2EC-4F0D-BA76-E990948902C6}" destId="{BB7925A7-A254-48B3-B8D2-0D58BA0C4D17}" srcOrd="0" destOrd="0" parTransId="{337566BE-E0EF-4EC7-B5E7-885752A1C01F}" sibTransId="{C8B4A80E-2600-40EF-8CCD-D241866712AA}"/>
    <dgm:cxn modelId="{0243AF2F-C427-42BB-A781-B86F3E15E37A}" type="presOf" srcId="{FCE2A8B7-D2EC-4F0D-BA76-E990948902C6}" destId="{43FCCE7B-65BC-4949-9E62-23593687F112}" srcOrd="0" destOrd="0" presId="urn:microsoft.com/office/officeart/2005/8/layout/list1"/>
    <dgm:cxn modelId="{B1155536-95BA-491C-B220-0F9B61327CDE}" srcId="{BB7925A7-A254-48B3-B8D2-0D58BA0C4D17}" destId="{3F5878F6-474F-4DF8-9843-2BF847FE156B}" srcOrd="1" destOrd="0" parTransId="{4BC5354C-EFFF-4266-ABF6-9C580F927FAA}" sibTransId="{5DDA532D-C919-4961-B1C7-33CADBCD19AA}"/>
    <dgm:cxn modelId="{FCC8E2FF-6D64-4FD1-BA3C-4651773A4F38}" type="presOf" srcId="{BB7925A7-A254-48B3-B8D2-0D58BA0C4D17}" destId="{D052755D-C34D-4DE4-8AEA-C2FA7C0BAF99}" srcOrd="1" destOrd="0" presId="urn:microsoft.com/office/officeart/2005/8/layout/list1"/>
    <dgm:cxn modelId="{671BD423-B849-4B69-ADC7-7DE5E8B5FDFC}" type="presOf" srcId="{13445E49-6512-4C62-9656-17B026D86286}" destId="{06202E10-C3F0-4B63-A021-2E24CD3FF570}" srcOrd="0" destOrd="0" presId="urn:microsoft.com/office/officeart/2005/8/layout/list1"/>
    <dgm:cxn modelId="{E635D732-2DCE-43DC-8191-2774DF934193}" type="presOf" srcId="{3F5878F6-474F-4DF8-9843-2BF847FE156B}" destId="{06202E10-C3F0-4B63-A021-2E24CD3FF570}" srcOrd="0" destOrd="1" presId="urn:microsoft.com/office/officeart/2005/8/layout/list1"/>
    <dgm:cxn modelId="{55E7C8ED-6B31-45FF-BADC-F4987EF683A8}" type="presParOf" srcId="{43FCCE7B-65BC-4949-9E62-23593687F112}" destId="{439E265F-49F6-4300-9D50-08BF53BDF9CF}" srcOrd="0" destOrd="0" presId="urn:microsoft.com/office/officeart/2005/8/layout/list1"/>
    <dgm:cxn modelId="{B9119EDC-FD18-43CD-889A-313D4C3BDAB8}" type="presParOf" srcId="{439E265F-49F6-4300-9D50-08BF53BDF9CF}" destId="{776B79FD-2175-4CFA-A2DF-F3BF1018F000}" srcOrd="0" destOrd="0" presId="urn:microsoft.com/office/officeart/2005/8/layout/list1"/>
    <dgm:cxn modelId="{FCF90B7D-7BA2-4A9D-A832-6D15CEE3AF6F}" type="presParOf" srcId="{439E265F-49F6-4300-9D50-08BF53BDF9CF}" destId="{D052755D-C34D-4DE4-8AEA-C2FA7C0BAF99}" srcOrd="1" destOrd="0" presId="urn:microsoft.com/office/officeart/2005/8/layout/list1"/>
    <dgm:cxn modelId="{D33002E1-3791-49D9-B534-B575BC9E8540}" type="presParOf" srcId="{43FCCE7B-65BC-4949-9E62-23593687F112}" destId="{928BEB6D-73A9-4CCF-93BA-83A684535D27}" srcOrd="1" destOrd="0" presId="urn:microsoft.com/office/officeart/2005/8/layout/list1"/>
    <dgm:cxn modelId="{AA613713-0E54-41F3-AA23-26CD0E312B64}" type="presParOf" srcId="{43FCCE7B-65BC-4949-9E62-23593687F112}" destId="{06202E10-C3F0-4B63-A021-2E24CD3FF570}" srcOrd="2" destOrd="0" presId="urn:microsoft.com/office/officeart/2005/8/layout/list1"/>
  </dgm:cxnLst>
  <dgm:bg/>
  <dgm:whole/>
  <dgm:extLst>
    <a:ext uri="http://schemas.microsoft.com/office/drawing/2008/diagram">
      <dsp:dataModelExt xmlns="" xmlns:dsp="http://schemas.microsoft.com/office/drawing/2008/diagram" xmlns:a="http://schemas.openxmlformats.org/drawingml/2006/main" xmlns:dgm="http://schemas.openxmlformats.org/drawingml/2006/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E2A8B7-D2EC-4F0D-BA76-E990948902C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5E71645-8D85-4120-831F-2F3DF6820ED9}">
      <dgm:prSet custT="1"/>
      <dgm:spPr/>
      <dgm:t>
        <a:bodyPr/>
        <a:lstStyle/>
        <a:p>
          <a:r>
            <a:rPr lang="en-US" sz="1600" dirty="0" smtClean="0"/>
            <a:t>Research institutions can be extremely large</a:t>
          </a:r>
          <a:endParaRPr lang="en-US" sz="1600" dirty="0"/>
        </a:p>
      </dgm:t>
    </dgm:pt>
    <dgm:pt modelId="{E446C98E-B8C5-4D32-8449-F1A62C10F453}" type="parTrans" cxnId="{40C14C94-050B-434B-9987-1D67B9971A7A}">
      <dgm:prSet/>
      <dgm:spPr/>
      <dgm:t>
        <a:bodyPr/>
        <a:lstStyle/>
        <a:p>
          <a:endParaRPr lang="en-US"/>
        </a:p>
      </dgm:t>
    </dgm:pt>
    <dgm:pt modelId="{8A552112-A49D-42AB-86D6-7EB9C9C5BC2D}" type="sibTrans" cxnId="{40C14C94-050B-434B-9987-1D67B9971A7A}">
      <dgm:prSet/>
      <dgm:spPr/>
      <dgm:t>
        <a:bodyPr/>
        <a:lstStyle/>
        <a:p>
          <a:endParaRPr lang="en-US"/>
        </a:p>
      </dgm:t>
    </dgm:pt>
    <dgm:pt modelId="{A2AE56FF-41A1-4F19-9906-60ADCF2CCE62}">
      <dgm:prSet custT="1"/>
      <dgm:spPr/>
      <dgm:t>
        <a:bodyPr/>
        <a:lstStyle/>
        <a:p>
          <a:r>
            <a:rPr lang="en-US" sz="1600" dirty="0" smtClean="0"/>
            <a:t>How can administrators </a:t>
          </a:r>
          <a:r>
            <a:rPr lang="en-US" sz="1600" dirty="0" smtClean="0">
              <a:solidFill>
                <a:schemeClr val="tx1"/>
              </a:solidFill>
            </a:rPr>
            <a:t>showcase and monitor research activity and understand the strengths and weaknesses in an organization. </a:t>
          </a:r>
          <a:endParaRPr lang="en-US" sz="1600" dirty="0"/>
        </a:p>
      </dgm:t>
    </dgm:pt>
    <dgm:pt modelId="{543AE119-1434-47A4-BB7E-16CCF4E0C2CD}" type="parTrans" cxnId="{27D176CA-6607-4397-88AD-41B6B8D63B7F}">
      <dgm:prSet/>
      <dgm:spPr/>
      <dgm:t>
        <a:bodyPr/>
        <a:lstStyle/>
        <a:p>
          <a:endParaRPr lang="en-US"/>
        </a:p>
      </dgm:t>
    </dgm:pt>
    <dgm:pt modelId="{3312E305-2AA9-4DCC-8F06-D5AFE1CBF26E}" type="sibTrans" cxnId="{27D176CA-6607-4397-88AD-41B6B8D63B7F}">
      <dgm:prSet/>
      <dgm:spPr/>
      <dgm:t>
        <a:bodyPr/>
        <a:lstStyle/>
        <a:p>
          <a:endParaRPr lang="en-US"/>
        </a:p>
      </dgm:t>
    </dgm:pt>
    <dgm:pt modelId="{DFF7B9A1-7E3C-41AC-989C-B1F811CE5B32}">
      <dgm:prSet phldrT="[Text]" custT="1"/>
      <dgm:spPr>
        <a:solidFill>
          <a:srgbClr val="27AAE1"/>
        </a:solidFill>
      </dgm:spPr>
      <dgm:t>
        <a:bodyPr/>
        <a:lstStyle/>
        <a:p>
          <a:r>
            <a:rPr lang="en-US" sz="1800" dirty="0" smtClean="0"/>
            <a:t>Administrators</a:t>
          </a:r>
        </a:p>
      </dgm:t>
    </dgm:pt>
    <dgm:pt modelId="{877D51AE-E93C-4692-8A55-B0CAD485ADFA}" type="sibTrans" cxnId="{33CE0510-E8A9-4A21-908D-736F6AB63845}">
      <dgm:prSet/>
      <dgm:spPr/>
      <dgm:t>
        <a:bodyPr/>
        <a:lstStyle/>
        <a:p>
          <a:endParaRPr lang="en-US"/>
        </a:p>
      </dgm:t>
    </dgm:pt>
    <dgm:pt modelId="{D84E0A45-6F26-43D0-8A70-01AC45D0CEE5}" type="parTrans" cxnId="{33CE0510-E8A9-4A21-908D-736F6AB63845}">
      <dgm:prSet/>
      <dgm:spPr/>
      <dgm:t>
        <a:bodyPr/>
        <a:lstStyle/>
        <a:p>
          <a:endParaRPr lang="en-US"/>
        </a:p>
      </dgm:t>
    </dgm:pt>
    <dgm:pt modelId="{43FCCE7B-65BC-4949-9E62-23593687F112}" type="pres">
      <dgm:prSet presAssocID="{FCE2A8B7-D2EC-4F0D-BA76-E990948902C6}" presName="linear" presStyleCnt="0">
        <dgm:presLayoutVars>
          <dgm:dir/>
          <dgm:animLvl val="lvl"/>
          <dgm:resizeHandles val="exact"/>
        </dgm:presLayoutVars>
      </dgm:prSet>
      <dgm:spPr/>
      <dgm:t>
        <a:bodyPr/>
        <a:lstStyle/>
        <a:p>
          <a:endParaRPr lang="en-US"/>
        </a:p>
      </dgm:t>
    </dgm:pt>
    <dgm:pt modelId="{262BADFF-D243-4D0B-B2BF-40C8412C08A5}" type="pres">
      <dgm:prSet presAssocID="{DFF7B9A1-7E3C-41AC-989C-B1F811CE5B32}" presName="parentLin" presStyleCnt="0"/>
      <dgm:spPr/>
    </dgm:pt>
    <dgm:pt modelId="{38990B34-5F5A-4F42-9EB3-ED292F7844EE}" type="pres">
      <dgm:prSet presAssocID="{DFF7B9A1-7E3C-41AC-989C-B1F811CE5B32}" presName="parentLeftMargin" presStyleLbl="node1" presStyleIdx="0" presStyleCnt="1"/>
      <dgm:spPr/>
      <dgm:t>
        <a:bodyPr/>
        <a:lstStyle/>
        <a:p>
          <a:endParaRPr lang="en-US"/>
        </a:p>
      </dgm:t>
    </dgm:pt>
    <dgm:pt modelId="{D0F14173-90E6-49E3-9760-47B9EAE8BFCA}" type="pres">
      <dgm:prSet presAssocID="{DFF7B9A1-7E3C-41AC-989C-B1F811CE5B32}" presName="parentText" presStyleLbl="node1" presStyleIdx="0" presStyleCnt="1">
        <dgm:presLayoutVars>
          <dgm:chMax val="0"/>
          <dgm:bulletEnabled val="1"/>
        </dgm:presLayoutVars>
      </dgm:prSet>
      <dgm:spPr/>
      <dgm:t>
        <a:bodyPr/>
        <a:lstStyle/>
        <a:p>
          <a:endParaRPr lang="en-US"/>
        </a:p>
      </dgm:t>
    </dgm:pt>
    <dgm:pt modelId="{DFB8FBE6-26BD-481C-91C0-8E4E7679F8F8}" type="pres">
      <dgm:prSet presAssocID="{DFF7B9A1-7E3C-41AC-989C-B1F811CE5B32}" presName="negativeSpace" presStyleCnt="0"/>
      <dgm:spPr/>
    </dgm:pt>
    <dgm:pt modelId="{3BDBDB02-DE49-4E20-82C3-66FB1F89BD89}" type="pres">
      <dgm:prSet presAssocID="{DFF7B9A1-7E3C-41AC-989C-B1F811CE5B32}" presName="childText" presStyleLbl="conFgAcc1" presStyleIdx="0" presStyleCnt="1">
        <dgm:presLayoutVars>
          <dgm:bulletEnabled val="1"/>
        </dgm:presLayoutVars>
      </dgm:prSet>
      <dgm:spPr/>
      <dgm:t>
        <a:bodyPr/>
        <a:lstStyle/>
        <a:p>
          <a:endParaRPr lang="en-US"/>
        </a:p>
      </dgm:t>
    </dgm:pt>
  </dgm:ptLst>
  <dgm:cxnLst>
    <dgm:cxn modelId="{40C14C94-050B-434B-9987-1D67B9971A7A}" srcId="{DFF7B9A1-7E3C-41AC-989C-B1F811CE5B32}" destId="{65E71645-8D85-4120-831F-2F3DF6820ED9}" srcOrd="0" destOrd="0" parTransId="{E446C98E-B8C5-4D32-8449-F1A62C10F453}" sibTransId="{8A552112-A49D-42AB-86D6-7EB9C9C5BC2D}"/>
    <dgm:cxn modelId="{5D6DB3A9-30E4-45E0-BF51-C73374621AA3}" type="presOf" srcId="{DFF7B9A1-7E3C-41AC-989C-B1F811CE5B32}" destId="{D0F14173-90E6-49E3-9760-47B9EAE8BFCA}" srcOrd="1" destOrd="0" presId="urn:microsoft.com/office/officeart/2005/8/layout/list1"/>
    <dgm:cxn modelId="{61FE4EE9-5B68-44D9-A4C3-59A1E38CA269}" type="presOf" srcId="{DFF7B9A1-7E3C-41AC-989C-B1F811CE5B32}" destId="{38990B34-5F5A-4F42-9EB3-ED292F7844EE}" srcOrd="0" destOrd="0" presId="urn:microsoft.com/office/officeart/2005/8/layout/list1"/>
    <dgm:cxn modelId="{04BE5DAB-2029-4EBB-B3AE-2B8CC22501E0}" type="presOf" srcId="{65E71645-8D85-4120-831F-2F3DF6820ED9}" destId="{3BDBDB02-DE49-4E20-82C3-66FB1F89BD89}" srcOrd="0" destOrd="0" presId="urn:microsoft.com/office/officeart/2005/8/layout/list1"/>
    <dgm:cxn modelId="{E335BB46-AC22-4DC4-8DC6-1C2BC6D79DAC}" type="presOf" srcId="{A2AE56FF-41A1-4F19-9906-60ADCF2CCE62}" destId="{3BDBDB02-DE49-4E20-82C3-66FB1F89BD89}" srcOrd="0" destOrd="1" presId="urn:microsoft.com/office/officeart/2005/8/layout/list1"/>
    <dgm:cxn modelId="{27D176CA-6607-4397-88AD-41B6B8D63B7F}" srcId="{DFF7B9A1-7E3C-41AC-989C-B1F811CE5B32}" destId="{A2AE56FF-41A1-4F19-9906-60ADCF2CCE62}" srcOrd="1" destOrd="0" parTransId="{543AE119-1434-47A4-BB7E-16CCF4E0C2CD}" sibTransId="{3312E305-2AA9-4DCC-8F06-D5AFE1CBF26E}"/>
    <dgm:cxn modelId="{33CE0510-E8A9-4A21-908D-736F6AB63845}" srcId="{FCE2A8B7-D2EC-4F0D-BA76-E990948902C6}" destId="{DFF7B9A1-7E3C-41AC-989C-B1F811CE5B32}" srcOrd="0" destOrd="0" parTransId="{D84E0A45-6F26-43D0-8A70-01AC45D0CEE5}" sibTransId="{877D51AE-E93C-4692-8A55-B0CAD485ADFA}"/>
    <dgm:cxn modelId="{F46A5BD1-C821-4F1C-AC32-9E07B7A3C1BB}" type="presOf" srcId="{FCE2A8B7-D2EC-4F0D-BA76-E990948902C6}" destId="{43FCCE7B-65BC-4949-9E62-23593687F112}" srcOrd="0" destOrd="0" presId="urn:microsoft.com/office/officeart/2005/8/layout/list1"/>
    <dgm:cxn modelId="{87472327-8758-41C6-A51E-D3453DD7D128}" type="presParOf" srcId="{43FCCE7B-65BC-4949-9E62-23593687F112}" destId="{262BADFF-D243-4D0B-B2BF-40C8412C08A5}" srcOrd="0" destOrd="0" presId="urn:microsoft.com/office/officeart/2005/8/layout/list1"/>
    <dgm:cxn modelId="{3395B59C-CEDE-4F50-A2E2-F589D132315C}" type="presParOf" srcId="{262BADFF-D243-4D0B-B2BF-40C8412C08A5}" destId="{38990B34-5F5A-4F42-9EB3-ED292F7844EE}" srcOrd="0" destOrd="0" presId="urn:microsoft.com/office/officeart/2005/8/layout/list1"/>
    <dgm:cxn modelId="{B8B76CE1-D377-470D-AA56-F7CA33834592}" type="presParOf" srcId="{262BADFF-D243-4D0B-B2BF-40C8412C08A5}" destId="{D0F14173-90E6-49E3-9760-47B9EAE8BFCA}" srcOrd="1" destOrd="0" presId="urn:microsoft.com/office/officeart/2005/8/layout/list1"/>
    <dgm:cxn modelId="{18BF07DE-9725-424C-B8B5-80416969CAA7}" type="presParOf" srcId="{43FCCE7B-65BC-4949-9E62-23593687F112}" destId="{DFB8FBE6-26BD-481C-91C0-8E4E7679F8F8}" srcOrd="1" destOrd="0" presId="urn:microsoft.com/office/officeart/2005/8/layout/list1"/>
    <dgm:cxn modelId="{83B3308F-E280-4E61-9937-59571FB71175}" type="presParOf" srcId="{43FCCE7B-65BC-4949-9E62-23593687F112}" destId="{3BDBDB02-DE49-4E20-82C3-66FB1F89BD89}" srcOrd="2" destOrd="0" presId="urn:microsoft.com/office/officeart/2005/8/layout/list1"/>
  </dgm:cxnLst>
  <dgm:bg/>
  <dgm:whole/>
  <dgm:extLst>
    <a:ext uri="http://schemas.microsoft.com/office/drawing/2008/diagram">
      <dsp:dataModelExt xmlns="" xmlns:dsp="http://schemas.microsoft.com/office/drawing/2008/diagram" xmlns:a="http://schemas.openxmlformats.org/drawingml/2006/main" xmlns:dgm="http://schemas.openxmlformats.org/drawingml/2006/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420CE9-CEF4-4EA6-A2C9-ACA8361C246A}" type="doc">
      <dgm:prSet loTypeId="urn:microsoft.com/office/officeart/2005/8/layout/cycle3" loCatId="cycle" qsTypeId="urn:microsoft.com/office/officeart/2005/8/quickstyle/simple5" qsCatId="simple" csTypeId="urn:microsoft.com/office/officeart/2005/8/colors/accent5_1" csCatId="accent5" phldr="1"/>
      <dgm:spPr/>
      <dgm:t>
        <a:bodyPr/>
        <a:lstStyle/>
        <a:p>
          <a:endParaRPr lang="en-US"/>
        </a:p>
      </dgm:t>
    </dgm:pt>
    <dgm:pt modelId="{17948AE6-ADE1-4178-AD0A-B72FE52F4460}">
      <dgm:prSet phldrT="[Text]" custT="1"/>
      <dgm:spPr/>
      <dgm:t>
        <a:bodyPr lIns="0" tIns="0" rIns="0" bIns="0"/>
        <a:lstStyle/>
        <a:p>
          <a:r>
            <a:rPr lang="en-US" sz="1600" b="1" dirty="0" smtClean="0"/>
            <a:t>Faculty/Scholar/Researcher/Scientist</a:t>
          </a:r>
          <a:endParaRPr lang="en-US" sz="1600" dirty="0"/>
        </a:p>
      </dgm:t>
    </dgm:pt>
    <dgm:pt modelId="{F1BD9BA3-4E2C-4289-9C87-CABFEE842403}" type="parTrans" cxnId="{DD6BB08C-32C4-4CBA-8774-B7621B1D8555}">
      <dgm:prSet/>
      <dgm:spPr/>
      <dgm:t>
        <a:bodyPr/>
        <a:lstStyle/>
        <a:p>
          <a:endParaRPr lang="en-US"/>
        </a:p>
      </dgm:t>
    </dgm:pt>
    <dgm:pt modelId="{80446E09-21D1-4726-8591-2CE01CC83D86}" type="sibTrans" cxnId="{DD6BB08C-32C4-4CBA-8774-B7621B1D8555}">
      <dgm:prSet/>
      <dgm:spPr/>
      <dgm:t>
        <a:bodyPr/>
        <a:lstStyle/>
        <a:p>
          <a:endParaRPr lang="en-US"/>
        </a:p>
      </dgm:t>
    </dgm:pt>
    <dgm:pt modelId="{44CE9B00-AB3C-40AF-8590-69C4F330668F}">
      <dgm:prSet phldrT="[Text]" custT="1"/>
      <dgm:spPr/>
      <dgm:t>
        <a:bodyPr lIns="182880"/>
        <a:lstStyle/>
        <a:p>
          <a:r>
            <a:rPr lang="en-US" sz="1600" b="1" dirty="0" smtClean="0"/>
            <a:t>Student</a:t>
          </a:r>
          <a:endParaRPr lang="en-US" sz="1600" dirty="0"/>
        </a:p>
      </dgm:t>
    </dgm:pt>
    <dgm:pt modelId="{D4029B05-4F7D-48C9-ABE4-8A57CF236AC5}" type="parTrans" cxnId="{65F438E3-8012-4D70-BA08-FA5B7D0B4773}">
      <dgm:prSet/>
      <dgm:spPr/>
      <dgm:t>
        <a:bodyPr/>
        <a:lstStyle/>
        <a:p>
          <a:endParaRPr lang="en-US"/>
        </a:p>
      </dgm:t>
    </dgm:pt>
    <dgm:pt modelId="{337FAB7C-8658-45BD-93D0-DB367FD31512}" type="sibTrans" cxnId="{65F438E3-8012-4D70-BA08-FA5B7D0B4773}">
      <dgm:prSet/>
      <dgm:spPr/>
      <dgm:t>
        <a:bodyPr/>
        <a:lstStyle/>
        <a:p>
          <a:endParaRPr lang="en-US"/>
        </a:p>
      </dgm:t>
    </dgm:pt>
    <dgm:pt modelId="{803A515C-7D51-428E-8F4A-0C6A207ADBF3}">
      <dgm:prSet phldrT="[Text]" custT="1"/>
      <dgm:spPr/>
      <dgm:t>
        <a:bodyPr lIns="91440" tIns="0" rIns="0" bIns="0"/>
        <a:lstStyle/>
        <a:p>
          <a:r>
            <a:rPr lang="en-US" sz="1600" b="1" dirty="0" smtClean="0"/>
            <a:t>Administrator</a:t>
          </a:r>
          <a:endParaRPr lang="en-US" sz="1600" dirty="0"/>
        </a:p>
      </dgm:t>
    </dgm:pt>
    <dgm:pt modelId="{F4E35320-8F06-46DF-8B93-F4F957D06D2D}" type="parTrans" cxnId="{C4781419-7E0C-4376-B8C1-2582F91421F2}">
      <dgm:prSet/>
      <dgm:spPr/>
      <dgm:t>
        <a:bodyPr/>
        <a:lstStyle/>
        <a:p>
          <a:endParaRPr lang="en-US"/>
        </a:p>
      </dgm:t>
    </dgm:pt>
    <dgm:pt modelId="{A3C19D72-0C1E-40A8-B838-31286FA0E2A8}" type="sibTrans" cxnId="{C4781419-7E0C-4376-B8C1-2582F91421F2}">
      <dgm:prSet/>
      <dgm:spPr/>
      <dgm:t>
        <a:bodyPr/>
        <a:lstStyle/>
        <a:p>
          <a:endParaRPr lang="en-US"/>
        </a:p>
      </dgm:t>
    </dgm:pt>
    <dgm:pt modelId="{17302355-7DE9-4519-95F8-FFB723795CF6}">
      <dgm:prSet phldrT="[Text]" custT="1"/>
      <dgm:spPr/>
      <dgm:t>
        <a:bodyPr/>
        <a:lstStyle/>
        <a:p>
          <a:r>
            <a:rPr lang="en-US" sz="1600" b="1" dirty="0" smtClean="0"/>
            <a:t>Donor/ Funding Agency</a:t>
          </a:r>
          <a:endParaRPr lang="en-US" sz="1600" dirty="0"/>
        </a:p>
      </dgm:t>
    </dgm:pt>
    <dgm:pt modelId="{C6F4DC48-75A6-400A-BFBD-E2CA5E453DA6}" type="parTrans" cxnId="{0B319A7C-ABE0-479E-BA21-C6BE2B455674}">
      <dgm:prSet/>
      <dgm:spPr/>
      <dgm:t>
        <a:bodyPr/>
        <a:lstStyle/>
        <a:p>
          <a:endParaRPr lang="en-US"/>
        </a:p>
      </dgm:t>
    </dgm:pt>
    <dgm:pt modelId="{80FAE78F-61CD-400F-BBF9-27E88986CE8C}" type="sibTrans" cxnId="{0B319A7C-ABE0-479E-BA21-C6BE2B455674}">
      <dgm:prSet/>
      <dgm:spPr/>
      <dgm:t>
        <a:bodyPr/>
        <a:lstStyle/>
        <a:p>
          <a:endParaRPr lang="en-US"/>
        </a:p>
      </dgm:t>
    </dgm:pt>
    <dgm:pt modelId="{B8ACE974-4A30-42CF-8267-BD26E4D48357}">
      <dgm:prSet custT="1"/>
      <dgm:spPr/>
      <dgm:t>
        <a:bodyPr/>
        <a:lstStyle/>
        <a:p>
          <a:r>
            <a:rPr lang="en-US" sz="1400" dirty="0" smtClean="0"/>
            <a:t>Find collaborators</a:t>
          </a:r>
          <a:endParaRPr lang="en-US" sz="1400" dirty="0"/>
        </a:p>
      </dgm:t>
    </dgm:pt>
    <dgm:pt modelId="{235C938C-C646-4BE4-B571-041D708F9FD4}" type="parTrans" cxnId="{A7B8689C-F003-4634-A295-EE551559F859}">
      <dgm:prSet/>
      <dgm:spPr/>
      <dgm:t>
        <a:bodyPr/>
        <a:lstStyle/>
        <a:p>
          <a:endParaRPr lang="en-US"/>
        </a:p>
      </dgm:t>
    </dgm:pt>
    <dgm:pt modelId="{67379B2F-0A8B-4597-AE93-00F3275AD0FF}" type="sibTrans" cxnId="{A7B8689C-F003-4634-A295-EE551559F859}">
      <dgm:prSet/>
      <dgm:spPr/>
      <dgm:t>
        <a:bodyPr/>
        <a:lstStyle/>
        <a:p>
          <a:endParaRPr lang="en-US"/>
        </a:p>
      </dgm:t>
    </dgm:pt>
    <dgm:pt modelId="{3AED6C27-24B5-4DD0-9556-1AAD2E482CC8}">
      <dgm:prSet custT="1"/>
      <dgm:spPr/>
      <dgm:t>
        <a:bodyPr/>
        <a:lstStyle/>
        <a:p>
          <a:r>
            <a:rPr lang="en-US" sz="1400" dirty="0" smtClean="0"/>
            <a:t>Keep abreast of new work</a:t>
          </a:r>
          <a:endParaRPr lang="en-US" sz="1400" dirty="0"/>
        </a:p>
      </dgm:t>
    </dgm:pt>
    <dgm:pt modelId="{D0C7F8F2-775F-4C47-8BD4-F6066432A70B}" type="parTrans" cxnId="{9B046C6B-38D4-461D-BF5B-FDC012754E8D}">
      <dgm:prSet/>
      <dgm:spPr/>
      <dgm:t>
        <a:bodyPr/>
        <a:lstStyle/>
        <a:p>
          <a:endParaRPr lang="en-US"/>
        </a:p>
      </dgm:t>
    </dgm:pt>
    <dgm:pt modelId="{E97441E6-B160-4FE6-96C5-8FAB9973EE87}" type="sibTrans" cxnId="{9B046C6B-38D4-461D-BF5B-FDC012754E8D}">
      <dgm:prSet/>
      <dgm:spPr/>
      <dgm:t>
        <a:bodyPr/>
        <a:lstStyle/>
        <a:p>
          <a:endParaRPr lang="en-US"/>
        </a:p>
      </dgm:t>
    </dgm:pt>
    <dgm:pt modelId="{9AF8231E-2E00-4353-ACD7-F4EF8305D985}">
      <dgm:prSet custT="1"/>
      <dgm:spPr/>
      <dgm:t>
        <a:bodyPr/>
        <a:lstStyle/>
        <a:p>
          <a:r>
            <a:rPr lang="en-US" sz="1400" dirty="0" smtClean="0"/>
            <a:t>Rely on customizable profiles maintained via automatic updates</a:t>
          </a:r>
          <a:endParaRPr lang="en-US" sz="1400" dirty="0"/>
        </a:p>
      </dgm:t>
    </dgm:pt>
    <dgm:pt modelId="{D5D500CE-51D8-4D58-9F60-1CAC8BCFAE64}" type="parTrans" cxnId="{9CAFF6CB-BA5A-4044-B04C-B4270FA76ED0}">
      <dgm:prSet/>
      <dgm:spPr/>
      <dgm:t>
        <a:bodyPr/>
        <a:lstStyle/>
        <a:p>
          <a:endParaRPr lang="en-US"/>
        </a:p>
      </dgm:t>
    </dgm:pt>
    <dgm:pt modelId="{2EF3D092-CCDF-463E-9B47-34799E3C297E}" type="sibTrans" cxnId="{9CAFF6CB-BA5A-4044-B04C-B4270FA76ED0}">
      <dgm:prSet/>
      <dgm:spPr/>
      <dgm:t>
        <a:bodyPr/>
        <a:lstStyle/>
        <a:p>
          <a:endParaRPr lang="en-US"/>
        </a:p>
      </dgm:t>
    </dgm:pt>
    <dgm:pt modelId="{80A14537-9129-438C-818B-6D26B9DD11D6}">
      <dgm:prSet custT="1"/>
      <dgm:spPr/>
      <dgm:t>
        <a:bodyPr/>
        <a:lstStyle/>
        <a:p>
          <a:r>
            <a:rPr lang="en-US" sz="1400" dirty="0" smtClean="0"/>
            <a:t>Discover current funded projects</a:t>
          </a:r>
          <a:endParaRPr lang="en-US" sz="1400" dirty="0"/>
        </a:p>
      </dgm:t>
    </dgm:pt>
    <dgm:pt modelId="{F3A44EEC-BC7D-4829-8FFC-675E07A4C8C1}" type="parTrans" cxnId="{902FC4D3-BDD4-4CCB-971F-2AA95EAAFEED}">
      <dgm:prSet/>
      <dgm:spPr/>
      <dgm:t>
        <a:bodyPr/>
        <a:lstStyle/>
        <a:p>
          <a:endParaRPr lang="en-US"/>
        </a:p>
      </dgm:t>
    </dgm:pt>
    <dgm:pt modelId="{88F9919A-F315-499B-9847-2F4C99759DDF}" type="sibTrans" cxnId="{902FC4D3-BDD4-4CCB-971F-2AA95EAAFEED}">
      <dgm:prSet/>
      <dgm:spPr/>
      <dgm:t>
        <a:bodyPr/>
        <a:lstStyle/>
        <a:p>
          <a:endParaRPr lang="en-US"/>
        </a:p>
      </dgm:t>
    </dgm:pt>
    <dgm:pt modelId="{2BD3EFF5-CDF7-4541-B638-E48E14281582}">
      <dgm:prSet custT="1"/>
      <dgm:spPr/>
      <dgm:t>
        <a:bodyPr/>
        <a:lstStyle/>
        <a:p>
          <a:r>
            <a:rPr lang="en-US" sz="1400" dirty="0" smtClean="0"/>
            <a:t>Search for specialized expertise</a:t>
          </a:r>
          <a:endParaRPr lang="en-US" sz="1400" dirty="0"/>
        </a:p>
      </dgm:t>
    </dgm:pt>
    <dgm:pt modelId="{D3517034-214B-45C0-AE61-CC4481503A51}" type="parTrans" cxnId="{AF30123D-6CDC-424C-8948-B76038328AC6}">
      <dgm:prSet/>
      <dgm:spPr/>
      <dgm:t>
        <a:bodyPr/>
        <a:lstStyle/>
        <a:p>
          <a:endParaRPr lang="en-US"/>
        </a:p>
      </dgm:t>
    </dgm:pt>
    <dgm:pt modelId="{D3BB7635-CF28-4130-B00E-26BF8E06BED4}" type="sibTrans" cxnId="{AF30123D-6CDC-424C-8948-B76038328AC6}">
      <dgm:prSet/>
      <dgm:spPr/>
      <dgm:t>
        <a:bodyPr/>
        <a:lstStyle/>
        <a:p>
          <a:endParaRPr lang="en-US"/>
        </a:p>
      </dgm:t>
    </dgm:pt>
    <dgm:pt modelId="{027511A7-BE89-44AE-B04A-9B743A28ED10}">
      <dgm:prSet custT="1"/>
      <dgm:spPr/>
      <dgm:t>
        <a:bodyPr/>
        <a:lstStyle/>
        <a:p>
          <a:r>
            <a:rPr lang="en-US" sz="1400" dirty="0" smtClean="0"/>
            <a:t>Visualize research activity within an institution</a:t>
          </a:r>
          <a:endParaRPr lang="en-US" sz="1400" dirty="0"/>
        </a:p>
      </dgm:t>
    </dgm:pt>
    <dgm:pt modelId="{7F9AAC3E-7835-43C9-AD0D-0C98908FB352}" type="parTrans" cxnId="{F869250B-56F0-4848-A93C-995561F37A28}">
      <dgm:prSet/>
      <dgm:spPr/>
      <dgm:t>
        <a:bodyPr/>
        <a:lstStyle/>
        <a:p>
          <a:endParaRPr lang="en-US"/>
        </a:p>
      </dgm:t>
    </dgm:pt>
    <dgm:pt modelId="{1E2954D9-3019-41C7-9550-9B134A18542B}" type="sibTrans" cxnId="{F869250B-56F0-4848-A93C-995561F37A28}">
      <dgm:prSet/>
      <dgm:spPr/>
      <dgm:t>
        <a:bodyPr/>
        <a:lstStyle/>
        <a:p>
          <a:endParaRPr lang="en-US"/>
        </a:p>
      </dgm:t>
    </dgm:pt>
    <dgm:pt modelId="{D2F8FE0A-6868-48D9-9752-F472532C2D25}">
      <dgm:prSet custT="1"/>
      <dgm:spPr/>
      <dgm:t>
        <a:bodyPr/>
        <a:lstStyle/>
        <a:p>
          <a:r>
            <a:rPr lang="en-US" sz="1400" dirty="0" smtClean="0"/>
            <a:t>Locate mentors, advisors, or collaborators</a:t>
          </a:r>
          <a:endParaRPr lang="en-US" sz="1400" dirty="0"/>
        </a:p>
      </dgm:t>
    </dgm:pt>
    <dgm:pt modelId="{0DD94780-A527-4DDD-BB8F-1F0F2B6D0691}" type="parTrans" cxnId="{7F5BB060-C5B7-4562-AF75-33A3C01FF2CE}">
      <dgm:prSet/>
      <dgm:spPr/>
      <dgm:t>
        <a:bodyPr/>
        <a:lstStyle/>
        <a:p>
          <a:endParaRPr lang="en-US"/>
        </a:p>
      </dgm:t>
    </dgm:pt>
    <dgm:pt modelId="{DCEC4698-B1BF-4D08-8618-C2DE19F91943}" type="sibTrans" cxnId="{7F5BB060-C5B7-4562-AF75-33A3C01FF2CE}">
      <dgm:prSet/>
      <dgm:spPr/>
      <dgm:t>
        <a:bodyPr/>
        <a:lstStyle/>
        <a:p>
          <a:endParaRPr lang="en-US"/>
        </a:p>
      </dgm:t>
    </dgm:pt>
    <dgm:pt modelId="{DD3A53B5-8302-45AC-B015-AC4C862E9516}">
      <dgm:prSet custT="1"/>
      <dgm:spPr/>
      <dgm:t>
        <a:bodyPr/>
        <a:lstStyle/>
        <a:p>
          <a:r>
            <a:rPr lang="en-US" sz="1400" dirty="0" smtClean="0"/>
            <a:t>Locate events, seminars, courses, programs, facilities</a:t>
          </a:r>
          <a:endParaRPr lang="en-US" sz="1400" dirty="0"/>
        </a:p>
      </dgm:t>
    </dgm:pt>
    <dgm:pt modelId="{2534517E-E763-4263-87F6-936E1A080779}" type="parTrans" cxnId="{2A3D5C39-683F-470E-9972-B9B9BFA11CBB}">
      <dgm:prSet/>
      <dgm:spPr/>
      <dgm:t>
        <a:bodyPr/>
        <a:lstStyle/>
        <a:p>
          <a:endParaRPr lang="en-US"/>
        </a:p>
      </dgm:t>
    </dgm:pt>
    <dgm:pt modelId="{C1647C80-20B0-40A1-B9C4-DAA67E7D3C25}" type="sibTrans" cxnId="{2A3D5C39-683F-470E-9972-B9B9BFA11CBB}">
      <dgm:prSet/>
      <dgm:spPr/>
      <dgm:t>
        <a:bodyPr/>
        <a:lstStyle/>
        <a:p>
          <a:endParaRPr lang="en-US"/>
        </a:p>
      </dgm:t>
    </dgm:pt>
    <dgm:pt modelId="{E4D84279-7A52-41FC-A328-64FDFC60DCC8}">
      <dgm:prSet custT="1"/>
      <dgm:spPr/>
      <dgm:t>
        <a:bodyPr/>
        <a:lstStyle/>
        <a:p>
          <a:r>
            <a:rPr lang="en-US" sz="1400" dirty="0" smtClean="0"/>
            <a:t>Showcase own research</a:t>
          </a:r>
          <a:endParaRPr lang="en-US" sz="1400" dirty="0"/>
        </a:p>
      </dgm:t>
    </dgm:pt>
    <dgm:pt modelId="{BAD44B22-F1A0-4866-831E-DAE5E36914C2}" type="parTrans" cxnId="{FDC70CE4-DF5B-49E5-987D-C186C450E9DB}">
      <dgm:prSet/>
      <dgm:spPr/>
      <dgm:t>
        <a:bodyPr/>
        <a:lstStyle/>
        <a:p>
          <a:endParaRPr lang="en-US"/>
        </a:p>
      </dgm:t>
    </dgm:pt>
    <dgm:pt modelId="{7B18948B-22CF-4071-A534-452C3C81DDA8}" type="sibTrans" cxnId="{FDC70CE4-DF5B-49E5-987D-C186C450E9DB}">
      <dgm:prSet/>
      <dgm:spPr/>
      <dgm:t>
        <a:bodyPr/>
        <a:lstStyle/>
        <a:p>
          <a:endParaRPr lang="en-US"/>
        </a:p>
      </dgm:t>
    </dgm:pt>
    <dgm:pt modelId="{7B88072E-ED2A-483B-BADA-E2D06E31C3DE}">
      <dgm:prSet custT="1"/>
      <dgm:spPr/>
      <dgm:t>
        <a:bodyPr/>
        <a:lstStyle/>
        <a:p>
          <a:r>
            <a:rPr lang="en-US" sz="1400" dirty="0" smtClean="0"/>
            <a:t>Showcase college, program, departmental activities</a:t>
          </a:r>
          <a:endParaRPr lang="en-US" sz="1400" dirty="0"/>
        </a:p>
      </dgm:t>
    </dgm:pt>
    <dgm:pt modelId="{53BE6801-FF25-49BC-81CA-5424406378A4}" type="parTrans" cxnId="{A9CB243C-E2E5-4FFB-AD61-660D799EE7E7}">
      <dgm:prSet/>
      <dgm:spPr/>
      <dgm:t>
        <a:bodyPr/>
        <a:lstStyle/>
        <a:p>
          <a:endParaRPr lang="en-US"/>
        </a:p>
      </dgm:t>
    </dgm:pt>
    <dgm:pt modelId="{456556E8-1E9E-456C-B652-74DC376A8B42}" type="sibTrans" cxnId="{A9CB243C-E2E5-4FFB-AD61-660D799EE7E7}">
      <dgm:prSet/>
      <dgm:spPr/>
      <dgm:t>
        <a:bodyPr/>
        <a:lstStyle/>
        <a:p>
          <a:endParaRPr lang="en-US"/>
        </a:p>
      </dgm:t>
    </dgm:pt>
    <dgm:pt modelId="{47C1A0FA-E493-43D5-8A67-62BB6E51DF61}">
      <dgm:prSet custT="1"/>
      <dgm:spPr/>
      <dgm:t>
        <a:bodyPr/>
        <a:lstStyle/>
        <a:p>
          <a:r>
            <a:rPr lang="en-US" sz="1400" dirty="0" smtClean="0"/>
            <a:t>Identify areas of institutional strength</a:t>
          </a:r>
          <a:endParaRPr lang="en-US" sz="1400" dirty="0"/>
        </a:p>
      </dgm:t>
    </dgm:pt>
    <dgm:pt modelId="{423C78C7-491E-460C-A8B7-B8B346DD2FAD}" type="parTrans" cxnId="{23B3A94A-9176-4315-8264-50C98A0DD1D5}">
      <dgm:prSet/>
      <dgm:spPr/>
      <dgm:t>
        <a:bodyPr/>
        <a:lstStyle/>
        <a:p>
          <a:endParaRPr lang="en-US"/>
        </a:p>
      </dgm:t>
    </dgm:pt>
    <dgm:pt modelId="{19187D8F-E43D-427A-810A-4DF05F76B0AB}" type="sibTrans" cxnId="{23B3A94A-9176-4315-8264-50C98A0DD1D5}">
      <dgm:prSet/>
      <dgm:spPr/>
      <dgm:t>
        <a:bodyPr/>
        <a:lstStyle/>
        <a:p>
          <a:endParaRPr lang="en-US"/>
        </a:p>
      </dgm:t>
    </dgm:pt>
    <dgm:pt modelId="{B5832D47-4578-481E-8C3B-37ED5EBD3663}">
      <dgm:prSet custT="1"/>
      <dgm:spPr/>
      <dgm:t>
        <a:bodyPr/>
        <a:lstStyle/>
        <a:p>
          <a:r>
            <a:rPr lang="en-US" sz="1400" dirty="0" smtClean="0"/>
            <a:t>Manage data in one place</a:t>
          </a:r>
          <a:endParaRPr lang="en-US" sz="1400" dirty="0"/>
        </a:p>
      </dgm:t>
    </dgm:pt>
    <dgm:pt modelId="{FCBCF78E-BE90-4A7D-B57B-C515109D5D54}" type="parTrans" cxnId="{2811FBAC-51E1-4D59-8700-4798C7B0F122}">
      <dgm:prSet/>
      <dgm:spPr/>
      <dgm:t>
        <a:bodyPr/>
        <a:lstStyle/>
        <a:p>
          <a:endParaRPr lang="en-US"/>
        </a:p>
      </dgm:t>
    </dgm:pt>
    <dgm:pt modelId="{A7C5CD24-372A-4F11-A9B7-A51A6874C371}" type="sibTrans" cxnId="{2811FBAC-51E1-4D59-8700-4798C7B0F122}">
      <dgm:prSet/>
      <dgm:spPr/>
      <dgm:t>
        <a:bodyPr/>
        <a:lstStyle/>
        <a:p>
          <a:endParaRPr lang="en-US"/>
        </a:p>
      </dgm:t>
    </dgm:pt>
    <dgm:pt modelId="{52AD2014-088C-4622-AEEE-E696C8042F9F}">
      <dgm:prSet custT="1"/>
      <dgm:spPr/>
      <dgm:t>
        <a:bodyPr/>
        <a:lstStyle/>
        <a:p>
          <a:r>
            <a:rPr lang="en-US" sz="1400" dirty="0" smtClean="0"/>
            <a:t>Track competitors</a:t>
          </a:r>
          <a:endParaRPr lang="en-US" sz="1400" dirty="0"/>
        </a:p>
      </dgm:t>
    </dgm:pt>
    <dgm:pt modelId="{EA92F92A-9CFB-4CA6-89B4-07738D1D0E48}" type="parTrans" cxnId="{92FE0C7F-CB32-4629-A76E-C3F1EDD0A602}">
      <dgm:prSet/>
      <dgm:spPr/>
      <dgm:t>
        <a:bodyPr/>
        <a:lstStyle/>
        <a:p>
          <a:endParaRPr lang="en-US"/>
        </a:p>
      </dgm:t>
    </dgm:pt>
    <dgm:pt modelId="{A3152759-1EF9-469A-96AF-6C3BA23D45AC}" type="sibTrans" cxnId="{92FE0C7F-CB32-4629-A76E-C3F1EDD0A602}">
      <dgm:prSet/>
      <dgm:spPr/>
      <dgm:t>
        <a:bodyPr/>
        <a:lstStyle/>
        <a:p>
          <a:endParaRPr lang="en-US"/>
        </a:p>
      </dgm:t>
    </dgm:pt>
    <dgm:pt modelId="{BAF34727-5BCA-4460-8284-067BD23F2B45}" type="pres">
      <dgm:prSet presAssocID="{35420CE9-CEF4-4EA6-A2C9-ACA8361C246A}" presName="Name0" presStyleCnt="0">
        <dgm:presLayoutVars>
          <dgm:dir/>
          <dgm:resizeHandles val="exact"/>
        </dgm:presLayoutVars>
      </dgm:prSet>
      <dgm:spPr/>
      <dgm:t>
        <a:bodyPr/>
        <a:lstStyle/>
        <a:p>
          <a:endParaRPr lang="en-US"/>
        </a:p>
      </dgm:t>
    </dgm:pt>
    <dgm:pt modelId="{14C6D1E1-2429-4944-9D1D-6027F61F2F0F}" type="pres">
      <dgm:prSet presAssocID="{35420CE9-CEF4-4EA6-A2C9-ACA8361C246A}" presName="cycle" presStyleCnt="0"/>
      <dgm:spPr/>
    </dgm:pt>
    <dgm:pt modelId="{504ACC9D-F2E6-47E2-9173-0FCF7346A30A}" type="pres">
      <dgm:prSet presAssocID="{17948AE6-ADE1-4178-AD0A-B72FE52F4460}" presName="nodeFirstNode" presStyleLbl="node1" presStyleIdx="0" presStyleCnt="4" custScaleX="104597">
        <dgm:presLayoutVars>
          <dgm:bulletEnabled val="1"/>
        </dgm:presLayoutVars>
      </dgm:prSet>
      <dgm:spPr/>
      <dgm:t>
        <a:bodyPr/>
        <a:lstStyle/>
        <a:p>
          <a:endParaRPr lang="en-US"/>
        </a:p>
      </dgm:t>
    </dgm:pt>
    <dgm:pt modelId="{564B6CF1-58CB-49FE-A943-0B0C2180E645}" type="pres">
      <dgm:prSet presAssocID="{80446E09-21D1-4726-8591-2CE01CC83D86}" presName="sibTransFirstNode" presStyleLbl="bgShp" presStyleIdx="0" presStyleCnt="1"/>
      <dgm:spPr/>
      <dgm:t>
        <a:bodyPr/>
        <a:lstStyle/>
        <a:p>
          <a:endParaRPr lang="en-US"/>
        </a:p>
      </dgm:t>
    </dgm:pt>
    <dgm:pt modelId="{9FA6F046-B929-4F35-B841-E2131A729EBF}" type="pres">
      <dgm:prSet presAssocID="{44CE9B00-AB3C-40AF-8590-69C4F330668F}" presName="nodeFollowingNodes" presStyleLbl="node1" presStyleIdx="1" presStyleCnt="4">
        <dgm:presLayoutVars>
          <dgm:bulletEnabled val="1"/>
        </dgm:presLayoutVars>
      </dgm:prSet>
      <dgm:spPr/>
      <dgm:t>
        <a:bodyPr/>
        <a:lstStyle/>
        <a:p>
          <a:endParaRPr lang="en-US"/>
        </a:p>
      </dgm:t>
    </dgm:pt>
    <dgm:pt modelId="{27FEE95B-F736-4259-BF5E-8A0F8CCDC531}" type="pres">
      <dgm:prSet presAssocID="{803A515C-7D51-428E-8F4A-0C6A207ADBF3}" presName="nodeFollowingNodes" presStyleLbl="node1" presStyleIdx="2" presStyleCnt="4">
        <dgm:presLayoutVars>
          <dgm:bulletEnabled val="1"/>
        </dgm:presLayoutVars>
      </dgm:prSet>
      <dgm:spPr/>
      <dgm:t>
        <a:bodyPr/>
        <a:lstStyle/>
        <a:p>
          <a:endParaRPr lang="en-US"/>
        </a:p>
      </dgm:t>
    </dgm:pt>
    <dgm:pt modelId="{0B71F9D3-A116-4001-ABCD-FCCA65C53635}" type="pres">
      <dgm:prSet presAssocID="{17302355-7DE9-4519-95F8-FFB723795CF6}" presName="nodeFollowingNodes" presStyleLbl="node1" presStyleIdx="3" presStyleCnt="4">
        <dgm:presLayoutVars>
          <dgm:bulletEnabled val="1"/>
        </dgm:presLayoutVars>
      </dgm:prSet>
      <dgm:spPr/>
      <dgm:t>
        <a:bodyPr/>
        <a:lstStyle/>
        <a:p>
          <a:endParaRPr lang="en-US"/>
        </a:p>
      </dgm:t>
    </dgm:pt>
  </dgm:ptLst>
  <dgm:cxnLst>
    <dgm:cxn modelId="{2A3D5C39-683F-470E-9972-B9B9BFA11CBB}" srcId="{44CE9B00-AB3C-40AF-8590-69C4F330668F}" destId="{DD3A53B5-8302-45AC-B015-AC4C862E9516}" srcOrd="1" destOrd="0" parTransId="{2534517E-E763-4263-87F6-936E1A080779}" sibTransId="{C1647C80-20B0-40A1-B9C4-DAA67E7D3C25}"/>
    <dgm:cxn modelId="{42C76A7C-EA6C-9341-863C-D6D3977C2471}" type="presOf" srcId="{B5832D47-4578-481E-8C3B-37ED5EBD3663}" destId="{27FEE95B-F736-4259-BF5E-8A0F8CCDC531}" srcOrd="0" destOrd="3" presId="urn:microsoft.com/office/officeart/2005/8/layout/cycle3"/>
    <dgm:cxn modelId="{9A4225A2-0F44-9C40-B1D7-3ED500E424A3}" type="presOf" srcId="{B8ACE974-4A30-42CF-8267-BD26E4D48357}" destId="{504ACC9D-F2E6-47E2-9173-0FCF7346A30A}" srcOrd="0" destOrd="1" presId="urn:microsoft.com/office/officeart/2005/8/layout/cycle3"/>
    <dgm:cxn modelId="{B598E0F8-D022-3F47-91D6-B8CFFCE9DB02}" type="presOf" srcId="{DD3A53B5-8302-45AC-B015-AC4C862E9516}" destId="{9FA6F046-B929-4F35-B841-E2131A729EBF}" srcOrd="0" destOrd="2" presId="urn:microsoft.com/office/officeart/2005/8/layout/cycle3"/>
    <dgm:cxn modelId="{0C6970CD-E5A0-4C40-BD75-82A0428A3C3D}" type="presOf" srcId="{9AF8231E-2E00-4353-ACD7-F4EF8305D985}" destId="{504ACC9D-F2E6-47E2-9173-0FCF7346A30A}" srcOrd="0" destOrd="4" presId="urn:microsoft.com/office/officeart/2005/8/layout/cycle3"/>
    <dgm:cxn modelId="{DFDB996B-CFA4-4546-85FC-DEE5D72FC99A}" type="presOf" srcId="{2BD3EFF5-CDF7-4541-B638-E48E14281582}" destId="{0B71F9D3-A116-4001-ABCD-FCCA65C53635}" srcOrd="0" destOrd="2" presId="urn:microsoft.com/office/officeart/2005/8/layout/cycle3"/>
    <dgm:cxn modelId="{A7B8689C-F003-4634-A295-EE551559F859}" srcId="{17948AE6-ADE1-4178-AD0A-B72FE52F4460}" destId="{B8ACE974-4A30-42CF-8267-BD26E4D48357}" srcOrd="0" destOrd="0" parTransId="{235C938C-C646-4BE4-B571-041D708F9FD4}" sibTransId="{67379B2F-0A8B-4597-AE93-00F3275AD0FF}"/>
    <dgm:cxn modelId="{54CA83EA-8552-D448-9378-DCBB712BC335}" type="presOf" srcId="{803A515C-7D51-428E-8F4A-0C6A207ADBF3}" destId="{27FEE95B-F736-4259-BF5E-8A0F8CCDC531}" srcOrd="0" destOrd="0" presId="urn:microsoft.com/office/officeart/2005/8/layout/cycle3"/>
    <dgm:cxn modelId="{9DD48FF2-C92C-C148-9281-48E9705A519F}" type="presOf" srcId="{D2F8FE0A-6868-48D9-9752-F472532C2D25}" destId="{9FA6F046-B929-4F35-B841-E2131A729EBF}" srcOrd="0" destOrd="1" presId="urn:microsoft.com/office/officeart/2005/8/layout/cycle3"/>
    <dgm:cxn modelId="{F869250B-56F0-4848-A93C-995561F37A28}" srcId="{17302355-7DE9-4519-95F8-FFB723795CF6}" destId="{027511A7-BE89-44AE-B04A-9B743A28ED10}" srcOrd="2" destOrd="0" parTransId="{7F9AAC3E-7835-43C9-AD0D-0C98908FB352}" sibTransId="{1E2954D9-3019-41C7-9550-9B134A18542B}"/>
    <dgm:cxn modelId="{9B046C6B-38D4-461D-BF5B-FDC012754E8D}" srcId="{17948AE6-ADE1-4178-AD0A-B72FE52F4460}" destId="{3AED6C27-24B5-4DD0-9556-1AAD2E482CC8}" srcOrd="2" destOrd="0" parTransId="{D0C7F8F2-775F-4C47-8BD4-F6066432A70B}" sibTransId="{E97441E6-B160-4FE6-96C5-8FAB9973EE87}"/>
    <dgm:cxn modelId="{AF30123D-6CDC-424C-8948-B76038328AC6}" srcId="{17302355-7DE9-4519-95F8-FFB723795CF6}" destId="{2BD3EFF5-CDF7-4541-B638-E48E14281582}" srcOrd="1" destOrd="0" parTransId="{D3517034-214B-45C0-AE61-CC4481503A51}" sibTransId="{D3BB7635-CF28-4130-B00E-26BF8E06BED4}"/>
    <dgm:cxn modelId="{23B3A94A-9176-4315-8264-50C98A0DD1D5}" srcId="{803A515C-7D51-428E-8F4A-0C6A207ADBF3}" destId="{47C1A0FA-E493-43D5-8A67-62BB6E51DF61}" srcOrd="1" destOrd="0" parTransId="{423C78C7-491E-460C-A8B7-B8B346DD2FAD}" sibTransId="{19187D8F-E43D-427A-810A-4DF05F76B0AB}"/>
    <dgm:cxn modelId="{A9CB243C-E2E5-4FFB-AD61-660D799EE7E7}" srcId="{803A515C-7D51-428E-8F4A-0C6A207ADBF3}" destId="{7B88072E-ED2A-483B-BADA-E2D06E31C3DE}" srcOrd="0" destOrd="0" parTransId="{53BE6801-FF25-49BC-81CA-5424406378A4}" sibTransId="{456556E8-1E9E-456C-B652-74DC376A8B42}"/>
    <dgm:cxn modelId="{49E7FC28-63A8-FD43-A493-F2DF1325D9B1}" type="presOf" srcId="{17302355-7DE9-4519-95F8-FFB723795CF6}" destId="{0B71F9D3-A116-4001-ABCD-FCCA65C53635}" srcOrd="0" destOrd="0" presId="urn:microsoft.com/office/officeart/2005/8/layout/cycle3"/>
    <dgm:cxn modelId="{2EEB577B-C954-194B-8535-B591ABE195EC}" type="presOf" srcId="{027511A7-BE89-44AE-B04A-9B743A28ED10}" destId="{0B71F9D3-A116-4001-ABCD-FCCA65C53635}" srcOrd="0" destOrd="3" presId="urn:microsoft.com/office/officeart/2005/8/layout/cycle3"/>
    <dgm:cxn modelId="{0B319A7C-ABE0-479E-BA21-C6BE2B455674}" srcId="{35420CE9-CEF4-4EA6-A2C9-ACA8361C246A}" destId="{17302355-7DE9-4519-95F8-FFB723795CF6}" srcOrd="3" destOrd="0" parTransId="{C6F4DC48-75A6-400A-BFBD-E2CA5E453DA6}" sibTransId="{80FAE78F-61CD-400F-BBF9-27E88986CE8C}"/>
    <dgm:cxn modelId="{7D4A0DCC-98E4-FC4C-96FE-A4810E09AC0C}" type="presOf" srcId="{80446E09-21D1-4726-8591-2CE01CC83D86}" destId="{564B6CF1-58CB-49FE-A943-0B0C2180E645}" srcOrd="0" destOrd="0" presId="urn:microsoft.com/office/officeart/2005/8/layout/cycle3"/>
    <dgm:cxn modelId="{379BC525-10DF-E24C-82E3-5429EE9C6F3F}" type="presOf" srcId="{17948AE6-ADE1-4178-AD0A-B72FE52F4460}" destId="{504ACC9D-F2E6-47E2-9173-0FCF7346A30A}" srcOrd="0" destOrd="0" presId="urn:microsoft.com/office/officeart/2005/8/layout/cycle3"/>
    <dgm:cxn modelId="{2811FBAC-51E1-4D59-8700-4798C7B0F122}" srcId="{803A515C-7D51-428E-8F4A-0C6A207ADBF3}" destId="{B5832D47-4578-481E-8C3B-37ED5EBD3663}" srcOrd="2" destOrd="0" parTransId="{FCBCF78E-BE90-4A7D-B57B-C515109D5D54}" sibTransId="{A7C5CD24-372A-4F11-A9B7-A51A6874C371}"/>
    <dgm:cxn modelId="{92FE0C7F-CB32-4629-A76E-C3F1EDD0A602}" srcId="{17948AE6-ADE1-4178-AD0A-B72FE52F4460}" destId="{52AD2014-088C-4622-AEEE-E696C8042F9F}" srcOrd="1" destOrd="0" parTransId="{EA92F92A-9CFB-4CA6-89B4-07738D1D0E48}" sibTransId="{A3152759-1EF9-469A-96AF-6C3BA23D45AC}"/>
    <dgm:cxn modelId="{DD6BB08C-32C4-4CBA-8774-B7621B1D8555}" srcId="{35420CE9-CEF4-4EA6-A2C9-ACA8361C246A}" destId="{17948AE6-ADE1-4178-AD0A-B72FE52F4460}" srcOrd="0" destOrd="0" parTransId="{F1BD9BA3-4E2C-4289-9C87-CABFEE842403}" sibTransId="{80446E09-21D1-4726-8591-2CE01CC83D86}"/>
    <dgm:cxn modelId="{F293407A-5921-7445-9F5F-72409523BEAB}" type="presOf" srcId="{80A14537-9129-438C-818B-6D26B9DD11D6}" destId="{0B71F9D3-A116-4001-ABCD-FCCA65C53635}" srcOrd="0" destOrd="1" presId="urn:microsoft.com/office/officeart/2005/8/layout/cycle3"/>
    <dgm:cxn modelId="{FDC70CE4-DF5B-49E5-987D-C186C450E9DB}" srcId="{44CE9B00-AB3C-40AF-8590-69C4F330668F}" destId="{E4D84279-7A52-41FC-A328-64FDFC60DCC8}" srcOrd="2" destOrd="0" parTransId="{BAD44B22-F1A0-4866-831E-DAE5E36914C2}" sibTransId="{7B18948B-22CF-4071-A534-452C3C81DDA8}"/>
    <dgm:cxn modelId="{9CAFF6CB-BA5A-4044-B04C-B4270FA76ED0}" srcId="{17948AE6-ADE1-4178-AD0A-B72FE52F4460}" destId="{9AF8231E-2E00-4353-ACD7-F4EF8305D985}" srcOrd="3" destOrd="0" parTransId="{D5D500CE-51D8-4D58-9F60-1CAC8BCFAE64}" sibTransId="{2EF3D092-CCDF-463E-9B47-34799E3C297E}"/>
    <dgm:cxn modelId="{C4781419-7E0C-4376-B8C1-2582F91421F2}" srcId="{35420CE9-CEF4-4EA6-A2C9-ACA8361C246A}" destId="{803A515C-7D51-428E-8F4A-0C6A207ADBF3}" srcOrd="2" destOrd="0" parTransId="{F4E35320-8F06-46DF-8B93-F4F957D06D2D}" sibTransId="{A3C19D72-0C1E-40A8-B838-31286FA0E2A8}"/>
    <dgm:cxn modelId="{578123E5-59C9-4542-BC0A-9F2EEF75B7E0}" type="presOf" srcId="{52AD2014-088C-4622-AEEE-E696C8042F9F}" destId="{504ACC9D-F2E6-47E2-9173-0FCF7346A30A}" srcOrd="0" destOrd="2" presId="urn:microsoft.com/office/officeart/2005/8/layout/cycle3"/>
    <dgm:cxn modelId="{DA638E68-AD45-D34D-8CFE-E5DD0E8A5272}" type="presOf" srcId="{44CE9B00-AB3C-40AF-8590-69C4F330668F}" destId="{9FA6F046-B929-4F35-B841-E2131A729EBF}" srcOrd="0" destOrd="0" presId="urn:microsoft.com/office/officeart/2005/8/layout/cycle3"/>
    <dgm:cxn modelId="{65F438E3-8012-4D70-BA08-FA5B7D0B4773}" srcId="{35420CE9-CEF4-4EA6-A2C9-ACA8361C246A}" destId="{44CE9B00-AB3C-40AF-8590-69C4F330668F}" srcOrd="1" destOrd="0" parTransId="{D4029B05-4F7D-48C9-ABE4-8A57CF236AC5}" sibTransId="{337FAB7C-8658-45BD-93D0-DB367FD31512}"/>
    <dgm:cxn modelId="{902FC4D3-BDD4-4CCB-971F-2AA95EAAFEED}" srcId="{17302355-7DE9-4519-95F8-FFB723795CF6}" destId="{80A14537-9129-438C-818B-6D26B9DD11D6}" srcOrd="0" destOrd="0" parTransId="{F3A44EEC-BC7D-4829-8FFC-675E07A4C8C1}" sibTransId="{88F9919A-F315-499B-9847-2F4C99759DDF}"/>
    <dgm:cxn modelId="{7F5BB060-C5B7-4562-AF75-33A3C01FF2CE}" srcId="{44CE9B00-AB3C-40AF-8590-69C4F330668F}" destId="{D2F8FE0A-6868-48D9-9752-F472532C2D25}" srcOrd="0" destOrd="0" parTransId="{0DD94780-A527-4DDD-BB8F-1F0F2B6D0691}" sibTransId="{DCEC4698-B1BF-4D08-8618-C2DE19F91943}"/>
    <dgm:cxn modelId="{BA9E051A-ECE9-8D49-B8EF-542D31238ABF}" type="presOf" srcId="{7B88072E-ED2A-483B-BADA-E2D06E31C3DE}" destId="{27FEE95B-F736-4259-BF5E-8A0F8CCDC531}" srcOrd="0" destOrd="1" presId="urn:microsoft.com/office/officeart/2005/8/layout/cycle3"/>
    <dgm:cxn modelId="{845235B6-1642-A648-97A2-864BFC03AF53}" type="presOf" srcId="{E4D84279-7A52-41FC-A328-64FDFC60DCC8}" destId="{9FA6F046-B929-4F35-B841-E2131A729EBF}" srcOrd="0" destOrd="3" presId="urn:microsoft.com/office/officeart/2005/8/layout/cycle3"/>
    <dgm:cxn modelId="{95FD8DB0-6D1A-4346-AB6C-DD8530503146}" type="presOf" srcId="{3AED6C27-24B5-4DD0-9556-1AAD2E482CC8}" destId="{504ACC9D-F2E6-47E2-9173-0FCF7346A30A}" srcOrd="0" destOrd="3" presId="urn:microsoft.com/office/officeart/2005/8/layout/cycle3"/>
    <dgm:cxn modelId="{75938935-2E6D-304E-B085-DF04807373F5}" type="presOf" srcId="{35420CE9-CEF4-4EA6-A2C9-ACA8361C246A}" destId="{BAF34727-5BCA-4460-8284-067BD23F2B45}" srcOrd="0" destOrd="0" presId="urn:microsoft.com/office/officeart/2005/8/layout/cycle3"/>
    <dgm:cxn modelId="{28E4FE33-C23D-C549-9A94-CADAC232C624}" type="presOf" srcId="{47C1A0FA-E493-43D5-8A67-62BB6E51DF61}" destId="{27FEE95B-F736-4259-BF5E-8A0F8CCDC531}" srcOrd="0" destOrd="2" presId="urn:microsoft.com/office/officeart/2005/8/layout/cycle3"/>
    <dgm:cxn modelId="{FBF883D0-E3C3-9344-9AE3-934280D4C473}" type="presParOf" srcId="{BAF34727-5BCA-4460-8284-067BD23F2B45}" destId="{14C6D1E1-2429-4944-9D1D-6027F61F2F0F}" srcOrd="0" destOrd="0" presId="urn:microsoft.com/office/officeart/2005/8/layout/cycle3"/>
    <dgm:cxn modelId="{A46A3446-FF9B-574A-9BF9-C570FF9C4D20}" type="presParOf" srcId="{14C6D1E1-2429-4944-9D1D-6027F61F2F0F}" destId="{504ACC9D-F2E6-47E2-9173-0FCF7346A30A}" srcOrd="0" destOrd="0" presId="urn:microsoft.com/office/officeart/2005/8/layout/cycle3"/>
    <dgm:cxn modelId="{89196182-8DB6-5343-A3AA-BF4656411E64}" type="presParOf" srcId="{14C6D1E1-2429-4944-9D1D-6027F61F2F0F}" destId="{564B6CF1-58CB-49FE-A943-0B0C2180E645}" srcOrd="1" destOrd="0" presId="urn:microsoft.com/office/officeart/2005/8/layout/cycle3"/>
    <dgm:cxn modelId="{E1DB23F7-DABD-AC48-8FB5-3BC61501BC4C}" type="presParOf" srcId="{14C6D1E1-2429-4944-9D1D-6027F61F2F0F}" destId="{9FA6F046-B929-4F35-B841-E2131A729EBF}" srcOrd="2" destOrd="0" presId="urn:microsoft.com/office/officeart/2005/8/layout/cycle3"/>
    <dgm:cxn modelId="{04493D8F-880C-3447-95A7-4B719DC54AC8}" type="presParOf" srcId="{14C6D1E1-2429-4944-9D1D-6027F61F2F0F}" destId="{27FEE95B-F736-4259-BF5E-8A0F8CCDC531}" srcOrd="3" destOrd="0" presId="urn:microsoft.com/office/officeart/2005/8/layout/cycle3"/>
    <dgm:cxn modelId="{99028C27-FD2E-1341-B9AB-0E580B6C9BD9}" type="presParOf" srcId="{14C6D1E1-2429-4944-9D1D-6027F61F2F0F}" destId="{0B71F9D3-A116-4001-ABCD-FCCA65C53635}" srcOrd="4" destOrd="0" presId="urn:microsoft.com/office/officeart/2005/8/layout/cycle3"/>
  </dgm:cxnLst>
  <dgm:bg/>
  <dgm:whole/>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B2594F-F17E-4DCA-A96F-5A29545CA8AA}">
      <dsp:nvSpPr>
        <dsp:cNvPr id="0" name=""/>
        <dsp:cNvSpPr/>
      </dsp:nvSpPr>
      <dsp:spPr>
        <a:xfrm>
          <a:off x="0" y="260310"/>
          <a:ext cx="8686800" cy="11781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4192" tIns="354076" rIns="6741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Researchers increasingly use online </a:t>
          </a:r>
          <a:r>
            <a:rPr lang="en-US" sz="1600" kern="1200" dirty="0" smtClean="0">
              <a:solidFill>
                <a:schemeClr val="tx1"/>
              </a:solidFill>
            </a:rPr>
            <a:t>resources—Rarely visit the physical library</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rPr>
            <a:t>How to stay involved with the research process—for collection building and designing new services</a:t>
          </a:r>
          <a:endParaRPr lang="en-US" sz="1600" kern="1200" dirty="0">
            <a:solidFill>
              <a:schemeClr val="tx1"/>
            </a:solidFill>
          </a:endParaRPr>
        </a:p>
      </dsp:txBody>
      <dsp:txXfrm>
        <a:off x="0" y="260310"/>
        <a:ext cx="8686800" cy="1178100"/>
      </dsp:txXfrm>
    </dsp:sp>
    <dsp:sp modelId="{D7238CBE-CFA4-4602-B686-E08EF5F35B79}">
      <dsp:nvSpPr>
        <dsp:cNvPr id="0" name=""/>
        <dsp:cNvSpPr/>
      </dsp:nvSpPr>
      <dsp:spPr>
        <a:xfrm>
          <a:off x="434340" y="9390"/>
          <a:ext cx="6080760" cy="501840"/>
        </a:xfrm>
        <a:prstGeom prst="roundRect">
          <a:avLst/>
        </a:prstGeom>
        <a:solidFill>
          <a:srgbClr val="27AAE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838" tIns="0" rIns="229838" bIns="0" numCol="1" spcCol="1270" anchor="ctr" anchorCtr="0">
          <a:noAutofit/>
        </a:bodyPr>
        <a:lstStyle/>
        <a:p>
          <a:pPr lvl="0" algn="l" defTabSz="800100">
            <a:lnSpc>
              <a:spcPct val="90000"/>
            </a:lnSpc>
            <a:spcBef>
              <a:spcPct val="0"/>
            </a:spcBef>
            <a:spcAft>
              <a:spcPct val="35000"/>
            </a:spcAft>
          </a:pPr>
          <a:r>
            <a:rPr lang="en-US" sz="1800" kern="1200" dirty="0" smtClean="0"/>
            <a:t>Libraries</a:t>
          </a:r>
          <a:endParaRPr lang="en-US" sz="1800" kern="1200" dirty="0"/>
        </a:p>
      </dsp:txBody>
      <dsp:txXfrm>
        <a:off x="434340" y="9390"/>
        <a:ext cx="6080760" cy="5018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202E10-C3F0-4B63-A021-2E24CD3FF570}">
      <dsp:nvSpPr>
        <dsp:cNvPr id="0" name=""/>
        <dsp:cNvSpPr/>
      </dsp:nvSpPr>
      <dsp:spPr>
        <a:xfrm>
          <a:off x="0" y="260310"/>
          <a:ext cx="8686800" cy="11781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4192" tIns="354076" rIns="6741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rPr>
            <a:t>Research is becoming highly interdisciplinary</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rPr>
            <a:t>How can researchers find collaborators, track competitors, and stay abreast of current research inside large institutions, at other institutions, and globally?</a:t>
          </a:r>
          <a:endParaRPr lang="en-US" sz="1600" kern="1200" dirty="0">
            <a:solidFill>
              <a:schemeClr val="tx1"/>
            </a:solidFill>
          </a:endParaRPr>
        </a:p>
      </dsp:txBody>
      <dsp:txXfrm>
        <a:off x="0" y="260310"/>
        <a:ext cx="8686800" cy="1178100"/>
      </dsp:txXfrm>
    </dsp:sp>
    <dsp:sp modelId="{D052755D-C34D-4DE4-8AEA-C2FA7C0BAF99}">
      <dsp:nvSpPr>
        <dsp:cNvPr id="0" name=""/>
        <dsp:cNvSpPr/>
      </dsp:nvSpPr>
      <dsp:spPr>
        <a:xfrm>
          <a:off x="434340" y="9390"/>
          <a:ext cx="6080760" cy="501840"/>
        </a:xfrm>
        <a:prstGeom prst="roundRect">
          <a:avLst/>
        </a:prstGeom>
        <a:solidFill>
          <a:srgbClr val="27AAE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838" tIns="0" rIns="229838" bIns="0" numCol="1" spcCol="1270" anchor="ctr" anchorCtr="0">
          <a:noAutofit/>
        </a:bodyPr>
        <a:lstStyle/>
        <a:p>
          <a:pPr lvl="0" algn="l" defTabSz="800100">
            <a:lnSpc>
              <a:spcPct val="90000"/>
            </a:lnSpc>
            <a:spcBef>
              <a:spcPct val="0"/>
            </a:spcBef>
            <a:spcAft>
              <a:spcPct val="35000"/>
            </a:spcAft>
          </a:pPr>
          <a:r>
            <a:rPr lang="en-US" sz="1800" kern="1200" dirty="0" smtClean="0"/>
            <a:t>Researchers</a:t>
          </a:r>
          <a:endParaRPr lang="en-US" sz="1800" kern="1200" dirty="0"/>
        </a:p>
      </dsp:txBody>
      <dsp:txXfrm>
        <a:off x="434340" y="9390"/>
        <a:ext cx="6080760" cy="5018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DBDB02-DE49-4E20-82C3-66FB1F89BD89}">
      <dsp:nvSpPr>
        <dsp:cNvPr id="0" name=""/>
        <dsp:cNvSpPr/>
      </dsp:nvSpPr>
      <dsp:spPr>
        <a:xfrm>
          <a:off x="0" y="371737"/>
          <a:ext cx="8686800" cy="1378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4192" tIns="520700" rIns="6741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Research institutions can be extremely large</a:t>
          </a:r>
          <a:endParaRPr lang="en-US" sz="1600" kern="1200" dirty="0"/>
        </a:p>
        <a:p>
          <a:pPr marL="171450" lvl="1" indent="-171450" algn="l" defTabSz="711200">
            <a:lnSpc>
              <a:spcPct val="90000"/>
            </a:lnSpc>
            <a:spcBef>
              <a:spcPct val="0"/>
            </a:spcBef>
            <a:spcAft>
              <a:spcPct val="15000"/>
            </a:spcAft>
            <a:buChar char="••"/>
          </a:pPr>
          <a:r>
            <a:rPr lang="en-US" sz="1600" kern="1200" dirty="0" smtClean="0"/>
            <a:t>How can administrators </a:t>
          </a:r>
          <a:r>
            <a:rPr lang="en-US" sz="1600" kern="1200" dirty="0" smtClean="0">
              <a:solidFill>
                <a:schemeClr val="tx1"/>
              </a:solidFill>
            </a:rPr>
            <a:t>showcase and monitor research activity and understand the strengths and weaknesses in an organization. </a:t>
          </a:r>
          <a:endParaRPr lang="en-US" sz="1600" kern="1200" dirty="0"/>
        </a:p>
      </dsp:txBody>
      <dsp:txXfrm>
        <a:off x="0" y="371737"/>
        <a:ext cx="8686800" cy="1378125"/>
      </dsp:txXfrm>
    </dsp:sp>
    <dsp:sp modelId="{D0F14173-90E6-49E3-9760-47B9EAE8BFCA}">
      <dsp:nvSpPr>
        <dsp:cNvPr id="0" name=""/>
        <dsp:cNvSpPr/>
      </dsp:nvSpPr>
      <dsp:spPr>
        <a:xfrm>
          <a:off x="434340" y="2737"/>
          <a:ext cx="6080760" cy="738000"/>
        </a:xfrm>
        <a:prstGeom prst="roundRect">
          <a:avLst/>
        </a:prstGeom>
        <a:solidFill>
          <a:srgbClr val="27AAE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838" tIns="0" rIns="229838" bIns="0" numCol="1" spcCol="1270" anchor="ctr" anchorCtr="0">
          <a:noAutofit/>
        </a:bodyPr>
        <a:lstStyle/>
        <a:p>
          <a:pPr lvl="0" algn="l" defTabSz="800100">
            <a:lnSpc>
              <a:spcPct val="90000"/>
            </a:lnSpc>
            <a:spcBef>
              <a:spcPct val="0"/>
            </a:spcBef>
            <a:spcAft>
              <a:spcPct val="35000"/>
            </a:spcAft>
          </a:pPr>
          <a:r>
            <a:rPr lang="en-US" sz="1800" kern="1200" dirty="0" smtClean="0"/>
            <a:t>Administrators</a:t>
          </a:r>
        </a:p>
      </dsp:txBody>
      <dsp:txXfrm>
        <a:off x="434340" y="2737"/>
        <a:ext cx="6080760" cy="7380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8F31BB-E189-4278-B0AB-AB603C8A791D}" type="datetimeFigureOut">
              <a:rPr lang="en-US" smtClean="0"/>
              <a:pPr/>
              <a:t>6/25/10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0A7829-574E-4564-9F8A-C444F1C5D74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3" Type="http://schemas.openxmlformats.org/officeDocument/2006/relationships/hyperlink" Target="http://en.wikipedia.org/wiki/Domain_of_discourse" TargetMode="Externa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3" Type="http://schemas.openxmlformats.org/officeDocument/2006/relationships/hyperlink" Target="http://www.recovery.gov" TargetMode="Externa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AF068E-0482-43A6-8335-F34CB50BFDB8}"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Each school</a:t>
            </a:r>
            <a:r>
              <a:rPr lang="en-US" baseline="0" dirty="0" smtClean="0"/>
              <a:t> participating in the VIVO project has its own VIVO instance.  Its important to note that VIVO is not one single national database.</a:t>
            </a:r>
          </a:p>
          <a:p>
            <a:pPr>
              <a:spcBef>
                <a:spcPct val="0"/>
              </a:spcBef>
            </a:pPr>
            <a:endParaRPr lang="en-US" baseline="0" dirty="0" smtClean="0"/>
          </a:p>
          <a:p>
            <a:pPr>
              <a:spcBef>
                <a:spcPct val="0"/>
              </a:spcBef>
            </a:pPr>
            <a:r>
              <a:rPr lang="en-US" baseline="0" dirty="0" smtClean="0"/>
              <a:t>This schematic shows the data flow into each local instance and then how they integrate together to enable the national network of researchers.</a:t>
            </a:r>
          </a:p>
          <a:p>
            <a:pPr>
              <a:spcBef>
                <a:spcPct val="0"/>
              </a:spcBef>
            </a:pPr>
            <a:endParaRPr lang="en-US" baseline="0" dirty="0" smtClean="0"/>
          </a:p>
          <a:p>
            <a:pPr>
              <a:spcBef>
                <a:spcPct val="0"/>
              </a:spcBef>
            </a:pPr>
            <a:r>
              <a:rPr lang="en-US" baseline="0" dirty="0" smtClean="0"/>
              <a:t>Examples of local sources of data include human resources, local grant databases, teaching databases, and internal reporting systems</a:t>
            </a:r>
          </a:p>
          <a:p>
            <a:pPr>
              <a:spcBef>
                <a:spcPct val="0"/>
              </a:spcBef>
            </a:pPr>
            <a:endParaRPr lang="en-US" baseline="0" dirty="0" smtClean="0"/>
          </a:p>
          <a:p>
            <a:pPr>
              <a:spcBef>
                <a:spcPct val="0"/>
              </a:spcBef>
            </a:pPr>
            <a:r>
              <a:rPr lang="en-US" baseline="0" dirty="0" smtClean="0"/>
              <a:t>Examples of national sources include </a:t>
            </a:r>
            <a:r>
              <a:rPr lang="en-US" baseline="0" dirty="0" err="1" smtClean="0"/>
              <a:t>Pubmed</a:t>
            </a:r>
            <a:r>
              <a:rPr lang="en-US" baseline="0" dirty="0" smtClean="0"/>
              <a:t> and the NIH Reporter database</a:t>
            </a:r>
          </a:p>
          <a:p>
            <a:pPr>
              <a:spcBef>
                <a:spcPct val="0"/>
              </a:spcBef>
            </a:pPr>
            <a:endParaRPr lang="en-US" baseline="0" dirty="0" smtClean="0"/>
          </a:p>
          <a:p>
            <a:pPr>
              <a:spcBef>
                <a:spcPct val="0"/>
              </a:spcBef>
            </a:pPr>
            <a:r>
              <a:rPr lang="en-US" baseline="0" dirty="0" smtClean="0"/>
              <a:t>These data sources are modeled using the VIVO core ontology and structured using RDF (which I’ll describe more in the next slide).  As we discussed, users can edit and modify their information plus search, browse and create visualizations at the local level.</a:t>
            </a:r>
          </a:p>
          <a:p>
            <a:pPr>
              <a:spcBef>
                <a:spcPct val="0"/>
              </a:spcBef>
            </a:pPr>
            <a:endParaRPr lang="en-US" baseline="0" dirty="0" smtClean="0"/>
          </a:p>
          <a:p>
            <a:pPr>
              <a:spcBef>
                <a:spcPct val="0"/>
              </a:spcBef>
            </a:pPr>
            <a:r>
              <a:rPr lang="en-US" baseline="0" dirty="0" smtClean="0"/>
              <a:t>But because VIVO is compliant to semantic web standards, the data is open and exposed so that external applications can search and browse all VIVO’s in the network. </a:t>
            </a:r>
          </a:p>
          <a:p>
            <a:pPr>
              <a:spcBef>
                <a:spcPct val="0"/>
              </a:spcBef>
            </a:pPr>
            <a:endParaRPr lang="en-US" baseline="0" dirty="0" smtClean="0"/>
          </a:p>
          <a:p>
            <a:pPr>
              <a:spcBef>
                <a:spcPct val="0"/>
              </a:spcBef>
            </a:pPr>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0E5072-402E-45BA-A291-AC5EAA34FB44}" type="slidenum">
              <a:rPr lang="en-US"/>
              <a:pPr fontAlgn="base">
                <a:spcBef>
                  <a:spcPct val="0"/>
                </a:spcBef>
                <a:spcAft>
                  <a:spcPct val="0"/>
                </a:spcAft>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spcAft>
                <a:spcPts val="600"/>
              </a:spcAft>
            </a:pPr>
            <a:r>
              <a:rPr lang="en-US" dirty="0" smtClean="0"/>
              <a:t>How is this data stored?</a:t>
            </a:r>
            <a:endParaRPr lang="en-US" baseline="0" dirty="0" smtClean="0"/>
          </a:p>
          <a:p>
            <a:pPr>
              <a:spcBef>
                <a:spcPct val="0"/>
              </a:spcBef>
              <a:spcAft>
                <a:spcPts val="600"/>
              </a:spcAft>
            </a:pPr>
            <a:endParaRPr lang="en-US" dirty="0" smtClean="0"/>
          </a:p>
          <a:p>
            <a:pPr>
              <a:spcBef>
                <a:spcPct val="0"/>
              </a:spcBef>
              <a:spcAft>
                <a:spcPts val="600"/>
              </a:spcAft>
            </a:pPr>
            <a:r>
              <a:rPr lang="en-US" dirty="0" smtClean="0"/>
              <a:t>Talking points: </a:t>
            </a:r>
          </a:p>
          <a:p>
            <a:pPr>
              <a:spcBef>
                <a:spcPct val="0"/>
              </a:spcBef>
              <a:spcAft>
                <a:spcPts val="600"/>
              </a:spcAft>
            </a:pPr>
            <a:r>
              <a:rPr lang="en-US" dirty="0" smtClean="0"/>
              <a:t>Simple format</a:t>
            </a:r>
          </a:p>
          <a:p>
            <a:pPr>
              <a:spcBef>
                <a:spcPct val="0"/>
              </a:spcBef>
              <a:spcAft>
                <a:spcPts val="600"/>
              </a:spcAft>
            </a:pPr>
            <a:r>
              <a:rPr lang="en-US" dirty="0" smtClean="0"/>
              <a:t>Based on triples</a:t>
            </a:r>
          </a:p>
          <a:p>
            <a:pPr>
              <a:spcBef>
                <a:spcPct val="0"/>
              </a:spcBef>
              <a:spcAft>
                <a:spcPts val="600"/>
              </a:spcAft>
            </a:pPr>
            <a:r>
              <a:rPr lang="en-US" dirty="0" smtClean="0"/>
              <a:t>Shared</a:t>
            </a:r>
            <a:r>
              <a:rPr lang="en-US" baseline="0" dirty="0" smtClean="0"/>
              <a:t> ontology, giving meaning to names and </a:t>
            </a:r>
            <a:r>
              <a:rPr lang="en-US" baseline="0" dirty="0" err="1" smtClean="0"/>
              <a:t>terminiologies</a:t>
            </a:r>
            <a:endParaRPr lang="en-US" baseline="0" dirty="0" smtClean="0"/>
          </a:p>
          <a:p>
            <a:pPr>
              <a:spcBef>
                <a:spcPct val="0"/>
              </a:spcBef>
              <a:spcAft>
                <a:spcPts val="600"/>
              </a:spcAft>
            </a:pPr>
            <a:r>
              <a:rPr lang="en-US" baseline="0" dirty="0" smtClean="0"/>
              <a:t>CIS definition of ONTOLOGY: </a:t>
            </a:r>
            <a:r>
              <a:rPr lang="en-US" dirty="0" smtClean="0"/>
              <a:t>a formal representation of the knowledge by a set of concepts within a </a:t>
            </a:r>
            <a:r>
              <a:rPr lang="en-US" dirty="0" smtClean="0">
                <a:hlinkClick r:id="rId3" tooltip="Domain of&#10; discourse"/>
              </a:rPr>
              <a:t>domain</a:t>
            </a:r>
            <a:r>
              <a:rPr lang="en-US" dirty="0" smtClean="0"/>
              <a:t> and the relationships between those concepts.</a:t>
            </a:r>
            <a:endParaRPr lang="en-US" baseline="0" dirty="0" smtClean="0"/>
          </a:p>
          <a:p>
            <a:pPr>
              <a:spcBef>
                <a:spcPct val="0"/>
              </a:spcBef>
              <a:spcAft>
                <a:spcPts val="600"/>
              </a:spcAft>
            </a:pPr>
            <a:endParaRPr lang="en-US" dirty="0" smtClean="0"/>
          </a:p>
          <a:p>
            <a:pPr>
              <a:spcBef>
                <a:spcPct val="0"/>
              </a:spcBef>
              <a:spcAft>
                <a:spcPts val="600"/>
              </a:spcAft>
            </a:pPr>
            <a:r>
              <a:rPr lang="en-US" dirty="0" smtClean="0"/>
              <a:t>Read and write standard data and </a:t>
            </a:r>
            <a:r>
              <a:rPr lang="en-US" dirty="0" err="1" smtClean="0"/>
              <a:t>ontologies</a:t>
            </a:r>
            <a:endParaRPr lang="en-US" dirty="0" smtClean="0"/>
          </a:p>
          <a:p>
            <a:pPr>
              <a:spcBef>
                <a:spcPct val="0"/>
              </a:spcBef>
              <a:spcAft>
                <a:spcPts val="600"/>
              </a:spcAft>
            </a:pPr>
            <a:r>
              <a:rPr lang="en-US" dirty="0" smtClean="0"/>
              <a:t>Leverage open source and now commercial tools</a:t>
            </a:r>
          </a:p>
          <a:p>
            <a:pPr>
              <a:spcBef>
                <a:spcPct val="0"/>
              </a:spcBef>
              <a:spcAft>
                <a:spcPts val="600"/>
              </a:spcAft>
            </a:pPr>
            <a:r>
              <a:rPr lang="en-US" dirty="0" smtClean="0"/>
              <a:t>More and more data available on the Web (e.g., Bio2RDF)</a:t>
            </a:r>
          </a:p>
          <a:p>
            <a:pPr>
              <a:spcBef>
                <a:spcPct val="0"/>
              </a:spcBef>
            </a:pPr>
            <a:endParaRPr lang="en-US" dirty="0"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76A0A8-F38D-46C5-ACE5-E11766FBF37A}" type="slidenum">
              <a:rPr lang="en-US"/>
              <a:pPr fontAlgn="base">
                <a:spcBef>
                  <a:spcPct val="0"/>
                </a:spcBef>
                <a:spcAft>
                  <a:spcPct val="0"/>
                </a:spcAft>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a:t>
            </a:r>
            <a:r>
              <a:rPr lang="en-US" baseline="0" dirty="0" smtClean="0"/>
              <a:t> slide goes into more detail about how the data is structured using RDF</a:t>
            </a:r>
          </a:p>
          <a:p>
            <a:pPr>
              <a:spcBef>
                <a:spcPct val="0"/>
              </a:spcBef>
            </a:pPr>
            <a:r>
              <a:rPr lang="en-US" baseline="0" dirty="0" smtClean="0"/>
              <a:t>RDF stands for Resources Description Framework and is based upon XML.  It describes relationships between objects in the database using a very simple structure: subject predicate object (known as a triple).</a:t>
            </a:r>
          </a:p>
          <a:p>
            <a:pPr>
              <a:spcBef>
                <a:spcPct val="0"/>
              </a:spcBef>
            </a:pPr>
            <a:endParaRPr lang="en-US" baseline="0" dirty="0" smtClean="0"/>
          </a:p>
          <a:p>
            <a:pPr>
              <a:spcBef>
                <a:spcPct val="0"/>
              </a:spcBef>
            </a:pPr>
            <a:r>
              <a:rPr lang="en-US" dirty="0" smtClean="0"/>
              <a:t>Susan</a:t>
            </a:r>
            <a:r>
              <a:rPr lang="en-US" baseline="0" dirty="0" smtClean="0"/>
              <a:t> </a:t>
            </a:r>
            <a:r>
              <a:rPr lang="en-US" baseline="0" dirty="0" err="1" smtClean="0"/>
              <a:t>Riha</a:t>
            </a:r>
            <a:r>
              <a:rPr lang="en-US" baseline="0" dirty="0" smtClean="0"/>
              <a:t> is an individual</a:t>
            </a:r>
          </a:p>
          <a:p>
            <a:pPr>
              <a:spcBef>
                <a:spcPct val="0"/>
              </a:spcBef>
            </a:pPr>
            <a:r>
              <a:rPr lang="en-US" baseline="0" dirty="0" smtClean="0"/>
              <a:t>The publication is an individual</a:t>
            </a:r>
          </a:p>
          <a:p>
            <a:pPr>
              <a:spcBef>
                <a:spcPct val="0"/>
              </a:spcBef>
            </a:pPr>
            <a:r>
              <a:rPr lang="en-US" baseline="0" dirty="0" smtClean="0"/>
              <a:t>And they are linked through the predicate author of… and has author</a:t>
            </a:r>
          </a:p>
          <a:p>
            <a:pPr>
              <a:spcBef>
                <a:spcPct val="0"/>
              </a:spcBef>
            </a:pPr>
            <a:r>
              <a:rPr lang="en-US" baseline="0" dirty="0" smtClean="0"/>
              <a:t>Her entire page is composed of sets of triples.  She teaches this course, works in this department</a:t>
            </a:r>
          </a:p>
          <a:p>
            <a:pPr>
              <a:spcBef>
                <a:spcPct val="0"/>
              </a:spcBef>
            </a:pPr>
            <a:r>
              <a:rPr lang="en-US" baseline="0" dirty="0" smtClean="0"/>
              <a:t>It’s all a bunch of triples. The linked capabilities works because these objects work for others as well.  Crop management is also a research area for Andrew McDonald and he is also an article on that same article.</a:t>
            </a:r>
          </a:p>
          <a:p>
            <a:pPr>
              <a:spcBef>
                <a:spcPct val="0"/>
              </a:spcBef>
            </a:pPr>
            <a:endParaRPr lang="en-US" baseline="0" dirty="0" smtClean="0"/>
          </a:p>
          <a:p>
            <a:pPr>
              <a:spcBef>
                <a:spcPct val="0"/>
              </a:spcBef>
            </a:pPr>
            <a:r>
              <a:rPr lang="en-US" baseline="0" dirty="0" smtClean="0"/>
              <a:t>Simple concept but extremely elegant.  This shows how VIVO works. </a:t>
            </a:r>
          </a:p>
          <a:p>
            <a:pPr>
              <a:spcBef>
                <a:spcPct val="0"/>
              </a:spcBef>
            </a:pPr>
            <a:endParaRPr lang="en-US" baseline="0" dirty="0" smtClean="0"/>
          </a:p>
          <a:p>
            <a:pPr>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VIVO</a:t>
            </a:r>
            <a:r>
              <a:rPr lang="en-US" baseline="0" dirty="0" smtClean="0"/>
              <a:t> now provides linked open data and web applications can read this set of authoritative data about researchers and to link it with other semantic web databases to form what is known as the linked data cloud.  </a:t>
            </a:r>
            <a:endParaRPr lang="en-US" dirty="0"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B1089D-83D5-45B1-9026-97B8627A8769}" type="slidenum">
              <a:rPr lang="en-US"/>
              <a:pPr fontAlgn="base">
                <a:spcBef>
                  <a:spcPct val="0"/>
                </a:spcBef>
                <a:spcAft>
                  <a:spcPct val="0"/>
                </a:spcAft>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a:spcBef>
                <a:spcPct val="0"/>
              </a:spcBef>
            </a:pPr>
            <a:r>
              <a:rPr lang="en-US" dirty="0" smtClean="0"/>
              <a:t>URI – web</a:t>
            </a:r>
            <a:r>
              <a:rPr lang="en-US" baseline="0" dirty="0" smtClean="0"/>
              <a:t> addresses</a:t>
            </a:r>
          </a:p>
          <a:p>
            <a:pPr>
              <a:spcBef>
                <a:spcPct val="0"/>
              </a:spcBef>
            </a:pPr>
            <a:r>
              <a:rPr lang="en-US" baseline="0" dirty="0" smtClean="0"/>
              <a:t>Exposing them through the HTTP protocol</a:t>
            </a:r>
          </a:p>
          <a:p>
            <a:pPr>
              <a:spcBef>
                <a:spcPct val="0"/>
              </a:spcBef>
            </a:pPr>
            <a:r>
              <a:rPr lang="en-US" baseline="0" dirty="0" smtClean="0"/>
              <a:t>When found, gets useful information via query (SPARQL)</a:t>
            </a:r>
          </a:p>
          <a:p>
            <a:pPr>
              <a:spcBef>
                <a:spcPct val="0"/>
              </a:spcBef>
            </a:pPr>
            <a:r>
              <a:rPr lang="en-US" baseline="0" dirty="0" smtClean="0"/>
              <a:t>Links to other info, can navigate or find other people or information</a:t>
            </a:r>
          </a:p>
          <a:p>
            <a:pPr>
              <a:spcBef>
                <a:spcPct val="0"/>
              </a:spcBef>
            </a:pPr>
            <a:endParaRPr lang="en-US" baseline="0" dirty="0" smtClean="0"/>
          </a:p>
          <a:p>
            <a:pPr>
              <a:spcBef>
                <a:spcPct val="0"/>
              </a:spcBef>
            </a:pPr>
            <a:r>
              <a:rPr lang="en-US" baseline="0" dirty="0" smtClean="0"/>
              <a:t>Advantages of an ontology </a:t>
            </a:r>
            <a:r>
              <a:rPr lang="en-US" baseline="0" dirty="0" err="1" smtClean="0"/>
              <a:t>approarch</a:t>
            </a:r>
            <a:endParaRPr lang="en-US" baseline="0" dirty="0" smtClean="0"/>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Provides</a:t>
            </a:r>
            <a:r>
              <a:rPr kumimoji="0" lang="en-US" sz="2400" b="0" i="0" u="none" strike="noStrike" kern="1200" cap="none" spc="0" normalizeH="0" noProof="0" dirty="0" smtClean="0">
                <a:ln>
                  <a:noFill/>
                </a:ln>
                <a:solidFill>
                  <a:schemeClr val="tx1"/>
                </a:solidFill>
                <a:effectLst/>
                <a:uLnTx/>
                <a:uFillTx/>
                <a:latin typeface="+mn-lt"/>
                <a:ea typeface="+mn-ea"/>
                <a:cs typeface="+mn-cs"/>
              </a:rPr>
              <a:t> the</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key to the meaning</a:t>
            </a:r>
          </a:p>
          <a:p>
            <a:pPr marL="800100" lvl="1" indent="-342900">
              <a:spcBef>
                <a:spcPct val="20000"/>
              </a:spcBef>
              <a:buFont typeface="Arial" charset="0"/>
              <a:buChar char="•"/>
              <a:defRPr/>
            </a:pPr>
            <a:r>
              <a:rPr lang="en-US" sz="2400" dirty="0" smtClean="0">
                <a:latin typeface="+mn-lt"/>
                <a:cs typeface="+mn-cs"/>
              </a:rPr>
              <a:t>Defines a set of classes and properties in a unique namespace</a:t>
            </a:r>
          </a:p>
          <a:p>
            <a:pPr marL="800100" lvl="1" indent="-342900">
              <a:spcBef>
                <a:spcPct val="20000"/>
              </a:spcBef>
              <a:buFont typeface="Arial" charset="0"/>
              <a:buChar char="•"/>
              <a:defRPr/>
            </a:pPr>
            <a:r>
              <a:rPr lang="en-US" sz="2400" dirty="0" smtClean="0">
                <a:latin typeface="+mn-lt"/>
                <a:cs typeface="+mn-cs"/>
              </a:rPr>
              <a:t>Embedded in RDF so data becomes self-describing</a:t>
            </a:r>
          </a:p>
          <a:p>
            <a:pPr marL="800100" lvl="1" indent="-342900">
              <a:spcBef>
                <a:spcPct val="20000"/>
              </a:spcBef>
              <a:buFont typeface="Arial" charset="0"/>
              <a:buChar char="•"/>
              <a:defRPr/>
            </a:pPr>
            <a:r>
              <a:rPr lang="en-US" sz="2400" dirty="0" smtClean="0">
                <a:latin typeface="+mn-lt"/>
                <a:cs typeface="+mn-cs"/>
              </a:rPr>
              <a:t>Definitions available via the namespace URI</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Helps align RDF from multiple sources</a:t>
            </a:r>
          </a:p>
          <a:p>
            <a:pPr marL="800100" lvl="1" indent="-342900">
              <a:spcBef>
                <a:spcPct val="20000"/>
              </a:spcBef>
              <a:buFont typeface="Arial" charset="0"/>
              <a:buChar char="•"/>
              <a:defRPr/>
            </a:pPr>
            <a:r>
              <a:rPr lang="en-US" sz="2400" dirty="0" smtClean="0">
                <a:latin typeface="+mn-lt"/>
                <a:cs typeface="+mn-cs"/>
              </a:rPr>
              <a:t>V</a:t>
            </a:r>
            <a:r>
              <a:rPr lang="en-US" sz="2400" baseline="0" dirty="0" smtClean="0">
                <a:latin typeface="+mn-lt"/>
                <a:cs typeface="+mn-cs"/>
              </a:rPr>
              <a:t>IVO core ontology</a:t>
            </a:r>
            <a:r>
              <a:rPr lang="en-US" sz="2400" dirty="0" smtClean="0">
                <a:latin typeface="+mn-lt"/>
                <a:cs typeface="+mn-cs"/>
              </a:rPr>
              <a:t> maps to common shared shared </a:t>
            </a:r>
            <a:r>
              <a:rPr lang="en-US" sz="2400" dirty="0" err="1" smtClean="0">
                <a:latin typeface="+mn-lt"/>
                <a:cs typeface="+mn-cs"/>
              </a:rPr>
              <a:t>ontologies</a:t>
            </a:r>
            <a:r>
              <a:rPr lang="en-US" sz="2400" dirty="0" smtClean="0">
                <a:latin typeface="+mn-lt"/>
                <a:cs typeface="+mn-cs"/>
              </a:rPr>
              <a:t> organized by domain</a:t>
            </a:r>
          </a:p>
          <a:p>
            <a:pPr marL="800100" lvl="1" indent="-342900">
              <a:spcBef>
                <a:spcPct val="20000"/>
              </a:spcBef>
              <a:buFont typeface="Arial" charset="0"/>
              <a:buChar char="•"/>
              <a:defRPr/>
            </a:pPr>
            <a:r>
              <a:rPr lang="en-US" sz="2400" dirty="0" smtClean="0">
                <a:latin typeface="+mn-lt"/>
                <a:cs typeface="+mn-cs"/>
              </a:rPr>
              <a:t>Local extensions roll up into VIVO core ontology</a:t>
            </a:r>
          </a:p>
          <a:p>
            <a:pPr>
              <a:spcBef>
                <a:spcPct val="0"/>
              </a:spcBef>
            </a:pPr>
            <a:endParaRPr lang="en-US" dirty="0"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A9B92-D041-450F-A3C9-207D818EF3E0}" type="slidenum">
              <a:rPr lang="en-US"/>
              <a:pPr fontAlgn="base">
                <a:spcBef>
                  <a:spcPct val="0"/>
                </a:spcBef>
                <a:spcAft>
                  <a:spcPct val="0"/>
                </a:spcAft>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 Mike</a:t>
            </a:r>
            <a:r>
              <a:rPr lang="en-US" baseline="0" dirty="0" smtClean="0"/>
              <a:t> Conlon.</a:t>
            </a:r>
          </a:p>
          <a:p>
            <a:r>
              <a:rPr lang="en-US" baseline="0" dirty="0" smtClean="0"/>
              <a:t>See URI for Mike</a:t>
            </a:r>
          </a:p>
          <a:p>
            <a:endParaRPr lang="en-US" dirty="0"/>
          </a:p>
        </p:txBody>
      </p:sp>
      <p:sp>
        <p:nvSpPr>
          <p:cNvPr id="4" name="Slide Number Placeholder 3"/>
          <p:cNvSpPr>
            <a:spLocks noGrp="1"/>
          </p:cNvSpPr>
          <p:nvPr>
            <p:ph type="sldNum" sz="quarter" idx="10"/>
          </p:nvPr>
        </p:nvSpPr>
        <p:spPr/>
        <p:txBody>
          <a:bodyPr/>
          <a:lstStyle/>
          <a:p>
            <a:pPr>
              <a:defRPr/>
            </a:pPr>
            <a:fld id="{5384FDA1-9E72-4143-9097-347D2FF30EA4}" type="slidenum">
              <a:rPr lang="en-US" smtClean="0"/>
              <a:pPr>
                <a:defRPr/>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RDF browser of Mike’s information…. person,</a:t>
            </a:r>
            <a:r>
              <a:rPr lang="en-US" baseline="0" dirty="0" smtClean="0"/>
              <a:t> thing, etc</a:t>
            </a:r>
          </a:p>
          <a:p>
            <a:r>
              <a:rPr lang="en-US" baseline="0" dirty="0" smtClean="0"/>
              <a:t>Keep going, you get more data.</a:t>
            </a:r>
          </a:p>
          <a:p>
            <a:r>
              <a:rPr lang="en-US" baseline="0" dirty="0" smtClean="0"/>
              <a:t>Semantically labeled data, not just text.</a:t>
            </a:r>
            <a:endParaRPr lang="en-US" dirty="0"/>
          </a:p>
        </p:txBody>
      </p:sp>
      <p:sp>
        <p:nvSpPr>
          <p:cNvPr id="4" name="Slide Number Placeholder 3"/>
          <p:cNvSpPr>
            <a:spLocks noGrp="1"/>
          </p:cNvSpPr>
          <p:nvPr>
            <p:ph type="sldNum" sz="quarter" idx="10"/>
          </p:nvPr>
        </p:nvSpPr>
        <p:spPr/>
        <p:txBody>
          <a:bodyPr/>
          <a:lstStyle/>
          <a:p>
            <a:pPr>
              <a:defRPr/>
            </a:pPr>
            <a:fld id="{5384FDA1-9E72-4143-9097-347D2FF30EA4}" type="slidenum">
              <a:rPr lang="en-US" smtClean="0"/>
              <a:pPr>
                <a:defRPr/>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 “</a:t>
            </a:r>
            <a:r>
              <a:rPr lang="en-US" dirty="0" err="1" smtClean="0"/>
              <a:t>Hendler</a:t>
            </a:r>
            <a:r>
              <a:rPr lang="en-US" dirty="0" smtClean="0"/>
              <a:t> Hypothesis” – a little semantics goes</a:t>
            </a:r>
            <a:r>
              <a:rPr lang="en-US" baseline="0" dirty="0" smtClean="0"/>
              <a:t> a long way</a:t>
            </a:r>
          </a:p>
          <a:p>
            <a:pPr>
              <a:spcBef>
                <a:spcPct val="0"/>
              </a:spcBef>
            </a:pPr>
            <a:r>
              <a:rPr lang="en-US" baseline="0" dirty="0" smtClean="0"/>
              <a:t>Granularity: how deep to break things down</a:t>
            </a:r>
          </a:p>
          <a:p>
            <a:pPr>
              <a:spcBef>
                <a:spcPct val="0"/>
              </a:spcBef>
            </a:pPr>
            <a:r>
              <a:rPr lang="en-US" baseline="0" dirty="0" smtClean="0"/>
              <a:t>Terminology: agreeing on controlled vocabulary</a:t>
            </a:r>
          </a:p>
          <a:p>
            <a:pPr>
              <a:spcBef>
                <a:spcPct val="0"/>
              </a:spcBef>
            </a:pPr>
            <a:r>
              <a:rPr lang="en-US" baseline="0" dirty="0" smtClean="0"/>
              <a:t>Scalability: millions or billions of triples </a:t>
            </a:r>
          </a:p>
          <a:p>
            <a:pPr>
              <a:spcBef>
                <a:spcPct val="0"/>
              </a:spcBef>
            </a:pPr>
            <a:r>
              <a:rPr lang="en-US" baseline="0" dirty="0" smtClean="0"/>
              <a:t>Disambiguation: multiple </a:t>
            </a:r>
            <a:r>
              <a:rPr lang="en-US" baseline="0" dirty="0" err="1" smtClean="0"/>
              <a:t>URI’s</a:t>
            </a:r>
            <a:r>
              <a:rPr lang="en-US" baseline="0" dirty="0" smtClean="0"/>
              <a:t> of the same person from different data sources, owl can make the relationships, but not automatic?</a:t>
            </a:r>
          </a:p>
          <a:p>
            <a:pPr>
              <a:spcBef>
                <a:spcPct val="0"/>
              </a:spcBef>
            </a:pPr>
            <a:r>
              <a:rPr lang="en-US" baseline="0" dirty="0" smtClean="0"/>
              <a:t>Provenance: can I rely on it?</a:t>
            </a:r>
          </a:p>
          <a:p>
            <a:pPr>
              <a:spcBef>
                <a:spcPct val="0"/>
              </a:spcBef>
            </a:pPr>
            <a:r>
              <a:rPr lang="en-US" baseline="0" dirty="0" smtClean="0"/>
              <a:t>Temporality: when was it harvested, is it accurate?</a:t>
            </a:r>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2728FF-6B4F-4512-921E-EB2465DB66F5}" type="slidenum">
              <a:rPr lang="en-US"/>
              <a:pPr fontAlgn="base">
                <a:spcBef>
                  <a:spcPct val="0"/>
                </a:spcBef>
                <a:spcAft>
                  <a:spcPct val="0"/>
                </a:spcAft>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We’ve almost finished year 1 of the grant and have another year to go.  Goal in the upcoming year include </a:t>
            </a:r>
          </a:p>
          <a:p>
            <a:pPr>
              <a:spcBef>
                <a:spcPct val="0"/>
              </a:spcBef>
            </a:pPr>
            <a:endParaRPr lang="en-US" dirty="0" smtClean="0"/>
          </a:p>
          <a:p>
            <a:pPr>
              <a:spcBef>
                <a:spcPct val="0"/>
              </a:spcBef>
            </a:pPr>
            <a:r>
              <a:rPr lang="en-US" dirty="0" smtClean="0"/>
              <a:t>Providing</a:t>
            </a:r>
            <a:r>
              <a:rPr lang="en-US" baseline="0" dirty="0" smtClean="0"/>
              <a:t> the capability to create CV’s and </a:t>
            </a:r>
            <a:r>
              <a:rPr lang="en-US" baseline="0" dirty="0" err="1" smtClean="0"/>
              <a:t>biosketches</a:t>
            </a:r>
            <a:r>
              <a:rPr lang="en-US" baseline="0" dirty="0" smtClean="0"/>
              <a:t> from a researcher’s profile data</a:t>
            </a:r>
          </a:p>
          <a:p>
            <a:pPr>
              <a:spcBef>
                <a:spcPct val="0"/>
              </a:spcBef>
            </a:pPr>
            <a:endParaRPr lang="en-US" baseline="0" dirty="0" smtClean="0"/>
          </a:p>
          <a:p>
            <a:pPr>
              <a:spcBef>
                <a:spcPct val="0"/>
              </a:spcBef>
            </a:pPr>
            <a:r>
              <a:rPr lang="en-US" baseline="0" dirty="0" smtClean="0"/>
              <a:t>We’re in the process of formalizing agreements with data providers for new external sources of data and seeking to identify new ones</a:t>
            </a:r>
          </a:p>
          <a:p>
            <a:pPr>
              <a:spcBef>
                <a:spcPct val="0"/>
              </a:spcBef>
            </a:pPr>
            <a:endParaRPr lang="en-US" baseline="0" dirty="0" smtClean="0"/>
          </a:p>
          <a:p>
            <a:pPr>
              <a:spcBef>
                <a:spcPct val="0"/>
              </a:spcBef>
            </a:pPr>
            <a:r>
              <a:rPr lang="en-US" baseline="0" dirty="0" smtClean="0"/>
              <a:t>We have a strong team at Indiana University led by Dr. Katy </a:t>
            </a:r>
            <a:r>
              <a:rPr lang="en-US" baseline="0" dirty="0" err="1" smtClean="0"/>
              <a:t>Borner</a:t>
            </a:r>
            <a:r>
              <a:rPr lang="en-US" baseline="0" dirty="0" smtClean="0"/>
              <a:t> who are developing visualization tools that will be included in the next version of VIVO</a:t>
            </a:r>
          </a:p>
          <a:p>
            <a:pPr>
              <a:spcBef>
                <a:spcPct val="0"/>
              </a:spcBef>
            </a:pPr>
            <a:endParaRPr lang="en-US" baseline="0" dirty="0" smtClean="0"/>
          </a:p>
          <a:p>
            <a:pPr>
              <a:spcBef>
                <a:spcPct val="0"/>
              </a:spcBef>
            </a:pPr>
            <a:r>
              <a:rPr lang="en-US" baseline="0" dirty="0" smtClean="0"/>
              <a:t>Finally, the data within each local VIVO is open linked data and we are working with collaborators to develop external applications and dynamically updated websites that will reuse and display this data for new purposes. </a:t>
            </a:r>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79C9F4-8AAF-49CA-937A-72244AD66D04}" type="slidenum">
              <a:rPr lang="en-US"/>
              <a:pPr fontAlgn="base">
                <a:spcBef>
                  <a:spcPct val="0"/>
                </a:spcBef>
                <a:spcAft>
                  <a:spcPct val="0"/>
                </a:spcAft>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So how can you become involved in VIVO?  There are 3</a:t>
            </a:r>
            <a:r>
              <a:rPr lang="en-US" baseline="0" dirty="0" smtClean="0"/>
              <a:t> main avenues for participation:</a:t>
            </a:r>
          </a:p>
          <a:p>
            <a:pPr>
              <a:spcBef>
                <a:spcPct val="0"/>
              </a:spcBef>
            </a:pPr>
            <a:endParaRPr lang="en-US" baseline="0" dirty="0" smtClean="0"/>
          </a:p>
          <a:p>
            <a:pPr>
              <a:spcBef>
                <a:spcPct val="0"/>
              </a:spcBef>
            </a:pPr>
            <a:r>
              <a:rPr lang="en-US" baseline="0" dirty="0" smtClean="0"/>
              <a:t>If you are interested in implementing VIVO at your local institution, you can download and evaluate VIVO right now by going to vivoweb.org .  The VIVO application and ontology are open source and freely available.</a:t>
            </a:r>
          </a:p>
          <a:p>
            <a:pPr>
              <a:spcBef>
                <a:spcPct val="0"/>
              </a:spcBef>
            </a:pPr>
            <a:endParaRPr lang="en-US" baseline="0" dirty="0" smtClean="0"/>
          </a:p>
          <a:p>
            <a:pPr>
              <a:spcBef>
                <a:spcPct val="0"/>
              </a:spcBef>
            </a:pPr>
            <a:r>
              <a:rPr lang="en-US" baseline="0" dirty="0" smtClean="0"/>
              <a:t>If you know of a data source that should be included within VIVO, please contact us</a:t>
            </a:r>
          </a:p>
          <a:p>
            <a:pPr>
              <a:spcBef>
                <a:spcPct val="0"/>
              </a:spcBef>
            </a:pPr>
            <a:endParaRPr lang="en-US" baseline="0" dirty="0" smtClean="0"/>
          </a:p>
          <a:p>
            <a:pPr>
              <a:spcBef>
                <a:spcPct val="0"/>
              </a:spcBef>
            </a:pPr>
            <a:r>
              <a:rPr lang="en-US" baseline="0" dirty="0" smtClean="0"/>
              <a:t>And if you are interested in writing applications that interface with VIVO, you can find more details at vivoweb.org</a:t>
            </a:r>
          </a:p>
          <a:p>
            <a:pPr>
              <a:spcBef>
                <a:spcPct val="0"/>
              </a:spcBef>
            </a:pPr>
            <a:endParaRPr lang="en-US" baseline="0" dirty="0" smtClean="0"/>
          </a:p>
          <a:p>
            <a:pPr>
              <a:spcBef>
                <a:spcPct val="0"/>
              </a:spcBef>
            </a:pPr>
            <a:r>
              <a:rPr lang="en-US" baseline="0" dirty="0" smtClean="0"/>
              <a:t>Also, I’d like to highlight that VIVO is hosting its first annual conference at the NYC Hall of Science on August 12-13.  Topics will include semantic web applications and scientific collaboration.  There will also be a workshop designed to go over everything you need to know to develop a VIVO at your institution.</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7953BB-148B-433F-B047-C87C21F3C5F2}" type="slidenum">
              <a:rPr lang="en-US"/>
              <a:pPr fontAlgn="base">
                <a:spcBef>
                  <a:spcPct val="0"/>
                </a:spcBef>
                <a:spcAft>
                  <a:spcPct val="0"/>
                </a:spcAft>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VIVO </a:t>
            </a:r>
            <a:r>
              <a:rPr lang="en-US" baseline="0" dirty="0" smtClean="0"/>
              <a:t>is funded by the NIH, specifically the NCRR (National Center for Research Resources).</a:t>
            </a:r>
          </a:p>
          <a:p>
            <a:pPr>
              <a:spcBef>
                <a:spcPct val="0"/>
              </a:spcBef>
            </a:pPr>
            <a:r>
              <a:rPr lang="en-US" baseline="0" dirty="0" smtClean="0"/>
              <a:t>Stimulus money from the </a:t>
            </a:r>
            <a:r>
              <a:rPr lang="en-US" dirty="0" smtClean="0">
                <a:hlinkClick r:id="rId3"/>
              </a:rPr>
              <a:t>American Recovery and Reinvestment Act</a:t>
            </a:r>
            <a:r>
              <a:rPr lang="en-US" dirty="0" smtClean="0"/>
              <a:t> (ARRA)</a:t>
            </a:r>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422533-33B9-49E8-99F8-61D87B8F5A77}"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research effort become more interdisciplinary,</a:t>
            </a:r>
            <a:r>
              <a:rPr lang="en-US" baseline="0" dirty="0" smtClean="0"/>
              <a:t> it can be hard to find collaborators outside your own area of expertise. VIVO enables collaboration and understanding across an institution and among institutions – and not just for scientists.</a:t>
            </a:r>
            <a:endParaRPr lang="en-US" dirty="0" smtClean="0"/>
          </a:p>
          <a:p>
            <a:endParaRPr lang="en-US" dirty="0"/>
          </a:p>
        </p:txBody>
      </p:sp>
      <p:sp>
        <p:nvSpPr>
          <p:cNvPr id="4" name="Slide Number Placeholder 3"/>
          <p:cNvSpPr>
            <a:spLocks noGrp="1"/>
          </p:cNvSpPr>
          <p:nvPr>
            <p:ph type="sldNum" sz="quarter" idx="10"/>
          </p:nvPr>
        </p:nvSpPr>
        <p:spPr/>
        <p:txBody>
          <a:bodyPr/>
          <a:lstStyle/>
          <a:p>
            <a:fld id="{400A7829-574E-4564-9F8A-C444F1C5D74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smtClean="0"/>
              <a:t>Goal of VIVO</a:t>
            </a:r>
            <a:r>
              <a:rPr lang="en-US" dirty="0" smtClean="0"/>
              <a:t>: Improve all of science by providing the means for sharing and using current, accurate, and precise information regarding scientists’ interest, activities, and accomplishments.</a:t>
            </a:r>
          </a:p>
          <a:p>
            <a:pPr>
              <a:spcBef>
                <a:spcPct val="0"/>
              </a:spcBef>
              <a:buFontTx/>
              <a:buChar char="•"/>
            </a:pPr>
            <a:r>
              <a:rPr lang="en-US" dirty="0" smtClean="0"/>
              <a:t> Foster team science by providing tools for identifying potential collaborators.</a:t>
            </a:r>
          </a:p>
          <a:p>
            <a:pPr>
              <a:spcBef>
                <a:spcPct val="0"/>
              </a:spcBef>
              <a:buFontTx/>
              <a:buChar char="•"/>
            </a:pPr>
            <a:r>
              <a:rPr lang="en-US" dirty="0" smtClean="0"/>
              <a:t> Improve collaboration by creating tools using this information for enhancing new and existing teams.</a:t>
            </a:r>
          </a:p>
          <a:p>
            <a:pPr>
              <a:spcBef>
                <a:spcPct val="0"/>
              </a:spcBef>
              <a:buFontTx/>
              <a:buChar char="•"/>
            </a:pPr>
            <a:r>
              <a:rPr lang="en-US" baseline="0" dirty="0" smtClean="0"/>
              <a:t> Not limited to science – at Cornell, VIVO covers all disciplines across the entire institution</a:t>
            </a:r>
          </a:p>
          <a:p>
            <a:pPr>
              <a:spcBef>
                <a:spcPct val="0"/>
              </a:spcBef>
              <a:buFontTx/>
              <a:buChar char="•"/>
            </a:pPr>
            <a:endParaRPr lang="en-US" baseline="0" dirty="0" smtClean="0"/>
          </a:p>
          <a:p>
            <a:pPr eaLnBrk="1" hangingPunct="1"/>
            <a:r>
              <a:rPr lang="en-US" dirty="0" smtClean="0"/>
              <a:t>Talking points:</a:t>
            </a:r>
          </a:p>
          <a:p>
            <a:pPr eaLnBrk="1" hangingPunct="1">
              <a:buFontTx/>
              <a:buChar char="•"/>
            </a:pPr>
            <a:r>
              <a:rPr lang="en-US" dirty="0" smtClean="0"/>
              <a:t> VIVO can include faculty from all disciplines at an institution; it does not need to be limited to science.</a:t>
            </a:r>
          </a:p>
          <a:p>
            <a:pPr eaLnBrk="1" hangingPunct="1">
              <a:buFontTx/>
              <a:buChar char="•"/>
            </a:pPr>
            <a:r>
              <a:rPr lang="en-US" dirty="0" smtClean="0"/>
              <a:t> VIVO is a semantic web application but also an ontology editor and content management system</a:t>
            </a:r>
          </a:p>
          <a:p>
            <a:pPr eaLnBrk="1" hangingPunct="1">
              <a:buFontTx/>
              <a:buChar char="•"/>
            </a:pPr>
            <a:r>
              <a:rPr lang="en-US" dirty="0" smtClean="0"/>
              <a:t>All faculty and research personnel (research scientists, research associates, post-docs, etc.) will be included via feeds from the HR system; people do not have to sign up or register individually.</a:t>
            </a:r>
          </a:p>
          <a:p>
            <a:pPr eaLnBrk="1" hangingPunct="1">
              <a:buFontTx/>
              <a:buChar char="•"/>
            </a:pPr>
            <a:r>
              <a:rPr lang="en-US" dirty="0" smtClean="0"/>
              <a:t>Only public data is ingested; private or sensitive information will never be included in VIVO</a:t>
            </a:r>
          </a:p>
          <a:p>
            <a:pPr eaLnBrk="1" hangingPunct="1">
              <a:buFontTx/>
              <a:buChar char="•"/>
            </a:pPr>
            <a:r>
              <a:rPr lang="en-US" dirty="0" smtClean="0"/>
              <a:t>Graduate students, and potentially undergraduates, can have profiles they can add to, depending on institutional policy</a:t>
            </a:r>
          </a:p>
          <a:p>
            <a:pPr>
              <a:spcBef>
                <a:spcPct val="0"/>
              </a:spcBef>
              <a:buFontTx/>
              <a:buChar char="•"/>
            </a:pPr>
            <a:endParaRPr lang="en-US" dirty="0"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A79970-1C34-45C8-96A5-8331D85D4DBE}"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Who uses</a:t>
            </a:r>
            <a:r>
              <a:rPr lang="en-US" b="1" baseline="0" dirty="0" smtClean="0"/>
              <a:t> VIVO?</a:t>
            </a:r>
            <a:endParaRPr lang="en-US" b="1" dirty="0" smtClean="0"/>
          </a:p>
          <a:p>
            <a:pPr eaLnBrk="1" hangingPunct="1">
              <a:spcBef>
                <a:spcPct val="0"/>
              </a:spcBef>
              <a:buFontTx/>
              <a:buChar char="•"/>
            </a:pPr>
            <a:r>
              <a:rPr lang="en-US" dirty="0" smtClean="0"/>
              <a:t> In addition to the faculty and researchers, it’s also</a:t>
            </a:r>
            <a:r>
              <a:rPr lang="en-US" baseline="0" dirty="0" smtClean="0"/>
              <a:t> useful to funding agencies, students, and administrators</a:t>
            </a:r>
            <a:r>
              <a:rPr lang="en-US" dirty="0" smtClean="0"/>
              <a:t>. These</a:t>
            </a:r>
            <a:r>
              <a:rPr lang="en-US" baseline="0" dirty="0" smtClean="0"/>
              <a:t> u</a:t>
            </a:r>
            <a:r>
              <a:rPr lang="en-US" dirty="0" smtClean="0"/>
              <a:t>sers will come from within and outside of the participating institutions.</a:t>
            </a:r>
          </a:p>
          <a:p>
            <a:pPr eaLnBrk="1" hangingPunct="1">
              <a:spcBef>
                <a:spcPct val="0"/>
              </a:spcBef>
              <a:buFontTx/>
              <a:buChar char="•"/>
            </a:pPr>
            <a:r>
              <a:rPr lang="en-US" dirty="0" smtClean="0"/>
              <a:t> VIVO can result in increased grant and donor funding. For instance, the Cornell Alumni Affairs and Development Office was contacted by a major company interested in making research funds available to scientists working on issues related to urology; a search in VIVO-Cornell quickly returned several faculty in diverse disciplines working in this area, translating to real dollars. </a:t>
            </a:r>
          </a:p>
          <a:p>
            <a:pPr eaLnBrk="1" hangingPunct="1">
              <a:spcBef>
                <a:spcPct val="0"/>
              </a:spcBef>
              <a:buFontTx/>
              <a:buChar char="•"/>
            </a:pPr>
            <a:r>
              <a:rPr lang="en-US" dirty="0" smtClean="0"/>
              <a:t> The technology is versatile and flexible making it responsive to innovation</a:t>
            </a:r>
            <a:r>
              <a:rPr lang="en-US" baseline="0" dirty="0" smtClean="0"/>
              <a:t> and user needs</a:t>
            </a:r>
            <a:endParaRPr lang="en-US" dirty="0" smtClean="0"/>
          </a:p>
          <a:p>
            <a:pPr eaLnBrk="1" hangingPunct="1">
              <a:spcBef>
                <a:spcPct val="0"/>
              </a:spcBef>
            </a:pPr>
            <a:endParaRPr lang="en-US" dirty="0" smtClean="0"/>
          </a:p>
          <a:p>
            <a:pPr eaLnBrk="1" hangingPunct="1">
              <a:spcBef>
                <a:spcPct val="0"/>
              </a:spcBef>
            </a:pPr>
            <a:r>
              <a:rPr lang="en-US" dirty="0" smtClean="0"/>
              <a:t>Talking points:</a:t>
            </a:r>
          </a:p>
          <a:p>
            <a:pPr eaLnBrk="1" hangingPunct="1">
              <a:spcBef>
                <a:spcPct val="0"/>
              </a:spcBef>
              <a:buFontTx/>
              <a:buChar char="•"/>
            </a:pPr>
            <a:r>
              <a:rPr lang="en-US" dirty="0" smtClean="0"/>
              <a:t> VIVO is useful to many different users and audiences. Users will come from within and outside of the participating institutions.</a:t>
            </a:r>
          </a:p>
          <a:p>
            <a:pPr eaLnBrk="1" hangingPunct="1">
              <a:spcBef>
                <a:spcPct val="0"/>
              </a:spcBef>
              <a:buFontTx/>
              <a:buChar char="•"/>
            </a:pPr>
            <a:r>
              <a:rPr lang="en-US" dirty="0" smtClean="0"/>
              <a:t> VIVO can result in increased grant and donor funding. For instance, the Cornell Alumni Affairs and Development Office was contacted by a major company interested in making research funds available to scientists working on issues related to urology; a search in VIVO-Cornell quickly returned several faculty in diverse disciplines working in this area, translating to real dollars. </a:t>
            </a:r>
          </a:p>
          <a:p>
            <a:pPr eaLnBrk="1" hangingPunct="1">
              <a:spcBef>
                <a:spcPct val="0"/>
              </a:spcBef>
              <a:buFontTx/>
              <a:buChar char="•"/>
            </a:pPr>
            <a:r>
              <a:rPr lang="en-US" dirty="0" smtClean="0"/>
              <a:t> The technology is versatile and flexible enough to easily accommodate changes based on new and innovative demands that users make as they utilize VIVO.</a:t>
            </a:r>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13D938-491D-4C4B-B1E4-B40031047A92}" type="slidenum">
              <a:rPr lang="en-US"/>
              <a:pPr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a:spcBef>
                <a:spcPct val="0"/>
              </a:spcBef>
            </a:pPr>
            <a:r>
              <a:rPr lang="en-US" dirty="0" smtClean="0"/>
              <a:t>The VIVO application was originally developed at Cornell University in 2003</a:t>
            </a:r>
            <a:r>
              <a:rPr lang="en-US" baseline="0" dirty="0" smtClean="0"/>
              <a:t> and released as a database-driven application in 2004, and converted to a semantic application in 2007</a:t>
            </a:r>
            <a:endParaRPr lang="en-US" dirty="0" smtClean="0"/>
          </a:p>
          <a:p>
            <a:pPr>
              <a:spcBef>
                <a:spcPct val="0"/>
              </a:spcBef>
              <a:buFontTx/>
              <a:buChar char="•"/>
            </a:pPr>
            <a:r>
              <a:rPr lang="en-US" dirty="0" smtClean="0"/>
              <a:t> UF</a:t>
            </a:r>
            <a:r>
              <a:rPr lang="en-US" baseline="0" dirty="0" smtClean="0"/>
              <a:t> implemented in 2007</a:t>
            </a:r>
          </a:p>
          <a:p>
            <a:pPr>
              <a:spcBef>
                <a:spcPct val="0"/>
              </a:spcBef>
              <a:buFontTx/>
              <a:buChar char="•"/>
            </a:pPr>
            <a:r>
              <a:rPr lang="en-US" dirty="0" smtClean="0"/>
              <a:t> And in Sept 2009:</a:t>
            </a:r>
            <a:r>
              <a:rPr lang="en-US" baseline="0" dirty="0" smtClean="0"/>
              <a:t> </a:t>
            </a:r>
            <a:r>
              <a:rPr lang="en-US" dirty="0" smtClean="0"/>
              <a:t>UF, Cornell, </a:t>
            </a:r>
            <a:r>
              <a:rPr lang="en-US" dirty="0" err="1" smtClean="0"/>
              <a:t>UI:Bloomington</a:t>
            </a:r>
            <a:r>
              <a:rPr lang="en-US" dirty="0" smtClean="0"/>
              <a:t> and four other partner institutions received the $12 million stimulus grant from the NIH to enable national</a:t>
            </a:r>
            <a:r>
              <a:rPr lang="en-US" baseline="0" dirty="0" smtClean="0"/>
              <a:t> networking of researchers.</a:t>
            </a:r>
          </a:p>
          <a:p>
            <a:pPr lvl="1">
              <a:spcBef>
                <a:spcPct val="0"/>
              </a:spcBef>
              <a:buFontTx/>
              <a:buChar char="•"/>
            </a:pPr>
            <a:r>
              <a:rPr lang="en-US" baseline="0" dirty="0" smtClean="0"/>
              <a:t>The four pilot institutions are:</a:t>
            </a:r>
          </a:p>
          <a:p>
            <a:pPr lvl="2">
              <a:spcBef>
                <a:spcPct val="0"/>
              </a:spcBef>
              <a:buFontTx/>
              <a:buChar char="•"/>
            </a:pPr>
            <a:r>
              <a:rPr lang="en-US" baseline="0" dirty="0" smtClean="0"/>
              <a:t> Washington University School of Medicine at </a:t>
            </a:r>
            <a:r>
              <a:rPr lang="en-US" baseline="0" dirty="0" err="1" smtClean="0"/>
              <a:t>StL</a:t>
            </a:r>
            <a:r>
              <a:rPr lang="en-US" baseline="0" dirty="0" smtClean="0"/>
              <a:t>, </a:t>
            </a:r>
          </a:p>
          <a:p>
            <a:pPr lvl="2">
              <a:spcBef>
                <a:spcPct val="0"/>
              </a:spcBef>
              <a:buFontTx/>
              <a:buChar char="•"/>
            </a:pPr>
            <a:r>
              <a:rPr lang="en-US" baseline="0" dirty="0" smtClean="0"/>
              <a:t>The Scripps Research Institute in Ca, </a:t>
            </a:r>
          </a:p>
          <a:p>
            <a:pPr lvl="2">
              <a:spcBef>
                <a:spcPct val="0"/>
              </a:spcBef>
              <a:buFontTx/>
              <a:buChar char="•"/>
            </a:pPr>
            <a:r>
              <a:rPr lang="en-US" baseline="0" dirty="0" smtClean="0"/>
              <a:t>Ponce School of Medicine in Puerto Rico, and </a:t>
            </a:r>
          </a:p>
          <a:p>
            <a:pPr lvl="2">
              <a:spcBef>
                <a:spcPct val="0"/>
              </a:spcBef>
              <a:buFontTx/>
              <a:buChar char="•"/>
            </a:pPr>
            <a:r>
              <a:rPr lang="en-US" baseline="0" dirty="0" smtClean="0"/>
              <a:t>Weill Cornell Medical College in NYC.</a:t>
            </a:r>
          </a:p>
          <a:p>
            <a:pPr>
              <a:spcBef>
                <a:spcPct val="0"/>
              </a:spcBef>
              <a:buFontTx/>
              <a:buChar char="•"/>
            </a:pPr>
            <a:endParaRPr lang="en-US" baseline="0" dirty="0" smtClean="0"/>
          </a:p>
          <a:p>
            <a:pPr>
              <a:spcBef>
                <a:spcPct val="0"/>
              </a:spcBef>
              <a:buFontTx/>
              <a:buChar char="•"/>
            </a:pPr>
            <a:r>
              <a:rPr lang="en-US" baseline="0" dirty="0" smtClean="0"/>
              <a:t>At this point, 10 months into the 2 year grant, all 7 institutions have VIVO installed.  The data is stored and maintained locally by each the institution. </a:t>
            </a:r>
          </a:p>
          <a:p>
            <a:pPr>
              <a:spcBef>
                <a:spcPct val="0"/>
              </a:spcBef>
              <a:buFontTx/>
              <a:buChar char="•"/>
            </a:pPr>
            <a:r>
              <a:rPr lang="en-US" baseline="0" dirty="0" smtClean="0"/>
              <a:t> Version 1 is available for download as an open source application that includes the core ontology and a default theme.  We now have a </a:t>
            </a:r>
            <a:r>
              <a:rPr lang="en-US" baseline="0" dirty="0" err="1" smtClean="0"/>
              <a:t>Sourceforge</a:t>
            </a:r>
            <a:r>
              <a:rPr lang="en-US" baseline="0" dirty="0" smtClean="0"/>
              <a:t> project.</a:t>
            </a:r>
          </a:p>
          <a:p>
            <a:pPr>
              <a:spcBef>
                <a:spcPct val="0"/>
              </a:spcBef>
              <a:buFontTx/>
              <a:buChar char="•"/>
            </a:pPr>
            <a:r>
              <a:rPr lang="en-US" baseline="0" dirty="0" smtClean="0"/>
              <a:t>Since Cornell’s VIVO has been in use longer, it’s had more time to customize the skin and establish more automated data sources like HR (name, appointment), faculty reporting, Office of supported projects (grants), directory (contact information), but the other institutions are making good progress.</a:t>
            </a:r>
          </a:p>
          <a:p>
            <a:pPr>
              <a:spcBef>
                <a:spcPct val="0"/>
              </a:spcBef>
              <a:buFontTx/>
              <a:buChar char="•"/>
            </a:pPr>
            <a:r>
              <a:rPr lang="en-US" baseline="0" dirty="0" smtClean="0"/>
              <a:t>For example UF is connected to PeopleSoft and working on relationships with their grant office, IT, and the registrar.   The others are in the process of acquiring and ingesting data.</a:t>
            </a:r>
          </a:p>
          <a:p>
            <a:pPr marL="0" marR="0" indent="0" algn="l" defTabSz="914400" rtl="0" eaLnBrk="1" fontAlgn="base" latinLnBrk="0" hangingPunct="1">
              <a:lnSpc>
                <a:spcPct val="100000"/>
              </a:lnSpc>
              <a:spcBef>
                <a:spcPct val="0"/>
              </a:spcBef>
              <a:spcAft>
                <a:spcPct val="0"/>
              </a:spcAft>
              <a:buClrTx/>
              <a:buSzTx/>
              <a:buFontTx/>
              <a:buChar char="•"/>
              <a:tabLst/>
              <a:defRPr/>
            </a:pPr>
            <a:r>
              <a:rPr lang="en-US" baseline="0" dirty="0" smtClean="0"/>
              <a:t>Also, VIVO has become international – National Science Library, Chinese Academy of Science (3 instances, visiting scholar at CU translating materials) and University of Melbourne in Australia (Research data and records registry).</a:t>
            </a:r>
            <a:endParaRPr lang="en-US" dirty="0"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D3024E-CC8D-4F09-B234-4808F085DB7F}"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Part of the solution</a:t>
            </a:r>
          </a:p>
          <a:p>
            <a:pPr eaLnBrk="1" hangingPunct="1">
              <a:spcBef>
                <a:spcPct val="0"/>
              </a:spcBef>
            </a:pPr>
            <a:endParaRPr lang="en-US" dirty="0" smtClean="0"/>
          </a:p>
          <a:p>
            <a:pPr eaLnBrk="1" hangingPunct="1">
              <a:spcBef>
                <a:spcPct val="0"/>
              </a:spcBef>
            </a:pPr>
            <a:r>
              <a:rPr lang="en-US" dirty="0" smtClean="0"/>
              <a:t>Libraries are posed to meet</a:t>
            </a:r>
            <a:r>
              <a:rPr lang="en-US" baseline="0" dirty="0" smtClean="0"/>
              <a:t> participation challenges due to their role on campus as information resource and technology centers.</a:t>
            </a:r>
            <a:endParaRPr lang="en-US" dirty="0" smtClean="0"/>
          </a:p>
          <a:p>
            <a:pPr eaLnBrk="1" hangingPunct="1">
              <a:spcBef>
                <a:spcPct val="0"/>
              </a:spcBef>
            </a:pPr>
            <a:endParaRPr lang="en-US" dirty="0" smtClean="0"/>
          </a:p>
          <a:p>
            <a:pPr eaLnBrk="1" hangingPunct="1">
              <a:spcBef>
                <a:spcPct val="0"/>
              </a:spcBef>
            </a:pPr>
            <a:r>
              <a:rPr lang="en-US" dirty="0" smtClean="0"/>
              <a:t>Librarians</a:t>
            </a:r>
            <a:r>
              <a:rPr lang="en-US" baseline="0" dirty="0" smtClean="0"/>
              <a:t> are s</a:t>
            </a:r>
            <a:r>
              <a:rPr lang="en-US" dirty="0" smtClean="0"/>
              <a:t>ubject</a:t>
            </a:r>
            <a:r>
              <a:rPr lang="en-US" baseline="0" dirty="0" smtClean="0"/>
              <a:t> matter experts, understand their user’s needs and institution’s research environment. </a:t>
            </a:r>
          </a:p>
          <a:p>
            <a:pPr eaLnBrk="1" hangingPunct="1">
              <a:spcBef>
                <a:spcPct val="0"/>
              </a:spcBef>
            </a:pPr>
            <a:endParaRPr lang="en-US" baseline="0" dirty="0" smtClean="0"/>
          </a:p>
          <a:p>
            <a:pPr eaLnBrk="1" hangingPunct="1">
              <a:spcBef>
                <a:spcPct val="0"/>
              </a:spcBef>
            </a:pPr>
            <a:r>
              <a:rPr lang="en-US" baseline="0" dirty="0" smtClean="0"/>
              <a:t>In VIVO-funded institutions, the librarians are the ones negotiating with the owners of local data sources to explain what data we need and why we need it.  </a:t>
            </a:r>
          </a:p>
          <a:p>
            <a:pPr eaLnBrk="1" hangingPunct="1">
              <a:spcBef>
                <a:spcPct val="0"/>
              </a:spcBef>
            </a:pPr>
            <a:endParaRPr lang="en-US" baseline="0" dirty="0" smtClean="0"/>
          </a:p>
          <a:p>
            <a:pPr eaLnBrk="1" hangingPunct="1">
              <a:spcBef>
                <a:spcPct val="0"/>
              </a:spcBef>
            </a:pPr>
            <a:r>
              <a:rPr lang="en-US" baseline="0" dirty="0" smtClean="0"/>
              <a:t>The library is a stable and natural home for VIVO, but the implementers need to work closely with the institution’s administration and faculty.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VIVO stores profile</a:t>
            </a:r>
            <a:r>
              <a:rPr lang="en-US" baseline="0" dirty="0" smtClean="0"/>
              <a:t> information drawn from a variety of sources in a single, flexible format, it can be easily “re-skinned” or “re-purposed” to present specialized views into the institution.</a:t>
            </a:r>
          </a:p>
          <a:p>
            <a:endParaRPr lang="en-US" dirty="0" smtClean="0"/>
          </a:p>
          <a:p>
            <a:r>
              <a:rPr lang="en-US" dirty="0" smtClean="0"/>
              <a:t>For example:</a:t>
            </a:r>
          </a:p>
          <a:p>
            <a:r>
              <a:rPr lang="en-US" dirty="0" smtClean="0"/>
              <a:t>Graduate</a:t>
            </a:r>
            <a:r>
              <a:rPr lang="en-US" baseline="0" dirty="0" smtClean="0"/>
              <a:t> Programs in the Life Sciences - g</a:t>
            </a:r>
            <a:r>
              <a:rPr lang="en-US" dirty="0" smtClean="0"/>
              <a:t>eared toward a specific user – prospective</a:t>
            </a:r>
            <a:r>
              <a:rPr lang="en-US" baseline="0" dirty="0" smtClean="0"/>
              <a:t> g</a:t>
            </a:r>
            <a:r>
              <a:rPr lang="en-US" dirty="0" smtClean="0"/>
              <a:t>raduate students</a:t>
            </a:r>
            <a:r>
              <a:rPr lang="en-US" baseline="0" dirty="0" smtClean="0"/>
              <a:t> in the life sciences</a:t>
            </a:r>
          </a:p>
          <a:p>
            <a:r>
              <a:rPr lang="en-US" baseline="0" dirty="0" smtClean="0"/>
              <a:t>CALS Research Portal - Or a filtered view for a specific department</a:t>
            </a:r>
          </a:p>
          <a:p>
            <a:r>
              <a:rPr lang="en-US" baseline="0" dirty="0" smtClean="0"/>
              <a:t>CALS Expert Guide - repurposed in a CMS (</a:t>
            </a:r>
            <a:r>
              <a:rPr lang="en-US" baseline="0" dirty="0" err="1" smtClean="0"/>
              <a:t>Drupal</a:t>
            </a:r>
            <a:r>
              <a:rPr lang="en-US" baseline="0" dirty="0" smtClean="0"/>
              <a:t>), development only, have a dept pulling faculty profiles into Common Spot</a:t>
            </a:r>
          </a:p>
          <a:p>
            <a:r>
              <a:rPr lang="en-US" baseline="0" dirty="0" smtClean="0"/>
              <a:t>Collaborate @ Cornell - wiki page for a one day conference – clickable map (linked via geographic location)  **LEADS into next slide</a:t>
            </a:r>
            <a:endParaRPr lang="en-US" dirty="0"/>
          </a:p>
        </p:txBody>
      </p:sp>
      <p:sp>
        <p:nvSpPr>
          <p:cNvPr id="4" name="Slide Number Placeholder 3"/>
          <p:cNvSpPr>
            <a:spLocks noGrp="1"/>
          </p:cNvSpPr>
          <p:nvPr>
            <p:ph type="sldNum" sz="quarter" idx="10"/>
          </p:nvPr>
        </p:nvSpPr>
        <p:spPr/>
        <p:txBody>
          <a:bodyPr/>
          <a:lstStyle/>
          <a:p>
            <a:pPr>
              <a:defRPr/>
            </a:pPr>
            <a:fld id="{5384FDA1-9E72-4143-9097-347D2FF30EA4}"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Authoritative data, diverse formats, filter</a:t>
            </a:r>
            <a:r>
              <a:rPr lang="en-US" baseline="0" dirty="0" smtClean="0"/>
              <a:t> out private information</a:t>
            </a:r>
          </a:p>
          <a:p>
            <a:pPr>
              <a:spcBef>
                <a:spcPct val="0"/>
              </a:spcBef>
            </a:pPr>
            <a:endParaRPr lang="en-US" dirty="0" smtClean="0"/>
          </a:p>
          <a:p>
            <a:pPr>
              <a:spcBef>
                <a:spcPct val="0"/>
              </a:spcBef>
            </a:pPr>
            <a:r>
              <a:rPr lang="en-US" dirty="0" smtClean="0"/>
              <a:t>Talk about verified data</a:t>
            </a:r>
          </a:p>
          <a:p>
            <a:pPr>
              <a:spcBef>
                <a:spcPct val="0"/>
              </a:spcBef>
            </a:pPr>
            <a:r>
              <a:rPr lang="en-US" dirty="0" smtClean="0"/>
              <a:t>Talking points:</a:t>
            </a:r>
          </a:p>
          <a:p>
            <a:pPr>
              <a:spcBef>
                <a:spcPct val="0"/>
              </a:spcBef>
              <a:buFontTx/>
              <a:buChar char="•"/>
            </a:pPr>
            <a:r>
              <a:rPr lang="en-US" dirty="0" smtClean="0"/>
              <a:t> Much of the data in VIVO profiles is ingested from authoritative sources so it is accurate and current, reducing the need for manual input.</a:t>
            </a:r>
          </a:p>
          <a:p>
            <a:pPr>
              <a:spcBef>
                <a:spcPct val="0"/>
              </a:spcBef>
              <a:buFontTx/>
              <a:buChar char="•"/>
            </a:pPr>
            <a:r>
              <a:rPr lang="en-US" dirty="0" smtClean="0"/>
              <a:t>Private or sensitive information is never imported into VIVO.  Only public information will be stored and displayed.</a:t>
            </a:r>
          </a:p>
          <a:p>
            <a:pPr>
              <a:spcBef>
                <a:spcPct val="0"/>
              </a:spcBef>
              <a:buFontTx/>
              <a:buChar char="•"/>
            </a:pPr>
            <a:r>
              <a:rPr lang="en-US" dirty="0" smtClean="0"/>
              <a:t> Data is housed and maintained at the local institutions.  There it can be updated on a regular basis.  </a:t>
            </a:r>
          </a:p>
          <a:p>
            <a:pPr>
              <a:spcBef>
                <a:spcPct val="0"/>
              </a:spcBef>
              <a:buFontTx/>
              <a:buChar char="•"/>
            </a:pPr>
            <a:endParaRPr lang="en-US" dirty="0" smtClean="0"/>
          </a:p>
          <a:p>
            <a:pPr>
              <a:spcBef>
                <a:spcPct val="0"/>
              </a:spcBef>
              <a:buFontTx/>
              <a:buChar char="•"/>
            </a:pPr>
            <a:r>
              <a:rPr lang="en-US" dirty="0" smtClean="0"/>
              <a:t>There are three ways to get data: internal, external, individuals. Internal is authoritative!</a:t>
            </a:r>
          </a:p>
          <a:p>
            <a:pPr>
              <a:spcBef>
                <a:spcPct val="0"/>
              </a:spcBef>
              <a:buFontTx/>
              <a:buChar char="•"/>
            </a:pPr>
            <a:endParaRPr lang="en-US" dirty="0" smtClean="0"/>
          </a:p>
          <a:p>
            <a:pPr>
              <a:spcBef>
                <a:spcPct val="0"/>
              </a:spcBef>
              <a:buFontTx/>
              <a:buChar char="•"/>
            </a:pPr>
            <a:r>
              <a:rPr lang="en-US" dirty="0" smtClean="0"/>
              <a:t>The rich information in VIVO profiles can be repurposed and shared with other institutional web pages and consumers, reducing cost and increasing efficiencies across the institution. </a:t>
            </a:r>
          </a:p>
          <a:p>
            <a:pPr>
              <a:spcBef>
                <a:spcPct val="0"/>
              </a:spcBef>
              <a:buFontTx/>
              <a:buChar char="•"/>
            </a:pPr>
            <a:endParaRPr lang="en-US" dirty="0"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8C3142-4E2A-43B3-857B-FF93E13C949D}" type="slidenum">
              <a:rPr lang="en-US"/>
              <a:pPr fontAlgn="base">
                <a:spcBef>
                  <a:spcPct val="0"/>
                </a:spcBef>
                <a:spcAft>
                  <a:spcPct val="0"/>
                </a:spcAft>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12D158-E64F-4EDD-99A8-59689A2D2D15}" type="datetimeFigureOut">
              <a:rPr lang="en-US" smtClean="0"/>
              <a:pPr/>
              <a:t>6/25/10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2D158-E64F-4EDD-99A8-59689A2D2D15}" type="datetimeFigureOut">
              <a:rPr lang="en-US" smtClean="0"/>
              <a:pPr/>
              <a:t>6/25/10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2D158-E64F-4EDD-99A8-59689A2D2D15}" type="datetimeFigureOut">
              <a:rPr lang="en-US" smtClean="0"/>
              <a:pPr/>
              <a:t>6/25/10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itle and Content">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0" y="914400"/>
            <a:ext cx="9144000" cy="438150"/>
            <a:chOff x="0" y="914400"/>
            <a:chExt cx="9144001" cy="438081"/>
          </a:xfrm>
        </p:grpSpPr>
        <p:sp>
          <p:nvSpPr>
            <p:cNvPr id="5" name="Rectangle 4"/>
            <p:cNvSpPr/>
            <p:nvPr userDrawn="1"/>
          </p:nvSpPr>
          <p:spPr>
            <a:xfrm>
              <a:off x="0" y="923924"/>
              <a:ext cx="9144001" cy="244437"/>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914400"/>
              <a:ext cx="9144001" cy="141266"/>
            </a:xfrm>
            <a:prstGeom prst="rect">
              <a:avLst/>
            </a:prstGeom>
            <a:solidFill>
              <a:srgbClr val="27AAE1"/>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flipV="1">
              <a:off x="5410201" y="1066776"/>
              <a:ext cx="3733800" cy="192058"/>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flipV="1">
              <a:off x="5410201" y="1284230"/>
              <a:ext cx="3733800" cy="9524"/>
            </a:xfrm>
            <a:prstGeom prst="rect">
              <a:avLst/>
            </a:prstGeom>
            <a:solidFill>
              <a:srgbClr val="9AD7F0">
                <a:alpha val="65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flipV="1">
              <a:off x="5410201" y="1333434"/>
              <a:ext cx="1965325" cy="19047"/>
            </a:xfrm>
            <a:prstGeom prst="rect">
              <a:avLst/>
            </a:prstGeom>
            <a:solidFill>
              <a:srgbClr val="CDE1F7">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0" name="Rounded Rectangle 9"/>
            <p:cNvSpPr/>
            <p:nvPr userDrawn="1"/>
          </p:nvSpPr>
          <p:spPr bwMode="white">
            <a:xfrm>
              <a:off x="5410201" y="1142964"/>
              <a:ext cx="3063875" cy="2698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Rounded Rectangle 10"/>
            <p:cNvSpPr/>
            <p:nvPr userDrawn="1"/>
          </p:nvSpPr>
          <p:spPr bwMode="white">
            <a:xfrm>
              <a:off x="7540626" y="1036619"/>
              <a:ext cx="1600200" cy="365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12" name="Picture 2"/>
          <p:cNvPicPr>
            <a:picLocks noChangeAspect="1" noChangeArrowheads="1"/>
          </p:cNvPicPr>
          <p:nvPr userDrawn="1"/>
        </p:nvPicPr>
        <p:blipFill>
          <a:blip r:embed="rId2" cstate="print"/>
          <a:srcRect/>
          <a:stretch>
            <a:fillRect/>
          </a:stretch>
        </p:blipFill>
        <p:spPr bwMode="auto">
          <a:xfrm>
            <a:off x="76200" y="60325"/>
            <a:ext cx="5072063" cy="823913"/>
          </a:xfrm>
          <a:prstGeom prst="rect">
            <a:avLst/>
          </a:prstGeom>
          <a:noFill/>
          <a:ln w="9525">
            <a:noFill/>
            <a:miter lim="800000"/>
            <a:headEnd/>
            <a:tailEnd/>
          </a:ln>
        </p:spPr>
      </p:pic>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p:txBody>
          <a:bodyPr/>
          <a:lstStyle>
            <a:lvl1pPr>
              <a:defRPr/>
            </a:lvl1pPr>
          </a:lstStyle>
          <a:p>
            <a:pPr>
              <a:defRPr/>
            </a:pPr>
            <a:fld id="{392354C8-6A42-43D0-8DA0-985F99277973}" type="datetimeFigureOut">
              <a:rPr lang="en-US"/>
              <a:pPr>
                <a:defRPr/>
              </a:pPr>
              <a:t>6/25/10</a:t>
            </a:fld>
            <a:endParaRPr lang="en-US"/>
          </a:p>
        </p:txBody>
      </p:sp>
      <p:sp>
        <p:nvSpPr>
          <p:cNvPr id="14"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6BF62FC-C00D-444E-9F9B-7741A3A41242}" type="slidenum">
              <a:rPr lang="en-US"/>
              <a:pPr>
                <a:defRPr/>
              </a:pPr>
              <a:t>‹#›</a:t>
            </a:fld>
            <a:endParaRPr lang="en-US"/>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Clean Content">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0" y="0"/>
            <a:ext cx="9144000" cy="438150"/>
            <a:chOff x="0" y="914400"/>
            <a:chExt cx="9144001" cy="438081"/>
          </a:xfrm>
        </p:grpSpPr>
        <p:sp>
          <p:nvSpPr>
            <p:cNvPr id="3" name="Rectangle 2"/>
            <p:cNvSpPr/>
            <p:nvPr userDrawn="1"/>
          </p:nvSpPr>
          <p:spPr>
            <a:xfrm>
              <a:off x="0" y="923924"/>
              <a:ext cx="9144001" cy="244437"/>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
            <p:cNvSpPr/>
            <p:nvPr userDrawn="1"/>
          </p:nvSpPr>
          <p:spPr>
            <a:xfrm>
              <a:off x="0" y="914400"/>
              <a:ext cx="9144001" cy="141266"/>
            </a:xfrm>
            <a:prstGeom prst="rect">
              <a:avLst/>
            </a:prstGeom>
            <a:solidFill>
              <a:srgbClr val="27AAE1"/>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flipV="1">
              <a:off x="5410201" y="1066776"/>
              <a:ext cx="3733800" cy="192058"/>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flipV="1">
              <a:off x="5410201" y="1284230"/>
              <a:ext cx="3733800" cy="9524"/>
            </a:xfrm>
            <a:prstGeom prst="rect">
              <a:avLst/>
            </a:prstGeom>
            <a:solidFill>
              <a:srgbClr val="9AD7F0">
                <a:alpha val="65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flipV="1">
              <a:off x="5410201" y="1333434"/>
              <a:ext cx="1965325" cy="19047"/>
            </a:xfrm>
            <a:prstGeom prst="rect">
              <a:avLst/>
            </a:prstGeom>
            <a:solidFill>
              <a:srgbClr val="CDE1F7">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userDrawn="1"/>
          </p:nvSpPr>
          <p:spPr bwMode="white">
            <a:xfrm>
              <a:off x="5410201" y="1142964"/>
              <a:ext cx="3063875" cy="2698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9" name="Rounded Rectangle 8"/>
            <p:cNvSpPr/>
            <p:nvPr userDrawn="1"/>
          </p:nvSpPr>
          <p:spPr bwMode="white">
            <a:xfrm>
              <a:off x="7540626" y="1036619"/>
              <a:ext cx="1600200" cy="365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Date Placeholder 2"/>
          <p:cNvSpPr>
            <a:spLocks noGrp="1"/>
          </p:cNvSpPr>
          <p:nvPr>
            <p:ph type="dt" sz="half" idx="10"/>
          </p:nvPr>
        </p:nvSpPr>
        <p:spPr/>
        <p:txBody>
          <a:bodyPr/>
          <a:lstStyle>
            <a:lvl1pPr>
              <a:defRPr/>
            </a:lvl1pPr>
          </a:lstStyle>
          <a:p>
            <a:pPr>
              <a:defRPr/>
            </a:pPr>
            <a:fld id="{CA24B576-7CCB-4F4E-90AD-451BA8D9583E}" type="datetimeFigureOut">
              <a:rPr lang="en-US"/>
              <a:pPr>
                <a:defRPr/>
              </a:pPr>
              <a:t>6/25/10</a:t>
            </a:fld>
            <a:endParaRPr lang="en-US"/>
          </a:p>
        </p:txBody>
      </p:sp>
      <p:sp>
        <p:nvSpPr>
          <p:cNvPr id="11" name="Footer Placeholder 3"/>
          <p:cNvSpPr>
            <a:spLocks noGrp="1"/>
          </p:cNvSpPr>
          <p:nvPr>
            <p:ph type="ftr" sz="quarter" idx="11"/>
          </p:nvPr>
        </p:nvSpPr>
        <p:spPr/>
        <p:txBody>
          <a:bodyPr/>
          <a:lstStyle>
            <a:lvl1pPr>
              <a:defRPr/>
            </a:lvl1pPr>
          </a:lstStyle>
          <a:p>
            <a:pPr>
              <a:defRPr/>
            </a:pPr>
            <a:endParaRPr lang="en-US"/>
          </a:p>
        </p:txBody>
      </p:sp>
      <p:sp>
        <p:nvSpPr>
          <p:cNvPr id="12" name="Slide Number Placeholder 4"/>
          <p:cNvSpPr>
            <a:spLocks noGrp="1"/>
          </p:cNvSpPr>
          <p:nvPr>
            <p:ph type="sldNum" sz="quarter" idx="12"/>
          </p:nvPr>
        </p:nvSpPr>
        <p:spPr/>
        <p:txBody>
          <a:bodyPr/>
          <a:lstStyle>
            <a:lvl1pPr>
              <a:defRPr/>
            </a:lvl1pPr>
          </a:lstStyle>
          <a:p>
            <a:pPr>
              <a:defRPr/>
            </a:pPr>
            <a:fld id="{A29084FA-0606-4024-B137-15994DF98CF8}" type="slidenum">
              <a:rPr lang="en-US"/>
              <a:pPr>
                <a:defRPr/>
              </a:pPr>
              <a:t>‹#›</a:t>
            </a:fld>
            <a:endParaRPr lang="en-US"/>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2_Title and Content">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0" y="914400"/>
            <a:ext cx="9144000" cy="438150"/>
            <a:chOff x="0" y="914400"/>
            <a:chExt cx="9144001" cy="438081"/>
          </a:xfrm>
        </p:grpSpPr>
        <p:sp>
          <p:nvSpPr>
            <p:cNvPr id="5" name="Rectangle 4"/>
            <p:cNvSpPr/>
            <p:nvPr userDrawn="1"/>
          </p:nvSpPr>
          <p:spPr>
            <a:xfrm>
              <a:off x="0" y="923924"/>
              <a:ext cx="9144001" cy="244437"/>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914400"/>
              <a:ext cx="9144001" cy="141266"/>
            </a:xfrm>
            <a:prstGeom prst="rect">
              <a:avLst/>
            </a:prstGeom>
            <a:solidFill>
              <a:srgbClr val="27AAE1"/>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flipV="1">
              <a:off x="5410201" y="1066776"/>
              <a:ext cx="3733800" cy="192058"/>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flipV="1">
              <a:off x="5410201" y="1284230"/>
              <a:ext cx="3733800" cy="9524"/>
            </a:xfrm>
            <a:prstGeom prst="rect">
              <a:avLst/>
            </a:prstGeom>
            <a:solidFill>
              <a:srgbClr val="9AD7F0">
                <a:alpha val="65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flipV="1">
              <a:off x="5410201" y="1333434"/>
              <a:ext cx="1965325" cy="19047"/>
            </a:xfrm>
            <a:prstGeom prst="rect">
              <a:avLst/>
            </a:prstGeom>
            <a:solidFill>
              <a:srgbClr val="CDE1F7">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0" name="Rounded Rectangle 9"/>
            <p:cNvSpPr/>
            <p:nvPr userDrawn="1"/>
          </p:nvSpPr>
          <p:spPr bwMode="white">
            <a:xfrm>
              <a:off x="5410201" y="1142964"/>
              <a:ext cx="3063875" cy="2698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Rounded Rectangle 10"/>
            <p:cNvSpPr/>
            <p:nvPr userDrawn="1"/>
          </p:nvSpPr>
          <p:spPr bwMode="white">
            <a:xfrm>
              <a:off x="7540626" y="1036619"/>
              <a:ext cx="1600200" cy="365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12" name="Picture 2"/>
          <p:cNvPicPr>
            <a:picLocks noChangeAspect="1" noChangeArrowheads="1"/>
          </p:cNvPicPr>
          <p:nvPr userDrawn="1"/>
        </p:nvPicPr>
        <p:blipFill>
          <a:blip r:embed="rId2" cstate="print"/>
          <a:srcRect/>
          <a:stretch>
            <a:fillRect/>
          </a:stretch>
        </p:blipFill>
        <p:spPr bwMode="auto">
          <a:xfrm>
            <a:off x="76200" y="60325"/>
            <a:ext cx="5072063" cy="823913"/>
          </a:xfrm>
          <a:prstGeom prst="rect">
            <a:avLst/>
          </a:prstGeom>
          <a:noFill/>
          <a:ln w="9525">
            <a:noFill/>
            <a:miter lim="800000"/>
            <a:headEnd/>
            <a:tailEnd/>
          </a:ln>
        </p:spPr>
      </p:pic>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p:txBody>
          <a:bodyPr/>
          <a:lstStyle>
            <a:lvl1pPr>
              <a:defRPr/>
            </a:lvl1pPr>
          </a:lstStyle>
          <a:p>
            <a:pPr>
              <a:defRPr/>
            </a:pPr>
            <a:fld id="{392354C8-6A42-43D0-8DA0-985F99277973}" type="datetimeFigureOut">
              <a:rPr lang="en-US"/>
              <a:pPr>
                <a:defRPr/>
              </a:pPr>
              <a:t>6/25/10</a:t>
            </a:fld>
            <a:endParaRPr lang="en-US"/>
          </a:p>
        </p:txBody>
      </p:sp>
      <p:sp>
        <p:nvSpPr>
          <p:cNvPr id="14"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6BF62FC-C00D-444E-9F9B-7741A3A41242}" type="slidenum">
              <a:rPr lang="en-US"/>
              <a:pPr>
                <a:defRPr/>
              </a:pPr>
              <a:t>‹#›</a:t>
            </a:fld>
            <a:endParaRPr lang="en-US"/>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3_Title and Content">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0" y="914400"/>
            <a:ext cx="9144000" cy="438150"/>
            <a:chOff x="0" y="914400"/>
            <a:chExt cx="9144001" cy="438081"/>
          </a:xfrm>
        </p:grpSpPr>
        <p:sp>
          <p:nvSpPr>
            <p:cNvPr id="5" name="Rectangle 4"/>
            <p:cNvSpPr/>
            <p:nvPr userDrawn="1"/>
          </p:nvSpPr>
          <p:spPr>
            <a:xfrm>
              <a:off x="0" y="923924"/>
              <a:ext cx="9144001" cy="244437"/>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914400"/>
              <a:ext cx="9144001" cy="141266"/>
            </a:xfrm>
            <a:prstGeom prst="rect">
              <a:avLst/>
            </a:prstGeom>
            <a:solidFill>
              <a:srgbClr val="27AAE1"/>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flipV="1">
              <a:off x="5410201" y="1066776"/>
              <a:ext cx="3733800" cy="192058"/>
            </a:xfrm>
            <a:prstGeom prst="rect">
              <a:avLst/>
            </a:prstGeom>
            <a:solidFill>
              <a:srgbClr val="9AD7F0">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flipV="1">
              <a:off x="5410201" y="1284230"/>
              <a:ext cx="3733800" cy="9524"/>
            </a:xfrm>
            <a:prstGeom prst="rect">
              <a:avLst/>
            </a:prstGeom>
            <a:solidFill>
              <a:srgbClr val="9AD7F0">
                <a:alpha val="65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flipV="1">
              <a:off x="5410201" y="1333434"/>
              <a:ext cx="1965325" cy="19047"/>
            </a:xfrm>
            <a:prstGeom prst="rect">
              <a:avLst/>
            </a:prstGeom>
            <a:solidFill>
              <a:srgbClr val="CDE1F7">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0" name="Rounded Rectangle 9"/>
            <p:cNvSpPr/>
            <p:nvPr userDrawn="1"/>
          </p:nvSpPr>
          <p:spPr bwMode="white">
            <a:xfrm>
              <a:off x="5410201" y="1142964"/>
              <a:ext cx="3063875" cy="2698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Rounded Rectangle 10"/>
            <p:cNvSpPr/>
            <p:nvPr userDrawn="1"/>
          </p:nvSpPr>
          <p:spPr bwMode="white">
            <a:xfrm>
              <a:off x="7540626" y="1036619"/>
              <a:ext cx="1600200" cy="365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12" name="Picture 2"/>
          <p:cNvPicPr>
            <a:picLocks noChangeAspect="1" noChangeArrowheads="1"/>
          </p:cNvPicPr>
          <p:nvPr userDrawn="1"/>
        </p:nvPicPr>
        <p:blipFill>
          <a:blip r:embed="rId2" cstate="print"/>
          <a:srcRect/>
          <a:stretch>
            <a:fillRect/>
          </a:stretch>
        </p:blipFill>
        <p:spPr bwMode="auto">
          <a:xfrm>
            <a:off x="76200" y="60325"/>
            <a:ext cx="5072063" cy="823913"/>
          </a:xfrm>
          <a:prstGeom prst="rect">
            <a:avLst/>
          </a:prstGeom>
          <a:noFill/>
          <a:ln w="9525">
            <a:noFill/>
            <a:miter lim="800000"/>
            <a:headEnd/>
            <a:tailEnd/>
          </a:ln>
        </p:spPr>
      </p:pic>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p:txBody>
          <a:bodyPr/>
          <a:lstStyle>
            <a:lvl1pPr>
              <a:defRPr/>
            </a:lvl1pPr>
          </a:lstStyle>
          <a:p>
            <a:pPr>
              <a:defRPr/>
            </a:pPr>
            <a:fld id="{392354C8-6A42-43D0-8DA0-985F99277973}" type="datetimeFigureOut">
              <a:rPr lang="en-US"/>
              <a:pPr>
                <a:defRPr/>
              </a:pPr>
              <a:t>6/22/10</a:t>
            </a:fld>
            <a:endParaRPr lang="en-US"/>
          </a:p>
        </p:txBody>
      </p:sp>
      <p:sp>
        <p:nvSpPr>
          <p:cNvPr id="14"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6BF62FC-C00D-444E-9F9B-7741A3A41242}" type="slidenum">
              <a:rPr lang="en-US"/>
              <a:pPr>
                <a:defRPr/>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2D158-E64F-4EDD-99A8-59689A2D2D15}" type="datetimeFigureOut">
              <a:rPr lang="en-US" smtClean="0"/>
              <a:pPr/>
              <a:t>6/25/10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12D158-E64F-4EDD-99A8-59689A2D2D15}" type="datetimeFigureOut">
              <a:rPr lang="en-US" smtClean="0"/>
              <a:pPr/>
              <a:t>6/25/10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12D158-E64F-4EDD-99A8-59689A2D2D15}" type="datetimeFigureOut">
              <a:rPr lang="en-US" smtClean="0"/>
              <a:pPr/>
              <a:t>6/25/10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12D158-E64F-4EDD-99A8-59689A2D2D15}" type="datetimeFigureOut">
              <a:rPr lang="en-US" smtClean="0"/>
              <a:pPr/>
              <a:t>6/25/10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12D158-E64F-4EDD-99A8-59689A2D2D15}" type="datetimeFigureOut">
              <a:rPr lang="en-US" smtClean="0"/>
              <a:pPr/>
              <a:t>6/25/10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12D158-E64F-4EDD-99A8-59689A2D2D15}" type="datetimeFigureOut">
              <a:rPr lang="en-US" smtClean="0"/>
              <a:pPr/>
              <a:t>6/25/10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2D158-E64F-4EDD-99A8-59689A2D2D15}" type="datetimeFigureOut">
              <a:rPr lang="en-US" smtClean="0"/>
              <a:pPr/>
              <a:t>6/25/10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2D158-E64F-4EDD-99A8-59689A2D2D15}" type="datetimeFigureOut">
              <a:rPr lang="en-US" smtClean="0"/>
              <a:pPr/>
              <a:t>6/25/10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B4999-306F-4BE5-B093-66393B34C4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theme" Target="../theme/theme1.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12D158-E64F-4EDD-99A8-59689A2D2D15}" type="datetimeFigureOut">
              <a:rPr lang="en-US" smtClean="0"/>
              <a:pPr/>
              <a:t>6/25/10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B4999-306F-4BE5-B093-66393B34C4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hyperlink" Target="http://research.cals.cornell.edu/" TargetMode="External"/><Relationship Id="rId7" Type="http://schemas.openxmlformats.org/officeDocument/2006/relationships/image" Target="../media/image12.png"/><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9.png"/><Relationship Id="rId6"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1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1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1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4" Type="http://schemas.openxmlformats.org/officeDocument/2006/relationships/image" Target="../media/image17.png"/><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18.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19.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20.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4" Type="http://schemas.openxmlformats.org/officeDocument/2006/relationships/diagramColors" Target="../diagrams/colors3.xml"/><Relationship Id="rId4" Type="http://schemas.openxmlformats.org/officeDocument/2006/relationships/diagramLayout" Target="../diagrams/layout1.xml"/><Relationship Id="rId7" Type="http://schemas.openxmlformats.org/officeDocument/2006/relationships/diagramData" Target="../diagrams/data2.xml"/><Relationship Id="rId11" Type="http://schemas.openxmlformats.org/officeDocument/2006/relationships/diagramData" Target="../diagrams/data3.xml"/><Relationship Id="rId1" Type="http://schemas.openxmlformats.org/officeDocument/2006/relationships/slideLayout" Target="../slideLayouts/slideLayout12.xml"/><Relationship Id="rId6" Type="http://schemas.openxmlformats.org/officeDocument/2006/relationships/diagramColors" Target="../diagrams/colors1.xml"/><Relationship Id="rId16" Type="http://schemas.microsoft.com/office/2007/relationships/diagramDrawing" Target="../diagrams/drawing2.xml"/><Relationship Id="rId8" Type="http://schemas.openxmlformats.org/officeDocument/2006/relationships/diagramLayout" Target="../diagrams/layout2.xml"/><Relationship Id="rId13" Type="http://schemas.openxmlformats.org/officeDocument/2006/relationships/diagramQuickStyle" Target="../diagrams/quickStyle3.xml"/><Relationship Id="rId10" Type="http://schemas.openxmlformats.org/officeDocument/2006/relationships/diagramColors" Target="../diagrams/colors2.xml"/><Relationship Id="rId5" Type="http://schemas.openxmlformats.org/officeDocument/2006/relationships/diagramQuickStyle" Target="../diagrams/quickStyle1.xml"/><Relationship Id="rId15" Type="http://schemas.microsoft.com/office/2007/relationships/diagramDrawing" Target="../diagrams/drawing1.xml"/><Relationship Id="rId12" Type="http://schemas.openxmlformats.org/officeDocument/2006/relationships/diagramLayout" Target="../diagrams/layout3.xml"/><Relationship Id="rId17" Type="http://schemas.microsoft.com/office/2007/relationships/diagramDrawing" Target="../diagrams/drawing3.xml"/><Relationship Id="rId2" Type="http://schemas.openxmlformats.org/officeDocument/2006/relationships/notesSlide" Target="../notesSlides/notesSlide3.xml"/><Relationship Id="rId9" Type="http://schemas.openxmlformats.org/officeDocument/2006/relationships/diagramQuickStyle" Target="../diagrams/quickStyle2.xml"/><Relationship Id="rId3"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6" Type="http://schemas.openxmlformats.org/officeDocument/2006/relationships/diagramColors" Target="../diagrams/colors4.xml"/><Relationship Id="rId4" Type="http://schemas.openxmlformats.org/officeDocument/2006/relationships/diagramLayout" Target="../diagrams/layout4.xml"/><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diagramData" Target="../diagrams/data4.xml"/><Relationship Id="rId5"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3" Type="http://schemas.openxmlformats.org/officeDocument/2006/relationships/image" Target="../media/image7.png"/><Relationship Id="rId1" Type="http://schemas.openxmlformats.org/officeDocument/2006/relationships/video" Target="file://localhost/Users/Sara/Movies/SLA_searchdemo.m4v" TargetMode="Externa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3" Type="http://schemas.openxmlformats.org/officeDocument/2006/relationships/image" Target="../media/image8.png"/><Relationship Id="rId1" Type="http://schemas.openxmlformats.org/officeDocument/2006/relationships/video" Target="file://localhost/Users/Sara/Movies/SLA_profiledemo.m4v"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2" name="Picture 3" descr="slidebkg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5123"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 y="633413"/>
            <a:ext cx="5486400" cy="890587"/>
          </a:xfrm>
          <a:prstGeom prst="rect">
            <a:avLst/>
          </a:prstGeom>
          <a:noFill/>
          <a:ln w="9525">
            <a:noFill/>
            <a:miter lim="800000"/>
            <a:headEnd/>
            <a:tailEnd/>
          </a:ln>
        </p:spPr>
      </p:pic>
      <p:sp>
        <p:nvSpPr>
          <p:cNvPr id="5125" name="TextBox 8"/>
          <p:cNvSpPr txBox="1">
            <a:spLocks noChangeArrowheads="1"/>
          </p:cNvSpPr>
          <p:nvPr/>
        </p:nvSpPr>
        <p:spPr bwMode="auto">
          <a:xfrm>
            <a:off x="-228600" y="1219200"/>
            <a:ext cx="5410200" cy="2887970"/>
          </a:xfrm>
          <a:prstGeom prst="rect">
            <a:avLst/>
          </a:prstGeom>
          <a:noFill/>
          <a:ln w="9525">
            <a:noFill/>
            <a:miter lim="800000"/>
            <a:headEnd/>
            <a:tailEnd/>
          </a:ln>
        </p:spPr>
        <p:txBody>
          <a:bodyPr wrap="square">
            <a:spAutoFit/>
          </a:bodyPr>
          <a:lstStyle/>
          <a:p>
            <a:pPr algn="ctr">
              <a:lnSpc>
                <a:spcPct val="150000"/>
              </a:lnSpc>
            </a:pPr>
            <a:endParaRPr lang="en-US" sz="2000" dirty="0" smtClean="0">
              <a:solidFill>
                <a:schemeClr val="bg1"/>
              </a:solidFill>
            </a:endParaRPr>
          </a:p>
          <a:p>
            <a:pPr algn="ctr">
              <a:lnSpc>
                <a:spcPct val="150000"/>
              </a:lnSpc>
            </a:pPr>
            <a:r>
              <a:rPr lang="en-US" b="1" dirty="0" smtClean="0">
                <a:solidFill>
                  <a:schemeClr val="bg1"/>
                </a:solidFill>
                <a:latin typeface="Century Gothic" pitchFamily="34" charset="0"/>
              </a:rPr>
              <a:t> </a:t>
            </a:r>
            <a:r>
              <a:rPr lang="en-US" sz="2000" b="1" dirty="0" smtClean="0">
                <a:solidFill>
                  <a:schemeClr val="bg1"/>
                </a:solidFill>
                <a:latin typeface="Century Gothic" pitchFamily="34" charset="0"/>
              </a:rPr>
              <a:t> </a:t>
            </a:r>
            <a:endParaRPr lang="en-US" sz="2000" b="1" dirty="0" smtClean="0">
              <a:solidFill>
                <a:schemeClr val="bg1"/>
              </a:solidFill>
              <a:latin typeface="Century Gothic" pitchFamily="34" charset="0"/>
            </a:endParaRPr>
          </a:p>
          <a:p>
            <a:pPr algn="ctr">
              <a:lnSpc>
                <a:spcPct val="150000"/>
              </a:lnSpc>
            </a:pPr>
            <a:endParaRPr lang="en-US" dirty="0" smtClean="0">
              <a:solidFill>
                <a:schemeClr val="bg1"/>
              </a:solidFill>
              <a:latin typeface="Century Gothic" pitchFamily="34" charset="0"/>
            </a:endParaRPr>
          </a:p>
          <a:p>
            <a:pPr algn="ctr">
              <a:lnSpc>
                <a:spcPct val="150000"/>
              </a:lnSpc>
            </a:pPr>
            <a:r>
              <a:rPr lang="en-US" sz="1600" dirty="0" smtClean="0">
                <a:solidFill>
                  <a:schemeClr val="bg1"/>
                </a:solidFill>
                <a:latin typeface="Century Gothic" pitchFamily="34" charset="0"/>
              </a:rPr>
              <a:t>Sara Russell </a:t>
            </a:r>
            <a:r>
              <a:rPr lang="en-US" sz="1600" dirty="0" smtClean="0">
                <a:solidFill>
                  <a:schemeClr val="bg1"/>
                </a:solidFill>
                <a:latin typeface="Century Gothic" pitchFamily="34" charset="0"/>
              </a:rPr>
              <a:t>Gonzalez (presenter)</a:t>
            </a:r>
          </a:p>
          <a:p>
            <a:pPr algn="ctr">
              <a:lnSpc>
                <a:spcPct val="150000"/>
              </a:lnSpc>
            </a:pPr>
            <a:r>
              <a:rPr lang="en-US" sz="1600" dirty="0" err="1" smtClean="0">
                <a:solidFill>
                  <a:schemeClr val="bg2"/>
                </a:solidFill>
                <a:latin typeface="Calibri" pitchFamily="34" charset="0"/>
              </a:rPr>
              <a:t>Medha</a:t>
            </a:r>
            <a:r>
              <a:rPr lang="en-US" sz="1600" dirty="0" smtClean="0">
                <a:solidFill>
                  <a:schemeClr val="bg2"/>
                </a:solidFill>
                <a:latin typeface="Calibri" pitchFamily="34" charset="0"/>
              </a:rPr>
              <a:t> </a:t>
            </a:r>
            <a:r>
              <a:rPr lang="en-US" sz="1600" dirty="0" err="1" smtClean="0">
                <a:solidFill>
                  <a:schemeClr val="bg2"/>
                </a:solidFill>
                <a:latin typeface="Calibri" pitchFamily="34" charset="0"/>
              </a:rPr>
              <a:t>Devare</a:t>
            </a:r>
            <a:r>
              <a:rPr lang="en-US" sz="1600" dirty="0" smtClean="0">
                <a:solidFill>
                  <a:schemeClr val="bg2"/>
                </a:solidFill>
                <a:latin typeface="Calibri" pitchFamily="34" charset="0"/>
              </a:rPr>
              <a:t>, Mike</a:t>
            </a:r>
            <a:r>
              <a:rPr lang="en-US" sz="1600" b="1" dirty="0" smtClean="0">
                <a:solidFill>
                  <a:schemeClr val="bg2"/>
                </a:solidFill>
                <a:latin typeface="Calibri" pitchFamily="34" charset="0"/>
              </a:rPr>
              <a:t> </a:t>
            </a:r>
            <a:r>
              <a:rPr lang="en-US" sz="1600" dirty="0" smtClean="0">
                <a:solidFill>
                  <a:schemeClr val="bg2"/>
                </a:solidFill>
                <a:latin typeface="Calibri" pitchFamily="34" charset="0"/>
              </a:rPr>
              <a:t>Conlon</a:t>
            </a:r>
            <a:r>
              <a:rPr lang="en-US" sz="1600" b="1" dirty="0" smtClean="0">
                <a:solidFill>
                  <a:schemeClr val="bg2"/>
                </a:solidFill>
                <a:latin typeface="Calibri" pitchFamily="34" charset="0"/>
              </a:rPr>
              <a:t>, </a:t>
            </a:r>
            <a:r>
              <a:rPr lang="en-US" sz="1600" dirty="0" smtClean="0">
                <a:solidFill>
                  <a:schemeClr val="bg2"/>
                </a:solidFill>
                <a:latin typeface="Calibri" pitchFamily="34" charset="0"/>
              </a:rPr>
              <a:t>VIVO Collaboration</a:t>
            </a:r>
            <a:endParaRPr lang="en-US" sz="1600" dirty="0" smtClean="0">
              <a:solidFill>
                <a:schemeClr val="bg2"/>
              </a:solidFill>
              <a:latin typeface="Century Gothic" pitchFamily="34" charset="0"/>
            </a:endParaRPr>
          </a:p>
          <a:p>
            <a:pPr algn="ctr">
              <a:lnSpc>
                <a:spcPct val="150000"/>
              </a:lnSpc>
            </a:pPr>
            <a:endParaRPr lang="en-US" sz="1600" dirty="0" smtClean="0">
              <a:solidFill>
                <a:schemeClr val="bg1"/>
              </a:solidFill>
              <a:latin typeface="Century Gothic" pitchFamily="34" charset="0"/>
            </a:endParaRPr>
          </a:p>
          <a:p>
            <a:pPr algn="ctr">
              <a:lnSpc>
                <a:spcPct val="150000"/>
              </a:lnSpc>
            </a:pPr>
            <a:r>
              <a:rPr lang="en-US" sz="1600" dirty="0" smtClean="0">
                <a:solidFill>
                  <a:schemeClr val="bg1"/>
                </a:solidFill>
                <a:latin typeface="Century Gothic" pitchFamily="34" charset="0"/>
              </a:rPr>
              <a:t>ALA June 2010</a:t>
            </a:r>
            <a:endParaRPr lang="en-US" sz="1600" dirty="0">
              <a:solidFill>
                <a:schemeClr val="bg1"/>
              </a:solidFill>
              <a:latin typeface="Century Gothic"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61"/>
          <p:cNvGrpSpPr>
            <a:grpSpLocks/>
          </p:cNvGrpSpPr>
          <p:nvPr/>
        </p:nvGrpSpPr>
        <p:grpSpPr bwMode="auto">
          <a:xfrm>
            <a:off x="533400" y="1143000"/>
            <a:ext cx="7620000" cy="5460087"/>
            <a:chOff x="1701006" y="1901825"/>
            <a:chExt cx="9372600" cy="6823555"/>
          </a:xfrm>
        </p:grpSpPr>
        <p:pic>
          <p:nvPicPr>
            <p:cNvPr id="12295" name="Picture 2"/>
            <p:cNvPicPr>
              <a:picLocks noChangeAspect="1" noChangeArrowheads="1"/>
            </p:cNvPicPr>
            <p:nvPr/>
          </p:nvPicPr>
          <p:blipFill>
            <a:blip r:embed="rId3" cstate="print"/>
            <a:srcRect/>
            <a:stretch>
              <a:fillRect/>
            </a:stretch>
          </p:blipFill>
          <p:spPr bwMode="auto">
            <a:xfrm>
              <a:off x="1701006" y="1901825"/>
              <a:ext cx="9372600" cy="6761211"/>
            </a:xfrm>
            <a:prstGeom prst="rect">
              <a:avLst/>
            </a:prstGeom>
            <a:noFill/>
            <a:ln w="9525">
              <a:noFill/>
              <a:miter lim="800000"/>
              <a:headEnd/>
              <a:tailEnd/>
            </a:ln>
          </p:spPr>
        </p:pic>
        <p:sp>
          <p:nvSpPr>
            <p:cNvPr id="16" name="TextBox 15"/>
            <p:cNvSpPr txBox="1"/>
            <p:nvPr/>
          </p:nvSpPr>
          <p:spPr>
            <a:xfrm>
              <a:off x="2731992" y="8186894"/>
              <a:ext cx="6900577" cy="538486"/>
            </a:xfrm>
            <a:prstGeom prst="rect">
              <a:avLst/>
            </a:prstGeom>
            <a:noFill/>
          </p:spPr>
          <p:txBody>
            <a:bodyPr wrap="square">
              <a:spAutoFit/>
            </a:bodyPr>
            <a:lstStyle/>
            <a:p>
              <a:pPr fontAlgn="auto">
                <a:spcBef>
                  <a:spcPts val="0"/>
                </a:spcBef>
                <a:spcAft>
                  <a:spcPts val="0"/>
                </a:spcAft>
                <a:defRPr/>
              </a:pPr>
              <a:r>
                <a:rPr lang="en-US" sz="2200" b="1" dirty="0">
                  <a:solidFill>
                    <a:schemeClr val="bg1"/>
                  </a:solidFill>
                  <a:latin typeface="+mj-lt"/>
                  <a:cs typeface="+mn-cs"/>
                </a:rPr>
                <a:t>http://gradeducation.lifesciences.cornell.edu/</a:t>
              </a:r>
            </a:p>
          </p:txBody>
        </p:sp>
      </p:grpSp>
      <p:grpSp>
        <p:nvGrpSpPr>
          <p:cNvPr id="3" name="Group 60"/>
          <p:cNvGrpSpPr>
            <a:grpSpLocks/>
          </p:cNvGrpSpPr>
          <p:nvPr/>
        </p:nvGrpSpPr>
        <p:grpSpPr bwMode="auto">
          <a:xfrm>
            <a:off x="533400" y="1143000"/>
            <a:ext cx="7443788" cy="4727575"/>
            <a:chOff x="481806" y="1922392"/>
            <a:chExt cx="11811000" cy="6532633"/>
          </a:xfrm>
        </p:grpSpPr>
        <p:pic>
          <p:nvPicPr>
            <p:cNvPr id="12303" name="Picture 3"/>
            <p:cNvPicPr>
              <a:picLocks noChangeAspect="1" noChangeArrowheads="1"/>
            </p:cNvPicPr>
            <p:nvPr/>
          </p:nvPicPr>
          <p:blipFill>
            <a:blip r:embed="rId4" cstate="print"/>
            <a:srcRect/>
            <a:stretch>
              <a:fillRect/>
            </a:stretch>
          </p:blipFill>
          <p:spPr bwMode="auto">
            <a:xfrm>
              <a:off x="481806" y="1922392"/>
              <a:ext cx="11811000" cy="6532633"/>
            </a:xfrm>
            <a:prstGeom prst="rect">
              <a:avLst/>
            </a:prstGeom>
            <a:noFill/>
            <a:ln w="9525">
              <a:noFill/>
              <a:miter lim="800000"/>
              <a:headEnd/>
              <a:tailEnd/>
            </a:ln>
          </p:spPr>
        </p:pic>
        <p:sp>
          <p:nvSpPr>
            <p:cNvPr id="4" name="TextBox 3">
              <a:hlinkClick r:id="rId5"/>
            </p:cNvPr>
            <p:cNvSpPr txBox="1"/>
            <p:nvPr/>
          </p:nvSpPr>
          <p:spPr>
            <a:xfrm>
              <a:off x="3149294" y="2054010"/>
              <a:ext cx="4732963" cy="462857"/>
            </a:xfrm>
            <a:prstGeom prst="rect">
              <a:avLst/>
            </a:prstGeom>
            <a:noFill/>
          </p:spPr>
          <p:txBody>
            <a:bodyPr wrap="none">
              <a:spAutoFit/>
            </a:bodyPr>
            <a:lstStyle/>
            <a:p>
              <a:pPr fontAlgn="auto">
                <a:spcBef>
                  <a:spcPts val="0"/>
                </a:spcBef>
                <a:spcAft>
                  <a:spcPts val="0"/>
                </a:spcAft>
                <a:defRPr/>
              </a:pPr>
              <a:r>
                <a:rPr lang="en-US" b="1" dirty="0">
                  <a:solidFill>
                    <a:srgbClr val="FFFFCC"/>
                  </a:solidFill>
                  <a:latin typeface="+mj-lt"/>
                  <a:cs typeface="+mn-cs"/>
                </a:rPr>
                <a:t>http://research.cals.cornell.edu</a:t>
              </a:r>
            </a:p>
          </p:txBody>
        </p:sp>
      </p:grpSp>
      <p:grpSp>
        <p:nvGrpSpPr>
          <p:cNvPr id="5" name="Group 70"/>
          <p:cNvGrpSpPr>
            <a:grpSpLocks/>
          </p:cNvGrpSpPr>
          <p:nvPr/>
        </p:nvGrpSpPr>
        <p:grpSpPr bwMode="auto">
          <a:xfrm>
            <a:off x="533400" y="1143000"/>
            <a:ext cx="7062788" cy="5184775"/>
            <a:chOff x="1777206" y="1901825"/>
            <a:chExt cx="9144000" cy="6785021"/>
          </a:xfrm>
        </p:grpSpPr>
        <p:pic>
          <p:nvPicPr>
            <p:cNvPr id="12301" name="Picture 5"/>
            <p:cNvPicPr>
              <a:picLocks noChangeAspect="1" noChangeArrowheads="1"/>
            </p:cNvPicPr>
            <p:nvPr/>
          </p:nvPicPr>
          <p:blipFill>
            <a:blip r:embed="rId6" cstate="print"/>
            <a:srcRect/>
            <a:stretch>
              <a:fillRect/>
            </a:stretch>
          </p:blipFill>
          <p:spPr bwMode="auto">
            <a:xfrm>
              <a:off x="1777206" y="1901825"/>
              <a:ext cx="9144000" cy="6785021"/>
            </a:xfrm>
            <a:prstGeom prst="rect">
              <a:avLst/>
            </a:prstGeom>
            <a:noFill/>
            <a:ln w="9525">
              <a:noFill/>
              <a:miter lim="800000"/>
              <a:headEnd/>
              <a:tailEnd/>
            </a:ln>
          </p:spPr>
        </p:pic>
        <p:sp>
          <p:nvSpPr>
            <p:cNvPr id="7" name="TextBox 6"/>
            <p:cNvSpPr txBox="1"/>
            <p:nvPr/>
          </p:nvSpPr>
          <p:spPr>
            <a:xfrm>
              <a:off x="2467785" y="3297886"/>
              <a:ext cx="5256649" cy="483324"/>
            </a:xfrm>
            <a:prstGeom prst="rect">
              <a:avLst/>
            </a:prstGeom>
            <a:noFill/>
          </p:spPr>
          <p:txBody>
            <a:bodyPr wrap="none">
              <a:spAutoFit/>
            </a:bodyPr>
            <a:lstStyle/>
            <a:p>
              <a:pPr fontAlgn="auto">
                <a:spcBef>
                  <a:spcPts val="0"/>
                </a:spcBef>
                <a:spcAft>
                  <a:spcPts val="0"/>
                </a:spcAft>
                <a:defRPr/>
              </a:pPr>
              <a:r>
                <a:rPr lang="en-US" b="1" dirty="0">
                  <a:solidFill>
                    <a:srgbClr val="FFFFCC"/>
                  </a:solidFill>
                  <a:latin typeface="+mj-lt"/>
                  <a:cs typeface="+mn-cs"/>
                </a:rPr>
                <a:t>http://cals-experts.mannlib.cornell.edu/</a:t>
              </a:r>
            </a:p>
          </p:txBody>
        </p:sp>
      </p:grpSp>
      <p:grpSp>
        <p:nvGrpSpPr>
          <p:cNvPr id="6" name="Group 74"/>
          <p:cNvGrpSpPr>
            <a:grpSpLocks/>
          </p:cNvGrpSpPr>
          <p:nvPr/>
        </p:nvGrpSpPr>
        <p:grpSpPr bwMode="auto">
          <a:xfrm>
            <a:off x="533400" y="1143000"/>
            <a:ext cx="6376988" cy="5260975"/>
            <a:chOff x="2158206" y="1978025"/>
            <a:chExt cx="8458200" cy="6705600"/>
          </a:xfrm>
        </p:grpSpPr>
        <p:grpSp>
          <p:nvGrpSpPr>
            <p:cNvPr id="8" name="Group 72"/>
            <p:cNvGrpSpPr>
              <a:grpSpLocks/>
            </p:cNvGrpSpPr>
            <p:nvPr/>
          </p:nvGrpSpPr>
          <p:grpSpPr bwMode="auto">
            <a:xfrm>
              <a:off x="2158206" y="1978025"/>
              <a:ext cx="8458200" cy="6705600"/>
              <a:chOff x="-26431" y="530225"/>
              <a:chExt cx="13077826" cy="11276510"/>
            </a:xfrm>
          </p:grpSpPr>
          <p:pic>
            <p:nvPicPr>
              <p:cNvPr id="12299" name="Picture 6"/>
              <p:cNvPicPr>
                <a:picLocks noChangeAspect="1" noChangeArrowheads="1"/>
              </p:cNvPicPr>
              <p:nvPr/>
            </p:nvPicPr>
            <p:blipFill>
              <a:blip r:embed="rId7" cstate="print"/>
              <a:srcRect/>
              <a:stretch>
                <a:fillRect/>
              </a:stretch>
            </p:blipFill>
            <p:spPr bwMode="auto">
              <a:xfrm>
                <a:off x="0" y="530225"/>
                <a:ext cx="12982575" cy="5295900"/>
              </a:xfrm>
              <a:prstGeom prst="rect">
                <a:avLst/>
              </a:prstGeom>
              <a:noFill/>
              <a:ln w="9525">
                <a:noFill/>
                <a:miter lim="800000"/>
                <a:headEnd/>
                <a:tailEnd/>
              </a:ln>
            </p:spPr>
          </p:pic>
          <p:pic>
            <p:nvPicPr>
              <p:cNvPr id="12300" name="Picture 9"/>
              <p:cNvPicPr>
                <a:picLocks noChangeAspect="1" noChangeArrowheads="1"/>
              </p:cNvPicPr>
              <p:nvPr/>
            </p:nvPicPr>
            <p:blipFill>
              <a:blip r:embed="rId8" cstate="print"/>
              <a:srcRect/>
              <a:stretch>
                <a:fillRect/>
              </a:stretch>
            </p:blipFill>
            <p:spPr bwMode="auto">
              <a:xfrm>
                <a:off x="-26431" y="5805985"/>
                <a:ext cx="13077826" cy="6000750"/>
              </a:xfrm>
              <a:prstGeom prst="rect">
                <a:avLst/>
              </a:prstGeom>
              <a:noFill/>
              <a:ln w="9525">
                <a:noFill/>
                <a:miter lim="800000"/>
                <a:headEnd/>
                <a:tailEnd/>
              </a:ln>
            </p:spPr>
          </p:pic>
        </p:grpSp>
        <p:sp>
          <p:nvSpPr>
            <p:cNvPr id="11" name="TextBox 10"/>
            <p:cNvSpPr txBox="1"/>
            <p:nvPr/>
          </p:nvSpPr>
          <p:spPr>
            <a:xfrm>
              <a:off x="2234008" y="2206672"/>
              <a:ext cx="6293642" cy="400636"/>
            </a:xfrm>
            <a:prstGeom prst="rect">
              <a:avLst/>
            </a:prstGeom>
            <a:noFill/>
          </p:spPr>
          <p:txBody>
            <a:bodyPr wrap="none">
              <a:spAutoFit/>
            </a:bodyPr>
            <a:lstStyle/>
            <a:p>
              <a:pPr fontAlgn="auto">
                <a:spcBef>
                  <a:spcPts val="0"/>
                </a:spcBef>
                <a:spcAft>
                  <a:spcPts val="0"/>
                </a:spcAft>
                <a:defRPr/>
              </a:pPr>
              <a:r>
                <a:rPr lang="en-US" sz="2000" b="1" dirty="0">
                  <a:solidFill>
                    <a:schemeClr val="tx1">
                      <a:lumMod val="50000"/>
                    </a:schemeClr>
                  </a:solidFill>
                  <a:latin typeface="+mj-lt"/>
                  <a:cs typeface="+mn-cs"/>
                </a:rPr>
                <a:t>https://confluence.cornell.edu/display/collaborate/</a:t>
              </a:r>
            </a:p>
          </p:txBody>
        </p:sp>
      </p:grpSp>
      <p:sp>
        <p:nvSpPr>
          <p:cNvPr id="17" name="Title 1"/>
          <p:cNvSpPr txBox="1">
            <a:spLocks/>
          </p:cNvSpPr>
          <p:nvPr/>
        </p:nvSpPr>
        <p:spPr>
          <a:xfrm>
            <a:off x="152400" y="381000"/>
            <a:ext cx="7772400" cy="533400"/>
          </a:xfrm>
          <a:prstGeom prst="rect">
            <a:avLst/>
          </a:prstGeom>
        </p:spPr>
        <p:txBody>
          <a:bodyPr anchor="ctr"/>
          <a:lstStyle/>
          <a:p>
            <a:pPr fontAlgn="auto">
              <a:spcAft>
                <a:spcPts val="0"/>
              </a:spcAft>
              <a:defRPr/>
            </a:pPr>
            <a:r>
              <a:rPr lang="en-US" sz="3200" dirty="0" smtClean="0">
                <a:latin typeface="Palatino Linotype" pitchFamily="18" charset="0"/>
                <a:ea typeface="+mj-ea"/>
                <a:cs typeface="+mj-cs"/>
              </a:rPr>
              <a:t>Repurposing data</a:t>
            </a:r>
            <a:endParaRPr lang="en-US" sz="3200" dirty="0">
              <a:latin typeface="Palatino Linotype" pitchFamily="18"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8" name="Picture 4" descr="C:\Documents and Settings\deankra\Local Settings\Temporary Internet Files\Content.IE5\6AZFHVXN\MPj03058830000[1].jpg"/>
          <p:cNvPicPr>
            <a:picLocks noChangeAspect="1" noChangeArrowheads="1"/>
          </p:cNvPicPr>
          <p:nvPr/>
        </p:nvPicPr>
        <p:blipFill>
          <a:blip r:embed="rId3" cstate="print"/>
          <a:srcRect/>
          <a:stretch>
            <a:fillRect/>
          </a:stretch>
        </p:blipFill>
        <p:spPr bwMode="auto">
          <a:xfrm rot="692812">
            <a:off x="3662877" y="3929305"/>
            <a:ext cx="1384950" cy="1470743"/>
          </a:xfrm>
          <a:prstGeom prst="rect">
            <a:avLst/>
          </a:prstGeom>
          <a:noFill/>
        </p:spPr>
      </p:pic>
      <p:sp>
        <p:nvSpPr>
          <p:cNvPr id="9" name="Subtitle 3"/>
          <p:cNvSpPr txBox="1">
            <a:spLocks/>
          </p:cNvSpPr>
          <p:nvPr/>
        </p:nvSpPr>
        <p:spPr>
          <a:xfrm>
            <a:off x="838200" y="1447800"/>
            <a:ext cx="7239000" cy="2514600"/>
          </a:xfrm>
          <a:prstGeom prst="roundRect">
            <a:avLst/>
          </a:prstGeom>
          <a:solidFill>
            <a:srgbClr val="DAF1FA"/>
          </a:solidFill>
        </p:spPr>
        <p:style>
          <a:lnRef idx="0">
            <a:scrgbClr r="0" g="0" b="0"/>
          </a:lnRef>
          <a:fillRef idx="1001">
            <a:schemeClr val="lt1"/>
          </a:fillRef>
          <a:effectRef idx="0">
            <a:scrgbClr r="0" g="0" b="0"/>
          </a:effectRef>
          <a:fontRef idx="major"/>
        </p:style>
        <p:txBody>
          <a:bodyPr>
            <a:normAutofit/>
          </a:bodyPr>
          <a:lstStyle/>
          <a:p>
            <a:pPr marL="114300" indent="-114300" fontAlgn="auto">
              <a:spcBef>
                <a:spcPct val="20000"/>
              </a:spcBef>
              <a:spcAft>
                <a:spcPts val="0"/>
              </a:spcAft>
              <a:defRPr/>
            </a:pPr>
            <a:r>
              <a:rPr lang="en-US" sz="2600" dirty="0">
                <a:solidFill>
                  <a:srgbClr val="303E4E"/>
                </a:solidFill>
                <a:latin typeface="Palatino Linotype" pitchFamily="18" charset="0"/>
              </a:rPr>
              <a:t>VIVO harvests much of its data automatically from verified sources</a:t>
            </a:r>
          </a:p>
          <a:p>
            <a:pPr marL="400050" indent="-400050" fontAlgn="auto">
              <a:spcBef>
                <a:spcPct val="20000"/>
              </a:spcBef>
              <a:spcAft>
                <a:spcPts val="0"/>
              </a:spcAft>
              <a:buFont typeface="Arial" pitchFamily="34" charset="0"/>
              <a:buChar char="•"/>
              <a:defRPr/>
            </a:pPr>
            <a:r>
              <a:rPr lang="en-US" sz="2200" dirty="0">
                <a:solidFill>
                  <a:srgbClr val="27AAE1"/>
                </a:solidFill>
                <a:latin typeface="Palatino Linotype" pitchFamily="18" charset="0"/>
              </a:rPr>
              <a:t>Reducing the need for manual input of data.</a:t>
            </a:r>
          </a:p>
          <a:p>
            <a:pPr marL="400050" indent="-400050" fontAlgn="auto">
              <a:spcBef>
                <a:spcPct val="20000"/>
              </a:spcBef>
              <a:spcAft>
                <a:spcPts val="0"/>
              </a:spcAft>
              <a:buFont typeface="Arial" pitchFamily="34" charset="0"/>
              <a:buChar char="•"/>
              <a:defRPr/>
            </a:pPr>
            <a:r>
              <a:rPr lang="en-US" sz="2200" dirty="0">
                <a:solidFill>
                  <a:srgbClr val="27AAE1"/>
                </a:solidFill>
                <a:latin typeface="Palatino Linotype" pitchFamily="18" charset="0"/>
              </a:rPr>
              <a:t>Centralizing information and providing an integrated source of data at an institutional level.</a:t>
            </a:r>
            <a:endParaRPr lang="en-US" dirty="0">
              <a:solidFill>
                <a:schemeClr val="tx1">
                  <a:tint val="75000"/>
                </a:schemeClr>
              </a:solidFill>
              <a:latin typeface="Palatino Linotype" pitchFamily="18" charset="0"/>
            </a:endParaRPr>
          </a:p>
          <a:p>
            <a:pPr fontAlgn="auto">
              <a:spcBef>
                <a:spcPct val="20000"/>
              </a:spcBef>
              <a:spcAft>
                <a:spcPts val="0"/>
              </a:spcAft>
              <a:buFont typeface="Arial" pitchFamily="34" charset="0"/>
              <a:buNone/>
              <a:defRPr/>
            </a:pPr>
            <a:endParaRPr lang="en-US" dirty="0">
              <a:solidFill>
                <a:schemeClr val="tx1">
                  <a:tint val="75000"/>
                </a:schemeClr>
              </a:solidFill>
              <a:latin typeface="Palatino Linotype" pitchFamily="18" charset="0"/>
            </a:endParaRPr>
          </a:p>
        </p:txBody>
      </p:sp>
      <p:sp>
        <p:nvSpPr>
          <p:cNvPr id="10" name="Title 1"/>
          <p:cNvSpPr txBox="1">
            <a:spLocks/>
          </p:cNvSpPr>
          <p:nvPr/>
        </p:nvSpPr>
        <p:spPr>
          <a:xfrm>
            <a:off x="152400" y="304800"/>
            <a:ext cx="8915400" cy="1066800"/>
          </a:xfrm>
          <a:prstGeom prst="rect">
            <a:avLst/>
          </a:prstGeom>
        </p:spPr>
        <p:txBody>
          <a:bodyPr anchor="ctr"/>
          <a:lstStyle/>
          <a:p>
            <a:pPr fontAlgn="auto">
              <a:spcAft>
                <a:spcPts val="0"/>
              </a:spcAft>
              <a:defRPr/>
            </a:pPr>
            <a:r>
              <a:rPr lang="en-US" sz="4000" dirty="0">
                <a:latin typeface="Palatino Linotype" pitchFamily="18" charset="0"/>
                <a:ea typeface="+mj-ea"/>
                <a:cs typeface="+mj-cs"/>
              </a:rPr>
              <a:t>Data, Data, Data</a:t>
            </a:r>
          </a:p>
        </p:txBody>
      </p:sp>
      <p:sp>
        <p:nvSpPr>
          <p:cNvPr id="6" name="Subtitle 3"/>
          <p:cNvSpPr txBox="1">
            <a:spLocks/>
          </p:cNvSpPr>
          <p:nvPr/>
        </p:nvSpPr>
        <p:spPr>
          <a:xfrm>
            <a:off x="609600" y="5791200"/>
            <a:ext cx="7924800" cy="914400"/>
          </a:xfrm>
          <a:prstGeom prst="roundRect">
            <a:avLst/>
          </a:prstGeom>
          <a:solidFill>
            <a:schemeClr val="bg2"/>
          </a:solidFill>
        </p:spPr>
        <p:style>
          <a:lnRef idx="1">
            <a:schemeClr val="accent2"/>
          </a:lnRef>
          <a:fillRef idx="2">
            <a:schemeClr val="accent2"/>
          </a:fillRef>
          <a:effectRef idx="1">
            <a:schemeClr val="accent2"/>
          </a:effectRef>
          <a:fontRef idx="minor">
            <a:schemeClr val="dk1"/>
          </a:fontRef>
        </p:style>
        <p:txBody>
          <a:bodyPr>
            <a:normAutofit lnSpcReduction="10000"/>
          </a:bodyPr>
          <a:lstStyle/>
          <a:p>
            <a:pPr marL="114300" indent="-114300" algn="ctr" fontAlgn="auto">
              <a:spcBef>
                <a:spcPct val="20000"/>
              </a:spcBef>
              <a:spcAft>
                <a:spcPts val="0"/>
              </a:spcAft>
              <a:defRPr/>
            </a:pPr>
            <a:r>
              <a:rPr lang="en-US" sz="2600" dirty="0">
                <a:solidFill>
                  <a:srgbClr val="303E4E"/>
                </a:solidFill>
                <a:latin typeface="Palatino Linotype" pitchFamily="18" charset="0"/>
              </a:rPr>
              <a:t>Individuals may also edit and customize their profiles to suit their professional needs.</a:t>
            </a:r>
            <a:endParaRPr lang="en-US" dirty="0">
              <a:solidFill>
                <a:schemeClr val="tx1">
                  <a:tint val="75000"/>
                </a:schemeClr>
              </a:solidFill>
              <a:latin typeface="Palatino Linotype" pitchFamily="18" charset="0"/>
              <a:ea typeface="+mj-ea"/>
              <a:cs typeface="+mj-cs"/>
            </a:endParaRPr>
          </a:p>
        </p:txBody>
      </p:sp>
      <p:sp>
        <p:nvSpPr>
          <p:cNvPr id="12" name="Right Arrow 11"/>
          <p:cNvSpPr/>
          <p:nvPr/>
        </p:nvSpPr>
        <p:spPr>
          <a:xfrm>
            <a:off x="3200400" y="4800600"/>
            <a:ext cx="609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Up Arrow 12"/>
          <p:cNvSpPr/>
          <p:nvPr/>
        </p:nvSpPr>
        <p:spPr>
          <a:xfrm>
            <a:off x="4267200" y="5410200"/>
            <a:ext cx="381000"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Subtitle 3"/>
          <p:cNvSpPr txBox="1">
            <a:spLocks/>
          </p:cNvSpPr>
          <p:nvPr/>
        </p:nvSpPr>
        <p:spPr>
          <a:xfrm>
            <a:off x="5943600" y="4495800"/>
            <a:ext cx="2590800" cy="838200"/>
          </a:xfrm>
          <a:prstGeom prst="roundRect">
            <a:avLst/>
          </a:prstGeom>
          <a:solidFill>
            <a:schemeClr val="bg2"/>
          </a:solidFill>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marL="114300" indent="-114300" algn="ctr" fontAlgn="auto">
              <a:spcBef>
                <a:spcPct val="20000"/>
              </a:spcBef>
              <a:spcAft>
                <a:spcPts val="0"/>
              </a:spcAft>
              <a:defRPr/>
            </a:pPr>
            <a:r>
              <a:rPr lang="en-US" sz="2600" dirty="0">
                <a:solidFill>
                  <a:srgbClr val="303E4E"/>
                </a:solidFill>
                <a:latin typeface="Palatino Linotype" pitchFamily="18" charset="0"/>
              </a:rPr>
              <a:t>External data sources</a:t>
            </a:r>
            <a:endParaRPr lang="en-US" dirty="0">
              <a:solidFill>
                <a:schemeClr val="tx1">
                  <a:tint val="75000"/>
                </a:schemeClr>
              </a:solidFill>
              <a:latin typeface="Palatino Linotype" pitchFamily="18" charset="0"/>
              <a:ea typeface="+mj-ea"/>
              <a:cs typeface="+mj-cs"/>
            </a:endParaRPr>
          </a:p>
        </p:txBody>
      </p:sp>
      <p:sp>
        <p:nvSpPr>
          <p:cNvPr id="15" name="Subtitle 3"/>
          <p:cNvSpPr txBox="1">
            <a:spLocks/>
          </p:cNvSpPr>
          <p:nvPr/>
        </p:nvSpPr>
        <p:spPr>
          <a:xfrm>
            <a:off x="304800" y="4572000"/>
            <a:ext cx="2590800" cy="838200"/>
          </a:xfrm>
          <a:prstGeom prst="roundRect">
            <a:avLst/>
          </a:prstGeom>
          <a:solidFill>
            <a:schemeClr val="bg2"/>
          </a:solidFill>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marL="114300" indent="-114300" algn="ctr" fontAlgn="auto">
              <a:spcBef>
                <a:spcPct val="20000"/>
              </a:spcBef>
              <a:spcAft>
                <a:spcPts val="0"/>
              </a:spcAft>
              <a:defRPr/>
            </a:pPr>
            <a:r>
              <a:rPr lang="en-US" sz="2600" dirty="0">
                <a:solidFill>
                  <a:srgbClr val="303E4E"/>
                </a:solidFill>
                <a:latin typeface="Palatino Linotype" pitchFamily="18" charset="0"/>
              </a:rPr>
              <a:t>Internal data sources</a:t>
            </a:r>
            <a:endParaRPr lang="en-US" dirty="0">
              <a:solidFill>
                <a:schemeClr val="tx1">
                  <a:tint val="75000"/>
                </a:schemeClr>
              </a:solidFill>
              <a:latin typeface="Palatino Linotype" pitchFamily="18" charset="0"/>
              <a:ea typeface="+mj-ea"/>
              <a:cs typeface="+mj-cs"/>
            </a:endParaRPr>
          </a:p>
        </p:txBody>
      </p:sp>
      <p:sp>
        <p:nvSpPr>
          <p:cNvPr id="11" name="Left Arrow 10"/>
          <p:cNvSpPr/>
          <p:nvPr/>
        </p:nvSpPr>
        <p:spPr>
          <a:xfrm>
            <a:off x="5029200" y="4800600"/>
            <a:ext cx="6096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Quad Arrow Callout 23"/>
          <p:cNvSpPr/>
          <p:nvPr/>
        </p:nvSpPr>
        <p:spPr>
          <a:xfrm>
            <a:off x="4483100" y="228600"/>
            <a:ext cx="4572000" cy="3657600"/>
          </a:xfrm>
          <a:prstGeom prst="quadArrowCallout">
            <a:avLst>
              <a:gd name="adj1" fmla="val 29082"/>
              <a:gd name="adj2" fmla="val 18515"/>
              <a:gd name="adj3" fmla="val 15454"/>
              <a:gd name="adj4" fmla="val 29082"/>
            </a:avLst>
          </a:prstGeom>
          <a:gradFill flip="none" rotWithShape="1">
            <a:gsLst>
              <a:gs pos="0">
                <a:schemeClr val="accent1">
                  <a:shade val="51000"/>
                  <a:satMod val="130000"/>
                  <a:alpha val="10000"/>
                </a:schemeClr>
              </a:gs>
              <a:gs pos="80000">
                <a:schemeClr val="accent1">
                  <a:shade val="93000"/>
                  <a:satMod val="130000"/>
                  <a:alpha val="10000"/>
                </a:schemeClr>
              </a:gs>
              <a:gs pos="100000">
                <a:schemeClr val="accent1">
                  <a:shade val="94000"/>
                  <a:satMod val="135000"/>
                  <a:alpha val="1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190500" y="533400"/>
            <a:ext cx="7772400" cy="533400"/>
          </a:xfrm>
          <a:prstGeom prst="rect">
            <a:avLst/>
          </a:prstGeom>
        </p:spPr>
        <p:txBody>
          <a:bodyPr anchor="ctr"/>
          <a:lstStyle/>
          <a:p>
            <a:pPr fontAlgn="auto">
              <a:spcAft>
                <a:spcPts val="0"/>
              </a:spcAft>
              <a:defRPr/>
            </a:pPr>
            <a:r>
              <a:rPr lang="en-US" sz="3600" dirty="0">
                <a:latin typeface="+mj-lt"/>
                <a:ea typeface="+mj-ea"/>
                <a:cs typeface="+mj-cs"/>
              </a:rPr>
              <a:t>From local to national</a:t>
            </a:r>
          </a:p>
        </p:txBody>
      </p:sp>
      <p:sp>
        <p:nvSpPr>
          <p:cNvPr id="5" name="Rounded Rectangle 4"/>
          <p:cNvSpPr/>
          <p:nvPr/>
        </p:nvSpPr>
        <p:spPr>
          <a:xfrm>
            <a:off x="177800" y="3352800"/>
            <a:ext cx="5638800" cy="3200400"/>
          </a:xfrm>
          <a:prstGeom prst="roundRect">
            <a:avLst>
              <a:gd name="adj" fmla="val 8561"/>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Rectangle 6"/>
          <p:cNvSpPr/>
          <p:nvPr/>
        </p:nvSpPr>
        <p:spPr>
          <a:xfrm>
            <a:off x="1341438" y="4232275"/>
            <a:ext cx="688975" cy="1016000"/>
          </a:xfrm>
          <a:prstGeom prst="rect">
            <a:avLst/>
          </a:prstGeom>
        </p:spPr>
        <p:txBody>
          <a:bodyPr>
            <a:spAutoFit/>
          </a:bodyPr>
          <a:lstStyle/>
          <a:p>
            <a:pPr fontAlgn="auto">
              <a:spcBef>
                <a:spcPts val="0"/>
              </a:spcBef>
              <a:spcAft>
                <a:spcPts val="0"/>
              </a:spcAft>
              <a:defRPr/>
            </a:pPr>
            <a:r>
              <a:rPr lang="en-US" sz="6000" dirty="0">
                <a:solidFill>
                  <a:schemeClr val="bg2">
                    <a:lumMod val="75000"/>
                  </a:schemeClr>
                </a:solidFill>
                <a:latin typeface="ＭＳ ゴシック"/>
                <a:ea typeface="ＭＳ ゴシック"/>
                <a:cs typeface="ＭＳ ゴシック"/>
              </a:rPr>
              <a:t>&gt;</a:t>
            </a:r>
            <a:endParaRPr lang="en-US" sz="6000" dirty="0">
              <a:solidFill>
                <a:schemeClr val="bg2">
                  <a:lumMod val="75000"/>
                </a:schemeClr>
              </a:solidFill>
              <a:latin typeface="+mn-lt"/>
              <a:cs typeface="+mn-cs"/>
            </a:endParaRPr>
          </a:p>
        </p:txBody>
      </p:sp>
      <p:sp>
        <p:nvSpPr>
          <p:cNvPr id="10" name="Rounded Rectangle 9"/>
          <p:cNvSpPr/>
          <p:nvPr/>
        </p:nvSpPr>
        <p:spPr>
          <a:xfrm>
            <a:off x="3344862" y="4341019"/>
            <a:ext cx="1023938" cy="798512"/>
          </a:xfrm>
          <a:prstGeom prst="roundRect">
            <a:avLst/>
          </a:prstGeom>
          <a:solidFill>
            <a:srgbClr val="80559B"/>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smtClean="0"/>
              <a:t>VIVO</a:t>
            </a:r>
          </a:p>
          <a:p>
            <a:pPr algn="ctr" fontAlgn="auto">
              <a:spcBef>
                <a:spcPts val="0"/>
              </a:spcBef>
              <a:spcAft>
                <a:spcPts val="0"/>
              </a:spcAft>
              <a:defRPr/>
            </a:pPr>
            <a:r>
              <a:rPr lang="en-US" dirty="0" smtClean="0"/>
              <a:t>(RDF)</a:t>
            </a:r>
            <a:endParaRPr lang="en-US" dirty="0"/>
          </a:p>
        </p:txBody>
      </p:sp>
      <p:sp>
        <p:nvSpPr>
          <p:cNvPr id="11" name="Rounded Rectangle 10"/>
          <p:cNvSpPr/>
          <p:nvPr/>
        </p:nvSpPr>
        <p:spPr>
          <a:xfrm>
            <a:off x="292100" y="3860800"/>
            <a:ext cx="1066800" cy="798513"/>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dirty="0"/>
              <a:t>local sources</a:t>
            </a:r>
          </a:p>
        </p:txBody>
      </p:sp>
      <p:sp>
        <p:nvSpPr>
          <p:cNvPr id="12" name="Rounded Rectangle 11"/>
          <p:cNvSpPr/>
          <p:nvPr/>
        </p:nvSpPr>
        <p:spPr>
          <a:xfrm>
            <a:off x="292100" y="4854575"/>
            <a:ext cx="1066800" cy="798513"/>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dirty="0" err="1"/>
              <a:t>nat’l</a:t>
            </a:r>
            <a:r>
              <a:rPr lang="en-US" dirty="0"/>
              <a:t> sources</a:t>
            </a:r>
          </a:p>
        </p:txBody>
      </p:sp>
      <p:sp>
        <p:nvSpPr>
          <p:cNvPr id="13" name="Rectangle 12"/>
          <p:cNvSpPr/>
          <p:nvPr/>
        </p:nvSpPr>
        <p:spPr>
          <a:xfrm>
            <a:off x="4327525" y="4232275"/>
            <a:ext cx="688975" cy="1016000"/>
          </a:xfrm>
          <a:prstGeom prst="rect">
            <a:avLst/>
          </a:prstGeom>
        </p:spPr>
        <p:txBody>
          <a:bodyPr>
            <a:spAutoFit/>
          </a:bodyPr>
          <a:lstStyle/>
          <a:p>
            <a:pPr fontAlgn="auto">
              <a:spcBef>
                <a:spcPts val="0"/>
              </a:spcBef>
              <a:spcAft>
                <a:spcPts val="0"/>
              </a:spcAft>
              <a:defRPr/>
            </a:pPr>
            <a:r>
              <a:rPr lang="en-US" sz="6000" dirty="0">
                <a:solidFill>
                  <a:schemeClr val="bg2">
                    <a:lumMod val="75000"/>
                  </a:schemeClr>
                </a:solidFill>
                <a:latin typeface="ＭＳ ゴシック"/>
                <a:ea typeface="ＭＳ ゴシック"/>
                <a:cs typeface="ＭＳ ゴシック"/>
              </a:rPr>
              <a:t>&gt;</a:t>
            </a:r>
            <a:endParaRPr lang="en-US" sz="6000" dirty="0">
              <a:solidFill>
                <a:schemeClr val="bg2">
                  <a:lumMod val="75000"/>
                </a:schemeClr>
              </a:solidFill>
              <a:latin typeface="+mn-lt"/>
              <a:cs typeface="+mn-cs"/>
            </a:endParaRPr>
          </a:p>
        </p:txBody>
      </p:sp>
      <p:sp>
        <p:nvSpPr>
          <p:cNvPr id="14" name="Rounded Rectangle 13"/>
          <p:cNvSpPr/>
          <p:nvPr/>
        </p:nvSpPr>
        <p:spPr>
          <a:xfrm>
            <a:off x="4826000" y="4341019"/>
            <a:ext cx="862012" cy="798513"/>
          </a:xfrm>
          <a:prstGeom prst="roundRect">
            <a:avLst/>
          </a:prstGeom>
          <a:solidFill>
            <a:srgbClr val="6666FF"/>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i="1" dirty="0"/>
              <a:t>share </a:t>
            </a:r>
            <a:r>
              <a:rPr lang="en-US" sz="1400" i="1" dirty="0"/>
              <a:t>as RDF</a:t>
            </a:r>
            <a:endParaRPr lang="en-US" i="1" dirty="0"/>
          </a:p>
        </p:txBody>
      </p:sp>
      <p:sp>
        <p:nvSpPr>
          <p:cNvPr id="31756" name="TextBox 16"/>
          <p:cNvSpPr txBox="1">
            <a:spLocks noChangeArrowheads="1"/>
          </p:cNvSpPr>
          <p:nvPr/>
        </p:nvSpPr>
        <p:spPr bwMode="auto">
          <a:xfrm>
            <a:off x="3340100" y="3416300"/>
            <a:ext cx="1042988" cy="830263"/>
          </a:xfrm>
          <a:prstGeom prst="rect">
            <a:avLst/>
          </a:prstGeom>
          <a:noFill/>
          <a:ln w="9525">
            <a:noFill/>
            <a:miter lim="800000"/>
            <a:headEnd/>
            <a:tailEnd/>
          </a:ln>
        </p:spPr>
        <p:txBody>
          <a:bodyPr wrap="none">
            <a:spAutoFit/>
          </a:bodyPr>
          <a:lstStyle/>
          <a:p>
            <a:pPr algn="ctr"/>
            <a:r>
              <a:rPr lang="en-US" sz="1600" i="1" dirty="0">
                <a:latin typeface="Calibri" pitchFamily="34" charset="0"/>
              </a:rPr>
              <a:t>search</a:t>
            </a:r>
          </a:p>
          <a:p>
            <a:pPr algn="ctr"/>
            <a:r>
              <a:rPr lang="en-US" sz="1600" i="1" dirty="0">
                <a:latin typeface="Calibri" pitchFamily="34" charset="0"/>
              </a:rPr>
              <a:t>browse</a:t>
            </a:r>
          </a:p>
          <a:p>
            <a:pPr algn="ctr"/>
            <a:r>
              <a:rPr lang="en-US" sz="1600" i="1" dirty="0">
                <a:latin typeface="Calibri" pitchFamily="34" charset="0"/>
              </a:rPr>
              <a:t>visualize</a:t>
            </a:r>
          </a:p>
        </p:txBody>
      </p:sp>
      <p:sp>
        <p:nvSpPr>
          <p:cNvPr id="18" name="Rounded Rectangle 17"/>
          <p:cNvSpPr/>
          <p:nvPr/>
        </p:nvSpPr>
        <p:spPr>
          <a:xfrm>
            <a:off x="7446962" y="1435100"/>
            <a:ext cx="892175" cy="850900"/>
          </a:xfrm>
          <a:prstGeom prst="roundRect">
            <a:avLst/>
          </a:prstGeom>
          <a:solidFill>
            <a:srgbClr val="6666FF"/>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i="1" dirty="0"/>
              <a:t>share </a:t>
            </a:r>
            <a:r>
              <a:rPr lang="en-US" sz="1400" i="1" dirty="0"/>
              <a:t>as RDF</a:t>
            </a:r>
            <a:endParaRPr lang="en-US" i="1" dirty="0"/>
          </a:p>
        </p:txBody>
      </p:sp>
      <p:sp>
        <p:nvSpPr>
          <p:cNvPr id="19" name="Rounded Rectangle 18"/>
          <p:cNvSpPr/>
          <p:nvPr/>
        </p:nvSpPr>
        <p:spPr>
          <a:xfrm>
            <a:off x="5181600" y="1435100"/>
            <a:ext cx="950912" cy="850900"/>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n-US" i="1" dirty="0"/>
              <a:t>search</a:t>
            </a:r>
          </a:p>
        </p:txBody>
      </p:sp>
      <p:sp>
        <p:nvSpPr>
          <p:cNvPr id="20" name="Rounded Rectangle 19"/>
          <p:cNvSpPr/>
          <p:nvPr/>
        </p:nvSpPr>
        <p:spPr>
          <a:xfrm>
            <a:off x="6264275" y="1423987"/>
            <a:ext cx="1062037" cy="850900"/>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n-US" i="1" dirty="0"/>
              <a:t>browse</a:t>
            </a:r>
          </a:p>
        </p:txBody>
      </p:sp>
      <p:sp>
        <p:nvSpPr>
          <p:cNvPr id="21" name="Rounded Rectangle 20"/>
          <p:cNvSpPr/>
          <p:nvPr/>
        </p:nvSpPr>
        <p:spPr>
          <a:xfrm>
            <a:off x="5194300" y="2362200"/>
            <a:ext cx="3122612" cy="406400"/>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n-US" i="1" dirty="0"/>
              <a:t>visualize</a:t>
            </a:r>
          </a:p>
        </p:txBody>
      </p:sp>
      <p:sp>
        <p:nvSpPr>
          <p:cNvPr id="22" name="TextBox 21"/>
          <p:cNvSpPr txBox="1"/>
          <p:nvPr/>
        </p:nvSpPr>
        <p:spPr>
          <a:xfrm>
            <a:off x="5912425" y="5028962"/>
            <a:ext cx="2698175" cy="1600438"/>
          </a:xfrm>
          <a:prstGeom prst="rect">
            <a:avLst/>
          </a:prstGeom>
          <a:noFill/>
        </p:spPr>
        <p:txBody>
          <a:bodyPr wrap="none">
            <a:spAutoFit/>
          </a:bodyPr>
          <a:lstStyle/>
          <a:p>
            <a:pPr indent="137160" fontAlgn="auto">
              <a:spcBef>
                <a:spcPts val="0"/>
              </a:spcBef>
              <a:spcAft>
                <a:spcPts val="0"/>
              </a:spcAft>
              <a:buFont typeface="Arial"/>
              <a:buChar char="•"/>
              <a:defRPr/>
            </a:pPr>
            <a:r>
              <a:rPr lang="en-US" sz="1400" dirty="0">
                <a:solidFill>
                  <a:schemeClr val="tx1">
                    <a:lumMod val="50000"/>
                    <a:lumOff val="50000"/>
                  </a:schemeClr>
                </a:solidFill>
                <a:latin typeface="+mn-lt"/>
                <a:cs typeface="+mn-cs"/>
              </a:rPr>
              <a:t>Cornell</a:t>
            </a:r>
            <a:r>
              <a:rPr lang="en-US" sz="1400" dirty="0">
                <a:solidFill>
                  <a:schemeClr val="tx1">
                    <a:lumMod val="50000"/>
                    <a:lumOff val="50000"/>
                  </a:schemeClr>
                </a:solidFill>
                <a:latin typeface="Palatino Linotype" pitchFamily="18" charset="0"/>
                <a:cs typeface="+mn-cs"/>
              </a:rPr>
              <a:t> University</a:t>
            </a:r>
          </a:p>
          <a:p>
            <a:pPr indent="137160" fontAlgn="auto">
              <a:spcBef>
                <a:spcPts val="0"/>
              </a:spcBef>
              <a:spcAft>
                <a:spcPts val="0"/>
              </a:spcAft>
              <a:buFont typeface="Arial"/>
              <a:buChar char="•"/>
              <a:defRPr/>
            </a:pPr>
            <a:r>
              <a:rPr lang="en-US" sz="1400" dirty="0">
                <a:solidFill>
                  <a:schemeClr val="tx1">
                    <a:lumMod val="50000"/>
                    <a:lumOff val="50000"/>
                  </a:schemeClr>
                </a:solidFill>
                <a:latin typeface="Palatino Linotype" pitchFamily="18" charset="0"/>
                <a:cs typeface="+mn-cs"/>
              </a:rPr>
              <a:t>University of Florida</a:t>
            </a:r>
          </a:p>
          <a:p>
            <a:pPr indent="137160" fontAlgn="auto">
              <a:spcBef>
                <a:spcPts val="0"/>
              </a:spcBef>
              <a:spcAft>
                <a:spcPts val="0"/>
              </a:spcAft>
              <a:buFont typeface="Arial"/>
              <a:buChar char="•"/>
              <a:defRPr/>
            </a:pPr>
            <a:r>
              <a:rPr lang="en-US" sz="1400" dirty="0">
                <a:solidFill>
                  <a:schemeClr val="tx1">
                    <a:lumMod val="50000"/>
                    <a:lumOff val="50000"/>
                  </a:schemeClr>
                </a:solidFill>
                <a:latin typeface="Palatino Linotype" pitchFamily="18" charset="0"/>
                <a:cs typeface="+mn-cs"/>
              </a:rPr>
              <a:t>Indiana University</a:t>
            </a:r>
          </a:p>
          <a:p>
            <a:pPr indent="137160" fontAlgn="auto">
              <a:spcBef>
                <a:spcPts val="0"/>
              </a:spcBef>
              <a:spcAft>
                <a:spcPts val="0"/>
              </a:spcAft>
              <a:buFont typeface="Arial"/>
              <a:buChar char="•"/>
              <a:defRPr/>
            </a:pPr>
            <a:r>
              <a:rPr lang="en-US" sz="1400" dirty="0">
                <a:solidFill>
                  <a:schemeClr val="tx1">
                    <a:lumMod val="50000"/>
                    <a:lumOff val="50000"/>
                  </a:schemeClr>
                </a:solidFill>
                <a:latin typeface="Palatino Linotype" pitchFamily="18" charset="0"/>
                <a:cs typeface="+mn-cs"/>
              </a:rPr>
              <a:t>Ponce School of Medicine</a:t>
            </a:r>
          </a:p>
          <a:p>
            <a:pPr indent="137160" fontAlgn="auto">
              <a:spcBef>
                <a:spcPts val="0"/>
              </a:spcBef>
              <a:spcAft>
                <a:spcPts val="0"/>
              </a:spcAft>
              <a:buFont typeface="Arial"/>
              <a:buChar char="•"/>
              <a:defRPr/>
            </a:pPr>
            <a:r>
              <a:rPr lang="en-US" sz="1400" dirty="0">
                <a:solidFill>
                  <a:schemeClr val="tx1">
                    <a:lumMod val="50000"/>
                    <a:lumOff val="50000"/>
                  </a:schemeClr>
                </a:solidFill>
                <a:latin typeface="Palatino Linotype" pitchFamily="18" charset="0"/>
                <a:cs typeface="+mn-cs"/>
              </a:rPr>
              <a:t>The Scripps Research Institute</a:t>
            </a:r>
          </a:p>
          <a:p>
            <a:pPr indent="137160" fontAlgn="auto">
              <a:spcBef>
                <a:spcPts val="0"/>
              </a:spcBef>
              <a:spcAft>
                <a:spcPts val="0"/>
              </a:spcAft>
              <a:buFont typeface="Arial"/>
              <a:buChar char="•"/>
              <a:defRPr/>
            </a:pPr>
            <a:r>
              <a:rPr lang="en-US" sz="1400" dirty="0">
                <a:solidFill>
                  <a:schemeClr val="tx1">
                    <a:lumMod val="50000"/>
                    <a:lumOff val="50000"/>
                  </a:schemeClr>
                </a:solidFill>
                <a:latin typeface="Palatino Linotype" pitchFamily="18" charset="0"/>
                <a:cs typeface="+mn-cs"/>
              </a:rPr>
              <a:t>Washington University, St. Louis</a:t>
            </a:r>
          </a:p>
          <a:p>
            <a:pPr indent="137160" fontAlgn="auto">
              <a:spcBef>
                <a:spcPts val="0"/>
              </a:spcBef>
              <a:spcAft>
                <a:spcPts val="0"/>
              </a:spcAft>
              <a:buFont typeface="Arial"/>
              <a:buChar char="•"/>
              <a:defRPr/>
            </a:pPr>
            <a:r>
              <a:rPr lang="en-US" sz="1400" dirty="0">
                <a:solidFill>
                  <a:schemeClr val="tx1">
                    <a:lumMod val="50000"/>
                    <a:lumOff val="50000"/>
                  </a:schemeClr>
                </a:solidFill>
                <a:latin typeface="Palatino Linotype" pitchFamily="18" charset="0"/>
                <a:cs typeface="+mn-cs"/>
              </a:rPr>
              <a:t>Weill Cornell Medical College</a:t>
            </a:r>
          </a:p>
        </p:txBody>
      </p:sp>
      <p:sp>
        <p:nvSpPr>
          <p:cNvPr id="23" name="Right Arrow 22"/>
          <p:cNvSpPr/>
          <p:nvPr/>
        </p:nvSpPr>
        <p:spPr>
          <a:xfrm>
            <a:off x="5181600" y="3124200"/>
            <a:ext cx="838200" cy="838200"/>
          </a:xfrm>
          <a:prstGeom prst="rightArrow">
            <a:avLst/>
          </a:prstGeom>
          <a:solidFill>
            <a:srgbClr val="6666FF"/>
          </a:solidFill>
          <a:scene3d>
            <a:camera prst="orthographicFront">
              <a:rot lat="0" lon="0" rev="270000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763" name="TextBox 23"/>
          <p:cNvSpPr txBox="1">
            <a:spLocks noChangeArrowheads="1"/>
          </p:cNvSpPr>
          <p:nvPr/>
        </p:nvSpPr>
        <p:spPr bwMode="auto">
          <a:xfrm>
            <a:off x="2530790" y="2891135"/>
            <a:ext cx="822010" cy="461665"/>
          </a:xfrm>
          <a:prstGeom prst="rect">
            <a:avLst/>
          </a:prstGeom>
          <a:noFill/>
          <a:ln w="9525">
            <a:noFill/>
            <a:miter lim="800000"/>
            <a:headEnd/>
            <a:tailEnd/>
          </a:ln>
        </p:spPr>
        <p:txBody>
          <a:bodyPr wrap="none">
            <a:spAutoFit/>
          </a:bodyPr>
          <a:lstStyle/>
          <a:p>
            <a:r>
              <a:rPr lang="en-US" sz="2400" dirty="0">
                <a:latin typeface="Calibri" pitchFamily="34" charset="0"/>
              </a:rPr>
              <a:t>Local</a:t>
            </a:r>
          </a:p>
        </p:txBody>
      </p:sp>
      <p:sp>
        <p:nvSpPr>
          <p:cNvPr id="31764" name="TextBox 24"/>
          <p:cNvSpPr txBox="1">
            <a:spLocks noChangeArrowheads="1"/>
          </p:cNvSpPr>
          <p:nvPr/>
        </p:nvSpPr>
        <p:spPr bwMode="auto">
          <a:xfrm>
            <a:off x="6186487" y="971550"/>
            <a:ext cx="1153381" cy="430887"/>
          </a:xfrm>
          <a:prstGeom prst="rect">
            <a:avLst/>
          </a:prstGeom>
          <a:noFill/>
          <a:ln w="9525">
            <a:noFill/>
            <a:miter lim="800000"/>
            <a:headEnd/>
            <a:tailEnd/>
          </a:ln>
        </p:spPr>
        <p:txBody>
          <a:bodyPr wrap="none">
            <a:spAutoFit/>
          </a:bodyPr>
          <a:lstStyle/>
          <a:p>
            <a:r>
              <a:rPr lang="en-US" sz="2200" dirty="0">
                <a:latin typeface="Calibri" pitchFamily="34" charset="0"/>
              </a:rPr>
              <a:t>National</a:t>
            </a:r>
          </a:p>
        </p:txBody>
      </p:sp>
      <p:sp>
        <p:nvSpPr>
          <p:cNvPr id="25" name="TextBox 24"/>
          <p:cNvSpPr txBox="1">
            <a:spLocks noChangeArrowheads="1"/>
          </p:cNvSpPr>
          <p:nvPr/>
        </p:nvSpPr>
        <p:spPr bwMode="auto">
          <a:xfrm>
            <a:off x="6194008" y="2800290"/>
            <a:ext cx="1159292" cy="400110"/>
          </a:xfrm>
          <a:prstGeom prst="rect">
            <a:avLst/>
          </a:prstGeom>
          <a:noFill/>
          <a:ln w="9525">
            <a:noFill/>
            <a:miter lim="800000"/>
            <a:headEnd/>
            <a:tailEnd/>
          </a:ln>
        </p:spPr>
        <p:txBody>
          <a:bodyPr wrap="none">
            <a:spAutoFit/>
          </a:bodyPr>
          <a:lstStyle/>
          <a:p>
            <a:r>
              <a:rPr lang="en-US" sz="2000" dirty="0" smtClean="0">
                <a:latin typeface="Calibri" pitchFamily="34" charset="0"/>
              </a:rPr>
              <a:t>Exemplar</a:t>
            </a:r>
            <a:endParaRPr lang="en-US" sz="2000" dirty="0">
              <a:latin typeface="Calibri" pitchFamily="34" charset="0"/>
            </a:endParaRPr>
          </a:p>
        </p:txBody>
      </p:sp>
      <p:sp>
        <p:nvSpPr>
          <p:cNvPr id="27" name="Rounded Rectangle 26"/>
          <p:cNvSpPr/>
          <p:nvPr/>
        </p:nvSpPr>
        <p:spPr bwMode="auto">
          <a:xfrm>
            <a:off x="1828800" y="4321175"/>
            <a:ext cx="1066800" cy="838200"/>
          </a:xfrm>
          <a:prstGeom prst="roundRect">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en-US" sz="1400" dirty="0"/>
              <a:t>data </a:t>
            </a:r>
            <a:r>
              <a:rPr lang="en-US" sz="1400" dirty="0" smtClean="0"/>
              <a:t>ingest to RDF</a:t>
            </a:r>
            <a:endParaRPr lang="en-US" sz="1400" dirty="0"/>
          </a:p>
        </p:txBody>
      </p:sp>
      <p:sp>
        <p:nvSpPr>
          <p:cNvPr id="28" name="Rectangle 27"/>
          <p:cNvSpPr/>
          <p:nvPr/>
        </p:nvSpPr>
        <p:spPr>
          <a:xfrm>
            <a:off x="2844800" y="4232275"/>
            <a:ext cx="688975" cy="1016000"/>
          </a:xfrm>
          <a:prstGeom prst="rect">
            <a:avLst/>
          </a:prstGeom>
        </p:spPr>
        <p:txBody>
          <a:bodyPr>
            <a:spAutoFit/>
          </a:bodyPr>
          <a:lstStyle/>
          <a:p>
            <a:pPr fontAlgn="auto">
              <a:spcBef>
                <a:spcPts val="0"/>
              </a:spcBef>
              <a:spcAft>
                <a:spcPts val="0"/>
              </a:spcAft>
              <a:defRPr/>
            </a:pPr>
            <a:r>
              <a:rPr lang="en-US" sz="6000" dirty="0">
                <a:solidFill>
                  <a:schemeClr val="bg2">
                    <a:lumMod val="75000"/>
                  </a:schemeClr>
                </a:solidFill>
                <a:latin typeface="ＭＳ ゴシック"/>
                <a:ea typeface="ＭＳ ゴシック"/>
                <a:cs typeface="ＭＳ ゴシック"/>
              </a:rPr>
              <a:t>&gt;</a:t>
            </a:r>
            <a:endParaRPr lang="en-US" sz="6000" dirty="0">
              <a:solidFill>
                <a:schemeClr val="bg2">
                  <a:lumMod val="75000"/>
                </a:schemeClr>
              </a:solidFill>
              <a:latin typeface="+mn-lt"/>
              <a:cs typeface="+mn-cs"/>
            </a:endParaRPr>
          </a:p>
        </p:txBody>
      </p:sp>
      <p:sp>
        <p:nvSpPr>
          <p:cNvPr id="29" name="Rounded Rectangle 28"/>
          <p:cNvSpPr/>
          <p:nvPr/>
        </p:nvSpPr>
        <p:spPr bwMode="auto">
          <a:xfrm>
            <a:off x="3338513" y="5699125"/>
            <a:ext cx="1030287" cy="777875"/>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sz="1400" dirty="0"/>
              <a:t>interactive</a:t>
            </a:r>
          </a:p>
          <a:p>
            <a:pPr algn="ctr" fontAlgn="auto">
              <a:spcBef>
                <a:spcPts val="0"/>
              </a:spcBef>
              <a:spcAft>
                <a:spcPts val="0"/>
              </a:spcAft>
              <a:defRPr/>
            </a:pPr>
            <a:r>
              <a:rPr lang="en-US" sz="1400" dirty="0"/>
              <a:t>input</a:t>
            </a:r>
          </a:p>
        </p:txBody>
      </p:sp>
      <p:sp>
        <p:nvSpPr>
          <p:cNvPr id="30" name="Rectangle 29"/>
          <p:cNvSpPr/>
          <p:nvPr/>
        </p:nvSpPr>
        <p:spPr>
          <a:xfrm rot="16200000">
            <a:off x="3516312" y="4887912"/>
            <a:ext cx="688975" cy="1016000"/>
          </a:xfrm>
          <a:prstGeom prst="rect">
            <a:avLst/>
          </a:prstGeom>
        </p:spPr>
        <p:txBody>
          <a:bodyPr>
            <a:spAutoFit/>
          </a:bodyPr>
          <a:lstStyle/>
          <a:p>
            <a:pPr fontAlgn="auto">
              <a:spcBef>
                <a:spcPts val="0"/>
              </a:spcBef>
              <a:spcAft>
                <a:spcPts val="0"/>
              </a:spcAft>
              <a:defRPr/>
            </a:pPr>
            <a:r>
              <a:rPr lang="en-US" sz="6000" dirty="0">
                <a:solidFill>
                  <a:schemeClr val="bg2">
                    <a:lumMod val="75000"/>
                  </a:schemeClr>
                </a:solidFill>
                <a:latin typeface="ＭＳ ゴシック"/>
                <a:ea typeface="ＭＳ ゴシック"/>
                <a:cs typeface="ＭＳ ゴシック"/>
              </a:rPr>
              <a:t>&gt;</a:t>
            </a:r>
            <a:endParaRPr lang="en-US" sz="6000" dirty="0">
              <a:solidFill>
                <a:schemeClr val="bg2">
                  <a:lumMod val="75000"/>
                </a:schemeClr>
              </a:solidFill>
              <a:latin typeface="+mn-lt"/>
              <a:cs typeface="+mn-cs"/>
            </a:endParaRP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Subtitle 3"/>
          <p:cNvSpPr txBox="1">
            <a:spLocks/>
          </p:cNvSpPr>
          <p:nvPr/>
        </p:nvSpPr>
        <p:spPr>
          <a:xfrm>
            <a:off x="381000" y="3048000"/>
            <a:ext cx="8534400" cy="3581400"/>
          </a:xfrm>
          <a:prstGeom prst="roundRect">
            <a:avLst/>
          </a:prstGeom>
          <a:noFill/>
        </p:spPr>
        <p:style>
          <a:lnRef idx="0">
            <a:scrgbClr r="0" g="0" b="0"/>
          </a:lnRef>
          <a:fillRef idx="1001">
            <a:schemeClr val="lt1"/>
          </a:fillRef>
          <a:effectRef idx="0">
            <a:scrgbClr r="0" g="0" b="0"/>
          </a:effectRef>
          <a:fontRef idx="major"/>
        </p:style>
        <p:txBody>
          <a:bodyPr>
            <a:noAutofit/>
          </a:bodyPr>
          <a:lstStyle/>
          <a:p>
            <a:pPr marL="285750" indent="-285750" fontAlgn="auto">
              <a:spcBef>
                <a:spcPct val="20000"/>
              </a:spcBef>
              <a:spcAft>
                <a:spcPts val="0"/>
              </a:spcAft>
              <a:buClr>
                <a:srgbClr val="27AAE1"/>
              </a:buClr>
              <a:buFont typeface="Wingdings" pitchFamily="2" charset="2"/>
              <a:buChar char="§"/>
              <a:defRPr/>
            </a:pPr>
            <a:r>
              <a:rPr lang="en-US" sz="2400" dirty="0" smtClean="0">
                <a:latin typeface="+mn-lt"/>
              </a:rPr>
              <a:t>Stored in </a:t>
            </a:r>
            <a:r>
              <a:rPr lang="en-US" sz="2400" b="1" dirty="0" smtClean="0">
                <a:latin typeface="+mn-lt"/>
              </a:rPr>
              <a:t>Resource </a:t>
            </a:r>
            <a:r>
              <a:rPr lang="en-US" sz="2400" b="1" dirty="0">
                <a:latin typeface="+mn-lt"/>
              </a:rPr>
              <a:t>Description Framework (RDF) </a:t>
            </a:r>
            <a:r>
              <a:rPr lang="en-US" sz="2400" b="1" dirty="0" smtClean="0">
                <a:latin typeface="+mn-lt"/>
              </a:rPr>
              <a:t> </a:t>
            </a:r>
            <a:r>
              <a:rPr lang="en-US" sz="2400" dirty="0" smtClean="0">
                <a:latin typeface="+mn-lt"/>
              </a:rPr>
              <a:t>triples</a:t>
            </a:r>
          </a:p>
          <a:p>
            <a:pPr marL="285750" indent="-285750" fontAlgn="auto">
              <a:spcBef>
                <a:spcPct val="20000"/>
              </a:spcBef>
              <a:spcAft>
                <a:spcPts val="0"/>
              </a:spcAft>
              <a:buClr>
                <a:srgbClr val="27AAE1"/>
              </a:buClr>
              <a:buFont typeface="Wingdings" pitchFamily="2" charset="2"/>
              <a:buChar char="§"/>
              <a:defRPr/>
            </a:pPr>
            <a:r>
              <a:rPr lang="en-US" sz="2400" dirty="0" smtClean="0">
                <a:latin typeface="+mn-lt"/>
              </a:rPr>
              <a:t>Uses the </a:t>
            </a:r>
            <a:r>
              <a:rPr lang="en-US" sz="2400" b="1" dirty="0" smtClean="0">
                <a:latin typeface="+mn-lt"/>
              </a:rPr>
              <a:t>shared VIVO Core Ontology </a:t>
            </a:r>
            <a:r>
              <a:rPr lang="en-US" sz="2400" dirty="0" smtClean="0">
                <a:latin typeface="+mn-lt"/>
              </a:rPr>
              <a:t>to describe people, organizations, activities, publications, events, interests, grants, and other relationships</a:t>
            </a:r>
          </a:p>
          <a:p>
            <a:pPr marL="742950" lvl="1" indent="-285750" fontAlgn="auto">
              <a:spcBef>
                <a:spcPct val="20000"/>
              </a:spcBef>
              <a:spcAft>
                <a:spcPts val="0"/>
              </a:spcAft>
              <a:buClr>
                <a:srgbClr val="27AAE1"/>
              </a:buClr>
              <a:buFont typeface="Wingdings" pitchFamily="2" charset="2"/>
              <a:buChar char="§"/>
              <a:defRPr/>
            </a:pPr>
            <a:r>
              <a:rPr lang="en-US" sz="2400" dirty="0" smtClean="0">
                <a:latin typeface="+mn-lt"/>
              </a:rPr>
              <a:t>Incorporates Friend-of-a-Friend (FOAF) and Bibliographic Ontology (BIBO)</a:t>
            </a:r>
          </a:p>
          <a:p>
            <a:pPr marL="742950" lvl="1" indent="-285750" fontAlgn="auto">
              <a:spcBef>
                <a:spcPct val="20000"/>
              </a:spcBef>
              <a:spcAft>
                <a:spcPts val="0"/>
              </a:spcAft>
              <a:buClr>
                <a:srgbClr val="27AAE1"/>
              </a:buClr>
              <a:buFont typeface="Wingdings" pitchFamily="2" charset="2"/>
              <a:buChar char="§"/>
              <a:defRPr/>
            </a:pPr>
            <a:r>
              <a:rPr lang="en-US" sz="2400" dirty="0" smtClean="0">
                <a:latin typeface="+mn-lt"/>
              </a:rPr>
              <a:t>Supports local ontology extensions for institution-specific needs</a:t>
            </a:r>
          </a:p>
        </p:txBody>
      </p:sp>
      <p:sp>
        <p:nvSpPr>
          <p:cNvPr id="10" name="Title 1"/>
          <p:cNvSpPr txBox="1">
            <a:spLocks/>
          </p:cNvSpPr>
          <p:nvPr/>
        </p:nvSpPr>
        <p:spPr>
          <a:xfrm>
            <a:off x="190500" y="533400"/>
            <a:ext cx="8991600" cy="533400"/>
          </a:xfrm>
          <a:prstGeom prst="rect">
            <a:avLst/>
          </a:prstGeom>
        </p:spPr>
        <p:txBody>
          <a:bodyPr anchor="ctr"/>
          <a:lstStyle/>
          <a:p>
            <a:pPr fontAlgn="auto">
              <a:spcAft>
                <a:spcPts val="0"/>
              </a:spcAft>
              <a:defRPr/>
            </a:pPr>
            <a:r>
              <a:rPr lang="en-US" sz="3600" dirty="0" smtClean="0">
                <a:latin typeface="+mj-lt"/>
                <a:ea typeface="+mj-ea"/>
                <a:cs typeface="+mj-cs"/>
              </a:rPr>
              <a:t>Data </a:t>
            </a:r>
            <a:r>
              <a:rPr lang="en-US" sz="3600" dirty="0">
                <a:latin typeface="+mj-lt"/>
                <a:ea typeface="+mj-ea"/>
                <a:cs typeface="+mj-cs"/>
              </a:rPr>
              <a:t>in </a:t>
            </a:r>
            <a:r>
              <a:rPr lang="en-US" sz="3600" dirty="0" smtClean="0">
                <a:latin typeface="+mj-lt"/>
                <a:ea typeface="+mj-ea"/>
                <a:cs typeface="+mj-cs"/>
              </a:rPr>
              <a:t>VIVO: Semantic Web standards</a:t>
            </a:r>
            <a:endParaRPr lang="en-US" sz="3600" dirty="0">
              <a:latin typeface="+mj-lt"/>
              <a:ea typeface="+mj-ea"/>
              <a:cs typeface="+mj-cs"/>
            </a:endParaRPr>
          </a:p>
        </p:txBody>
      </p:sp>
      <p:graphicFrame>
        <p:nvGraphicFramePr>
          <p:cNvPr id="5" name="Table 4"/>
          <p:cNvGraphicFramePr>
            <a:graphicFrameLocks noGrp="1"/>
          </p:cNvGraphicFramePr>
          <p:nvPr/>
        </p:nvGraphicFramePr>
        <p:xfrm>
          <a:off x="304800" y="1193800"/>
          <a:ext cx="8534402" cy="1930400"/>
        </p:xfrm>
        <a:graphic>
          <a:graphicData uri="http://schemas.openxmlformats.org/drawingml/2006/table">
            <a:tbl>
              <a:tblPr firstRow="1" bandRow="1">
                <a:tableStyleId>{B301B821-A1FF-4177-AEE7-76D212191A09}</a:tableStyleId>
              </a:tblPr>
              <a:tblGrid>
                <a:gridCol w="1219201"/>
                <a:gridCol w="2209800"/>
                <a:gridCol w="5105401"/>
              </a:tblGrid>
              <a:tr h="370840">
                <a:tc>
                  <a:txBody>
                    <a:bodyPr/>
                    <a:lstStyle/>
                    <a:p>
                      <a:r>
                        <a:rPr lang="en-US" dirty="0" smtClean="0"/>
                        <a:t>Subject</a:t>
                      </a:r>
                      <a:endParaRPr lang="en-US" dirty="0"/>
                    </a:p>
                  </a:txBody>
                  <a:tcPr/>
                </a:tc>
                <a:tc>
                  <a:txBody>
                    <a:bodyPr/>
                    <a:lstStyle/>
                    <a:p>
                      <a:r>
                        <a:rPr lang="en-US" dirty="0" smtClean="0"/>
                        <a:t>Predicate (verb)</a:t>
                      </a:r>
                      <a:endParaRPr lang="en-US" dirty="0"/>
                    </a:p>
                  </a:txBody>
                  <a:tcPr/>
                </a:tc>
                <a:tc>
                  <a:txBody>
                    <a:bodyPr/>
                    <a:lstStyle/>
                    <a:p>
                      <a:r>
                        <a:rPr lang="en-US" dirty="0" smtClean="0"/>
                        <a:t>Object</a:t>
                      </a:r>
                      <a:endParaRPr lang="en-US" dirty="0"/>
                    </a:p>
                  </a:txBody>
                  <a:tcPr/>
                </a:tc>
              </a:tr>
              <a:tr h="370840">
                <a:tc>
                  <a:txBody>
                    <a:bodyPr/>
                    <a:lstStyle/>
                    <a:p>
                      <a:r>
                        <a:rPr lang="en-US" sz="1000" dirty="0" err="1" smtClean="0"/>
                        <a:t>Riha</a:t>
                      </a:r>
                      <a:r>
                        <a:rPr lang="en-US" sz="1000" dirty="0" smtClean="0"/>
                        <a:t>, Susan</a:t>
                      </a:r>
                      <a:endParaRPr lang="en-US" sz="1000" dirty="0"/>
                    </a:p>
                  </a:txBody>
                  <a:tcPr/>
                </a:tc>
                <a:tc>
                  <a:txBody>
                    <a:bodyPr/>
                    <a:lstStyle/>
                    <a:p>
                      <a:r>
                        <a:rPr lang="en-US" sz="1000" dirty="0" smtClean="0"/>
                        <a:t>research</a:t>
                      </a:r>
                      <a:r>
                        <a:rPr lang="en-US" sz="1000" baseline="0" dirty="0" smtClean="0"/>
                        <a:t> area</a:t>
                      </a:r>
                      <a:endParaRPr lang="en-US" sz="1000" dirty="0"/>
                    </a:p>
                  </a:txBody>
                  <a:tcPr/>
                </a:tc>
                <a:tc>
                  <a:txBody>
                    <a:bodyPr/>
                    <a:lstStyle/>
                    <a:p>
                      <a:r>
                        <a:rPr lang="en-US" sz="1000" dirty="0" smtClean="0"/>
                        <a:t>crop management</a:t>
                      </a:r>
                      <a:endParaRPr lang="en-US" sz="10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err="1" smtClean="0"/>
                        <a:t>Riha</a:t>
                      </a:r>
                      <a:r>
                        <a:rPr lang="en-US" sz="1000" dirty="0" smtClean="0"/>
                        <a:t>, Susan</a:t>
                      </a:r>
                    </a:p>
                    <a:p>
                      <a:endParaRPr lang="en-US" sz="1000" dirty="0"/>
                    </a:p>
                  </a:txBody>
                  <a:tcPr/>
                </a:tc>
                <a:tc>
                  <a:txBody>
                    <a:bodyPr/>
                    <a:lstStyle/>
                    <a:p>
                      <a:r>
                        <a:rPr lang="en-US" sz="1000" dirty="0" smtClean="0"/>
                        <a:t>international geographic focus</a:t>
                      </a:r>
                      <a:endParaRPr lang="en-US" sz="1000" dirty="0"/>
                    </a:p>
                  </a:txBody>
                  <a:tcPr/>
                </a:tc>
                <a:tc>
                  <a:txBody>
                    <a:bodyPr/>
                    <a:lstStyle/>
                    <a:p>
                      <a:r>
                        <a:rPr lang="en-US" sz="1000" dirty="0" smtClean="0"/>
                        <a:t>Brazil</a:t>
                      </a:r>
                      <a:endParaRPr lang="en-US" sz="10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err="1" smtClean="0"/>
                        <a:t>Riha</a:t>
                      </a:r>
                      <a:r>
                        <a:rPr lang="en-US" sz="1000" dirty="0" smtClean="0"/>
                        <a:t>, Susan</a:t>
                      </a:r>
                    </a:p>
                    <a:p>
                      <a:endParaRPr lang="en-US" sz="1000" dirty="0"/>
                    </a:p>
                  </a:txBody>
                  <a:tcPr/>
                </a:tc>
                <a:tc>
                  <a:txBody>
                    <a:bodyPr/>
                    <a:lstStyle/>
                    <a:p>
                      <a:r>
                        <a:rPr lang="en-US" sz="1000" dirty="0" smtClean="0"/>
                        <a:t>submitter</a:t>
                      </a:r>
                      <a:r>
                        <a:rPr lang="en-US" sz="1000" baseline="0" dirty="0" smtClean="0"/>
                        <a:t> of i</a:t>
                      </a:r>
                      <a:r>
                        <a:rPr lang="en-US" sz="1000" dirty="0" smtClean="0"/>
                        <a:t>mpact</a:t>
                      </a:r>
                      <a:r>
                        <a:rPr lang="en-US" sz="1000" baseline="0" dirty="0" smtClean="0"/>
                        <a:t> statement</a:t>
                      </a:r>
                      <a:endParaRPr lang="en-US" sz="1000" dirty="0"/>
                    </a:p>
                  </a:txBody>
                  <a:tcPr/>
                </a:tc>
                <a:tc>
                  <a:txBody>
                    <a:bodyPr/>
                    <a:lstStyle/>
                    <a:p>
                      <a:r>
                        <a:rPr lang="en-US" sz="1000" dirty="0" smtClean="0"/>
                        <a:t>Climate change and its impact on the distribution of invasive weeds</a:t>
                      </a:r>
                      <a:endParaRPr lang="en-US" sz="10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err="1" smtClean="0"/>
                        <a:t>Riha</a:t>
                      </a:r>
                      <a:r>
                        <a:rPr lang="en-US" sz="1000" dirty="0" smtClean="0"/>
                        <a:t>, Susan</a:t>
                      </a:r>
                    </a:p>
                    <a:p>
                      <a:endParaRPr lang="en-US" sz="1000" dirty="0"/>
                    </a:p>
                  </a:txBody>
                  <a:tcPr/>
                </a:tc>
                <a:tc>
                  <a:txBody>
                    <a:bodyPr/>
                    <a:lstStyle/>
                    <a:p>
                      <a:r>
                        <a:rPr lang="en-US" sz="1000" dirty="0" smtClean="0"/>
                        <a:t>selected publication (authorship)</a:t>
                      </a:r>
                      <a:endParaRPr lang="en-US" sz="1000" dirty="0"/>
                    </a:p>
                  </a:txBody>
                  <a:tcPr/>
                </a:tc>
                <a:tc>
                  <a:txBody>
                    <a:bodyPr/>
                    <a:lstStyle/>
                    <a:p>
                      <a:r>
                        <a:rPr lang="en-US" sz="1000" dirty="0" smtClean="0"/>
                        <a:t>Biomass, harvestable area, and forest structure estimated from commercial timber inventories and remotely sensed imagery in southern Amazonia</a:t>
                      </a:r>
                      <a:endParaRPr lang="en-US" sz="1000" dirty="0"/>
                    </a:p>
                  </a:txBody>
                  <a:tcPr/>
                </a:tc>
              </a:tr>
            </a:tbl>
          </a:graphicData>
        </a:graphic>
      </p:graphicFrame>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ext Box 11"/>
          <p:cNvSpPr txBox="1">
            <a:spLocks noChangeArrowheads="1"/>
          </p:cNvSpPr>
          <p:nvPr/>
        </p:nvSpPr>
        <p:spPr bwMode="auto">
          <a:xfrm>
            <a:off x="7416800" y="8074025"/>
            <a:ext cx="5454650" cy="457200"/>
          </a:xfrm>
          <a:prstGeom prst="rect">
            <a:avLst/>
          </a:prstGeom>
          <a:noFill/>
          <a:ln w="9525">
            <a:noFill/>
            <a:miter lim="800000"/>
            <a:headEnd/>
            <a:tailEnd/>
          </a:ln>
        </p:spPr>
        <p:txBody>
          <a:bodyPr wrap="none">
            <a:spAutoFit/>
          </a:bodyPr>
          <a:lstStyle/>
          <a:p>
            <a:r>
              <a:rPr lang="en-US" i="1"/>
              <a:t>From: http://www.w3.org/TR/rdf-concepts/</a:t>
            </a:r>
          </a:p>
        </p:txBody>
      </p:sp>
      <p:grpSp>
        <p:nvGrpSpPr>
          <p:cNvPr id="2" name="Group 294"/>
          <p:cNvGrpSpPr>
            <a:grpSpLocks/>
          </p:cNvGrpSpPr>
          <p:nvPr/>
        </p:nvGrpSpPr>
        <p:grpSpPr bwMode="auto">
          <a:xfrm>
            <a:off x="4517883" y="1662624"/>
            <a:ext cx="4702317" cy="2401665"/>
            <a:chOff x="6425406" y="1841147"/>
            <a:chExt cx="6686153" cy="3413478"/>
          </a:xfrm>
        </p:grpSpPr>
        <p:cxnSp>
          <p:nvCxnSpPr>
            <p:cNvPr id="134" name="Straight Connector 71"/>
            <p:cNvCxnSpPr>
              <a:cxnSpLocks noChangeShapeType="1"/>
            </p:cNvCxnSpPr>
            <p:nvPr/>
          </p:nvCxnSpPr>
          <p:spPr bwMode="auto">
            <a:xfrm>
              <a:off x="9168606" y="2435225"/>
              <a:ext cx="533400" cy="381000"/>
            </a:xfrm>
            <a:prstGeom prst="line">
              <a:avLst/>
            </a:prstGeom>
            <a:noFill/>
            <a:ln w="28575" algn="ctr">
              <a:solidFill>
                <a:schemeClr val="accent1"/>
              </a:solidFill>
              <a:round/>
              <a:headEnd/>
              <a:tailEnd/>
            </a:ln>
          </p:spPr>
        </p:cxnSp>
        <p:cxnSp>
          <p:nvCxnSpPr>
            <p:cNvPr id="135" name="Straight Arrow Connector 140"/>
            <p:cNvCxnSpPr>
              <a:cxnSpLocks noChangeShapeType="1"/>
            </p:cNvCxnSpPr>
            <p:nvPr/>
          </p:nvCxnSpPr>
          <p:spPr bwMode="auto">
            <a:xfrm rot="16200000" flipH="1">
              <a:off x="10730706" y="2549525"/>
              <a:ext cx="914400" cy="533400"/>
            </a:xfrm>
            <a:prstGeom prst="straightConnector1">
              <a:avLst/>
            </a:prstGeom>
            <a:noFill/>
            <a:ln w="28575" algn="ctr">
              <a:solidFill>
                <a:srgbClr val="1419E6"/>
              </a:solidFill>
              <a:round/>
              <a:headEnd type="arrow" w="med" len="med"/>
              <a:tailEnd/>
            </a:ln>
          </p:spPr>
        </p:cxnSp>
        <p:grpSp>
          <p:nvGrpSpPr>
            <p:cNvPr id="3" name="Group 293"/>
            <p:cNvGrpSpPr>
              <a:grpSpLocks/>
            </p:cNvGrpSpPr>
            <p:nvPr/>
          </p:nvGrpSpPr>
          <p:grpSpPr bwMode="auto">
            <a:xfrm>
              <a:off x="6425406" y="1841147"/>
              <a:ext cx="6686153" cy="3413478"/>
              <a:chOff x="6425406" y="1841147"/>
              <a:chExt cx="6686153" cy="3413478"/>
            </a:xfrm>
          </p:grpSpPr>
          <p:sp>
            <p:nvSpPr>
              <p:cNvPr id="137" name="Rounded Rectangle 11"/>
              <p:cNvSpPr>
                <a:spLocks noChangeArrowheads="1"/>
              </p:cNvSpPr>
              <p:nvPr/>
            </p:nvSpPr>
            <p:spPr bwMode="auto">
              <a:xfrm>
                <a:off x="8178006" y="1978025"/>
                <a:ext cx="2736211" cy="406399"/>
              </a:xfrm>
              <a:prstGeom prst="roundRect">
                <a:avLst>
                  <a:gd name="adj" fmla="val 16667"/>
                </a:avLst>
              </a:prstGeom>
              <a:solidFill>
                <a:srgbClr val="FFFFCC"/>
              </a:solidFill>
              <a:ln w="9525" algn="ctr">
                <a:solidFill>
                  <a:schemeClr val="tx1"/>
                </a:solidFill>
                <a:round/>
                <a:headEnd/>
                <a:tailEnd/>
              </a:ln>
            </p:spPr>
            <p:txBody>
              <a:bodyPr anchor="ctr"/>
              <a:lstStyle/>
              <a:p>
                <a:pPr algn="ctr"/>
                <a:r>
                  <a:rPr lang="en-US" sz="1400" dirty="0">
                    <a:latin typeface="Verdana" pitchFamily="34" charset="0"/>
                  </a:rPr>
                  <a:t>Andrew McDonald</a:t>
                </a:r>
              </a:p>
            </p:txBody>
          </p:sp>
          <p:sp>
            <p:nvSpPr>
              <p:cNvPr id="138" name="TextBox 31"/>
              <p:cNvSpPr txBox="1">
                <a:spLocks noChangeArrowheads="1"/>
              </p:cNvSpPr>
              <p:nvPr/>
            </p:nvSpPr>
            <p:spPr bwMode="auto">
              <a:xfrm>
                <a:off x="7152440" y="2511425"/>
                <a:ext cx="1406565" cy="415570"/>
              </a:xfrm>
              <a:prstGeom prst="rect">
                <a:avLst/>
              </a:prstGeom>
              <a:noFill/>
              <a:ln w="9525">
                <a:noFill/>
                <a:miter lim="800000"/>
                <a:headEnd/>
                <a:tailEnd/>
              </a:ln>
            </p:spPr>
            <p:txBody>
              <a:bodyPr wrap="square">
                <a:spAutoFit/>
              </a:bodyPr>
              <a:lstStyle/>
              <a:p>
                <a:r>
                  <a:rPr lang="en-US" sz="1300" dirty="0">
                    <a:latin typeface="Verdana" pitchFamily="34" charset="0"/>
                  </a:rPr>
                  <a:t>author of</a:t>
                </a:r>
              </a:p>
            </p:txBody>
          </p:sp>
          <p:sp>
            <p:nvSpPr>
              <p:cNvPr id="139" name="TextBox 33"/>
              <p:cNvSpPr txBox="1">
                <a:spLocks noChangeArrowheads="1"/>
              </p:cNvSpPr>
              <p:nvPr/>
            </p:nvSpPr>
            <p:spPr bwMode="auto">
              <a:xfrm>
                <a:off x="6827397" y="1841147"/>
                <a:ext cx="1447800" cy="699907"/>
              </a:xfrm>
              <a:prstGeom prst="rect">
                <a:avLst/>
              </a:prstGeom>
              <a:noFill/>
              <a:ln w="9525">
                <a:noFill/>
                <a:miter lim="800000"/>
                <a:headEnd/>
                <a:tailEnd/>
              </a:ln>
            </p:spPr>
            <p:txBody>
              <a:bodyPr>
                <a:spAutoFit/>
              </a:bodyPr>
              <a:lstStyle/>
              <a:p>
                <a:r>
                  <a:rPr lang="en-US" sz="1300" dirty="0">
                    <a:latin typeface="Verdana" pitchFamily="34" charset="0"/>
                  </a:rPr>
                  <a:t>has author</a:t>
                </a:r>
              </a:p>
            </p:txBody>
          </p:sp>
          <p:cxnSp>
            <p:nvCxnSpPr>
              <p:cNvPr id="140" name="Straight Arrow Connector 42"/>
              <p:cNvCxnSpPr>
                <a:cxnSpLocks noChangeShapeType="1"/>
              </p:cNvCxnSpPr>
              <p:nvPr/>
            </p:nvCxnSpPr>
            <p:spPr bwMode="auto">
              <a:xfrm rot="10800000" flipV="1">
                <a:off x="6654006" y="2359025"/>
                <a:ext cx="1447800" cy="457200"/>
              </a:xfrm>
              <a:prstGeom prst="straightConnector1">
                <a:avLst/>
              </a:prstGeom>
              <a:noFill/>
              <a:ln w="28575" algn="ctr">
                <a:solidFill>
                  <a:schemeClr val="accent1"/>
                </a:solidFill>
                <a:round/>
                <a:headEnd/>
                <a:tailEnd type="arrow" w="med" len="med"/>
              </a:ln>
            </p:spPr>
          </p:cxnSp>
          <p:cxnSp>
            <p:nvCxnSpPr>
              <p:cNvPr id="141" name="Straight Arrow Connector 46"/>
              <p:cNvCxnSpPr>
                <a:cxnSpLocks noChangeShapeType="1"/>
              </p:cNvCxnSpPr>
              <p:nvPr/>
            </p:nvCxnSpPr>
            <p:spPr bwMode="auto">
              <a:xfrm flipV="1">
                <a:off x="6425406" y="2282825"/>
                <a:ext cx="457200" cy="381000"/>
              </a:xfrm>
              <a:prstGeom prst="straightConnector1">
                <a:avLst/>
              </a:prstGeom>
              <a:noFill/>
              <a:ln w="28575" algn="ctr">
                <a:solidFill>
                  <a:srgbClr val="1419E6"/>
                </a:solidFill>
                <a:round/>
                <a:headEnd/>
                <a:tailEnd/>
              </a:ln>
            </p:spPr>
          </p:cxnSp>
          <p:cxnSp>
            <p:nvCxnSpPr>
              <p:cNvPr id="142" name="Straight Arrow Connector 48"/>
              <p:cNvCxnSpPr>
                <a:cxnSpLocks noChangeShapeType="1"/>
              </p:cNvCxnSpPr>
              <p:nvPr/>
            </p:nvCxnSpPr>
            <p:spPr bwMode="auto">
              <a:xfrm>
                <a:off x="7416006" y="2130425"/>
                <a:ext cx="800254" cy="22982"/>
              </a:xfrm>
              <a:prstGeom prst="straightConnector1">
                <a:avLst/>
              </a:prstGeom>
              <a:noFill/>
              <a:ln w="28575" algn="ctr">
                <a:solidFill>
                  <a:srgbClr val="1419E6"/>
                </a:solidFill>
                <a:round/>
                <a:headEnd/>
                <a:tailEnd type="arrow" w="med" len="med"/>
              </a:ln>
            </p:spPr>
          </p:cxnSp>
          <p:sp>
            <p:nvSpPr>
              <p:cNvPr id="143" name="TextBox 91"/>
              <p:cNvSpPr txBox="1">
                <a:spLocks noChangeArrowheads="1"/>
              </p:cNvSpPr>
              <p:nvPr/>
            </p:nvSpPr>
            <p:spPr bwMode="auto">
              <a:xfrm>
                <a:off x="9092407" y="2740025"/>
                <a:ext cx="1981200" cy="415570"/>
              </a:xfrm>
              <a:prstGeom prst="rect">
                <a:avLst/>
              </a:prstGeom>
              <a:noFill/>
              <a:ln w="9525">
                <a:noFill/>
                <a:miter lim="800000"/>
                <a:headEnd/>
                <a:tailEnd/>
              </a:ln>
            </p:spPr>
            <p:txBody>
              <a:bodyPr>
                <a:spAutoFit/>
              </a:bodyPr>
              <a:lstStyle/>
              <a:p>
                <a:r>
                  <a:rPr lang="en-US" sz="1300" dirty="0">
                    <a:latin typeface="Verdana" pitchFamily="34" charset="0"/>
                  </a:rPr>
                  <a:t>research area</a:t>
                </a:r>
              </a:p>
            </p:txBody>
          </p:sp>
          <p:cxnSp>
            <p:nvCxnSpPr>
              <p:cNvPr id="144" name="Straight Arrow Connector 94"/>
              <p:cNvCxnSpPr>
                <a:cxnSpLocks noChangeShapeType="1"/>
              </p:cNvCxnSpPr>
              <p:nvPr/>
            </p:nvCxnSpPr>
            <p:spPr bwMode="auto">
              <a:xfrm rot="5400000">
                <a:off x="9321006" y="3349625"/>
                <a:ext cx="762000" cy="152400"/>
              </a:xfrm>
              <a:prstGeom prst="straightConnector1">
                <a:avLst/>
              </a:prstGeom>
              <a:noFill/>
              <a:ln w="28575" algn="ctr">
                <a:solidFill>
                  <a:schemeClr val="accent1"/>
                </a:solidFill>
                <a:round/>
                <a:headEnd/>
                <a:tailEnd type="arrow" w="med" len="med"/>
              </a:ln>
            </p:spPr>
          </p:cxnSp>
          <p:sp>
            <p:nvSpPr>
              <p:cNvPr id="145" name="TextBox 98"/>
              <p:cNvSpPr txBox="1">
                <a:spLocks noChangeArrowheads="1"/>
              </p:cNvSpPr>
              <p:nvPr/>
            </p:nvSpPr>
            <p:spPr bwMode="auto">
              <a:xfrm>
                <a:off x="7111206" y="3121025"/>
                <a:ext cx="2286000" cy="415570"/>
              </a:xfrm>
              <a:prstGeom prst="rect">
                <a:avLst/>
              </a:prstGeom>
              <a:noFill/>
              <a:ln w="9525">
                <a:noFill/>
                <a:miter lim="800000"/>
                <a:headEnd/>
                <a:tailEnd/>
              </a:ln>
            </p:spPr>
            <p:txBody>
              <a:bodyPr>
                <a:spAutoFit/>
              </a:bodyPr>
              <a:lstStyle/>
              <a:p>
                <a:r>
                  <a:rPr lang="en-US" sz="1300" dirty="0">
                    <a:latin typeface="Verdana" pitchFamily="34" charset="0"/>
                  </a:rPr>
                  <a:t>research area for</a:t>
                </a:r>
              </a:p>
            </p:txBody>
          </p:sp>
          <p:cxnSp>
            <p:nvCxnSpPr>
              <p:cNvPr id="146" name="Straight Arrow Connector 99"/>
              <p:cNvCxnSpPr>
                <a:cxnSpLocks noChangeShapeType="1"/>
              </p:cNvCxnSpPr>
              <p:nvPr/>
            </p:nvCxnSpPr>
            <p:spPr bwMode="auto">
              <a:xfrm rot="16200000" flipH="1">
                <a:off x="8482806" y="2816225"/>
                <a:ext cx="1371600" cy="609600"/>
              </a:xfrm>
              <a:prstGeom prst="straightConnector1">
                <a:avLst/>
              </a:prstGeom>
              <a:noFill/>
              <a:ln w="28575" algn="ctr">
                <a:solidFill>
                  <a:srgbClr val="1419E6"/>
                </a:solidFill>
                <a:round/>
                <a:headEnd type="arrow" w="med" len="med"/>
                <a:tailEnd/>
              </a:ln>
            </p:spPr>
          </p:cxnSp>
          <p:sp>
            <p:nvSpPr>
              <p:cNvPr id="147" name="TextBox 119"/>
              <p:cNvSpPr txBox="1">
                <a:spLocks noChangeArrowheads="1"/>
              </p:cNvSpPr>
              <p:nvPr/>
            </p:nvSpPr>
            <p:spPr bwMode="auto">
              <a:xfrm>
                <a:off x="11105752" y="2511425"/>
                <a:ext cx="2005807" cy="699908"/>
              </a:xfrm>
              <a:prstGeom prst="rect">
                <a:avLst/>
              </a:prstGeom>
              <a:noFill/>
              <a:ln w="9525">
                <a:noFill/>
                <a:miter lim="800000"/>
                <a:headEnd/>
                <a:tailEnd/>
              </a:ln>
            </p:spPr>
            <p:txBody>
              <a:bodyPr>
                <a:spAutoFit/>
              </a:bodyPr>
              <a:lstStyle/>
              <a:p>
                <a:pPr algn="ctr"/>
                <a:r>
                  <a:rPr lang="en-US" sz="1300" dirty="0">
                    <a:latin typeface="Verdana" pitchFamily="34" charset="0"/>
                  </a:rPr>
                  <a:t>academic staff </a:t>
                </a:r>
              </a:p>
              <a:p>
                <a:pPr algn="ctr"/>
                <a:r>
                  <a:rPr lang="en-US" sz="1300" dirty="0">
                    <a:latin typeface="Verdana" pitchFamily="34" charset="0"/>
                  </a:rPr>
                  <a:t>in</a:t>
                </a:r>
              </a:p>
            </p:txBody>
          </p:sp>
          <p:cxnSp>
            <p:nvCxnSpPr>
              <p:cNvPr id="148" name="Straight Connector 130"/>
              <p:cNvCxnSpPr>
                <a:cxnSpLocks noChangeShapeType="1"/>
                <a:endCxn id="147" idx="0"/>
              </p:cNvCxnSpPr>
              <p:nvPr/>
            </p:nvCxnSpPr>
            <p:spPr bwMode="auto">
              <a:xfrm>
                <a:off x="11105752" y="2130425"/>
                <a:ext cx="1002904" cy="381000"/>
              </a:xfrm>
              <a:prstGeom prst="line">
                <a:avLst/>
              </a:prstGeom>
              <a:noFill/>
              <a:ln w="28575" algn="ctr">
                <a:solidFill>
                  <a:schemeClr val="accent1"/>
                </a:solidFill>
                <a:round/>
                <a:headEnd/>
                <a:tailEnd/>
              </a:ln>
            </p:spPr>
          </p:cxnSp>
          <p:cxnSp>
            <p:nvCxnSpPr>
              <p:cNvPr id="149" name="Straight Arrow Connector 132"/>
              <p:cNvCxnSpPr>
                <a:cxnSpLocks noChangeShapeType="1"/>
              </p:cNvCxnSpPr>
              <p:nvPr/>
            </p:nvCxnSpPr>
            <p:spPr bwMode="auto">
              <a:xfrm rot="5400000">
                <a:off x="10921206" y="3959225"/>
                <a:ext cx="2209800" cy="381000"/>
              </a:xfrm>
              <a:prstGeom prst="straightConnector1">
                <a:avLst/>
              </a:prstGeom>
              <a:noFill/>
              <a:ln w="28575" algn="ctr">
                <a:solidFill>
                  <a:schemeClr val="accent1"/>
                </a:solidFill>
                <a:round/>
                <a:headEnd/>
                <a:tailEnd type="arrow" w="med" len="med"/>
              </a:ln>
            </p:spPr>
          </p:cxnSp>
          <p:sp>
            <p:nvSpPr>
              <p:cNvPr id="150" name="TextBox 142"/>
              <p:cNvSpPr txBox="1">
                <a:spLocks noChangeArrowheads="1"/>
              </p:cNvSpPr>
              <p:nvPr/>
            </p:nvSpPr>
            <p:spPr bwMode="auto">
              <a:xfrm>
                <a:off x="10006807" y="3197224"/>
                <a:ext cx="2005808" cy="415570"/>
              </a:xfrm>
              <a:prstGeom prst="rect">
                <a:avLst/>
              </a:prstGeom>
              <a:noFill/>
              <a:ln w="9525">
                <a:noFill/>
                <a:miter lim="800000"/>
                <a:headEnd/>
                <a:tailEnd/>
              </a:ln>
            </p:spPr>
            <p:txBody>
              <a:bodyPr>
                <a:spAutoFit/>
              </a:bodyPr>
              <a:lstStyle/>
              <a:p>
                <a:pPr algn="ctr"/>
                <a:r>
                  <a:rPr lang="en-US" sz="1300" dirty="0">
                    <a:latin typeface="Verdana" pitchFamily="34" charset="0"/>
                  </a:rPr>
                  <a:t>academic staff </a:t>
                </a:r>
              </a:p>
            </p:txBody>
          </p:sp>
          <p:cxnSp>
            <p:nvCxnSpPr>
              <p:cNvPr id="151" name="Straight Arrow Connector 144"/>
              <p:cNvCxnSpPr>
                <a:cxnSpLocks noChangeShapeType="1"/>
              </p:cNvCxnSpPr>
              <p:nvPr/>
            </p:nvCxnSpPr>
            <p:spPr bwMode="auto">
              <a:xfrm rot="16200000" flipV="1">
                <a:off x="10845006" y="4264025"/>
                <a:ext cx="1600200" cy="228600"/>
              </a:xfrm>
              <a:prstGeom prst="straightConnector1">
                <a:avLst/>
              </a:prstGeom>
              <a:noFill/>
              <a:ln w="28575" algn="ctr">
                <a:solidFill>
                  <a:srgbClr val="1419E6"/>
                </a:solidFill>
                <a:round/>
                <a:headEnd/>
                <a:tailEnd/>
              </a:ln>
            </p:spPr>
          </p:cxnSp>
        </p:grpSp>
      </p:grpSp>
      <p:sp>
        <p:nvSpPr>
          <p:cNvPr id="152" name="Rounded Rectangle 4"/>
          <p:cNvSpPr>
            <a:spLocks noChangeArrowheads="1"/>
          </p:cNvSpPr>
          <p:nvPr/>
        </p:nvSpPr>
        <p:spPr bwMode="auto">
          <a:xfrm>
            <a:off x="2052963" y="3367320"/>
            <a:ext cx="1350780" cy="285936"/>
          </a:xfrm>
          <a:prstGeom prst="roundRect">
            <a:avLst>
              <a:gd name="adj" fmla="val 16667"/>
            </a:avLst>
          </a:prstGeom>
          <a:solidFill>
            <a:srgbClr val="FFFFCC"/>
          </a:solidFill>
          <a:ln w="9525" algn="ctr">
            <a:solidFill>
              <a:schemeClr val="tx1"/>
            </a:solidFill>
            <a:round/>
            <a:headEnd/>
            <a:tailEnd/>
          </a:ln>
        </p:spPr>
        <p:txBody>
          <a:bodyPr lIns="64310" tIns="32155" rIns="64310" bIns="32155" anchor="ctr"/>
          <a:lstStyle/>
          <a:p>
            <a:pPr algn="ctr"/>
            <a:r>
              <a:rPr lang="en-US" sz="1400" dirty="0">
                <a:latin typeface="Verdana" pitchFamily="34" charset="0"/>
              </a:rPr>
              <a:t>Susan </a:t>
            </a:r>
            <a:r>
              <a:rPr lang="en-US" sz="1400" dirty="0" err="1">
                <a:latin typeface="Verdana" pitchFamily="34" charset="0"/>
              </a:rPr>
              <a:t>Riha</a:t>
            </a:r>
            <a:endParaRPr lang="en-US" sz="1400" dirty="0">
              <a:latin typeface="Verdana" pitchFamily="34" charset="0"/>
            </a:endParaRPr>
          </a:p>
        </p:txBody>
      </p:sp>
      <p:sp>
        <p:nvSpPr>
          <p:cNvPr id="153" name="Rounded Rectangle 10"/>
          <p:cNvSpPr>
            <a:spLocks noChangeArrowheads="1"/>
          </p:cNvSpPr>
          <p:nvPr/>
        </p:nvSpPr>
        <p:spPr bwMode="auto">
          <a:xfrm>
            <a:off x="177500" y="2241446"/>
            <a:ext cx="4447527" cy="268065"/>
          </a:xfrm>
          <a:prstGeom prst="roundRect">
            <a:avLst>
              <a:gd name="adj" fmla="val 16667"/>
            </a:avLst>
          </a:prstGeom>
          <a:solidFill>
            <a:srgbClr val="FFFFCC"/>
          </a:solidFill>
          <a:ln w="9525" algn="ctr">
            <a:solidFill>
              <a:schemeClr val="tx1"/>
            </a:solidFill>
            <a:round/>
            <a:headEnd/>
            <a:tailEnd/>
          </a:ln>
        </p:spPr>
        <p:txBody>
          <a:bodyPr lIns="64310" tIns="32155" rIns="64310" bIns="32155" anchor="ctr"/>
          <a:lstStyle/>
          <a:p>
            <a:pPr algn="ctr"/>
            <a:r>
              <a:rPr lang="en-US" sz="1400" dirty="0">
                <a:latin typeface="Verdana" pitchFamily="34" charset="0"/>
              </a:rPr>
              <a:t>Mining the record: Historical evidence for…</a:t>
            </a:r>
          </a:p>
        </p:txBody>
      </p:sp>
      <p:cxnSp>
        <p:nvCxnSpPr>
          <p:cNvPr id="154" name="Straight Arrow Connector 19"/>
          <p:cNvCxnSpPr>
            <a:cxnSpLocks noChangeShapeType="1"/>
          </p:cNvCxnSpPr>
          <p:nvPr/>
        </p:nvCxnSpPr>
        <p:spPr bwMode="auto">
          <a:xfrm flipH="1" flipV="1">
            <a:off x="2160132" y="2563124"/>
            <a:ext cx="160754" cy="268065"/>
          </a:xfrm>
          <a:prstGeom prst="straightConnector1">
            <a:avLst/>
          </a:prstGeom>
          <a:noFill/>
          <a:ln w="28575" algn="ctr">
            <a:solidFill>
              <a:schemeClr val="accent1"/>
            </a:solidFill>
            <a:round/>
            <a:headEnd/>
            <a:tailEnd type="arrow" w="med" len="med"/>
          </a:ln>
        </p:spPr>
      </p:cxnSp>
      <p:sp>
        <p:nvSpPr>
          <p:cNvPr id="155" name="TextBox 24"/>
          <p:cNvSpPr txBox="1">
            <a:spLocks noChangeArrowheads="1"/>
          </p:cNvSpPr>
          <p:nvPr/>
        </p:nvSpPr>
        <p:spPr bwMode="auto">
          <a:xfrm>
            <a:off x="1893325" y="2787629"/>
            <a:ext cx="910939" cy="264993"/>
          </a:xfrm>
          <a:prstGeom prst="rect">
            <a:avLst/>
          </a:prstGeom>
          <a:noFill/>
          <a:ln w="9525">
            <a:noFill/>
            <a:miter lim="800000"/>
            <a:headEnd/>
            <a:tailEnd/>
          </a:ln>
        </p:spPr>
        <p:txBody>
          <a:bodyPr lIns="64310" tIns="32155" rIns="64310" bIns="32155">
            <a:spAutoFit/>
          </a:bodyPr>
          <a:lstStyle/>
          <a:p>
            <a:r>
              <a:rPr lang="en-US" sz="1300" dirty="0">
                <a:latin typeface="Verdana" pitchFamily="34" charset="0"/>
              </a:rPr>
              <a:t>author of</a:t>
            </a:r>
          </a:p>
        </p:txBody>
      </p:sp>
      <p:cxnSp>
        <p:nvCxnSpPr>
          <p:cNvPr id="156" name="Straight Connector 40"/>
          <p:cNvCxnSpPr>
            <a:cxnSpLocks noChangeShapeType="1"/>
          </p:cNvCxnSpPr>
          <p:nvPr/>
        </p:nvCxnSpPr>
        <p:spPr bwMode="auto">
          <a:xfrm>
            <a:off x="2428055" y="3045642"/>
            <a:ext cx="160754" cy="268065"/>
          </a:xfrm>
          <a:prstGeom prst="line">
            <a:avLst/>
          </a:prstGeom>
          <a:noFill/>
          <a:ln w="28575" algn="ctr">
            <a:solidFill>
              <a:schemeClr val="accent1"/>
            </a:solidFill>
            <a:round/>
            <a:headEnd/>
            <a:tailEnd/>
          </a:ln>
        </p:spPr>
      </p:cxnSp>
      <p:grpSp>
        <p:nvGrpSpPr>
          <p:cNvPr id="4" name="Group 73"/>
          <p:cNvGrpSpPr>
            <a:grpSpLocks/>
          </p:cNvGrpSpPr>
          <p:nvPr/>
        </p:nvGrpSpPr>
        <p:grpSpPr bwMode="auto">
          <a:xfrm>
            <a:off x="2695979" y="2563125"/>
            <a:ext cx="1287148" cy="750582"/>
            <a:chOff x="2415" y="1966"/>
            <a:chExt cx="1153" cy="672"/>
          </a:xfrm>
        </p:grpSpPr>
        <p:sp>
          <p:nvSpPr>
            <p:cNvPr id="158" name="TextBox 32"/>
            <p:cNvSpPr txBox="1">
              <a:spLocks noChangeArrowheads="1"/>
            </p:cNvSpPr>
            <p:nvPr/>
          </p:nvSpPr>
          <p:spPr bwMode="auto">
            <a:xfrm>
              <a:off x="2656" y="2062"/>
              <a:ext cx="912" cy="441"/>
            </a:xfrm>
            <a:prstGeom prst="rect">
              <a:avLst/>
            </a:prstGeom>
            <a:noFill/>
            <a:ln w="9525">
              <a:noFill/>
              <a:miter lim="800000"/>
              <a:headEnd/>
              <a:tailEnd/>
            </a:ln>
          </p:spPr>
          <p:txBody>
            <a:bodyPr>
              <a:spAutoFit/>
            </a:bodyPr>
            <a:lstStyle/>
            <a:p>
              <a:r>
                <a:rPr lang="en-US" sz="1300" dirty="0">
                  <a:latin typeface="Verdana" pitchFamily="34" charset="0"/>
                </a:rPr>
                <a:t>has author</a:t>
              </a:r>
            </a:p>
          </p:txBody>
        </p:sp>
        <p:cxnSp>
          <p:nvCxnSpPr>
            <p:cNvPr id="159" name="Straight Arrow Connector 53"/>
            <p:cNvCxnSpPr>
              <a:cxnSpLocks noChangeShapeType="1"/>
            </p:cNvCxnSpPr>
            <p:nvPr/>
          </p:nvCxnSpPr>
          <p:spPr bwMode="auto">
            <a:xfrm flipV="1">
              <a:off x="2415" y="1966"/>
              <a:ext cx="336" cy="672"/>
            </a:xfrm>
            <a:prstGeom prst="straightConnector1">
              <a:avLst/>
            </a:prstGeom>
            <a:noFill/>
            <a:ln w="28575" algn="ctr">
              <a:solidFill>
                <a:srgbClr val="1419E6"/>
              </a:solidFill>
              <a:round/>
              <a:headEnd type="arrow" w="med" len="med"/>
              <a:tailEnd/>
            </a:ln>
          </p:spPr>
        </p:cxnSp>
      </p:grpSp>
      <p:grpSp>
        <p:nvGrpSpPr>
          <p:cNvPr id="6" name="Group 72"/>
          <p:cNvGrpSpPr>
            <a:grpSpLocks/>
          </p:cNvGrpSpPr>
          <p:nvPr/>
        </p:nvGrpSpPr>
        <p:grpSpPr bwMode="auto">
          <a:xfrm>
            <a:off x="0" y="2992029"/>
            <a:ext cx="8706392" cy="3103971"/>
            <a:chOff x="0" y="2350"/>
            <a:chExt cx="7799" cy="2779"/>
          </a:xfrm>
        </p:grpSpPr>
        <p:grpSp>
          <p:nvGrpSpPr>
            <p:cNvPr id="7" name="Group 71"/>
            <p:cNvGrpSpPr>
              <a:grpSpLocks/>
            </p:cNvGrpSpPr>
            <p:nvPr/>
          </p:nvGrpSpPr>
          <p:grpSpPr bwMode="auto">
            <a:xfrm>
              <a:off x="976" y="2791"/>
              <a:ext cx="816" cy="262"/>
              <a:chOff x="976" y="2791"/>
              <a:chExt cx="816" cy="262"/>
            </a:xfrm>
          </p:grpSpPr>
          <p:sp>
            <p:nvSpPr>
              <p:cNvPr id="199" name="TextBox 228"/>
              <p:cNvSpPr txBox="1">
                <a:spLocks noChangeArrowheads="1"/>
              </p:cNvSpPr>
              <p:nvPr/>
            </p:nvSpPr>
            <p:spPr bwMode="auto">
              <a:xfrm>
                <a:off x="976" y="2791"/>
                <a:ext cx="816" cy="262"/>
              </a:xfrm>
              <a:prstGeom prst="rect">
                <a:avLst/>
              </a:prstGeom>
              <a:noFill/>
              <a:ln w="9525">
                <a:noFill/>
                <a:miter lim="800000"/>
                <a:headEnd/>
                <a:tailEnd/>
              </a:ln>
            </p:spPr>
            <p:txBody>
              <a:bodyPr>
                <a:spAutoFit/>
              </a:bodyPr>
              <a:lstStyle/>
              <a:p>
                <a:r>
                  <a:rPr lang="en-US" sz="1300" dirty="0">
                    <a:latin typeface="Verdana" pitchFamily="34" charset="0"/>
                  </a:rPr>
                  <a:t>teaches</a:t>
                </a:r>
              </a:p>
            </p:txBody>
          </p:sp>
          <p:cxnSp>
            <p:nvCxnSpPr>
              <p:cNvPr id="200" name="Straight Connector 231"/>
              <p:cNvCxnSpPr>
                <a:cxnSpLocks noChangeShapeType="1"/>
              </p:cNvCxnSpPr>
              <p:nvPr/>
            </p:nvCxnSpPr>
            <p:spPr bwMode="auto">
              <a:xfrm flipV="1">
                <a:off x="1599" y="2830"/>
                <a:ext cx="192" cy="48"/>
              </a:xfrm>
              <a:prstGeom prst="line">
                <a:avLst/>
              </a:prstGeom>
              <a:noFill/>
              <a:ln w="28575" algn="ctr">
                <a:solidFill>
                  <a:schemeClr val="accent1"/>
                </a:solidFill>
                <a:round/>
                <a:headEnd/>
                <a:tailEnd/>
              </a:ln>
            </p:spPr>
          </p:cxnSp>
        </p:grpSp>
        <p:grpSp>
          <p:nvGrpSpPr>
            <p:cNvPr id="8" name="Group 69"/>
            <p:cNvGrpSpPr>
              <a:grpSpLocks/>
            </p:cNvGrpSpPr>
            <p:nvPr/>
          </p:nvGrpSpPr>
          <p:grpSpPr bwMode="auto">
            <a:xfrm>
              <a:off x="0" y="2350"/>
              <a:ext cx="7799" cy="2779"/>
              <a:chOff x="0" y="2350"/>
              <a:chExt cx="7799" cy="2779"/>
            </a:xfrm>
          </p:grpSpPr>
          <p:sp>
            <p:nvSpPr>
              <p:cNvPr id="163" name="TextBox 109"/>
              <p:cNvSpPr txBox="1">
                <a:spLocks noChangeArrowheads="1"/>
              </p:cNvSpPr>
              <p:nvPr/>
            </p:nvSpPr>
            <p:spPr bwMode="auto">
              <a:xfrm>
                <a:off x="4143" y="2782"/>
                <a:ext cx="1440" cy="262"/>
              </a:xfrm>
              <a:prstGeom prst="rect">
                <a:avLst/>
              </a:prstGeom>
              <a:noFill/>
              <a:ln w="9525">
                <a:noFill/>
                <a:miter lim="800000"/>
                <a:headEnd/>
                <a:tailEnd/>
              </a:ln>
            </p:spPr>
            <p:txBody>
              <a:bodyPr>
                <a:spAutoFit/>
              </a:bodyPr>
              <a:lstStyle/>
              <a:p>
                <a:r>
                  <a:rPr lang="en-US" sz="1300" dirty="0">
                    <a:latin typeface="Verdana" pitchFamily="34" charset="0"/>
                  </a:rPr>
                  <a:t>research area for</a:t>
                </a:r>
              </a:p>
            </p:txBody>
          </p:sp>
          <p:cxnSp>
            <p:nvCxnSpPr>
              <p:cNvPr id="164" name="Straight Arrow Connector 148"/>
              <p:cNvCxnSpPr>
                <a:cxnSpLocks noChangeShapeType="1"/>
              </p:cNvCxnSpPr>
              <p:nvPr/>
            </p:nvCxnSpPr>
            <p:spPr bwMode="auto">
              <a:xfrm>
                <a:off x="2751" y="2974"/>
                <a:ext cx="768" cy="240"/>
              </a:xfrm>
              <a:prstGeom prst="straightConnector1">
                <a:avLst/>
              </a:prstGeom>
              <a:noFill/>
              <a:ln w="28575" algn="ctr">
                <a:solidFill>
                  <a:srgbClr val="1419E6"/>
                </a:solidFill>
                <a:round/>
                <a:headEnd type="arrow" w="med" len="med"/>
                <a:tailEnd/>
              </a:ln>
            </p:spPr>
          </p:cxnSp>
          <p:grpSp>
            <p:nvGrpSpPr>
              <p:cNvPr id="9" name="Group 68"/>
              <p:cNvGrpSpPr>
                <a:grpSpLocks/>
              </p:cNvGrpSpPr>
              <p:nvPr/>
            </p:nvGrpSpPr>
            <p:grpSpPr bwMode="auto">
              <a:xfrm>
                <a:off x="0" y="2350"/>
                <a:ext cx="7799" cy="2779"/>
                <a:chOff x="0" y="2350"/>
                <a:chExt cx="7799" cy="2779"/>
              </a:xfrm>
            </p:grpSpPr>
            <p:cxnSp>
              <p:nvCxnSpPr>
                <p:cNvPr id="166" name="Straight Arrow Connector 182"/>
                <p:cNvCxnSpPr>
                  <a:cxnSpLocks noChangeShapeType="1"/>
                </p:cNvCxnSpPr>
                <p:nvPr/>
              </p:nvCxnSpPr>
              <p:spPr bwMode="auto">
                <a:xfrm>
                  <a:off x="2319" y="2974"/>
                  <a:ext cx="1392" cy="960"/>
                </a:xfrm>
                <a:prstGeom prst="straightConnector1">
                  <a:avLst/>
                </a:prstGeom>
                <a:noFill/>
                <a:ln w="28575" algn="ctr">
                  <a:solidFill>
                    <a:srgbClr val="1419E6"/>
                  </a:solidFill>
                  <a:round/>
                  <a:headEnd type="arrow" w="med" len="med"/>
                  <a:tailEnd/>
                </a:ln>
              </p:spPr>
            </p:cxnSp>
            <p:grpSp>
              <p:nvGrpSpPr>
                <p:cNvPr id="10" name="Group 67"/>
                <p:cNvGrpSpPr>
                  <a:grpSpLocks/>
                </p:cNvGrpSpPr>
                <p:nvPr/>
              </p:nvGrpSpPr>
              <p:grpSpPr bwMode="auto">
                <a:xfrm>
                  <a:off x="0" y="2350"/>
                  <a:ext cx="7799" cy="2779"/>
                  <a:chOff x="0" y="2350"/>
                  <a:chExt cx="7799" cy="2779"/>
                </a:xfrm>
              </p:grpSpPr>
              <p:sp>
                <p:nvSpPr>
                  <p:cNvPr id="168" name="TextBox 83"/>
                  <p:cNvSpPr txBox="1">
                    <a:spLocks noChangeArrowheads="1"/>
                  </p:cNvSpPr>
                  <p:nvPr/>
                </p:nvSpPr>
                <p:spPr bwMode="auto">
                  <a:xfrm>
                    <a:off x="3423" y="2494"/>
                    <a:ext cx="1248" cy="262"/>
                  </a:xfrm>
                  <a:prstGeom prst="rect">
                    <a:avLst/>
                  </a:prstGeom>
                  <a:noFill/>
                  <a:ln w="9525">
                    <a:noFill/>
                    <a:miter lim="800000"/>
                    <a:headEnd/>
                    <a:tailEnd/>
                  </a:ln>
                </p:spPr>
                <p:txBody>
                  <a:bodyPr>
                    <a:spAutoFit/>
                  </a:bodyPr>
                  <a:lstStyle/>
                  <a:p>
                    <a:r>
                      <a:rPr lang="en-US" sz="1300" dirty="0">
                        <a:latin typeface="Verdana" pitchFamily="34" charset="0"/>
                      </a:rPr>
                      <a:t>research area</a:t>
                    </a:r>
                  </a:p>
                </p:txBody>
              </p:sp>
              <p:sp>
                <p:nvSpPr>
                  <p:cNvPr id="169" name="TextBox 164"/>
                  <p:cNvSpPr txBox="1">
                    <a:spLocks noChangeArrowheads="1"/>
                  </p:cNvSpPr>
                  <p:nvPr/>
                </p:nvSpPr>
                <p:spPr bwMode="auto">
                  <a:xfrm>
                    <a:off x="3375" y="3166"/>
                    <a:ext cx="994" cy="262"/>
                  </a:xfrm>
                  <a:prstGeom prst="rect">
                    <a:avLst/>
                  </a:prstGeom>
                  <a:noFill/>
                  <a:ln w="9525">
                    <a:noFill/>
                    <a:miter lim="800000"/>
                    <a:headEnd/>
                    <a:tailEnd/>
                  </a:ln>
                </p:spPr>
                <p:txBody>
                  <a:bodyPr wrap="square">
                    <a:spAutoFit/>
                  </a:bodyPr>
                  <a:lstStyle/>
                  <a:p>
                    <a:r>
                      <a:rPr lang="en-US" sz="1300" dirty="0">
                        <a:latin typeface="Verdana" pitchFamily="34" charset="0"/>
                      </a:rPr>
                      <a:t>headed by</a:t>
                    </a:r>
                  </a:p>
                </p:txBody>
              </p:sp>
              <p:cxnSp>
                <p:nvCxnSpPr>
                  <p:cNvPr id="170" name="Straight Arrow Connector 176"/>
                  <p:cNvCxnSpPr>
                    <a:cxnSpLocks noChangeShapeType="1"/>
                  </p:cNvCxnSpPr>
                  <p:nvPr/>
                </p:nvCxnSpPr>
                <p:spPr bwMode="auto">
                  <a:xfrm>
                    <a:off x="2607" y="4222"/>
                    <a:ext cx="2256" cy="144"/>
                  </a:xfrm>
                  <a:prstGeom prst="straightConnector1">
                    <a:avLst/>
                  </a:prstGeom>
                  <a:noFill/>
                  <a:ln w="28575" algn="ctr">
                    <a:solidFill>
                      <a:schemeClr val="accent1"/>
                    </a:solidFill>
                    <a:round/>
                    <a:headEnd/>
                    <a:tailEnd type="arrow" w="med" len="med"/>
                  </a:ln>
                </p:spPr>
              </p:cxnSp>
              <p:sp>
                <p:nvSpPr>
                  <p:cNvPr id="171" name="Rounded Rectangle 5"/>
                  <p:cNvSpPr>
                    <a:spLocks noChangeArrowheads="1"/>
                  </p:cNvSpPr>
                  <p:nvPr/>
                </p:nvSpPr>
                <p:spPr bwMode="auto">
                  <a:xfrm>
                    <a:off x="6447" y="3310"/>
                    <a:ext cx="1352" cy="214"/>
                  </a:xfrm>
                  <a:prstGeom prst="roundRect">
                    <a:avLst>
                      <a:gd name="adj" fmla="val 16667"/>
                    </a:avLst>
                  </a:prstGeom>
                  <a:solidFill>
                    <a:srgbClr val="FFFFCC"/>
                  </a:solidFill>
                  <a:ln w="9525" algn="ctr">
                    <a:solidFill>
                      <a:schemeClr val="tx1"/>
                    </a:solidFill>
                    <a:round/>
                    <a:headEnd/>
                    <a:tailEnd/>
                  </a:ln>
                </p:spPr>
                <p:txBody>
                  <a:bodyPr anchor="ctr"/>
                  <a:lstStyle/>
                  <a:p>
                    <a:pPr algn="ctr"/>
                    <a:r>
                      <a:rPr lang="en-US" sz="1400" dirty="0">
                        <a:latin typeface="Verdana" pitchFamily="34" charset="0"/>
                      </a:rPr>
                      <a:t>NYS WRI</a:t>
                    </a:r>
                  </a:p>
                </p:txBody>
              </p:sp>
              <p:sp>
                <p:nvSpPr>
                  <p:cNvPr id="172" name="Rounded Rectangle 6"/>
                  <p:cNvSpPr>
                    <a:spLocks noChangeArrowheads="1"/>
                  </p:cNvSpPr>
                  <p:nvPr/>
                </p:nvSpPr>
                <p:spPr bwMode="auto">
                  <a:xfrm>
                    <a:off x="4863" y="4078"/>
                    <a:ext cx="2186" cy="427"/>
                  </a:xfrm>
                  <a:prstGeom prst="roundRect">
                    <a:avLst>
                      <a:gd name="adj" fmla="val 16667"/>
                    </a:avLst>
                  </a:prstGeom>
                  <a:solidFill>
                    <a:srgbClr val="FFFFCC"/>
                  </a:solidFill>
                  <a:ln w="9525" algn="ctr">
                    <a:solidFill>
                      <a:schemeClr val="tx1"/>
                    </a:solidFill>
                    <a:round/>
                    <a:headEnd/>
                    <a:tailEnd/>
                  </a:ln>
                </p:spPr>
                <p:txBody>
                  <a:bodyPr anchor="ctr"/>
                  <a:lstStyle/>
                  <a:p>
                    <a:pPr algn="ctr"/>
                    <a:r>
                      <a:rPr lang="en-US" sz="1400" dirty="0">
                        <a:latin typeface="Verdana" pitchFamily="34" charset="0"/>
                      </a:rPr>
                      <a:t>Earth and Atmospheric Sciences </a:t>
                    </a:r>
                  </a:p>
                </p:txBody>
              </p:sp>
              <p:sp>
                <p:nvSpPr>
                  <p:cNvPr id="173" name="Rounded Rectangle 7"/>
                  <p:cNvSpPr>
                    <a:spLocks noChangeArrowheads="1"/>
                  </p:cNvSpPr>
                  <p:nvPr/>
                </p:nvSpPr>
                <p:spPr bwMode="auto">
                  <a:xfrm>
                    <a:off x="5391" y="2446"/>
                    <a:ext cx="1678" cy="299"/>
                  </a:xfrm>
                  <a:prstGeom prst="roundRect">
                    <a:avLst>
                      <a:gd name="adj" fmla="val 16667"/>
                    </a:avLst>
                  </a:prstGeom>
                  <a:solidFill>
                    <a:srgbClr val="FFFFCC"/>
                  </a:solidFill>
                  <a:ln w="9525" algn="ctr">
                    <a:solidFill>
                      <a:schemeClr val="tx1"/>
                    </a:solidFill>
                    <a:round/>
                    <a:headEnd/>
                    <a:tailEnd/>
                  </a:ln>
                </p:spPr>
                <p:txBody>
                  <a:bodyPr anchor="ctr"/>
                  <a:lstStyle/>
                  <a:p>
                    <a:pPr algn="ctr"/>
                    <a:r>
                      <a:rPr lang="en-US" sz="1400" dirty="0">
                        <a:latin typeface="Verdana" pitchFamily="34" charset="0"/>
                      </a:rPr>
                      <a:t>crop management</a:t>
                    </a:r>
                  </a:p>
                </p:txBody>
              </p:sp>
              <p:sp>
                <p:nvSpPr>
                  <p:cNvPr id="174" name="Rounded Rectangle 8"/>
                  <p:cNvSpPr>
                    <a:spLocks noChangeArrowheads="1"/>
                  </p:cNvSpPr>
                  <p:nvPr/>
                </p:nvSpPr>
                <p:spPr bwMode="auto">
                  <a:xfrm>
                    <a:off x="0" y="3214"/>
                    <a:ext cx="1387" cy="299"/>
                  </a:xfrm>
                  <a:prstGeom prst="roundRect">
                    <a:avLst>
                      <a:gd name="adj" fmla="val 16667"/>
                    </a:avLst>
                  </a:prstGeom>
                  <a:solidFill>
                    <a:srgbClr val="FFFFCC"/>
                  </a:solidFill>
                  <a:ln w="9525" algn="ctr">
                    <a:solidFill>
                      <a:schemeClr val="tx1"/>
                    </a:solidFill>
                    <a:round/>
                    <a:headEnd/>
                    <a:tailEnd/>
                  </a:ln>
                </p:spPr>
                <p:txBody>
                  <a:bodyPr anchor="ctr"/>
                  <a:lstStyle/>
                  <a:p>
                    <a:pPr algn="ctr"/>
                    <a:r>
                      <a:rPr lang="en-US" sz="1400" dirty="0">
                        <a:latin typeface="Verdana" pitchFamily="34" charset="0"/>
                      </a:rPr>
                      <a:t>CSS 4830</a:t>
                    </a:r>
                  </a:p>
                </p:txBody>
              </p:sp>
              <p:sp>
                <p:nvSpPr>
                  <p:cNvPr id="175" name="Rounded Rectangle 9"/>
                  <p:cNvSpPr>
                    <a:spLocks noChangeArrowheads="1"/>
                  </p:cNvSpPr>
                  <p:nvPr/>
                </p:nvSpPr>
                <p:spPr bwMode="auto">
                  <a:xfrm>
                    <a:off x="159" y="4702"/>
                    <a:ext cx="5549" cy="427"/>
                  </a:xfrm>
                  <a:prstGeom prst="roundRect">
                    <a:avLst>
                      <a:gd name="adj" fmla="val 16667"/>
                    </a:avLst>
                  </a:prstGeom>
                  <a:solidFill>
                    <a:srgbClr val="FFFFCC"/>
                  </a:solidFill>
                  <a:ln w="9525" algn="ctr">
                    <a:solidFill>
                      <a:schemeClr val="tx1"/>
                    </a:solidFill>
                    <a:round/>
                    <a:headEnd/>
                    <a:tailEnd/>
                  </a:ln>
                </p:spPr>
                <p:txBody>
                  <a:bodyPr anchor="ctr"/>
                  <a:lstStyle/>
                  <a:p>
                    <a:pPr algn="ctr"/>
                    <a:r>
                      <a:rPr lang="en-US" sz="1400" dirty="0">
                        <a:latin typeface="Verdana" pitchFamily="34" charset="0"/>
                      </a:rPr>
                      <a:t>Cornell’s supercomputers crunch weather data to help farmers manage chemicals</a:t>
                    </a:r>
                  </a:p>
                </p:txBody>
              </p:sp>
              <p:cxnSp>
                <p:nvCxnSpPr>
                  <p:cNvPr id="176" name="Straight Connector 55"/>
                  <p:cNvCxnSpPr>
                    <a:cxnSpLocks noChangeShapeType="1"/>
                  </p:cNvCxnSpPr>
                  <p:nvPr/>
                </p:nvCxnSpPr>
                <p:spPr bwMode="auto">
                  <a:xfrm flipV="1">
                    <a:off x="3087" y="2734"/>
                    <a:ext cx="432" cy="144"/>
                  </a:xfrm>
                  <a:prstGeom prst="line">
                    <a:avLst/>
                  </a:prstGeom>
                  <a:noFill/>
                  <a:ln w="28575" algn="ctr">
                    <a:solidFill>
                      <a:schemeClr val="accent1"/>
                    </a:solidFill>
                    <a:round/>
                    <a:headEnd/>
                    <a:tailEnd/>
                  </a:ln>
                </p:spPr>
              </p:cxnSp>
              <p:cxnSp>
                <p:nvCxnSpPr>
                  <p:cNvPr id="177" name="Straight Arrow Connector 57"/>
                  <p:cNvCxnSpPr>
                    <a:cxnSpLocks noChangeShapeType="1"/>
                  </p:cNvCxnSpPr>
                  <p:nvPr/>
                </p:nvCxnSpPr>
                <p:spPr bwMode="auto">
                  <a:xfrm flipV="1">
                    <a:off x="4575" y="2542"/>
                    <a:ext cx="768" cy="48"/>
                  </a:xfrm>
                  <a:prstGeom prst="straightConnector1">
                    <a:avLst/>
                  </a:prstGeom>
                  <a:noFill/>
                  <a:ln w="28575" algn="ctr">
                    <a:solidFill>
                      <a:schemeClr val="accent1"/>
                    </a:solidFill>
                    <a:round/>
                    <a:headEnd/>
                    <a:tailEnd type="arrow" w="med" len="med"/>
                  </a:ln>
                </p:spPr>
              </p:cxnSp>
              <p:cxnSp>
                <p:nvCxnSpPr>
                  <p:cNvPr id="178" name="Straight Connector 93"/>
                  <p:cNvCxnSpPr>
                    <a:cxnSpLocks noChangeShapeType="1"/>
                    <a:endCxn id="181" idx="1"/>
                  </p:cNvCxnSpPr>
                  <p:nvPr/>
                </p:nvCxnSpPr>
                <p:spPr bwMode="auto">
                  <a:xfrm>
                    <a:off x="2655" y="2973"/>
                    <a:ext cx="1152" cy="612"/>
                  </a:xfrm>
                  <a:prstGeom prst="line">
                    <a:avLst/>
                  </a:prstGeom>
                  <a:noFill/>
                  <a:ln w="28575" algn="ctr">
                    <a:solidFill>
                      <a:schemeClr val="accent1"/>
                    </a:solidFill>
                    <a:round/>
                    <a:headEnd/>
                    <a:tailEnd/>
                  </a:ln>
                </p:spPr>
              </p:cxnSp>
              <p:cxnSp>
                <p:nvCxnSpPr>
                  <p:cNvPr id="179" name="Straight Arrow Connector 106"/>
                  <p:cNvCxnSpPr>
                    <a:cxnSpLocks noChangeShapeType="1"/>
                  </p:cNvCxnSpPr>
                  <p:nvPr/>
                </p:nvCxnSpPr>
                <p:spPr bwMode="auto">
                  <a:xfrm>
                    <a:off x="3135" y="2926"/>
                    <a:ext cx="1008" cy="1"/>
                  </a:xfrm>
                  <a:prstGeom prst="straightConnector1">
                    <a:avLst/>
                  </a:prstGeom>
                  <a:noFill/>
                  <a:ln w="28575" algn="ctr">
                    <a:solidFill>
                      <a:srgbClr val="1419E6"/>
                    </a:solidFill>
                    <a:round/>
                    <a:headEnd type="arrow" w="med" len="med"/>
                    <a:tailEnd/>
                  </a:ln>
                </p:spPr>
              </p:cxnSp>
              <p:cxnSp>
                <p:nvCxnSpPr>
                  <p:cNvPr id="180" name="Straight Arrow Connector 111"/>
                  <p:cNvCxnSpPr>
                    <a:cxnSpLocks noChangeShapeType="1"/>
                  </p:cNvCxnSpPr>
                  <p:nvPr/>
                </p:nvCxnSpPr>
                <p:spPr bwMode="auto">
                  <a:xfrm flipV="1">
                    <a:off x="4767" y="2638"/>
                    <a:ext cx="528" cy="192"/>
                  </a:xfrm>
                  <a:prstGeom prst="straightConnector1">
                    <a:avLst/>
                  </a:prstGeom>
                  <a:noFill/>
                  <a:ln w="28575" algn="ctr">
                    <a:solidFill>
                      <a:srgbClr val="1419E6"/>
                    </a:solidFill>
                    <a:round/>
                    <a:headEnd/>
                    <a:tailEnd/>
                  </a:ln>
                </p:spPr>
              </p:cxnSp>
              <p:sp>
                <p:nvSpPr>
                  <p:cNvPr id="181" name="TextBox 118"/>
                  <p:cNvSpPr txBox="1">
                    <a:spLocks noChangeArrowheads="1"/>
                  </p:cNvSpPr>
                  <p:nvPr/>
                </p:nvSpPr>
                <p:spPr bwMode="auto">
                  <a:xfrm>
                    <a:off x="3807" y="3454"/>
                    <a:ext cx="766" cy="262"/>
                  </a:xfrm>
                  <a:prstGeom prst="rect">
                    <a:avLst/>
                  </a:prstGeom>
                  <a:noFill/>
                  <a:ln w="9525">
                    <a:noFill/>
                    <a:miter lim="800000"/>
                    <a:headEnd/>
                    <a:tailEnd/>
                  </a:ln>
                </p:spPr>
                <p:txBody>
                  <a:bodyPr wrap="square">
                    <a:spAutoFit/>
                  </a:bodyPr>
                  <a:lstStyle/>
                  <a:p>
                    <a:r>
                      <a:rPr lang="en-US" sz="1300" dirty="0">
                        <a:latin typeface="Verdana" pitchFamily="34" charset="0"/>
                      </a:rPr>
                      <a:t>head of</a:t>
                    </a:r>
                  </a:p>
                </p:txBody>
              </p:sp>
              <p:cxnSp>
                <p:nvCxnSpPr>
                  <p:cNvPr id="182" name="Straight Arrow Connector 136"/>
                  <p:cNvCxnSpPr>
                    <a:cxnSpLocks noChangeShapeType="1"/>
                  </p:cNvCxnSpPr>
                  <p:nvPr/>
                </p:nvCxnSpPr>
                <p:spPr bwMode="auto">
                  <a:xfrm flipV="1">
                    <a:off x="4431" y="3454"/>
                    <a:ext cx="2016" cy="96"/>
                  </a:xfrm>
                  <a:prstGeom prst="straightConnector1">
                    <a:avLst/>
                  </a:prstGeom>
                  <a:noFill/>
                  <a:ln w="28575" algn="ctr">
                    <a:solidFill>
                      <a:schemeClr val="accent1"/>
                    </a:solidFill>
                    <a:round/>
                    <a:headEnd/>
                    <a:tailEnd type="arrow" w="med" len="med"/>
                  </a:ln>
                </p:spPr>
              </p:cxnSp>
              <p:cxnSp>
                <p:nvCxnSpPr>
                  <p:cNvPr id="183" name="Straight Arrow Connector 169"/>
                  <p:cNvCxnSpPr>
                    <a:cxnSpLocks noChangeShapeType="1"/>
                  </p:cNvCxnSpPr>
                  <p:nvPr/>
                </p:nvCxnSpPr>
                <p:spPr bwMode="auto">
                  <a:xfrm flipH="1" flipV="1">
                    <a:off x="4191" y="3310"/>
                    <a:ext cx="2160" cy="48"/>
                  </a:xfrm>
                  <a:prstGeom prst="straightConnector1">
                    <a:avLst/>
                  </a:prstGeom>
                  <a:noFill/>
                  <a:ln w="28575" algn="ctr">
                    <a:solidFill>
                      <a:srgbClr val="1419E6"/>
                    </a:solidFill>
                    <a:round/>
                    <a:headEnd/>
                    <a:tailEnd/>
                  </a:ln>
                </p:spPr>
              </p:cxnSp>
              <p:sp>
                <p:nvSpPr>
                  <p:cNvPr id="184" name="TextBox 172"/>
                  <p:cNvSpPr txBox="1">
                    <a:spLocks noChangeArrowheads="1"/>
                  </p:cNvSpPr>
                  <p:nvPr/>
                </p:nvSpPr>
                <p:spPr bwMode="auto">
                  <a:xfrm>
                    <a:off x="1599" y="3598"/>
                    <a:ext cx="1872" cy="262"/>
                  </a:xfrm>
                  <a:prstGeom prst="rect">
                    <a:avLst/>
                  </a:prstGeom>
                  <a:noFill/>
                  <a:ln w="9525">
                    <a:noFill/>
                    <a:miter lim="800000"/>
                    <a:headEnd/>
                    <a:tailEnd/>
                  </a:ln>
                </p:spPr>
                <p:txBody>
                  <a:bodyPr>
                    <a:spAutoFit/>
                  </a:bodyPr>
                  <a:lstStyle/>
                  <a:p>
                    <a:r>
                      <a:rPr lang="en-US" sz="1300" dirty="0">
                        <a:latin typeface="Verdana" pitchFamily="34" charset="0"/>
                      </a:rPr>
                      <a:t>faculty appointment in</a:t>
                    </a:r>
                  </a:p>
                </p:txBody>
              </p:sp>
              <p:cxnSp>
                <p:nvCxnSpPr>
                  <p:cNvPr id="185" name="Straight Connector 173"/>
                  <p:cNvCxnSpPr>
                    <a:cxnSpLocks noChangeShapeType="1"/>
                  </p:cNvCxnSpPr>
                  <p:nvPr/>
                </p:nvCxnSpPr>
                <p:spPr bwMode="auto">
                  <a:xfrm>
                    <a:off x="2271" y="2974"/>
                    <a:ext cx="192" cy="672"/>
                  </a:xfrm>
                  <a:prstGeom prst="line">
                    <a:avLst/>
                  </a:prstGeom>
                  <a:noFill/>
                  <a:ln w="28575" algn="ctr">
                    <a:solidFill>
                      <a:schemeClr val="accent1"/>
                    </a:solidFill>
                    <a:round/>
                    <a:headEnd/>
                    <a:tailEnd/>
                  </a:ln>
                </p:spPr>
              </p:cxnSp>
              <p:sp>
                <p:nvSpPr>
                  <p:cNvPr id="186" name="TextBox 181"/>
                  <p:cNvSpPr txBox="1">
                    <a:spLocks noChangeArrowheads="1"/>
                  </p:cNvSpPr>
                  <p:nvPr/>
                </p:nvSpPr>
                <p:spPr bwMode="auto">
                  <a:xfrm>
                    <a:off x="3231" y="3886"/>
                    <a:ext cx="1872" cy="262"/>
                  </a:xfrm>
                  <a:prstGeom prst="rect">
                    <a:avLst/>
                  </a:prstGeom>
                  <a:noFill/>
                  <a:ln w="9525">
                    <a:noFill/>
                    <a:miter lim="800000"/>
                    <a:headEnd/>
                    <a:tailEnd/>
                  </a:ln>
                </p:spPr>
                <p:txBody>
                  <a:bodyPr>
                    <a:spAutoFit/>
                  </a:bodyPr>
                  <a:lstStyle/>
                  <a:p>
                    <a:r>
                      <a:rPr lang="en-US" sz="1300" dirty="0">
                        <a:latin typeface="Verdana" pitchFamily="34" charset="0"/>
                      </a:rPr>
                      <a:t>faculty members</a:t>
                    </a:r>
                  </a:p>
                </p:txBody>
              </p:sp>
              <p:cxnSp>
                <p:nvCxnSpPr>
                  <p:cNvPr id="187" name="Straight Arrow Connector 186"/>
                  <p:cNvCxnSpPr>
                    <a:cxnSpLocks noChangeShapeType="1"/>
                  </p:cNvCxnSpPr>
                  <p:nvPr/>
                </p:nvCxnSpPr>
                <p:spPr bwMode="auto">
                  <a:xfrm flipH="1" flipV="1">
                    <a:off x="3855" y="4078"/>
                    <a:ext cx="912" cy="240"/>
                  </a:xfrm>
                  <a:prstGeom prst="straightConnector1">
                    <a:avLst/>
                  </a:prstGeom>
                  <a:noFill/>
                  <a:ln w="28575" algn="ctr">
                    <a:solidFill>
                      <a:srgbClr val="1419E6"/>
                    </a:solidFill>
                    <a:round/>
                    <a:headEnd/>
                    <a:tailEnd/>
                  </a:ln>
                </p:spPr>
              </p:cxnSp>
              <p:cxnSp>
                <p:nvCxnSpPr>
                  <p:cNvPr id="188" name="Straight Arrow Connector 206"/>
                  <p:cNvCxnSpPr>
                    <a:cxnSpLocks noChangeShapeType="1"/>
                  </p:cNvCxnSpPr>
                  <p:nvPr/>
                </p:nvCxnSpPr>
                <p:spPr bwMode="auto">
                  <a:xfrm flipH="1" flipV="1">
                    <a:off x="1407" y="2494"/>
                    <a:ext cx="432" cy="192"/>
                  </a:xfrm>
                  <a:prstGeom prst="straightConnector1">
                    <a:avLst/>
                  </a:prstGeom>
                  <a:noFill/>
                  <a:ln w="28575" algn="ctr">
                    <a:solidFill>
                      <a:srgbClr val="1419E6"/>
                    </a:solidFill>
                    <a:round/>
                    <a:headEnd type="arrow" w="med" len="med"/>
                    <a:tailEnd/>
                  </a:ln>
                </p:spPr>
              </p:cxnSp>
              <p:sp>
                <p:nvSpPr>
                  <p:cNvPr id="189" name="TextBox 211"/>
                  <p:cNvSpPr txBox="1">
                    <a:spLocks noChangeArrowheads="1"/>
                  </p:cNvSpPr>
                  <p:nvPr/>
                </p:nvSpPr>
                <p:spPr bwMode="auto">
                  <a:xfrm>
                    <a:off x="546" y="2350"/>
                    <a:ext cx="909" cy="262"/>
                  </a:xfrm>
                  <a:prstGeom prst="rect">
                    <a:avLst/>
                  </a:prstGeom>
                  <a:noFill/>
                  <a:ln w="9525">
                    <a:noFill/>
                    <a:miter lim="800000"/>
                    <a:headEnd/>
                    <a:tailEnd/>
                  </a:ln>
                </p:spPr>
                <p:txBody>
                  <a:bodyPr wrap="square">
                    <a:spAutoFit/>
                  </a:bodyPr>
                  <a:lstStyle/>
                  <a:p>
                    <a:r>
                      <a:rPr lang="en-US" sz="1300" dirty="0">
                        <a:latin typeface="Verdana" pitchFamily="34" charset="0"/>
                      </a:rPr>
                      <a:t>taught by</a:t>
                    </a:r>
                  </a:p>
                </p:txBody>
              </p:sp>
              <p:cxnSp>
                <p:nvCxnSpPr>
                  <p:cNvPr id="190" name="Straight Arrow Connector 213"/>
                  <p:cNvCxnSpPr>
                    <a:cxnSpLocks noChangeShapeType="1"/>
                  </p:cNvCxnSpPr>
                  <p:nvPr/>
                </p:nvCxnSpPr>
                <p:spPr bwMode="auto">
                  <a:xfrm flipV="1">
                    <a:off x="783" y="2590"/>
                    <a:ext cx="96" cy="624"/>
                  </a:xfrm>
                  <a:prstGeom prst="straightConnector1">
                    <a:avLst/>
                  </a:prstGeom>
                  <a:noFill/>
                  <a:ln w="28575" algn="ctr">
                    <a:solidFill>
                      <a:srgbClr val="1419E6"/>
                    </a:solidFill>
                    <a:round/>
                    <a:headEnd/>
                    <a:tailEnd/>
                  </a:ln>
                </p:spPr>
              </p:cxnSp>
              <p:cxnSp>
                <p:nvCxnSpPr>
                  <p:cNvPr id="191" name="Straight Arrow Connector 220"/>
                  <p:cNvCxnSpPr>
                    <a:cxnSpLocks noChangeShapeType="1"/>
                  </p:cNvCxnSpPr>
                  <p:nvPr/>
                </p:nvCxnSpPr>
                <p:spPr bwMode="auto">
                  <a:xfrm flipH="1">
                    <a:off x="831" y="2974"/>
                    <a:ext cx="240" cy="240"/>
                  </a:xfrm>
                  <a:prstGeom prst="straightConnector1">
                    <a:avLst/>
                  </a:prstGeom>
                  <a:noFill/>
                  <a:ln w="28575" algn="ctr">
                    <a:solidFill>
                      <a:schemeClr val="accent1"/>
                    </a:solidFill>
                    <a:round/>
                    <a:headEnd/>
                    <a:tailEnd type="arrow" w="med" len="med"/>
                  </a:ln>
                </p:spPr>
              </p:cxnSp>
              <p:sp>
                <p:nvSpPr>
                  <p:cNvPr id="192" name="TextBox 250"/>
                  <p:cNvSpPr txBox="1">
                    <a:spLocks noChangeArrowheads="1"/>
                  </p:cNvSpPr>
                  <p:nvPr/>
                </p:nvSpPr>
                <p:spPr bwMode="auto">
                  <a:xfrm>
                    <a:off x="111" y="4222"/>
                    <a:ext cx="1008" cy="262"/>
                  </a:xfrm>
                  <a:prstGeom prst="rect">
                    <a:avLst/>
                  </a:prstGeom>
                  <a:noFill/>
                  <a:ln w="9525">
                    <a:noFill/>
                    <a:miter lim="800000"/>
                    <a:headEnd/>
                    <a:tailEnd/>
                  </a:ln>
                </p:spPr>
                <p:txBody>
                  <a:bodyPr>
                    <a:spAutoFit/>
                  </a:bodyPr>
                  <a:lstStyle/>
                  <a:p>
                    <a:r>
                      <a:rPr lang="en-US" sz="1300" dirty="0">
                        <a:latin typeface="Verdana" pitchFamily="34" charset="0"/>
                      </a:rPr>
                      <a:t>featured in</a:t>
                    </a:r>
                  </a:p>
                </p:txBody>
              </p:sp>
              <p:cxnSp>
                <p:nvCxnSpPr>
                  <p:cNvPr id="193" name="Straight Connector 252"/>
                  <p:cNvCxnSpPr>
                    <a:cxnSpLocks noChangeShapeType="1"/>
                  </p:cNvCxnSpPr>
                  <p:nvPr/>
                </p:nvCxnSpPr>
                <p:spPr bwMode="auto">
                  <a:xfrm flipH="1">
                    <a:off x="687" y="2974"/>
                    <a:ext cx="1200" cy="1296"/>
                  </a:xfrm>
                  <a:prstGeom prst="line">
                    <a:avLst/>
                  </a:prstGeom>
                  <a:noFill/>
                  <a:ln w="28575" algn="ctr">
                    <a:solidFill>
                      <a:schemeClr val="accent1"/>
                    </a:solidFill>
                    <a:round/>
                    <a:headEnd/>
                    <a:tailEnd/>
                  </a:ln>
                </p:spPr>
              </p:cxnSp>
              <p:cxnSp>
                <p:nvCxnSpPr>
                  <p:cNvPr id="194" name="Straight Arrow Connector 254"/>
                  <p:cNvCxnSpPr>
                    <a:cxnSpLocks noChangeShapeType="1"/>
                  </p:cNvCxnSpPr>
                  <p:nvPr/>
                </p:nvCxnSpPr>
                <p:spPr bwMode="auto">
                  <a:xfrm>
                    <a:off x="687" y="4414"/>
                    <a:ext cx="1104" cy="288"/>
                  </a:xfrm>
                  <a:prstGeom prst="straightConnector1">
                    <a:avLst/>
                  </a:prstGeom>
                  <a:noFill/>
                  <a:ln w="28575" algn="ctr">
                    <a:solidFill>
                      <a:schemeClr val="accent1"/>
                    </a:solidFill>
                    <a:round/>
                    <a:headEnd/>
                    <a:tailEnd type="arrow" w="med" len="med"/>
                  </a:ln>
                </p:spPr>
              </p:cxnSp>
              <p:sp>
                <p:nvSpPr>
                  <p:cNvPr id="195" name="TextBox 257"/>
                  <p:cNvSpPr txBox="1">
                    <a:spLocks noChangeArrowheads="1"/>
                  </p:cNvSpPr>
                  <p:nvPr/>
                </p:nvSpPr>
                <p:spPr bwMode="auto">
                  <a:xfrm>
                    <a:off x="1215" y="3934"/>
                    <a:ext cx="833" cy="441"/>
                  </a:xfrm>
                  <a:prstGeom prst="rect">
                    <a:avLst/>
                  </a:prstGeom>
                  <a:noFill/>
                  <a:ln w="9525">
                    <a:noFill/>
                    <a:miter lim="800000"/>
                    <a:headEnd/>
                    <a:tailEnd/>
                  </a:ln>
                </p:spPr>
                <p:txBody>
                  <a:bodyPr wrap="square">
                    <a:spAutoFit/>
                  </a:bodyPr>
                  <a:lstStyle/>
                  <a:p>
                    <a:r>
                      <a:rPr lang="en-US" sz="1300" dirty="0">
                        <a:latin typeface="Verdana" pitchFamily="34" charset="0"/>
                      </a:rPr>
                      <a:t>features person</a:t>
                    </a:r>
                  </a:p>
                </p:txBody>
              </p:sp>
              <p:cxnSp>
                <p:nvCxnSpPr>
                  <p:cNvPr id="196" name="Straight Arrow Connector 258"/>
                  <p:cNvCxnSpPr>
                    <a:cxnSpLocks noChangeShapeType="1"/>
                  </p:cNvCxnSpPr>
                  <p:nvPr/>
                </p:nvCxnSpPr>
                <p:spPr bwMode="auto">
                  <a:xfrm flipH="1">
                    <a:off x="1455" y="3022"/>
                    <a:ext cx="480" cy="960"/>
                  </a:xfrm>
                  <a:prstGeom prst="straightConnector1">
                    <a:avLst/>
                  </a:prstGeom>
                  <a:noFill/>
                  <a:ln w="28575" algn="ctr">
                    <a:solidFill>
                      <a:srgbClr val="1419E6"/>
                    </a:solidFill>
                    <a:round/>
                    <a:headEnd type="arrow" w="med" len="med"/>
                    <a:tailEnd/>
                  </a:ln>
                </p:spPr>
              </p:cxnSp>
              <p:cxnSp>
                <p:nvCxnSpPr>
                  <p:cNvPr id="197" name="Straight Arrow Connector 265"/>
                  <p:cNvCxnSpPr>
                    <a:cxnSpLocks noChangeShapeType="1"/>
                  </p:cNvCxnSpPr>
                  <p:nvPr/>
                </p:nvCxnSpPr>
                <p:spPr bwMode="auto">
                  <a:xfrm>
                    <a:off x="1503" y="4318"/>
                    <a:ext cx="288" cy="336"/>
                  </a:xfrm>
                  <a:prstGeom prst="straightConnector1">
                    <a:avLst/>
                  </a:prstGeom>
                  <a:noFill/>
                  <a:ln w="28575" algn="ctr">
                    <a:solidFill>
                      <a:srgbClr val="1419E6"/>
                    </a:solidFill>
                    <a:round/>
                    <a:headEnd/>
                    <a:tailEnd/>
                  </a:ln>
                </p:spPr>
              </p:cxnSp>
              <p:cxnSp>
                <p:nvCxnSpPr>
                  <p:cNvPr id="198" name="Straight Connector 281"/>
                  <p:cNvCxnSpPr>
                    <a:cxnSpLocks noChangeShapeType="1"/>
                  </p:cNvCxnSpPr>
                  <p:nvPr/>
                </p:nvCxnSpPr>
                <p:spPr bwMode="auto">
                  <a:xfrm>
                    <a:off x="2511" y="3790"/>
                    <a:ext cx="96" cy="432"/>
                  </a:xfrm>
                  <a:prstGeom prst="line">
                    <a:avLst/>
                  </a:prstGeom>
                  <a:noFill/>
                  <a:ln w="28575" algn="ctr">
                    <a:solidFill>
                      <a:schemeClr val="accent1"/>
                    </a:solidFill>
                    <a:round/>
                    <a:headEnd/>
                    <a:tailEnd/>
                  </a:ln>
                </p:spPr>
              </p:cxnSp>
            </p:grpSp>
          </p:grpSp>
        </p:grpSp>
      </p:grpSp>
      <p:sp>
        <p:nvSpPr>
          <p:cNvPr id="73" name="Title 1"/>
          <p:cNvSpPr txBox="1">
            <a:spLocks/>
          </p:cNvSpPr>
          <p:nvPr/>
        </p:nvSpPr>
        <p:spPr>
          <a:xfrm>
            <a:off x="152400" y="533400"/>
            <a:ext cx="7772400" cy="533400"/>
          </a:xfrm>
          <a:prstGeom prst="rect">
            <a:avLst/>
          </a:prstGeom>
        </p:spPr>
        <p:txBody>
          <a:bodyPr anchor="ctr"/>
          <a:lstStyle/>
          <a:p>
            <a:pPr fontAlgn="auto">
              <a:spcAft>
                <a:spcPts val="0"/>
              </a:spcAft>
              <a:defRPr/>
            </a:pPr>
            <a:r>
              <a:rPr lang="en-US" sz="4000" dirty="0">
                <a:latin typeface="Palatino Linotype" pitchFamily="18" charset="0"/>
                <a:ea typeface="+mj-ea"/>
                <a:cs typeface="+mj-cs"/>
              </a:rPr>
              <a:t>Storing Data in VIVO</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5900" y="508000"/>
            <a:ext cx="8610600" cy="1143000"/>
          </a:xfrm>
        </p:spPr>
        <p:txBody>
          <a:bodyPr rtlCol="0">
            <a:noAutofit/>
          </a:bodyPr>
          <a:lstStyle/>
          <a:p>
            <a:pPr algn="l" fontAlgn="auto">
              <a:spcAft>
                <a:spcPts val="0"/>
              </a:spcAft>
              <a:defRPr/>
            </a:pPr>
            <a:r>
              <a:rPr lang="en-US" sz="3600" dirty="0" smtClean="0"/>
              <a:t>VIVO enables authoritative data about researchers to join the Linked Data cloud</a:t>
            </a:r>
            <a:endParaRPr lang="en-US" sz="3600" dirty="0"/>
          </a:p>
        </p:txBody>
      </p:sp>
      <p:pic>
        <p:nvPicPr>
          <p:cNvPr id="5" name="Picture 4" descr="LOD.TBL.TED.img17.png"/>
          <p:cNvPicPr>
            <a:picLocks noChangeAspect="1"/>
          </p:cNvPicPr>
          <p:nvPr/>
        </p:nvPicPr>
        <p:blipFill>
          <a:blip r:embed="rId3" cstate="print"/>
          <a:stretch>
            <a:fillRect/>
          </a:stretch>
        </p:blipFill>
        <p:spPr>
          <a:xfrm>
            <a:off x="0" y="2019300"/>
            <a:ext cx="9144000" cy="5143500"/>
          </a:xfrm>
          <a:prstGeom prst="rect">
            <a:avLst/>
          </a:prstGeom>
        </p:spPr>
      </p:pic>
      <p:sp>
        <p:nvSpPr>
          <p:cNvPr id="7" name="Rectangle 6"/>
          <p:cNvSpPr/>
          <p:nvPr/>
        </p:nvSpPr>
        <p:spPr>
          <a:xfrm>
            <a:off x="228600" y="6553200"/>
            <a:ext cx="4572000" cy="461665"/>
          </a:xfrm>
          <a:prstGeom prst="rect">
            <a:avLst/>
          </a:prstGeom>
        </p:spPr>
        <p:txBody>
          <a:bodyPr>
            <a:spAutoFit/>
          </a:bodyPr>
          <a:lstStyle/>
          <a:p>
            <a:r>
              <a:rPr lang="en-US" sz="1200" dirty="0" smtClean="0">
                <a:solidFill>
                  <a:schemeClr val="bg1"/>
                </a:solidFill>
              </a:rPr>
              <a:t>Tim Berners-Lee, http://www.w3.org/2009/Talks/0204-ted-tbl</a:t>
            </a:r>
          </a:p>
          <a:p>
            <a:endParaRPr lang="en-US" sz="1200"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190500" y="241300"/>
            <a:ext cx="8229600" cy="1143000"/>
          </a:xfrm>
        </p:spPr>
        <p:txBody>
          <a:bodyPr/>
          <a:lstStyle/>
          <a:p>
            <a:pPr algn="l"/>
            <a:r>
              <a:rPr lang="en-US" sz="3600" dirty="0" smtClean="0"/>
              <a:t>Linked Data principles (Tim Berners-Lee)</a:t>
            </a:r>
          </a:p>
        </p:txBody>
      </p:sp>
      <p:sp>
        <p:nvSpPr>
          <p:cNvPr id="3" name="Content Placeholder 2"/>
          <p:cNvSpPr>
            <a:spLocks noGrp="1"/>
          </p:cNvSpPr>
          <p:nvPr>
            <p:ph idx="4294967295"/>
          </p:nvPr>
        </p:nvSpPr>
        <p:spPr>
          <a:xfrm>
            <a:off x="304800" y="1600200"/>
            <a:ext cx="8229600" cy="3581400"/>
          </a:xfrm>
          <a:solidFill>
            <a:schemeClr val="accent1">
              <a:lumMod val="40000"/>
              <a:lumOff val="60000"/>
            </a:schemeClr>
          </a:solidFill>
        </p:spPr>
        <p:txBody>
          <a:bodyPr rtlCol="0">
            <a:normAutofit/>
          </a:bodyPr>
          <a:lstStyle/>
          <a:p>
            <a:pPr lvl="1" fontAlgn="auto">
              <a:spcAft>
                <a:spcPts val="0"/>
              </a:spcAft>
              <a:buClr>
                <a:srgbClr val="27AAE1"/>
              </a:buClr>
              <a:buFont typeface="Wingdings" pitchFamily="2" charset="2"/>
              <a:buChar char="§"/>
              <a:defRPr/>
            </a:pPr>
            <a:r>
              <a:rPr lang="en-US" dirty="0" smtClean="0"/>
              <a:t>Use </a:t>
            </a:r>
            <a:r>
              <a:rPr lang="en-US" dirty="0" err="1" smtClean="0"/>
              <a:t>URIs</a:t>
            </a:r>
            <a:r>
              <a:rPr lang="en-US" dirty="0" smtClean="0"/>
              <a:t> as names for things </a:t>
            </a:r>
          </a:p>
          <a:p>
            <a:pPr lvl="1" fontAlgn="auto">
              <a:spcAft>
                <a:spcPts val="0"/>
              </a:spcAft>
              <a:buClr>
                <a:srgbClr val="27AAE1"/>
              </a:buClr>
              <a:buFont typeface="Wingdings" pitchFamily="2" charset="2"/>
              <a:buChar char="§"/>
              <a:defRPr/>
            </a:pPr>
            <a:r>
              <a:rPr lang="en-US" dirty="0" smtClean="0"/>
              <a:t>Use HTTP </a:t>
            </a:r>
            <a:r>
              <a:rPr lang="en-US" dirty="0" err="1" smtClean="0"/>
              <a:t>URIs</a:t>
            </a:r>
            <a:r>
              <a:rPr lang="en-US" dirty="0" smtClean="0"/>
              <a:t> so that people can look up those names</a:t>
            </a:r>
          </a:p>
          <a:p>
            <a:pPr lvl="1" fontAlgn="auto">
              <a:spcAft>
                <a:spcPts val="0"/>
              </a:spcAft>
              <a:buClr>
                <a:srgbClr val="27AAE1"/>
              </a:buClr>
              <a:buFont typeface="Wingdings" pitchFamily="2" charset="2"/>
              <a:buChar char="§"/>
              <a:defRPr/>
            </a:pPr>
            <a:r>
              <a:rPr lang="en-US" dirty="0" smtClean="0"/>
              <a:t>When someone looks up a URI, provide useful information, using standards (RDF, SPARQL) </a:t>
            </a:r>
          </a:p>
          <a:p>
            <a:pPr lvl="1" fontAlgn="auto">
              <a:spcAft>
                <a:spcPts val="0"/>
              </a:spcAft>
              <a:buClr>
                <a:srgbClr val="27AAE1"/>
              </a:buClr>
              <a:buFont typeface="Wingdings" pitchFamily="2" charset="2"/>
              <a:buChar char="§"/>
              <a:defRPr/>
            </a:pPr>
            <a:r>
              <a:rPr lang="en-US" dirty="0" smtClean="0"/>
              <a:t>Include links to other </a:t>
            </a:r>
            <a:r>
              <a:rPr lang="en-US" dirty="0" err="1" smtClean="0"/>
              <a:t>URIs</a:t>
            </a:r>
            <a:r>
              <a:rPr lang="en-US" dirty="0" smtClean="0"/>
              <a:t> so that people can discover more things</a:t>
            </a:r>
          </a:p>
        </p:txBody>
      </p:sp>
      <p:sp>
        <p:nvSpPr>
          <p:cNvPr id="4" name="TextBox 3"/>
          <p:cNvSpPr txBox="1"/>
          <p:nvPr/>
        </p:nvSpPr>
        <p:spPr>
          <a:xfrm>
            <a:off x="1600200" y="5706070"/>
            <a:ext cx="5638800" cy="923330"/>
          </a:xfrm>
          <a:prstGeom prst="rect">
            <a:avLst/>
          </a:prstGeom>
          <a:noFill/>
        </p:spPr>
        <p:txBody>
          <a:bodyPr wrap="square" rtlCol="0">
            <a:spAutoFit/>
          </a:bodyPr>
          <a:lstStyle/>
          <a:p>
            <a:pPr lvl="1" algn="ctr" fontAlgn="auto">
              <a:spcAft>
                <a:spcPts val="0"/>
              </a:spcAft>
              <a:defRPr/>
            </a:pPr>
            <a:r>
              <a:rPr lang="en-US" dirty="0" smtClean="0"/>
              <a:t>http://www.w3.org/DesignIssues/LinkedData.html</a:t>
            </a:r>
          </a:p>
          <a:p>
            <a:pPr lvl="1" algn="ctr" fontAlgn="auto">
              <a:spcAft>
                <a:spcPts val="0"/>
              </a:spcAft>
              <a:defRPr/>
            </a:pPr>
            <a:r>
              <a:rPr lang="en-US" dirty="0" smtClean="0"/>
              <a:t>http://linkeddata.org</a:t>
            </a:r>
          </a:p>
          <a:p>
            <a:pPr algn="ctr"/>
            <a:endParaRPr lang="en-US" dirty="0"/>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Conlon.ufl4.png"/>
          <p:cNvPicPr>
            <a:picLocks noChangeAspect="1"/>
          </p:cNvPicPr>
          <p:nvPr/>
        </p:nvPicPr>
        <p:blipFill>
          <a:blip r:embed="rId3"/>
          <a:srcRect b="16563"/>
          <a:stretch>
            <a:fillRect/>
          </a:stretch>
        </p:blipFill>
        <p:spPr>
          <a:xfrm>
            <a:off x="885632" y="1143000"/>
            <a:ext cx="7572568" cy="5722098"/>
          </a:xfrm>
          <a:prstGeom prst="rect">
            <a:avLst/>
          </a:prstGeom>
        </p:spPr>
      </p:pic>
      <p:sp>
        <p:nvSpPr>
          <p:cNvPr id="7" name="Title 1"/>
          <p:cNvSpPr txBox="1">
            <a:spLocks/>
          </p:cNvSpPr>
          <p:nvPr/>
        </p:nvSpPr>
        <p:spPr bwMode="auto">
          <a:xfrm>
            <a:off x="1778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noProof="0" dirty="0" smtClean="0">
                <a:ln>
                  <a:noFill/>
                </a:ln>
                <a:solidFill>
                  <a:schemeClr val="tx1"/>
                </a:solidFill>
                <a:effectLst/>
                <a:uLnTx/>
                <a:uFillTx/>
                <a:latin typeface="+mj-lt"/>
                <a:ea typeface="+mj-ea"/>
                <a:cs typeface="+mj-cs"/>
              </a:rPr>
              <a:t>Mike Conlon’s VIVO profile</a:t>
            </a:r>
            <a:endParaRPr kumimoji="0" lang="en-US" sz="36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Conlon.ufl4.png"/>
          <p:cNvPicPr>
            <a:picLocks noChangeAspect="1"/>
          </p:cNvPicPr>
          <p:nvPr/>
        </p:nvPicPr>
        <p:blipFill>
          <a:blip r:embed="rId3"/>
          <a:stretch>
            <a:fillRect/>
          </a:stretch>
        </p:blipFill>
        <p:spPr>
          <a:xfrm>
            <a:off x="123632" y="1219200"/>
            <a:ext cx="7572568" cy="6858000"/>
          </a:xfrm>
          <a:prstGeom prst="rect">
            <a:avLst/>
          </a:prstGeom>
        </p:spPr>
      </p:pic>
      <p:sp>
        <p:nvSpPr>
          <p:cNvPr id="7" name="Title 1"/>
          <p:cNvSpPr txBox="1">
            <a:spLocks/>
          </p:cNvSpPr>
          <p:nvPr/>
        </p:nvSpPr>
        <p:spPr bwMode="auto">
          <a:xfrm>
            <a:off x="2159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Mike Conlon’s VIVO profile as Linked Data</a:t>
            </a:r>
          </a:p>
        </p:txBody>
      </p:sp>
      <p:pic>
        <p:nvPicPr>
          <p:cNvPr id="11" name="Picture 10" descr="Conlon.marbles5.png"/>
          <p:cNvPicPr>
            <a:picLocks noChangeAspect="1"/>
          </p:cNvPicPr>
          <p:nvPr/>
        </p:nvPicPr>
        <p:blipFill>
          <a:blip r:embed="rId4"/>
          <a:stretch>
            <a:fillRect/>
          </a:stretch>
        </p:blipFill>
        <p:spPr>
          <a:xfrm>
            <a:off x="4648200" y="1193800"/>
            <a:ext cx="4359797" cy="6858000"/>
          </a:xfrm>
          <a:prstGeom prst="rect">
            <a:avLst/>
          </a:prstGeom>
          <a:ln w="38100" cap="flat" cmpd="sng" algn="ctr">
            <a:solidFill>
              <a:schemeClr val="accent1">
                <a:lumMod val="75000"/>
              </a:schemeClr>
            </a:solidFill>
            <a:prstDash val="solid"/>
            <a:round/>
            <a:headEnd type="none" w="med" len="med"/>
            <a:tailEnd type="none" w="med" len="med"/>
          </a:ln>
        </p:spPr>
      </p:pic>
      <p:sp>
        <p:nvSpPr>
          <p:cNvPr id="10" name="Rounded Rectangle 9"/>
          <p:cNvSpPr/>
          <p:nvPr/>
        </p:nvSpPr>
        <p:spPr>
          <a:xfrm>
            <a:off x="1905000" y="1219200"/>
            <a:ext cx="5410200" cy="342900"/>
          </a:xfrm>
          <a:prstGeom prst="roundRect">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203200" y="342900"/>
            <a:ext cx="8839200" cy="919162"/>
          </a:xfrm>
        </p:spPr>
        <p:txBody>
          <a:bodyPr/>
          <a:lstStyle/>
          <a:p>
            <a:pPr algn="l"/>
            <a:r>
              <a:rPr lang="en-US" sz="3600" dirty="0" smtClean="0"/>
              <a:t>Challenges in the semantic approach</a:t>
            </a:r>
          </a:p>
        </p:txBody>
      </p:sp>
      <p:sp>
        <p:nvSpPr>
          <p:cNvPr id="7" name="TextBox 6"/>
          <p:cNvSpPr txBox="1"/>
          <p:nvPr/>
        </p:nvSpPr>
        <p:spPr>
          <a:xfrm>
            <a:off x="1447800" y="6477000"/>
            <a:ext cx="6098695" cy="276999"/>
          </a:xfrm>
          <a:prstGeom prst="rect">
            <a:avLst/>
          </a:prstGeom>
          <a:noFill/>
        </p:spPr>
        <p:txBody>
          <a:bodyPr wrap="none" rtlCol="0">
            <a:spAutoFit/>
          </a:bodyPr>
          <a:lstStyle/>
          <a:p>
            <a:r>
              <a:rPr lang="en-US" sz="1200" dirty="0" smtClean="0"/>
              <a:t>Jim </a:t>
            </a:r>
            <a:r>
              <a:rPr lang="en-US" sz="1200" dirty="0" err="1" smtClean="0"/>
              <a:t>Hendler</a:t>
            </a:r>
            <a:r>
              <a:rPr lang="en-US" sz="1200" dirty="0" smtClean="0"/>
              <a:t>, 1997 or 1998, http://</a:t>
            </a:r>
            <a:r>
              <a:rPr lang="en-US" sz="1200" dirty="0" err="1" smtClean="0"/>
              <a:t>www.cs.rpi.edu/~hendler/LittleSemanticsWeb.html</a:t>
            </a:r>
            <a:endParaRPr lang="en-US" sz="1200" dirty="0"/>
          </a:p>
        </p:txBody>
      </p:sp>
      <p:pic>
        <p:nvPicPr>
          <p:cNvPr id="6" name="Picture 5" descr="Shoe-Shirt.jpg"/>
          <p:cNvPicPr>
            <a:picLocks noChangeAspect="1"/>
          </p:cNvPicPr>
          <p:nvPr/>
        </p:nvPicPr>
        <p:blipFill>
          <a:blip r:embed="rId3" cstate="print">
            <a:alphaModFix amt="22000"/>
          </a:blip>
          <a:srcRect l="12690" t="21114" r="17983" b="18678"/>
          <a:stretch>
            <a:fillRect/>
          </a:stretch>
        </p:blipFill>
        <p:spPr>
          <a:xfrm>
            <a:off x="0" y="1098623"/>
            <a:ext cx="9136626" cy="4578277"/>
          </a:xfrm>
          <a:prstGeom prst="rect">
            <a:avLst/>
          </a:prstGeom>
        </p:spPr>
      </p:pic>
      <p:sp>
        <p:nvSpPr>
          <p:cNvPr id="3" name="Content Placeholder 2"/>
          <p:cNvSpPr>
            <a:spLocks noGrp="1"/>
          </p:cNvSpPr>
          <p:nvPr>
            <p:ph idx="4294967295"/>
          </p:nvPr>
        </p:nvSpPr>
        <p:spPr>
          <a:xfrm>
            <a:off x="304800" y="1676400"/>
            <a:ext cx="3429000" cy="3200400"/>
          </a:xfrm>
          <a:solidFill>
            <a:schemeClr val="bg2">
              <a:alpha val="50000"/>
            </a:schemeClr>
          </a:solidFill>
        </p:spPr>
        <p:txBody>
          <a:bodyPr numCol="1" spcCol="0" rtlCol="0">
            <a:normAutofit/>
          </a:bodyPr>
          <a:lstStyle/>
          <a:p>
            <a:pPr fontAlgn="auto">
              <a:spcAft>
                <a:spcPts val="0"/>
              </a:spcAft>
              <a:buClr>
                <a:srgbClr val="27AAE1"/>
              </a:buClr>
              <a:buFont typeface="Wingdings" pitchFamily="2" charset="2"/>
              <a:buChar char="§"/>
              <a:defRPr/>
            </a:pPr>
            <a:r>
              <a:rPr lang="en-US" sz="2800" dirty="0" smtClean="0"/>
              <a:t>Granularity levels</a:t>
            </a:r>
          </a:p>
          <a:p>
            <a:pPr fontAlgn="auto">
              <a:spcAft>
                <a:spcPts val="0"/>
              </a:spcAft>
              <a:buClr>
                <a:srgbClr val="27AAE1"/>
              </a:buClr>
              <a:buFont typeface="Wingdings" pitchFamily="2" charset="2"/>
              <a:buChar char="§"/>
              <a:defRPr/>
            </a:pPr>
            <a:r>
              <a:rPr lang="en-US" sz="2800" dirty="0" smtClean="0"/>
              <a:t>Terminologies</a:t>
            </a:r>
          </a:p>
          <a:p>
            <a:pPr fontAlgn="auto">
              <a:spcAft>
                <a:spcPts val="0"/>
              </a:spcAft>
              <a:buClr>
                <a:srgbClr val="27AAE1"/>
              </a:buClr>
              <a:buFont typeface="Wingdings" pitchFamily="2" charset="2"/>
              <a:buChar char="§"/>
              <a:defRPr/>
            </a:pPr>
            <a:r>
              <a:rPr lang="en-US" sz="2800" dirty="0" smtClean="0"/>
              <a:t>Scalability</a:t>
            </a:r>
          </a:p>
          <a:p>
            <a:pPr fontAlgn="auto">
              <a:spcAft>
                <a:spcPts val="0"/>
              </a:spcAft>
              <a:buClr>
                <a:srgbClr val="27AAE1"/>
              </a:buClr>
              <a:buFont typeface="Wingdings" pitchFamily="2" charset="2"/>
              <a:buChar char="§"/>
              <a:defRPr/>
            </a:pPr>
            <a:r>
              <a:rPr lang="en-US" sz="2800" dirty="0" smtClean="0"/>
              <a:t>Disambiguation</a:t>
            </a:r>
          </a:p>
          <a:p>
            <a:pPr fontAlgn="auto">
              <a:spcAft>
                <a:spcPts val="0"/>
              </a:spcAft>
              <a:buClr>
                <a:srgbClr val="27AAE1"/>
              </a:buClr>
              <a:buFont typeface="Wingdings" pitchFamily="2" charset="2"/>
              <a:buChar char="§"/>
              <a:defRPr/>
            </a:pPr>
            <a:r>
              <a:rPr lang="en-US" sz="2800" dirty="0" smtClean="0"/>
              <a:t>Provenance</a:t>
            </a:r>
          </a:p>
          <a:p>
            <a:pPr fontAlgn="auto">
              <a:spcAft>
                <a:spcPts val="0"/>
              </a:spcAft>
              <a:buClr>
                <a:srgbClr val="27AAE1"/>
              </a:buClr>
              <a:buFont typeface="Wingdings" pitchFamily="2" charset="2"/>
              <a:buChar char="§"/>
              <a:defRPr/>
            </a:pPr>
            <a:r>
              <a:rPr lang="en-US" sz="2800" dirty="0" smtClean="0"/>
              <a:t>Temporality</a:t>
            </a:r>
          </a:p>
        </p:txBody>
      </p:sp>
      <p:sp>
        <p:nvSpPr>
          <p:cNvPr id="9" name="Rounded Rectangle 8"/>
          <p:cNvSpPr/>
          <p:nvPr/>
        </p:nvSpPr>
        <p:spPr>
          <a:xfrm>
            <a:off x="3352800" y="3962400"/>
            <a:ext cx="5181600" cy="2362200"/>
          </a:xfrm>
          <a:prstGeom prst="roundRect">
            <a:avLst/>
          </a:prstGeom>
          <a:solidFill>
            <a:srgbClr val="C0E7F6">
              <a:alpha val="85000"/>
            </a:srgbClr>
          </a:solidFill>
          <a:ln>
            <a:solidFill>
              <a:schemeClr val="accent1">
                <a:shade val="95000"/>
                <a:satMod val="105000"/>
                <a:alpha val="28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342900" lvl="0" indent="-342900" fontAlgn="auto">
              <a:spcBef>
                <a:spcPct val="20000"/>
              </a:spcBef>
              <a:spcAft>
                <a:spcPts val="0"/>
              </a:spcAft>
              <a:buClr>
                <a:srgbClr val="27AAE1"/>
              </a:buClr>
              <a:defRPr/>
            </a:pPr>
            <a:r>
              <a:rPr lang="en-US" sz="2800" dirty="0" smtClean="0">
                <a:solidFill>
                  <a:schemeClr val="tx1"/>
                </a:solidFill>
              </a:rPr>
              <a:t>VIVO approach</a:t>
            </a:r>
          </a:p>
          <a:p>
            <a:pPr marL="342900" lvl="0" indent="-342900" fontAlgn="auto">
              <a:spcBef>
                <a:spcPct val="20000"/>
              </a:spcBef>
              <a:spcAft>
                <a:spcPts val="0"/>
              </a:spcAft>
              <a:buClr>
                <a:srgbClr val="27AAE1"/>
              </a:buClr>
              <a:buFont typeface="Wingdings" pitchFamily="2" charset="2"/>
              <a:buChar char="§"/>
              <a:defRPr/>
            </a:pPr>
            <a:r>
              <a:rPr lang="en-US" sz="2200" dirty="0" smtClean="0">
                <a:solidFill>
                  <a:schemeClr val="tx1"/>
                </a:solidFill>
              </a:rPr>
              <a:t>Make it easy to enter structured data</a:t>
            </a:r>
          </a:p>
          <a:p>
            <a:pPr marL="342900" lvl="0" indent="-342900" fontAlgn="auto">
              <a:spcBef>
                <a:spcPct val="20000"/>
              </a:spcBef>
              <a:spcAft>
                <a:spcPts val="0"/>
              </a:spcAft>
              <a:buClr>
                <a:srgbClr val="27AAE1"/>
              </a:buClr>
              <a:buFont typeface="Wingdings" pitchFamily="2" charset="2"/>
              <a:buChar char="§"/>
              <a:defRPr/>
            </a:pPr>
            <a:r>
              <a:rPr lang="en-US" sz="2200" dirty="0" smtClean="0">
                <a:solidFill>
                  <a:schemeClr val="tx1"/>
                </a:solidFill>
              </a:rPr>
              <a:t>Address trust via authoritative sources</a:t>
            </a:r>
          </a:p>
          <a:p>
            <a:pPr marL="342900" lvl="0" indent="-342900" fontAlgn="auto">
              <a:spcBef>
                <a:spcPct val="20000"/>
              </a:spcBef>
              <a:spcAft>
                <a:spcPts val="0"/>
              </a:spcAft>
              <a:buClr>
                <a:srgbClr val="27AAE1"/>
              </a:buClr>
              <a:buFont typeface="Wingdings" pitchFamily="2" charset="2"/>
              <a:buChar char="§"/>
              <a:defRPr/>
            </a:pPr>
            <a:r>
              <a:rPr lang="en-US" sz="2200" dirty="0" smtClean="0">
                <a:solidFill>
                  <a:schemeClr val="tx1"/>
                </a:solidFill>
              </a:rPr>
              <a:t>Address privacy via focus on public data</a:t>
            </a: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2"/>
          <p:cNvSpPr txBox="1">
            <a:spLocks/>
          </p:cNvSpPr>
          <p:nvPr/>
        </p:nvSpPr>
        <p:spPr>
          <a:xfrm>
            <a:off x="0" y="1676400"/>
            <a:ext cx="9144000" cy="4495800"/>
          </a:xfrm>
          <a:prstGeom prst="rect">
            <a:avLst/>
          </a:prstGeom>
        </p:spPr>
        <p:txBody>
          <a:bodyPr/>
          <a:lstStyle/>
          <a:p>
            <a:pPr marL="342900" indent="-342900" fontAlgn="auto">
              <a:spcBef>
                <a:spcPct val="20000"/>
              </a:spcBef>
              <a:spcAft>
                <a:spcPts val="0"/>
              </a:spcAft>
              <a:buClr>
                <a:schemeClr val="accent3"/>
              </a:buClr>
              <a:buFont typeface="Georgia"/>
              <a:buNone/>
              <a:defRPr/>
            </a:pPr>
            <a:endParaRPr lang="en-US" sz="1400" dirty="0">
              <a:latin typeface="Palatino Linotype" pitchFamily="18" charset="0"/>
              <a:cs typeface="+mn-cs"/>
            </a:endParaRPr>
          </a:p>
          <a:p>
            <a:pPr marL="342900" indent="-342900" fontAlgn="auto">
              <a:spcBef>
                <a:spcPct val="20000"/>
              </a:spcBef>
              <a:spcAft>
                <a:spcPts val="0"/>
              </a:spcAft>
              <a:buClr>
                <a:schemeClr val="accent3"/>
              </a:buClr>
              <a:defRPr/>
            </a:pPr>
            <a:r>
              <a:rPr lang="en-US" sz="1400" dirty="0" smtClean="0">
                <a:latin typeface="Palatino Linotype" pitchFamily="18" charset="0"/>
                <a:cs typeface="+mn-cs"/>
              </a:rPr>
              <a:t>	</a:t>
            </a:r>
            <a:r>
              <a:rPr lang="en-US" sz="1400" b="1" dirty="0" smtClean="0"/>
              <a:t>Cornell University</a:t>
            </a:r>
            <a:r>
              <a:rPr lang="en-US" sz="1400" dirty="0" smtClean="0"/>
              <a:t>: Dean </a:t>
            </a:r>
            <a:r>
              <a:rPr lang="en-US" sz="1400" dirty="0" err="1" smtClean="0"/>
              <a:t>Krafft</a:t>
            </a:r>
            <a:r>
              <a:rPr lang="en-US" sz="1400" dirty="0" smtClean="0"/>
              <a:t> (Cornell PI), </a:t>
            </a:r>
            <a:r>
              <a:rPr lang="en-US" sz="1400" dirty="0" err="1" smtClean="0"/>
              <a:t>Manolo</a:t>
            </a:r>
            <a:r>
              <a:rPr lang="en-US" sz="1400" dirty="0" smtClean="0"/>
              <a:t> </a:t>
            </a:r>
            <a:r>
              <a:rPr lang="en-US" sz="1400" dirty="0" err="1" smtClean="0"/>
              <a:t>Bevia</a:t>
            </a:r>
            <a:r>
              <a:rPr lang="en-US" sz="1400" dirty="0" smtClean="0"/>
              <a:t>, Jim Blake, Nick </a:t>
            </a:r>
            <a:r>
              <a:rPr lang="en-US" sz="1400" dirty="0" err="1" smtClean="0"/>
              <a:t>Cappadona</a:t>
            </a:r>
            <a:r>
              <a:rPr lang="en-US" sz="1400" dirty="0" smtClean="0"/>
              <a:t>, Brian Caruso, Jon Corson-</a:t>
            </a:r>
            <a:r>
              <a:rPr lang="en-US" sz="1400" dirty="0" err="1" smtClean="0"/>
              <a:t>Rikert</a:t>
            </a:r>
            <a:r>
              <a:rPr lang="en-US" sz="1400" dirty="0" smtClean="0"/>
              <a:t>, </a:t>
            </a:r>
            <a:r>
              <a:rPr lang="en-US" sz="1400" dirty="0" err="1" smtClean="0"/>
              <a:t>Elly</a:t>
            </a:r>
            <a:r>
              <a:rPr lang="en-US" sz="1400" dirty="0" smtClean="0"/>
              <a:t> Cramer, </a:t>
            </a:r>
            <a:r>
              <a:rPr lang="en-US" sz="1400" dirty="0" err="1" smtClean="0"/>
              <a:t>Medha</a:t>
            </a:r>
            <a:r>
              <a:rPr lang="en-US" sz="1400" dirty="0" smtClean="0"/>
              <a:t> </a:t>
            </a:r>
            <a:r>
              <a:rPr lang="en-US" sz="1400" dirty="0" err="1" smtClean="0"/>
              <a:t>Devare</a:t>
            </a:r>
            <a:r>
              <a:rPr lang="en-US" sz="1400" dirty="0" smtClean="0"/>
              <a:t>, Elizabeth Hines, Huda Khan, Brian Lowe, Joseph </a:t>
            </a:r>
            <a:r>
              <a:rPr lang="en-US" sz="1400" dirty="0" err="1" smtClean="0"/>
              <a:t>McEnerney</a:t>
            </a:r>
            <a:r>
              <a:rPr lang="en-US" sz="1400" dirty="0" smtClean="0"/>
              <a:t>, Holly </a:t>
            </a:r>
            <a:r>
              <a:rPr lang="en-US" sz="1400" dirty="0" err="1" smtClean="0"/>
              <a:t>Mistlebauer</a:t>
            </a:r>
            <a:r>
              <a:rPr lang="en-US" sz="1400" dirty="0" smtClean="0"/>
              <a:t>, Stella Mitchell, </a:t>
            </a:r>
            <a:r>
              <a:rPr lang="en-US" sz="1400" dirty="0" err="1" smtClean="0"/>
              <a:t>Anup</a:t>
            </a:r>
            <a:r>
              <a:rPr lang="en-US" sz="1400" dirty="0" smtClean="0"/>
              <a:t> </a:t>
            </a:r>
            <a:r>
              <a:rPr lang="en-US" sz="1400" dirty="0" err="1" smtClean="0"/>
              <a:t>Sawant</a:t>
            </a:r>
            <a:r>
              <a:rPr lang="en-US" sz="1400" dirty="0" smtClean="0"/>
              <a:t>, Christopher </a:t>
            </a:r>
            <a:r>
              <a:rPr lang="en-US" sz="1400" dirty="0" err="1" smtClean="0"/>
              <a:t>Westling</a:t>
            </a:r>
            <a:r>
              <a:rPr lang="en-US" sz="1400" dirty="0" smtClean="0"/>
              <a:t>, Rebecca </a:t>
            </a:r>
            <a:r>
              <a:rPr lang="en-US" sz="1400" dirty="0" err="1" smtClean="0"/>
              <a:t>Younes</a:t>
            </a:r>
            <a:r>
              <a:rPr lang="en-US" sz="1400" dirty="0" smtClean="0"/>
              <a:t>. </a:t>
            </a:r>
            <a:r>
              <a:rPr lang="en-US" sz="1400" b="1" dirty="0" smtClean="0"/>
              <a:t>University of Florida</a:t>
            </a:r>
            <a:r>
              <a:rPr lang="en-US" sz="1400" dirty="0" smtClean="0"/>
              <a:t>: Mike Conlon (VIVO and UF PI), Chris Barnes, Cecilia </a:t>
            </a:r>
            <a:r>
              <a:rPr lang="en-US" sz="1400" dirty="0" err="1" smtClean="0"/>
              <a:t>Botero</a:t>
            </a:r>
            <a:r>
              <a:rPr lang="en-US" sz="1400" dirty="0" smtClean="0"/>
              <a:t>, Kerry Britt, Erin Brooks, Amy Buhler, Ellie </a:t>
            </a:r>
            <a:r>
              <a:rPr lang="en-US" sz="1400" dirty="0" err="1" smtClean="0"/>
              <a:t>Bushhousen</a:t>
            </a:r>
            <a:r>
              <a:rPr lang="en-US" sz="1400" dirty="0" smtClean="0"/>
              <a:t>, Linda </a:t>
            </a:r>
            <a:r>
              <a:rPr lang="en-US" sz="1400" dirty="0" err="1" smtClean="0"/>
              <a:t>Butson</a:t>
            </a:r>
            <a:r>
              <a:rPr lang="en-US" sz="1400" dirty="0" smtClean="0"/>
              <a:t>, Chris Case, Christine </a:t>
            </a:r>
            <a:r>
              <a:rPr lang="en-US" sz="1400" dirty="0" err="1" smtClean="0"/>
              <a:t>Cogar</a:t>
            </a:r>
            <a:r>
              <a:rPr lang="en-US" sz="1400" dirty="0" smtClean="0"/>
              <a:t>, </a:t>
            </a:r>
            <a:r>
              <a:rPr lang="en-US" sz="1400" dirty="0" err="1" smtClean="0"/>
              <a:t>Valrie</a:t>
            </a:r>
            <a:r>
              <a:rPr lang="en-US" sz="1400" dirty="0" smtClean="0"/>
              <a:t> Davis, Mary Edwards, Nita </a:t>
            </a:r>
            <a:r>
              <a:rPr lang="en-US" sz="1400" dirty="0" err="1" smtClean="0"/>
              <a:t>Ferree</a:t>
            </a:r>
            <a:r>
              <a:rPr lang="en-US" sz="1400" dirty="0" smtClean="0"/>
              <a:t>, George Hack, Chris Haines, Rae </a:t>
            </a:r>
            <a:r>
              <a:rPr lang="en-US" sz="1400" dirty="0" err="1" smtClean="0"/>
              <a:t>Jesano</a:t>
            </a:r>
            <a:r>
              <a:rPr lang="en-US" sz="1400" dirty="0" smtClean="0"/>
              <a:t>, </a:t>
            </a:r>
            <a:r>
              <a:rPr lang="en-US" sz="1400" dirty="0" err="1" smtClean="0"/>
              <a:t>Margeaux</a:t>
            </a:r>
            <a:r>
              <a:rPr lang="en-US" sz="1400" dirty="0" smtClean="0"/>
              <a:t> Johnson, Sara </a:t>
            </a:r>
            <a:r>
              <a:rPr lang="en-US" sz="1400" dirty="0" err="1" smtClean="0"/>
              <a:t>Kreinest</a:t>
            </a:r>
            <a:r>
              <a:rPr lang="en-US" sz="1400" dirty="0" smtClean="0"/>
              <a:t>, Meghan </a:t>
            </a:r>
            <a:r>
              <a:rPr lang="en-US" sz="1400" dirty="0" err="1" smtClean="0"/>
              <a:t>Latorre</a:t>
            </a:r>
            <a:r>
              <a:rPr lang="en-US" sz="1400" dirty="0" smtClean="0"/>
              <a:t>, Yang Li, Paula </a:t>
            </a:r>
            <a:r>
              <a:rPr lang="en-US" sz="1400" dirty="0" err="1" smtClean="0"/>
              <a:t>Markes</a:t>
            </a:r>
            <a:r>
              <a:rPr lang="en-US" sz="1400" dirty="0" smtClean="0"/>
              <a:t>, Hannah Norton, </a:t>
            </a:r>
            <a:r>
              <a:rPr lang="en-US" sz="1400" dirty="0" err="1" smtClean="0"/>
              <a:t>Narayan</a:t>
            </a:r>
            <a:r>
              <a:rPr lang="en-US" sz="1400" dirty="0" smtClean="0"/>
              <a:t> </a:t>
            </a:r>
            <a:r>
              <a:rPr lang="en-US" sz="1400" dirty="0" err="1" smtClean="0"/>
              <a:t>Raum</a:t>
            </a:r>
            <a:r>
              <a:rPr lang="en-US" sz="1400" dirty="0" smtClean="0"/>
              <a:t>, Alexander Rockwell, Sara Russell Gonzalez, Nancy Schaefer, Dale </a:t>
            </a:r>
            <a:r>
              <a:rPr lang="en-US" sz="1400" dirty="0" err="1" smtClean="0"/>
              <a:t>Scheppler</a:t>
            </a:r>
            <a:r>
              <a:rPr lang="en-US" sz="1400" dirty="0" smtClean="0"/>
              <a:t>, Nicholas Skaggs, Matthew </a:t>
            </a:r>
            <a:r>
              <a:rPr lang="en-US" sz="1400" dirty="0" err="1" smtClean="0"/>
              <a:t>Tedder</a:t>
            </a:r>
            <a:r>
              <a:rPr lang="en-US" sz="1400" dirty="0" smtClean="0"/>
              <a:t>, Michele R. Tennant, Alicia Turner, Stephen Williams.  </a:t>
            </a:r>
            <a:r>
              <a:rPr lang="en-US" sz="1400" b="1" dirty="0" smtClean="0"/>
              <a:t>Indiana University</a:t>
            </a:r>
            <a:r>
              <a:rPr lang="en-US" sz="1400" dirty="0" smtClean="0"/>
              <a:t>: Katy </a:t>
            </a:r>
            <a:r>
              <a:rPr lang="en-US" sz="1400" dirty="0" err="1" smtClean="0"/>
              <a:t>Borner</a:t>
            </a:r>
            <a:r>
              <a:rPr lang="en-US" sz="1400" dirty="0" smtClean="0"/>
              <a:t> (IU PI), </a:t>
            </a:r>
            <a:r>
              <a:rPr lang="en-US" sz="1400" dirty="0" err="1" smtClean="0"/>
              <a:t>Kavitha</a:t>
            </a:r>
            <a:r>
              <a:rPr lang="en-US" sz="1400" dirty="0" smtClean="0"/>
              <a:t> </a:t>
            </a:r>
            <a:r>
              <a:rPr lang="en-US" sz="1400" dirty="0" err="1" smtClean="0"/>
              <a:t>Chandrasekar</a:t>
            </a:r>
            <a:r>
              <a:rPr lang="en-US" sz="1400" dirty="0" smtClean="0"/>
              <a:t>, Bin Chen, </a:t>
            </a:r>
            <a:r>
              <a:rPr lang="en-US" sz="1400" dirty="0" err="1" smtClean="0"/>
              <a:t>Shanshan</a:t>
            </a:r>
            <a:r>
              <a:rPr lang="en-US" sz="1400" dirty="0" smtClean="0"/>
              <a:t> Chen, </a:t>
            </a:r>
            <a:r>
              <a:rPr lang="en-US" sz="1400" dirty="0" err="1" smtClean="0"/>
              <a:t>Jeni</a:t>
            </a:r>
            <a:r>
              <a:rPr lang="en-US" sz="1400" dirty="0" smtClean="0"/>
              <a:t> Coffey, Suresh </a:t>
            </a:r>
            <a:r>
              <a:rPr lang="en-US" sz="1400" dirty="0" err="1" smtClean="0"/>
              <a:t>Deivasigamani</a:t>
            </a:r>
            <a:r>
              <a:rPr lang="en-US" sz="1400" dirty="0" smtClean="0"/>
              <a:t>, Ying Ding, Russell </a:t>
            </a:r>
            <a:r>
              <a:rPr lang="en-US" sz="1400" dirty="0" err="1" smtClean="0"/>
              <a:t>Duhon</a:t>
            </a:r>
            <a:r>
              <a:rPr lang="en-US" sz="1400" dirty="0" smtClean="0"/>
              <a:t>, Jon Dunn, </a:t>
            </a:r>
            <a:r>
              <a:rPr lang="en-US" sz="1400" dirty="0" err="1" smtClean="0"/>
              <a:t>Poornima</a:t>
            </a:r>
            <a:r>
              <a:rPr lang="en-US" sz="1400" dirty="0" smtClean="0"/>
              <a:t> </a:t>
            </a:r>
            <a:r>
              <a:rPr lang="en-US" sz="1400" dirty="0" err="1" smtClean="0"/>
              <a:t>Gopinath</a:t>
            </a:r>
            <a:r>
              <a:rPr lang="en-US" sz="1400" dirty="0" smtClean="0"/>
              <a:t>, Julie Hardesty, Brian </a:t>
            </a:r>
            <a:r>
              <a:rPr lang="en-US" sz="1400" dirty="0" err="1" smtClean="0"/>
              <a:t>Keese</a:t>
            </a:r>
            <a:r>
              <a:rPr lang="en-US" sz="1400" dirty="0" smtClean="0"/>
              <a:t>, </a:t>
            </a:r>
            <a:r>
              <a:rPr lang="en-US" sz="1400" dirty="0" err="1" smtClean="0"/>
              <a:t>Namrata</a:t>
            </a:r>
            <a:r>
              <a:rPr lang="en-US" sz="1400" dirty="0" smtClean="0"/>
              <a:t> </a:t>
            </a:r>
            <a:r>
              <a:rPr lang="en-US" sz="1400" dirty="0" err="1" smtClean="0"/>
              <a:t>Lele</a:t>
            </a:r>
            <a:r>
              <a:rPr lang="en-US" sz="1400" dirty="0" smtClean="0"/>
              <a:t>, Micah </a:t>
            </a:r>
            <a:r>
              <a:rPr lang="en-US" sz="1400" dirty="0" err="1" smtClean="0"/>
              <a:t>Linnemeier</a:t>
            </a:r>
            <a:r>
              <a:rPr lang="en-US" sz="1400" dirty="0" smtClean="0"/>
              <a:t>, </a:t>
            </a:r>
            <a:r>
              <a:rPr lang="en-US" sz="1400" dirty="0" err="1" smtClean="0"/>
              <a:t>Nianli</a:t>
            </a:r>
            <a:r>
              <a:rPr lang="en-US" sz="1400" dirty="0" smtClean="0"/>
              <a:t> Ma, Robert H. McDonald, </a:t>
            </a:r>
            <a:r>
              <a:rPr lang="en-US" sz="1400" dirty="0" err="1" smtClean="0"/>
              <a:t>Asik</a:t>
            </a:r>
            <a:r>
              <a:rPr lang="en-US" sz="1400" dirty="0" smtClean="0"/>
              <a:t> </a:t>
            </a:r>
            <a:r>
              <a:rPr lang="en-US" sz="1400" dirty="0" err="1" smtClean="0"/>
              <a:t>Pradhan</a:t>
            </a:r>
            <a:r>
              <a:rPr lang="en-US" sz="1400" dirty="0" smtClean="0"/>
              <a:t> </a:t>
            </a:r>
            <a:r>
              <a:rPr lang="en-US" sz="1400" dirty="0" err="1" smtClean="0"/>
              <a:t>Gongaju</a:t>
            </a:r>
            <a:r>
              <a:rPr lang="en-US" sz="1400" dirty="0" smtClean="0"/>
              <a:t>, Mark Price, </a:t>
            </a:r>
            <a:r>
              <a:rPr lang="en-US" sz="1400" dirty="0" err="1" smtClean="0"/>
              <a:t>Yuyin</a:t>
            </a:r>
            <a:r>
              <a:rPr lang="en-US" sz="1400" dirty="0" smtClean="0"/>
              <a:t> Sun, </a:t>
            </a:r>
            <a:r>
              <a:rPr lang="en-US" sz="1400" dirty="0" err="1" smtClean="0"/>
              <a:t>Chintan</a:t>
            </a:r>
            <a:r>
              <a:rPr lang="en-US" sz="1400" dirty="0" smtClean="0"/>
              <a:t> Tank, Alan Walsh, Brian Wheeler, </a:t>
            </a:r>
            <a:r>
              <a:rPr lang="en-US" sz="1400" dirty="0" err="1" smtClean="0"/>
              <a:t>Feng</a:t>
            </a:r>
            <a:r>
              <a:rPr lang="en-US" sz="1400" dirty="0" smtClean="0"/>
              <a:t> Wu, Angela </a:t>
            </a:r>
            <a:r>
              <a:rPr lang="en-US" sz="1400" dirty="0" err="1" smtClean="0"/>
              <a:t>Zoss</a:t>
            </a:r>
            <a:r>
              <a:rPr lang="en-US" sz="1400" dirty="0" smtClean="0"/>
              <a:t>.   </a:t>
            </a:r>
            <a:r>
              <a:rPr lang="en-US" sz="1400" b="1" dirty="0" smtClean="0"/>
              <a:t>Ponce School of Medicine</a:t>
            </a:r>
            <a:r>
              <a:rPr lang="en-US" sz="1400" dirty="0" smtClean="0"/>
              <a:t>: Richard J. Noel, Jr. (Ponce PI), Ricardo </a:t>
            </a:r>
            <a:r>
              <a:rPr lang="en-US" sz="1400" dirty="0" err="1" smtClean="0"/>
              <a:t>Espada</a:t>
            </a:r>
            <a:r>
              <a:rPr lang="en-US" sz="1400" dirty="0" smtClean="0"/>
              <a:t> Colon, </a:t>
            </a:r>
            <a:r>
              <a:rPr lang="en-US" sz="1400" dirty="0" err="1" smtClean="0"/>
              <a:t>Damaris</a:t>
            </a:r>
            <a:r>
              <a:rPr lang="en-US" sz="1400" dirty="0" smtClean="0"/>
              <a:t> Torres Cruz, Michael Vega </a:t>
            </a:r>
            <a:r>
              <a:rPr lang="en-US" sz="1400" dirty="0" err="1" smtClean="0"/>
              <a:t>Negrón</a:t>
            </a:r>
            <a:r>
              <a:rPr lang="en-US" sz="1400" dirty="0" smtClean="0"/>
              <a:t>. </a:t>
            </a:r>
            <a:r>
              <a:rPr lang="en-US" sz="1400" b="1" dirty="0" smtClean="0"/>
              <a:t> The Scripps Research Institute</a:t>
            </a:r>
            <a:r>
              <a:rPr lang="en-US" sz="1400" dirty="0" smtClean="0"/>
              <a:t>: Gerald Joyce (Scripps PI), Catherine Dunn, Brant Kelley, Paula King,  Angela Murrell, Barbara Noble, Cary Thomas, </a:t>
            </a:r>
            <a:r>
              <a:rPr lang="en-US" sz="1400" dirty="0" err="1" smtClean="0"/>
              <a:t>Michaeleen</a:t>
            </a:r>
            <a:r>
              <a:rPr lang="en-US" sz="1400" dirty="0" smtClean="0"/>
              <a:t> </a:t>
            </a:r>
            <a:r>
              <a:rPr lang="en-US" sz="1400" dirty="0" err="1" smtClean="0"/>
              <a:t>Trimarchi</a:t>
            </a:r>
            <a:r>
              <a:rPr lang="en-US" sz="1400" dirty="0" smtClean="0"/>
              <a:t>.  </a:t>
            </a:r>
            <a:r>
              <a:rPr lang="en-US" sz="1400" b="1" dirty="0" smtClean="0"/>
              <a:t>Washington University School of Medicine in St. Louis</a:t>
            </a:r>
            <a:r>
              <a:rPr lang="en-US" sz="1400" dirty="0" smtClean="0"/>
              <a:t>: </a:t>
            </a:r>
            <a:r>
              <a:rPr lang="en-US" sz="1400" dirty="0" err="1" smtClean="0"/>
              <a:t>Rakesh</a:t>
            </a:r>
            <a:r>
              <a:rPr lang="en-US" sz="1400" dirty="0" smtClean="0"/>
              <a:t> </a:t>
            </a:r>
            <a:r>
              <a:rPr lang="en-US" sz="1400" dirty="0" err="1" smtClean="0"/>
              <a:t>Nagarajan</a:t>
            </a:r>
            <a:r>
              <a:rPr lang="en-US" sz="1400" dirty="0" smtClean="0"/>
              <a:t> (WUSTL PI), Kristi L. Holmes, </a:t>
            </a:r>
            <a:r>
              <a:rPr lang="en-US" sz="1400" dirty="0" err="1" smtClean="0"/>
              <a:t>Caerie</a:t>
            </a:r>
            <a:r>
              <a:rPr lang="en-US" sz="1400" dirty="0" smtClean="0"/>
              <a:t> </a:t>
            </a:r>
            <a:r>
              <a:rPr lang="en-US" sz="1400" dirty="0" err="1" smtClean="0"/>
              <a:t>Houchins</a:t>
            </a:r>
            <a:r>
              <a:rPr lang="en-US" sz="1400" dirty="0" smtClean="0"/>
              <a:t>, George Joseph, </a:t>
            </a:r>
            <a:r>
              <a:rPr lang="en-US" sz="1400" dirty="0" err="1" smtClean="0"/>
              <a:t>Sunita</a:t>
            </a:r>
            <a:r>
              <a:rPr lang="en-US" sz="1400" dirty="0" smtClean="0"/>
              <a:t> B. </a:t>
            </a:r>
            <a:r>
              <a:rPr lang="en-US" sz="1400" dirty="0" err="1" smtClean="0"/>
              <a:t>Koul</a:t>
            </a:r>
            <a:r>
              <a:rPr lang="en-US" sz="1400" dirty="0" smtClean="0"/>
              <a:t>, Leslie D. McIntosh.  </a:t>
            </a:r>
            <a:r>
              <a:rPr lang="en-US" sz="1400" b="1" dirty="0" smtClean="0"/>
              <a:t>Weill Cornell Medical College</a:t>
            </a:r>
            <a:r>
              <a:rPr lang="en-US" sz="1400" dirty="0" smtClean="0"/>
              <a:t>: Curtis Cole (Weill PI), Paul Albert, Victor Brodsky, Mark </a:t>
            </a:r>
            <a:r>
              <a:rPr lang="en-US" sz="1400" dirty="0" err="1" smtClean="0"/>
              <a:t>Bronnimann</a:t>
            </a:r>
            <a:r>
              <a:rPr lang="en-US" sz="1400" dirty="0" smtClean="0"/>
              <a:t>, Adam </a:t>
            </a:r>
            <a:r>
              <a:rPr lang="en-US" sz="1400" dirty="0" err="1" smtClean="0"/>
              <a:t>Cheriff</a:t>
            </a:r>
            <a:r>
              <a:rPr lang="en-US" sz="1400" dirty="0" smtClean="0"/>
              <a:t>, Oscar Cruz, Dan Dickinson, Richard </a:t>
            </a:r>
            <a:r>
              <a:rPr lang="en-US" sz="1400" dirty="0" err="1" smtClean="0"/>
              <a:t>Hu</a:t>
            </a:r>
            <a:r>
              <a:rPr lang="en-US" sz="1400" dirty="0" smtClean="0"/>
              <a:t>, Chris Huang, </a:t>
            </a:r>
            <a:r>
              <a:rPr lang="en-US" sz="1400" dirty="0" err="1" smtClean="0"/>
              <a:t>Itay</a:t>
            </a:r>
            <a:r>
              <a:rPr lang="en-US" sz="1400" dirty="0" smtClean="0"/>
              <a:t> </a:t>
            </a:r>
            <a:r>
              <a:rPr lang="en-US" sz="1400" dirty="0" err="1" smtClean="0"/>
              <a:t>Klaz</a:t>
            </a:r>
            <a:r>
              <a:rPr lang="en-US" sz="1400" dirty="0" smtClean="0"/>
              <a:t>, Kenneth Lee, Peter </a:t>
            </a:r>
            <a:r>
              <a:rPr lang="en-US" sz="1400" dirty="0" err="1" smtClean="0"/>
              <a:t>Michelini</a:t>
            </a:r>
            <a:r>
              <a:rPr lang="en-US" sz="1400" dirty="0" smtClean="0"/>
              <a:t>, Grace </a:t>
            </a:r>
            <a:r>
              <a:rPr lang="en-US" sz="1400" dirty="0" err="1" smtClean="0"/>
              <a:t>Migliorisi</a:t>
            </a:r>
            <a:r>
              <a:rPr lang="en-US" sz="1400" dirty="0" smtClean="0"/>
              <a:t>, John </a:t>
            </a:r>
            <a:r>
              <a:rPr lang="en-US" sz="1400" dirty="0" err="1" smtClean="0"/>
              <a:t>Ruffing</a:t>
            </a:r>
            <a:r>
              <a:rPr lang="en-US" sz="1400" dirty="0" smtClean="0"/>
              <a:t>, Jason </a:t>
            </a:r>
            <a:r>
              <a:rPr lang="en-US" sz="1400" dirty="0" err="1" smtClean="0"/>
              <a:t>Specland</a:t>
            </a:r>
            <a:r>
              <a:rPr lang="en-US" sz="1400" dirty="0" smtClean="0"/>
              <a:t>, </a:t>
            </a:r>
            <a:r>
              <a:rPr lang="en-US" sz="1400" dirty="0" err="1" smtClean="0"/>
              <a:t>Tru</a:t>
            </a:r>
            <a:r>
              <a:rPr lang="en-US" sz="1400" dirty="0" smtClean="0"/>
              <a:t> Tran, </a:t>
            </a:r>
            <a:r>
              <a:rPr lang="en-US" sz="1400" dirty="0" err="1" smtClean="0"/>
              <a:t>Vinay</a:t>
            </a:r>
            <a:r>
              <a:rPr lang="en-US" sz="1400" dirty="0" smtClean="0"/>
              <a:t> </a:t>
            </a:r>
            <a:r>
              <a:rPr lang="en-US" sz="1400" dirty="0" err="1" smtClean="0"/>
              <a:t>Varughese</a:t>
            </a:r>
            <a:r>
              <a:rPr lang="en-US" sz="1400" dirty="0" smtClean="0"/>
              <a:t>, Virgil Wong.</a:t>
            </a:r>
          </a:p>
          <a:p>
            <a:pPr marL="342900" indent="-342900" fontAlgn="auto">
              <a:spcBef>
                <a:spcPct val="20000"/>
              </a:spcBef>
              <a:spcAft>
                <a:spcPts val="0"/>
              </a:spcAft>
              <a:buClr>
                <a:schemeClr val="accent3"/>
              </a:buClr>
              <a:defRPr/>
            </a:pPr>
            <a:endParaRPr lang="en-US" sz="1400" dirty="0" smtClean="0"/>
          </a:p>
          <a:p>
            <a:pPr marL="342900" indent="-342900" fontAlgn="auto">
              <a:spcBef>
                <a:spcPct val="20000"/>
              </a:spcBef>
              <a:spcAft>
                <a:spcPts val="0"/>
              </a:spcAft>
              <a:buClr>
                <a:schemeClr val="accent3"/>
              </a:buClr>
              <a:defRPr/>
            </a:pPr>
            <a:r>
              <a:rPr lang="en-US" sz="1400" dirty="0" smtClean="0"/>
              <a:t>	This project is funded by the National Institutes of Health, U24 RR029822, "VIVO: Enabling National Networking of Scientists". </a:t>
            </a:r>
            <a:br>
              <a:rPr lang="en-US" sz="1400" dirty="0" smtClean="0"/>
            </a:br>
            <a:endParaRPr lang="en-US" sz="1400" dirty="0">
              <a:latin typeface="Palatino Linotype" pitchFamily="18" charset="0"/>
              <a:cs typeface="+mn-cs"/>
            </a:endParaRPr>
          </a:p>
        </p:txBody>
      </p:sp>
      <p:sp>
        <p:nvSpPr>
          <p:cNvPr id="5" name="Title 1"/>
          <p:cNvSpPr txBox="1">
            <a:spLocks/>
          </p:cNvSpPr>
          <p:nvPr/>
        </p:nvSpPr>
        <p:spPr>
          <a:xfrm>
            <a:off x="152400" y="1295400"/>
            <a:ext cx="7772400" cy="533400"/>
          </a:xfrm>
          <a:prstGeom prst="rect">
            <a:avLst/>
          </a:prstGeom>
        </p:spPr>
        <p:txBody>
          <a:bodyPr anchor="ctr"/>
          <a:lstStyle/>
          <a:p>
            <a:pPr fontAlgn="auto">
              <a:spcAft>
                <a:spcPts val="0"/>
              </a:spcAft>
              <a:defRPr/>
            </a:pPr>
            <a:r>
              <a:rPr lang="en-US" sz="3200" dirty="0">
                <a:latin typeface="Palatino Linotype" pitchFamily="18" charset="0"/>
                <a:ea typeface="+mj-ea"/>
                <a:cs typeface="+mj-cs"/>
              </a:rPr>
              <a:t>VIVO Collaboration:</a:t>
            </a: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3"/>
          <p:cNvSpPr txBox="1">
            <a:spLocks/>
          </p:cNvSpPr>
          <p:nvPr/>
        </p:nvSpPr>
        <p:spPr>
          <a:xfrm flipH="1">
            <a:off x="4267200" y="3124200"/>
            <a:ext cx="4114800" cy="762000"/>
          </a:xfrm>
          <a:prstGeom prst="homePlate">
            <a:avLst/>
          </a:prstGeom>
          <a:solidFill>
            <a:srgbClr val="DAF1FA"/>
          </a:solidFill>
          <a:effectLst>
            <a:outerShdw blurRad="50800" dist="38100" dir="10800000" algn="r" rotWithShape="0">
              <a:prstClr val="black">
                <a:alpha val="40000"/>
              </a:prstClr>
            </a:outerShdw>
          </a:effectLst>
        </p:spPr>
        <p:style>
          <a:lnRef idx="0">
            <a:scrgbClr r="0" g="0" b="0"/>
          </a:lnRef>
          <a:fillRef idx="1001">
            <a:schemeClr val="lt1"/>
          </a:fillRef>
          <a:effectRef idx="0">
            <a:scrgbClr r="0" g="0" b="0"/>
          </a:effectRef>
          <a:fontRef idx="major"/>
        </p:style>
        <p:txBody>
          <a:bodyPr anchor="ctr">
            <a:normAutofit/>
          </a:bodyPr>
          <a:lstStyle/>
          <a:p>
            <a:pPr marL="234950" fontAlgn="auto">
              <a:spcBef>
                <a:spcPct val="20000"/>
              </a:spcBef>
              <a:spcAft>
                <a:spcPts val="0"/>
              </a:spcAft>
              <a:buFont typeface="Arial" pitchFamily="34" charset="0"/>
              <a:buNone/>
              <a:defRPr/>
            </a:pPr>
            <a:r>
              <a:rPr lang="en-US" dirty="0">
                <a:solidFill>
                  <a:srgbClr val="27AAE1"/>
                </a:solidFill>
              </a:rPr>
              <a:t>Incorporate </a:t>
            </a:r>
            <a:r>
              <a:rPr lang="en-US" dirty="0">
                <a:solidFill>
                  <a:srgbClr val="303E4E"/>
                </a:solidFill>
              </a:rPr>
              <a:t>external data sources for publications and affiliations.</a:t>
            </a:r>
          </a:p>
        </p:txBody>
      </p:sp>
      <p:sp>
        <p:nvSpPr>
          <p:cNvPr id="7" name="Title 1"/>
          <p:cNvSpPr txBox="1">
            <a:spLocks/>
          </p:cNvSpPr>
          <p:nvPr/>
        </p:nvSpPr>
        <p:spPr>
          <a:xfrm>
            <a:off x="152400" y="533400"/>
            <a:ext cx="7772400" cy="533400"/>
          </a:xfrm>
          <a:prstGeom prst="rect">
            <a:avLst/>
          </a:prstGeom>
        </p:spPr>
        <p:txBody>
          <a:bodyPr anchor="ctr"/>
          <a:lstStyle/>
          <a:p>
            <a:pPr fontAlgn="auto">
              <a:spcAft>
                <a:spcPts val="0"/>
              </a:spcAft>
              <a:defRPr/>
            </a:pPr>
            <a:r>
              <a:rPr lang="en-US" sz="3600" dirty="0" smtClean="0">
                <a:latin typeface="Palatino Linotype" pitchFamily="18" charset="0"/>
                <a:ea typeface="+mj-ea"/>
                <a:cs typeface="+mj-cs"/>
              </a:rPr>
              <a:t>What’s ahead?</a:t>
            </a:r>
          </a:p>
          <a:p>
            <a:pPr fontAlgn="auto">
              <a:spcAft>
                <a:spcPts val="0"/>
              </a:spcAft>
              <a:defRPr/>
            </a:pPr>
            <a:r>
              <a:rPr lang="en-US" sz="3600" dirty="0" smtClean="0">
                <a:latin typeface="Palatino Linotype" pitchFamily="18" charset="0"/>
                <a:ea typeface="+mj-ea"/>
                <a:cs typeface="+mj-cs"/>
              </a:rPr>
              <a:t>Future </a:t>
            </a:r>
            <a:r>
              <a:rPr lang="en-US" sz="3600" dirty="0">
                <a:latin typeface="Palatino Linotype" pitchFamily="18" charset="0"/>
                <a:ea typeface="+mj-ea"/>
                <a:cs typeface="+mj-cs"/>
              </a:rPr>
              <a:t>versions of VIVO will:</a:t>
            </a:r>
          </a:p>
        </p:txBody>
      </p:sp>
      <p:sp>
        <p:nvSpPr>
          <p:cNvPr id="10" name="Subtitle 3"/>
          <p:cNvSpPr txBox="1">
            <a:spLocks/>
          </p:cNvSpPr>
          <p:nvPr/>
        </p:nvSpPr>
        <p:spPr>
          <a:xfrm flipH="1">
            <a:off x="4343400" y="4343400"/>
            <a:ext cx="4114800" cy="762000"/>
          </a:xfrm>
          <a:prstGeom prst="homePlate">
            <a:avLst/>
          </a:prstGeom>
          <a:solidFill>
            <a:srgbClr val="DAF1FA"/>
          </a:solidFill>
          <a:effectLst>
            <a:outerShdw blurRad="50800" dist="38100" dir="10800000" algn="r" rotWithShape="0">
              <a:prstClr val="black">
                <a:alpha val="40000"/>
              </a:prstClr>
            </a:outerShdw>
          </a:effectLst>
        </p:spPr>
        <p:style>
          <a:lnRef idx="0">
            <a:scrgbClr r="0" g="0" b="0"/>
          </a:lnRef>
          <a:fillRef idx="1001">
            <a:schemeClr val="lt1"/>
          </a:fillRef>
          <a:effectRef idx="0">
            <a:scrgbClr r="0" g="0" b="0"/>
          </a:effectRef>
          <a:fontRef idx="major"/>
        </p:style>
        <p:txBody>
          <a:bodyPr anchor="ctr">
            <a:normAutofit/>
          </a:bodyPr>
          <a:lstStyle/>
          <a:p>
            <a:pPr marL="234950" fontAlgn="auto">
              <a:spcBef>
                <a:spcPct val="20000"/>
              </a:spcBef>
              <a:spcAft>
                <a:spcPts val="0"/>
              </a:spcAft>
              <a:buFont typeface="Arial" pitchFamily="34" charset="0"/>
              <a:buNone/>
              <a:defRPr/>
            </a:pPr>
            <a:r>
              <a:rPr lang="en-US" dirty="0">
                <a:solidFill>
                  <a:srgbClr val="27AAE1"/>
                </a:solidFill>
              </a:rPr>
              <a:t>Display </a:t>
            </a:r>
            <a:r>
              <a:rPr lang="en-US" dirty="0">
                <a:solidFill>
                  <a:srgbClr val="303E4E"/>
                </a:solidFill>
              </a:rPr>
              <a:t>visualizations of complex research networks and relationships.</a:t>
            </a:r>
          </a:p>
        </p:txBody>
      </p:sp>
      <p:sp>
        <p:nvSpPr>
          <p:cNvPr id="11" name="Subtitle 3"/>
          <p:cNvSpPr txBox="1">
            <a:spLocks/>
          </p:cNvSpPr>
          <p:nvPr/>
        </p:nvSpPr>
        <p:spPr>
          <a:xfrm flipH="1">
            <a:off x="4343400" y="5486400"/>
            <a:ext cx="4114800" cy="762000"/>
          </a:xfrm>
          <a:prstGeom prst="homePlate">
            <a:avLst/>
          </a:prstGeom>
          <a:solidFill>
            <a:srgbClr val="DAF1FA"/>
          </a:solidFill>
          <a:effectLst>
            <a:outerShdw blurRad="50800" dist="38100" dir="10800000" algn="r" rotWithShape="0">
              <a:prstClr val="black">
                <a:alpha val="40000"/>
              </a:prstClr>
            </a:outerShdw>
          </a:effectLst>
        </p:spPr>
        <p:style>
          <a:lnRef idx="0">
            <a:scrgbClr r="0" g="0" b="0"/>
          </a:lnRef>
          <a:fillRef idx="1001">
            <a:schemeClr val="lt1"/>
          </a:fillRef>
          <a:effectRef idx="0">
            <a:scrgbClr r="0" g="0" b="0"/>
          </a:effectRef>
          <a:fontRef idx="major"/>
        </p:style>
        <p:txBody>
          <a:bodyPr anchor="ctr">
            <a:normAutofit/>
          </a:bodyPr>
          <a:lstStyle/>
          <a:p>
            <a:pPr marL="234950" fontAlgn="auto">
              <a:spcBef>
                <a:spcPct val="20000"/>
              </a:spcBef>
              <a:spcAft>
                <a:spcPts val="0"/>
              </a:spcAft>
              <a:buFont typeface="Arial" pitchFamily="34" charset="0"/>
              <a:buNone/>
              <a:defRPr/>
            </a:pPr>
            <a:r>
              <a:rPr lang="en-US" dirty="0">
                <a:solidFill>
                  <a:srgbClr val="27AAE1"/>
                </a:solidFill>
              </a:rPr>
              <a:t>Link</a:t>
            </a:r>
            <a:r>
              <a:rPr lang="en-US" dirty="0">
                <a:solidFill>
                  <a:schemeClr val="accent5">
                    <a:lumMod val="75000"/>
                  </a:schemeClr>
                </a:solidFill>
              </a:rPr>
              <a:t> </a:t>
            </a:r>
            <a:r>
              <a:rPr lang="en-US" dirty="0">
                <a:solidFill>
                  <a:srgbClr val="303E4E"/>
                </a:solidFill>
              </a:rPr>
              <a:t>data to external applications and web pages.</a:t>
            </a:r>
          </a:p>
        </p:txBody>
      </p:sp>
      <p:pic>
        <p:nvPicPr>
          <p:cNvPr id="46087" name="Picture 2"/>
          <p:cNvPicPr>
            <a:picLocks noChangeAspect="1" noChangeArrowheads="1"/>
          </p:cNvPicPr>
          <p:nvPr/>
        </p:nvPicPr>
        <p:blipFill>
          <a:blip r:embed="rId3" cstate="print"/>
          <a:srcRect r="40187"/>
          <a:stretch>
            <a:fillRect/>
          </a:stretch>
        </p:blipFill>
        <p:spPr bwMode="auto">
          <a:xfrm>
            <a:off x="0" y="1752600"/>
            <a:ext cx="4267200" cy="4627563"/>
          </a:xfrm>
          <a:prstGeom prst="rect">
            <a:avLst/>
          </a:prstGeom>
          <a:noFill/>
          <a:ln w="9525">
            <a:noFill/>
            <a:miter lim="800000"/>
            <a:headEnd/>
            <a:tailEnd/>
          </a:ln>
        </p:spPr>
      </p:pic>
      <p:sp>
        <p:nvSpPr>
          <p:cNvPr id="9" name="Subtitle 3"/>
          <p:cNvSpPr txBox="1">
            <a:spLocks/>
          </p:cNvSpPr>
          <p:nvPr/>
        </p:nvSpPr>
        <p:spPr>
          <a:xfrm flipH="1">
            <a:off x="4343400" y="2057400"/>
            <a:ext cx="4114800" cy="762000"/>
          </a:xfrm>
          <a:prstGeom prst="homePlate">
            <a:avLst/>
          </a:prstGeom>
          <a:solidFill>
            <a:srgbClr val="DAF1FA"/>
          </a:solidFill>
          <a:effectLst>
            <a:outerShdw blurRad="50800" dist="38100" dir="10800000" algn="r" rotWithShape="0">
              <a:prstClr val="black">
                <a:alpha val="40000"/>
              </a:prstClr>
            </a:outerShdw>
          </a:effectLst>
        </p:spPr>
        <p:style>
          <a:lnRef idx="0">
            <a:scrgbClr r="0" g="0" b="0"/>
          </a:lnRef>
          <a:fillRef idx="1001">
            <a:schemeClr val="lt1"/>
          </a:fillRef>
          <a:effectRef idx="0">
            <a:scrgbClr r="0" g="0" b="0"/>
          </a:effectRef>
          <a:fontRef idx="major"/>
        </p:style>
        <p:txBody>
          <a:bodyPr anchor="ctr">
            <a:normAutofit/>
          </a:bodyPr>
          <a:lstStyle/>
          <a:p>
            <a:pPr marL="234950" fontAlgn="auto">
              <a:spcBef>
                <a:spcPct val="20000"/>
              </a:spcBef>
              <a:spcAft>
                <a:spcPts val="0"/>
              </a:spcAft>
              <a:buFont typeface="Arial" pitchFamily="34" charset="0"/>
              <a:buNone/>
              <a:defRPr/>
            </a:pPr>
            <a:r>
              <a:rPr lang="en-US" dirty="0">
                <a:solidFill>
                  <a:srgbClr val="27AAE1"/>
                </a:solidFill>
              </a:rPr>
              <a:t>Generate</a:t>
            </a:r>
            <a:r>
              <a:rPr lang="en-US" dirty="0">
                <a:solidFill>
                  <a:schemeClr val="accent5">
                    <a:lumMod val="75000"/>
                  </a:schemeClr>
                </a:solidFill>
              </a:rPr>
              <a:t> </a:t>
            </a:r>
            <a:r>
              <a:rPr lang="en-US" dirty="0">
                <a:solidFill>
                  <a:srgbClr val="303E4E"/>
                </a:solidFill>
              </a:rPr>
              <a:t>CVs and biosketches for faculty reporting or grant proposals.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1+#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1000" fill="hold"/>
                                        <p:tgtEl>
                                          <p:spTgt spid="11"/>
                                        </p:tgtEl>
                                        <p:attrNameLst>
                                          <p:attrName>ppt_x</p:attrName>
                                        </p:attrNameLst>
                                      </p:cBhvr>
                                      <p:tavLst>
                                        <p:tav tm="0">
                                          <p:val>
                                            <p:strVal val="1+#ppt_w/2"/>
                                          </p:val>
                                        </p:tav>
                                        <p:tav tm="100000">
                                          <p:val>
                                            <p:strVal val="#ppt_x"/>
                                          </p:val>
                                        </p:tav>
                                      </p:tavLst>
                                    </p:anim>
                                    <p:anim calcmode="lin" valueType="num">
                                      <p:cBhvr additive="base">
                                        <p:cTn id="2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9"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15"/>
          <p:cNvSpPr txBox="1">
            <a:spLocks/>
          </p:cNvSpPr>
          <p:nvPr/>
        </p:nvSpPr>
        <p:spPr bwMode="auto">
          <a:xfrm>
            <a:off x="152400" y="1981200"/>
            <a:ext cx="5105400" cy="3810000"/>
          </a:xfrm>
          <a:prstGeom prst="rect">
            <a:avLst/>
          </a:prstGeom>
          <a:noFill/>
          <a:ln w="9525">
            <a:noFill/>
            <a:miter lim="800000"/>
            <a:headEnd/>
            <a:tailEnd/>
          </a:ln>
        </p:spPr>
        <p:txBody>
          <a:bodyPr/>
          <a:lstStyle/>
          <a:p>
            <a:pPr marL="114300" indent="-4763">
              <a:spcBef>
                <a:spcPct val="20000"/>
              </a:spcBef>
              <a:buClr>
                <a:srgbClr val="27AAE1"/>
              </a:buClr>
              <a:buFont typeface="Wingdings" pitchFamily="2" charset="2"/>
              <a:buChar char="§"/>
            </a:pPr>
            <a:r>
              <a:rPr lang="en-US" sz="3200" dirty="0" smtClean="0">
                <a:solidFill>
                  <a:srgbClr val="303E4E"/>
                </a:solidFill>
                <a:latin typeface="+mn-lt"/>
              </a:rPr>
              <a:t> As an: </a:t>
            </a:r>
            <a:endParaRPr lang="en-US" sz="3200" dirty="0">
              <a:solidFill>
                <a:srgbClr val="303E4E"/>
              </a:solidFill>
              <a:latin typeface="+mn-lt"/>
            </a:endParaRPr>
          </a:p>
          <a:p>
            <a:pPr marL="571500" lvl="1" indent="-4763">
              <a:spcBef>
                <a:spcPct val="20000"/>
              </a:spcBef>
              <a:buClr>
                <a:srgbClr val="27AAE1"/>
              </a:buClr>
              <a:buFont typeface="Wingdings" pitchFamily="2" charset="2"/>
              <a:buChar char="§"/>
            </a:pPr>
            <a:r>
              <a:rPr lang="en-US" sz="3200" dirty="0">
                <a:solidFill>
                  <a:srgbClr val="303E4E"/>
                </a:solidFill>
                <a:latin typeface="+mn-lt"/>
              </a:rPr>
              <a:t> </a:t>
            </a:r>
            <a:r>
              <a:rPr lang="en-US" sz="3200" dirty="0" smtClean="0">
                <a:solidFill>
                  <a:srgbClr val="303E4E"/>
                </a:solidFill>
                <a:latin typeface="+mn-lt"/>
              </a:rPr>
              <a:t>adopter</a:t>
            </a:r>
            <a:r>
              <a:rPr lang="en-US" sz="3200" dirty="0">
                <a:solidFill>
                  <a:srgbClr val="303E4E"/>
                </a:solidFill>
                <a:latin typeface="+mn-lt"/>
              </a:rPr>
              <a:t>, </a:t>
            </a:r>
          </a:p>
          <a:p>
            <a:pPr marL="571500" lvl="1" indent="-4763">
              <a:spcBef>
                <a:spcPct val="20000"/>
              </a:spcBef>
              <a:buClr>
                <a:srgbClr val="27AAE1"/>
              </a:buClr>
              <a:buFont typeface="Wingdings" pitchFamily="2" charset="2"/>
              <a:buChar char="§"/>
            </a:pPr>
            <a:r>
              <a:rPr lang="en-US" sz="3200" dirty="0" smtClean="0">
                <a:solidFill>
                  <a:srgbClr val="303E4E"/>
                </a:solidFill>
                <a:latin typeface="+mn-lt"/>
              </a:rPr>
              <a:t> data provider, or</a:t>
            </a:r>
          </a:p>
          <a:p>
            <a:pPr marL="571500" lvl="1" indent="-4763">
              <a:spcBef>
                <a:spcPct val="20000"/>
              </a:spcBef>
              <a:buClr>
                <a:srgbClr val="27AAE1"/>
              </a:buClr>
              <a:buFont typeface="Wingdings" pitchFamily="2" charset="2"/>
              <a:buChar char="§"/>
            </a:pPr>
            <a:r>
              <a:rPr lang="en-US" sz="3200" dirty="0" smtClean="0">
                <a:solidFill>
                  <a:srgbClr val="303E4E"/>
                </a:solidFill>
                <a:latin typeface="+mn-lt"/>
              </a:rPr>
              <a:t> </a:t>
            </a:r>
            <a:r>
              <a:rPr lang="en-US" sz="3200" dirty="0">
                <a:solidFill>
                  <a:srgbClr val="303E4E"/>
                </a:solidFill>
                <a:latin typeface="+mn-lt"/>
              </a:rPr>
              <a:t>application </a:t>
            </a:r>
            <a:r>
              <a:rPr lang="en-US" sz="3200" dirty="0" smtClean="0">
                <a:solidFill>
                  <a:srgbClr val="303E4E"/>
                </a:solidFill>
                <a:latin typeface="+mn-lt"/>
              </a:rPr>
              <a:t>developer</a:t>
            </a:r>
          </a:p>
        </p:txBody>
      </p:sp>
      <p:sp>
        <p:nvSpPr>
          <p:cNvPr id="3" name="Title 1"/>
          <p:cNvSpPr txBox="1">
            <a:spLocks/>
          </p:cNvSpPr>
          <p:nvPr/>
        </p:nvSpPr>
        <p:spPr>
          <a:xfrm>
            <a:off x="203200" y="1219200"/>
            <a:ext cx="8764588" cy="762000"/>
          </a:xfrm>
          <a:prstGeom prst="rect">
            <a:avLst/>
          </a:prstGeom>
        </p:spPr>
        <p:txBody>
          <a:bodyPr anchor="ctr"/>
          <a:lstStyle/>
          <a:p>
            <a:pPr fontAlgn="auto">
              <a:spcAft>
                <a:spcPts val="0"/>
              </a:spcAft>
              <a:defRPr/>
            </a:pPr>
            <a:r>
              <a:rPr lang="en-US" sz="3600" dirty="0" smtClean="0">
                <a:latin typeface="+mj-lt"/>
                <a:ea typeface="+mj-ea"/>
                <a:cs typeface="+mj-cs"/>
              </a:rPr>
              <a:t>Get involved with VIVO (www.vivoweb.org)</a:t>
            </a:r>
            <a:endParaRPr lang="en-US" sz="3600" dirty="0">
              <a:latin typeface="+mj-lt"/>
              <a:ea typeface="+mj-ea"/>
              <a:cs typeface="+mj-cs"/>
            </a:endParaRPr>
          </a:p>
        </p:txBody>
      </p:sp>
      <p:sp>
        <p:nvSpPr>
          <p:cNvPr id="5" name="TextBox 4"/>
          <p:cNvSpPr txBox="1"/>
          <p:nvPr/>
        </p:nvSpPr>
        <p:spPr>
          <a:xfrm>
            <a:off x="0" y="6019800"/>
            <a:ext cx="9144000" cy="646331"/>
          </a:xfrm>
          <a:prstGeom prst="rect">
            <a:avLst/>
          </a:prstGeom>
          <a:noFill/>
        </p:spPr>
        <p:txBody>
          <a:bodyPr wrap="square" rtlCol="0">
            <a:spAutoFit/>
          </a:bodyPr>
          <a:lstStyle/>
          <a:p>
            <a:pPr algn="ctr"/>
            <a:r>
              <a:rPr lang="en-US" sz="3600" dirty="0" smtClean="0">
                <a:solidFill>
                  <a:srgbClr val="27AAE1"/>
                </a:solidFill>
                <a:latin typeface="+mn-lt"/>
              </a:rPr>
              <a:t>Thank you!         Questions?</a:t>
            </a:r>
            <a:endParaRPr lang="en-US" sz="3600" dirty="0">
              <a:solidFill>
                <a:srgbClr val="27AAE1"/>
              </a:solidFill>
              <a:latin typeface="+mn-lt"/>
            </a:endParaRPr>
          </a:p>
        </p:txBody>
      </p:sp>
      <p:pic>
        <p:nvPicPr>
          <p:cNvPr id="7" name="Picture 6"/>
          <p:cNvPicPr>
            <a:picLocks noChangeAspect="1"/>
          </p:cNvPicPr>
          <p:nvPr/>
        </p:nvPicPr>
        <p:blipFill>
          <a:blip r:embed="rId3" cstate="print"/>
          <a:stretch>
            <a:fillRect/>
          </a:stretch>
        </p:blipFill>
        <p:spPr>
          <a:xfrm>
            <a:off x="5334000" y="2667000"/>
            <a:ext cx="3289300" cy="1866900"/>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Diagram 3"/>
          <p:cNvGraphicFramePr/>
          <p:nvPr/>
        </p:nvGraphicFramePr>
        <p:xfrm>
          <a:off x="228600" y="1752600"/>
          <a:ext cx="8686800" cy="1447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nvGraphicFramePr>
        <p:xfrm>
          <a:off x="228600" y="3390900"/>
          <a:ext cx="8686800" cy="1447800"/>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graphicFrame>
        <p:nvGraphicFramePr>
          <p:cNvPr id="5" name="Diagram 4"/>
          <p:cNvGraphicFramePr/>
          <p:nvPr/>
        </p:nvGraphicFramePr>
        <p:xfrm>
          <a:off x="228600" y="5029200"/>
          <a:ext cx="8686800" cy="1752600"/>
        </p:xfrm>
        <a:graphic>
          <a:graphicData uri="http://schemas.openxmlformats.org/drawingml/2006/diagram">
            <a:relIds xmlns:dgm="http://schemas.openxmlformats.org/drawingml/2006/diagram" xmlns:r="http://schemas.openxmlformats.org/officeDocument/2006/relationships" r:dm="rId11" r:lo="rId12" r:qs="rId13" r:cs="rId14"/>
          </a:graphicData>
        </a:graphic>
      </p:graphicFrame>
      <p:sp>
        <p:nvSpPr>
          <p:cNvPr id="6" name="Title 1"/>
          <p:cNvSpPr txBox="1">
            <a:spLocks/>
          </p:cNvSpPr>
          <p:nvPr/>
        </p:nvSpPr>
        <p:spPr>
          <a:xfrm>
            <a:off x="152400" y="1143000"/>
            <a:ext cx="5867400" cy="685800"/>
          </a:xfrm>
          <a:prstGeom prst="rect">
            <a:avLst/>
          </a:prstGeom>
        </p:spPr>
        <p:txBody>
          <a:bodyPr>
            <a:norm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Current Challenges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graphicEl>
                                              <a:dgm id="{D7238CBE-CFA4-4602-B686-E08EF5F35B79}"/>
                                            </p:graphicEl>
                                          </p:spTgt>
                                        </p:tgtEl>
                                        <p:attrNameLst>
                                          <p:attrName>style.visibility</p:attrName>
                                        </p:attrNameLst>
                                      </p:cBhvr>
                                      <p:to>
                                        <p:strVal val="visible"/>
                                      </p:to>
                                    </p:set>
                                    <p:animEffect transition="in" filter="fade">
                                      <p:cBhvr>
                                        <p:cTn id="7" dur="2000"/>
                                        <p:tgtEl>
                                          <p:spTgt spid="4">
                                            <p:graphicEl>
                                              <a:dgm id="{D7238CBE-CFA4-4602-B686-E08EF5F35B79}"/>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7EB2594F-F17E-4DCA-A96F-5A29545CA8AA}"/>
                                            </p:graphicEl>
                                          </p:spTgt>
                                        </p:tgtEl>
                                        <p:attrNameLst>
                                          <p:attrName>style.visibility</p:attrName>
                                        </p:attrNameLst>
                                      </p:cBhvr>
                                      <p:to>
                                        <p:strVal val="visible"/>
                                      </p:to>
                                    </p:set>
                                    <p:animEffect transition="in" filter="fade">
                                      <p:cBhvr>
                                        <p:cTn id="10" dur="2000"/>
                                        <p:tgtEl>
                                          <p:spTgt spid="4">
                                            <p:graphicEl>
                                              <a:dgm id="{7EB2594F-F17E-4DCA-A96F-5A29545CA8A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graphicEl>
                                              <a:dgm id="{D052755D-C34D-4DE4-8AEA-C2FA7C0BAF99}"/>
                                            </p:graphicEl>
                                          </p:spTgt>
                                        </p:tgtEl>
                                        <p:attrNameLst>
                                          <p:attrName>style.visibility</p:attrName>
                                        </p:attrNameLst>
                                      </p:cBhvr>
                                      <p:to>
                                        <p:strVal val="visible"/>
                                      </p:to>
                                    </p:set>
                                    <p:animEffect transition="in" filter="fade">
                                      <p:cBhvr>
                                        <p:cTn id="15" dur="2000"/>
                                        <p:tgtEl>
                                          <p:spTgt spid="3">
                                            <p:graphicEl>
                                              <a:dgm id="{D052755D-C34D-4DE4-8AEA-C2FA7C0BAF99}"/>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graphicEl>
                                              <a:dgm id="{06202E10-C3F0-4B63-A021-2E24CD3FF570}"/>
                                            </p:graphicEl>
                                          </p:spTgt>
                                        </p:tgtEl>
                                        <p:attrNameLst>
                                          <p:attrName>style.visibility</p:attrName>
                                        </p:attrNameLst>
                                      </p:cBhvr>
                                      <p:to>
                                        <p:strVal val="visible"/>
                                      </p:to>
                                    </p:set>
                                    <p:animEffect transition="in" filter="fade">
                                      <p:cBhvr>
                                        <p:cTn id="18" dur="2000"/>
                                        <p:tgtEl>
                                          <p:spTgt spid="3">
                                            <p:graphicEl>
                                              <a:dgm id="{06202E10-C3F0-4B63-A021-2E24CD3FF570}"/>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graphicEl>
                                              <a:dgm id="{D0F14173-90E6-49E3-9760-47B9EAE8BFCA}"/>
                                            </p:graphicEl>
                                          </p:spTgt>
                                        </p:tgtEl>
                                        <p:attrNameLst>
                                          <p:attrName>style.visibility</p:attrName>
                                        </p:attrNameLst>
                                      </p:cBhvr>
                                      <p:to>
                                        <p:strVal val="visible"/>
                                      </p:to>
                                    </p:set>
                                    <p:animEffect transition="in" filter="fade">
                                      <p:cBhvr>
                                        <p:cTn id="23" dur="2000"/>
                                        <p:tgtEl>
                                          <p:spTgt spid="5">
                                            <p:graphicEl>
                                              <a:dgm id="{D0F14173-90E6-49E3-9760-47B9EAE8BFCA}"/>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graphicEl>
                                              <a:dgm id="{3BDBDB02-DE49-4E20-82C3-66FB1F89BD89}"/>
                                            </p:graphicEl>
                                          </p:spTgt>
                                        </p:tgtEl>
                                        <p:attrNameLst>
                                          <p:attrName>style.visibility</p:attrName>
                                        </p:attrNameLst>
                                      </p:cBhvr>
                                      <p:to>
                                        <p:strVal val="visible"/>
                                      </p:to>
                                    </p:set>
                                    <p:animEffect transition="in" filter="fade">
                                      <p:cBhvr>
                                        <p:cTn id="26" dur="2000"/>
                                        <p:tgtEl>
                                          <p:spTgt spid="5">
                                            <p:graphicEl>
                                              <a:dgm id="{3BDBDB02-DE49-4E20-82C3-66FB1F89BD8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Graphic spid="3" grpId="0">
        <p:bldSub>
          <a:bldDgm bld="lvlOne"/>
        </p:bldSub>
      </p:bldGraphic>
      <p:bldGraphic spid="5" grpId="0">
        <p:bldSub>
          <a:bldDgm bld="lvlOne"/>
        </p:bldSub>
      </p:bldGraphic>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03200" y="533400"/>
            <a:ext cx="7772400" cy="533400"/>
          </a:xfrm>
        </p:spPr>
        <p:txBody>
          <a:bodyPr>
            <a:normAutofit fontScale="90000"/>
          </a:bodyPr>
          <a:lstStyle/>
          <a:p>
            <a:pPr algn="l"/>
            <a:r>
              <a:rPr lang="en-US" sz="3600" dirty="0" smtClean="0"/>
              <a:t>VIVO is:</a:t>
            </a:r>
          </a:p>
        </p:txBody>
      </p:sp>
      <p:sp>
        <p:nvSpPr>
          <p:cNvPr id="6" name="Subtitle 3"/>
          <p:cNvSpPr txBox="1">
            <a:spLocks/>
          </p:cNvSpPr>
          <p:nvPr/>
        </p:nvSpPr>
        <p:spPr>
          <a:xfrm>
            <a:off x="3962400" y="3011488"/>
            <a:ext cx="4191000" cy="1295400"/>
          </a:xfrm>
          <a:prstGeom prst="roundRect">
            <a:avLst/>
          </a:prstGeom>
        </p:spPr>
        <p:style>
          <a:lnRef idx="0">
            <a:scrgbClr r="0" g="0" b="0"/>
          </a:lnRef>
          <a:fillRef idx="1001">
            <a:schemeClr val="lt1"/>
          </a:fillRef>
          <a:effectRef idx="0">
            <a:scrgbClr r="0" g="0" b="0"/>
          </a:effectRef>
          <a:fontRef idx="major"/>
        </p:style>
        <p:txBody>
          <a:bodyPr/>
          <a:lstStyle/>
          <a:p>
            <a:pPr fontAlgn="auto">
              <a:spcBef>
                <a:spcPct val="20000"/>
              </a:spcBef>
              <a:spcAft>
                <a:spcPts val="0"/>
              </a:spcAft>
              <a:buFont typeface="Arial" pitchFamily="34" charset="0"/>
              <a:buNone/>
              <a:defRPr/>
            </a:pPr>
            <a:endParaRPr lang="en-US" dirty="0">
              <a:solidFill>
                <a:schemeClr val="tx1">
                  <a:tint val="75000"/>
                </a:schemeClr>
              </a:solidFill>
            </a:endParaRPr>
          </a:p>
        </p:txBody>
      </p:sp>
      <p:sp>
        <p:nvSpPr>
          <p:cNvPr id="7" name="Subtitle 3"/>
          <p:cNvSpPr txBox="1">
            <a:spLocks/>
          </p:cNvSpPr>
          <p:nvPr/>
        </p:nvSpPr>
        <p:spPr>
          <a:xfrm>
            <a:off x="3355975" y="4724400"/>
            <a:ext cx="4264025" cy="1298575"/>
          </a:xfrm>
          <a:prstGeom prst="roundRect">
            <a:avLst/>
          </a:prstGeom>
        </p:spPr>
        <p:style>
          <a:lnRef idx="0">
            <a:scrgbClr r="0" g="0" b="0"/>
          </a:lnRef>
          <a:fillRef idx="1001">
            <a:schemeClr val="lt1"/>
          </a:fillRef>
          <a:effectRef idx="0">
            <a:scrgbClr r="0" g="0" b="0"/>
          </a:effectRef>
          <a:fontRef idx="major"/>
        </p:style>
        <p:txBody>
          <a:bodyPr>
            <a:normAutofit/>
          </a:bodyPr>
          <a:lstStyle/>
          <a:p>
            <a:pPr fontAlgn="auto">
              <a:spcBef>
                <a:spcPct val="20000"/>
              </a:spcBef>
              <a:spcAft>
                <a:spcPts val="0"/>
              </a:spcAft>
              <a:buFont typeface="Arial" pitchFamily="34" charset="0"/>
              <a:buNone/>
              <a:defRPr/>
            </a:pPr>
            <a:endParaRPr lang="en-US" dirty="0">
              <a:solidFill>
                <a:schemeClr val="tx1">
                  <a:tint val="75000"/>
                </a:schemeClr>
              </a:solidFill>
            </a:endParaRPr>
          </a:p>
        </p:txBody>
      </p:sp>
      <p:sp>
        <p:nvSpPr>
          <p:cNvPr id="10" name="Rounded Rectangle 9"/>
          <p:cNvSpPr/>
          <p:nvPr/>
        </p:nvSpPr>
        <p:spPr>
          <a:xfrm>
            <a:off x="4572000" y="2971800"/>
            <a:ext cx="3886200" cy="1371600"/>
          </a:xfrm>
          <a:prstGeom prst="roundRect">
            <a:avLst/>
          </a:prstGeom>
          <a:solidFill>
            <a:srgbClr val="DAF1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ct val="20000"/>
              </a:spcBef>
              <a:spcAft>
                <a:spcPts val="0"/>
              </a:spcAft>
              <a:defRPr/>
            </a:pPr>
            <a:r>
              <a:rPr lang="en-US" dirty="0">
                <a:solidFill>
                  <a:srgbClr val="303E4E"/>
                </a:solidFill>
              </a:rPr>
              <a:t>Populated with </a:t>
            </a:r>
            <a:r>
              <a:rPr lang="en-US" b="1" dirty="0">
                <a:solidFill>
                  <a:srgbClr val="303E4E"/>
                </a:solidFill>
              </a:rPr>
              <a:t>detailed profiles </a:t>
            </a:r>
            <a:r>
              <a:rPr lang="en-US" dirty="0">
                <a:solidFill>
                  <a:srgbClr val="303E4E"/>
                </a:solidFill>
              </a:rPr>
              <a:t>of faculty and researchers; displaying items such as publications, teaching, service, and professional affiliations.</a:t>
            </a:r>
          </a:p>
        </p:txBody>
      </p:sp>
      <p:sp>
        <p:nvSpPr>
          <p:cNvPr id="11" name="Rounded Rectangle 10"/>
          <p:cNvSpPr/>
          <p:nvPr/>
        </p:nvSpPr>
        <p:spPr>
          <a:xfrm>
            <a:off x="4800600" y="4724400"/>
            <a:ext cx="3886200" cy="1371600"/>
          </a:xfrm>
          <a:prstGeom prst="roundRect">
            <a:avLst/>
          </a:prstGeom>
          <a:solidFill>
            <a:srgbClr val="DAF1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ct val="20000"/>
              </a:spcBef>
              <a:spcAft>
                <a:spcPts val="0"/>
              </a:spcAft>
              <a:defRPr/>
            </a:pPr>
            <a:r>
              <a:rPr lang="en-US" dirty="0">
                <a:solidFill>
                  <a:srgbClr val="303E4E"/>
                </a:solidFill>
              </a:rPr>
              <a:t>A </a:t>
            </a:r>
            <a:r>
              <a:rPr lang="en-US" b="1" dirty="0">
                <a:solidFill>
                  <a:srgbClr val="303E4E"/>
                </a:solidFill>
              </a:rPr>
              <a:t>powerful search functionality </a:t>
            </a:r>
            <a:r>
              <a:rPr lang="en-US" dirty="0">
                <a:solidFill>
                  <a:srgbClr val="303E4E"/>
                </a:solidFill>
              </a:rPr>
              <a:t>for locating people and information within or across institutions.</a:t>
            </a:r>
          </a:p>
        </p:txBody>
      </p:sp>
      <p:sp>
        <p:nvSpPr>
          <p:cNvPr id="13" name="Rounded Rectangle 12"/>
          <p:cNvSpPr/>
          <p:nvPr/>
        </p:nvSpPr>
        <p:spPr>
          <a:xfrm>
            <a:off x="4419600" y="1219200"/>
            <a:ext cx="3886200" cy="1371600"/>
          </a:xfrm>
          <a:prstGeom prst="roundRect">
            <a:avLst/>
          </a:prstGeom>
          <a:solidFill>
            <a:srgbClr val="DAF1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dirty="0" smtClean="0">
                <a:solidFill>
                  <a:schemeClr val="tx1"/>
                </a:solidFill>
              </a:rPr>
              <a:t>An open-source </a:t>
            </a:r>
            <a:r>
              <a:rPr lang="en-US" b="1" dirty="0">
                <a:solidFill>
                  <a:schemeClr val="tx1"/>
                </a:solidFill>
              </a:rPr>
              <a:t>s</a:t>
            </a:r>
            <a:r>
              <a:rPr lang="en-US" b="1" dirty="0">
                <a:solidFill>
                  <a:srgbClr val="303E4E"/>
                </a:solidFill>
              </a:rPr>
              <a:t>emantic web application </a:t>
            </a:r>
            <a:r>
              <a:rPr lang="en-US" dirty="0">
                <a:solidFill>
                  <a:srgbClr val="303E4E"/>
                </a:solidFill>
              </a:rPr>
              <a:t>that enables the discovery of research and scholarship across disciplines in an institution.</a:t>
            </a:r>
          </a:p>
        </p:txBody>
      </p:sp>
      <p:pic>
        <p:nvPicPr>
          <p:cNvPr id="1027" name="Picture 3"/>
          <p:cNvPicPr>
            <a:picLocks noChangeAspect="1" noChangeArrowheads="1"/>
          </p:cNvPicPr>
          <p:nvPr/>
        </p:nvPicPr>
        <p:blipFill>
          <a:blip r:embed="rId3" cstate="print"/>
          <a:srcRect/>
          <a:stretch>
            <a:fillRect/>
          </a:stretch>
        </p:blipFill>
        <p:spPr bwMode="auto">
          <a:xfrm>
            <a:off x="152400" y="307344"/>
            <a:ext cx="4114799" cy="5941056"/>
          </a:xfrm>
          <a:prstGeom prst="rect">
            <a:avLst/>
          </a:prstGeom>
          <a:noFill/>
          <a:ln w="9525">
            <a:noFill/>
            <a:miter lim="800000"/>
            <a:headEnd/>
            <a:tailEnd/>
          </a:ln>
        </p:spPr>
      </p:pic>
      <p:sp>
        <p:nvSpPr>
          <p:cNvPr id="9" name="Title 1"/>
          <p:cNvSpPr txBox="1">
            <a:spLocks/>
          </p:cNvSpPr>
          <p:nvPr/>
        </p:nvSpPr>
        <p:spPr>
          <a:xfrm>
            <a:off x="3124200" y="457200"/>
            <a:ext cx="5867400" cy="685800"/>
          </a:xfrm>
          <a:prstGeom prst="rect">
            <a:avLst/>
          </a:prstGeom>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What is VIVO?</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txBox="1">
            <a:spLocks/>
          </p:cNvSpPr>
          <p:nvPr/>
        </p:nvSpPr>
        <p:spPr bwMode="auto">
          <a:xfrm>
            <a:off x="203200" y="520700"/>
            <a:ext cx="8839200" cy="609600"/>
          </a:xfrm>
          <a:prstGeom prst="rect">
            <a:avLst/>
          </a:prstGeom>
          <a:noFill/>
          <a:ln w="9525">
            <a:noFill/>
            <a:miter lim="800000"/>
            <a:headEnd/>
            <a:tailEnd/>
          </a:ln>
        </p:spPr>
        <p:txBody>
          <a:bodyPr anchor="ctr">
            <a:normAutofit fontScale="90000" lnSpcReduction="10000"/>
          </a:bodyPr>
          <a:lstStyle/>
          <a:p>
            <a:pPr fontAlgn="auto">
              <a:spcAft>
                <a:spcPts val="0"/>
              </a:spcAft>
              <a:defRPr/>
            </a:pPr>
            <a:r>
              <a:rPr lang="en-US" sz="4000" dirty="0">
                <a:latin typeface="+mj-lt"/>
                <a:ea typeface="+mj-ea"/>
                <a:cs typeface="+mj-cs"/>
              </a:rPr>
              <a:t>Who can use VIVO?</a:t>
            </a:r>
          </a:p>
        </p:txBody>
      </p:sp>
      <p:sp>
        <p:nvSpPr>
          <p:cNvPr id="8195" name="TextBox 8"/>
          <p:cNvSpPr txBox="1">
            <a:spLocks noChangeArrowheads="1"/>
          </p:cNvSpPr>
          <p:nvPr/>
        </p:nvSpPr>
        <p:spPr bwMode="auto">
          <a:xfrm>
            <a:off x="6607175" y="6319838"/>
            <a:ext cx="2460625" cy="461962"/>
          </a:xfrm>
          <a:prstGeom prst="rect">
            <a:avLst/>
          </a:prstGeom>
          <a:noFill/>
          <a:ln w="9525">
            <a:noFill/>
            <a:miter lim="800000"/>
            <a:headEnd/>
            <a:tailEnd/>
          </a:ln>
        </p:spPr>
        <p:txBody>
          <a:bodyPr wrap="none">
            <a:spAutoFit/>
          </a:bodyPr>
          <a:lstStyle/>
          <a:p>
            <a:r>
              <a:rPr lang="en-US" sz="2400">
                <a:solidFill>
                  <a:srgbClr val="4A8797"/>
                </a:solidFill>
                <a:latin typeface="Calibri" pitchFamily="34" charset="0"/>
              </a:rPr>
              <a:t>…and many more!</a:t>
            </a:r>
          </a:p>
        </p:txBody>
      </p:sp>
      <p:graphicFrame>
        <p:nvGraphicFramePr>
          <p:cNvPr id="14" name="Diagram 13"/>
          <p:cNvGraphicFramePr/>
          <p:nvPr/>
        </p:nvGraphicFramePr>
        <p:xfrm>
          <a:off x="1066800" y="1371600"/>
          <a:ext cx="7543800" cy="5257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124199" y="3310616"/>
            <a:ext cx="6019801" cy="35473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ubtitle 3"/>
          <p:cNvSpPr>
            <a:spLocks noGrp="1"/>
          </p:cNvSpPr>
          <p:nvPr>
            <p:ph idx="4294967295"/>
          </p:nvPr>
        </p:nvSpPr>
        <p:spPr>
          <a:xfrm>
            <a:off x="152400" y="4038600"/>
            <a:ext cx="3556000" cy="2286000"/>
          </a:xfrm>
          <a:prstGeom prst="rightArrowCallout">
            <a:avLst>
              <a:gd name="adj1" fmla="val 29290"/>
              <a:gd name="adj2" fmla="val 25000"/>
              <a:gd name="adj3" fmla="val 25000"/>
              <a:gd name="adj4" fmla="val 73311"/>
            </a:avLst>
          </a:prstGeom>
          <a:solidFill>
            <a:srgbClr val="DAF1FA"/>
          </a:solidFill>
          <a:ln w="28575"/>
          <a:effectLst>
            <a:outerShdw blurRad="50800" dist="38100" dir="10800000" algn="r" rotWithShape="0">
              <a:prstClr val="black">
                <a:alpha val="40000"/>
              </a:prstClr>
            </a:outerShdw>
          </a:effectLst>
        </p:spPr>
        <p:style>
          <a:lnRef idx="0">
            <a:scrgbClr r="0" g="0" b="0"/>
          </a:lnRef>
          <a:fillRef idx="1001">
            <a:schemeClr val="lt1"/>
          </a:fillRef>
          <a:effectRef idx="0">
            <a:scrgbClr r="0" g="0" b="0"/>
          </a:effectRef>
          <a:fontRef idx="major"/>
        </p:style>
        <p:txBody>
          <a:bodyPr rtlCol="0" anchor="ctr">
            <a:normAutofit lnSpcReduction="10000"/>
          </a:bodyPr>
          <a:lstStyle/>
          <a:p>
            <a:pPr marL="0" indent="0" fontAlgn="auto">
              <a:spcAft>
                <a:spcPts val="0"/>
              </a:spcAft>
              <a:buFont typeface="Arial" pitchFamily="34" charset="0"/>
              <a:buNone/>
              <a:defRPr/>
            </a:pPr>
            <a:r>
              <a:rPr lang="en-US" sz="1800" dirty="0" smtClean="0">
                <a:solidFill>
                  <a:srgbClr val="303E4E"/>
                </a:solidFill>
              </a:rPr>
              <a:t>In September 2009, seven institutions received $12.2 million in funding from the National Center for Research Resources of the NIH to to enable </a:t>
            </a:r>
            <a:r>
              <a:rPr lang="en-US" sz="1800" b="1" dirty="0" smtClean="0"/>
              <a:t>National Networking with VIVO</a:t>
            </a:r>
          </a:p>
        </p:txBody>
      </p:sp>
      <p:sp>
        <p:nvSpPr>
          <p:cNvPr id="5" name="Subtitle 3"/>
          <p:cNvSpPr txBox="1">
            <a:spLocks/>
          </p:cNvSpPr>
          <p:nvPr/>
        </p:nvSpPr>
        <p:spPr>
          <a:xfrm>
            <a:off x="152400" y="1295400"/>
            <a:ext cx="8839200" cy="1447800"/>
          </a:xfrm>
          <a:prstGeom prst="roundRect">
            <a:avLst/>
          </a:prstGeom>
          <a:solidFill>
            <a:srgbClr val="DAF1FA"/>
          </a:solidFill>
          <a:effectLst>
            <a:outerShdw blurRad="50800" dist="38100" dir="10800000" algn="r" rotWithShape="0">
              <a:prstClr val="black">
                <a:alpha val="40000"/>
              </a:prstClr>
            </a:outerShdw>
          </a:effectLst>
        </p:spPr>
        <p:style>
          <a:lnRef idx="0">
            <a:scrgbClr r="0" g="0" b="0"/>
          </a:lnRef>
          <a:fillRef idx="1001">
            <a:schemeClr val="lt1"/>
          </a:fillRef>
          <a:effectRef idx="0">
            <a:scrgbClr r="0" g="0" b="0"/>
          </a:effectRef>
          <a:fontRef idx="major"/>
        </p:style>
        <p:txBody>
          <a:bodyPr>
            <a:normAutofit/>
          </a:bodyPr>
          <a:lstStyle/>
          <a:p>
            <a:pPr marL="114300" indent="-114300" fontAlgn="auto">
              <a:spcAft>
                <a:spcPts val="0"/>
              </a:spcAft>
              <a:buFont typeface="Arial" pitchFamily="34" charset="0"/>
              <a:buChar char="•"/>
              <a:defRPr/>
            </a:pPr>
            <a:r>
              <a:rPr lang="en-US" dirty="0" smtClean="0">
                <a:solidFill>
                  <a:srgbClr val="303E4E"/>
                </a:solidFill>
              </a:rPr>
              <a:t>Originally developed at Cornell University in 2004 to support Life Sciences</a:t>
            </a:r>
          </a:p>
          <a:p>
            <a:pPr marL="114300" indent="-114300" fontAlgn="auto">
              <a:spcAft>
                <a:spcPts val="0"/>
              </a:spcAft>
              <a:buFont typeface="Arial" pitchFamily="34" charset="0"/>
              <a:buChar char="•"/>
              <a:defRPr/>
            </a:pPr>
            <a:r>
              <a:rPr lang="en-US" dirty="0" err="1" smtClean="0">
                <a:solidFill>
                  <a:srgbClr val="303E4E"/>
                </a:solidFill>
              </a:rPr>
              <a:t>Reimplemented</a:t>
            </a:r>
            <a:r>
              <a:rPr lang="en-US" dirty="0" smtClean="0">
                <a:solidFill>
                  <a:srgbClr val="303E4E"/>
                </a:solidFill>
              </a:rPr>
              <a:t> using RDF, OWL, Jena and SPARQL in 2007</a:t>
            </a:r>
          </a:p>
          <a:p>
            <a:pPr marL="114300" indent="-114300" fontAlgn="auto">
              <a:spcAft>
                <a:spcPts val="0"/>
              </a:spcAft>
              <a:buFont typeface="Arial" pitchFamily="34" charset="0"/>
              <a:buChar char="•"/>
              <a:defRPr/>
            </a:pPr>
            <a:r>
              <a:rPr lang="en-US" dirty="0" smtClean="0">
                <a:solidFill>
                  <a:srgbClr val="303E4E"/>
                </a:solidFill>
              </a:rPr>
              <a:t>Now covers all faculty, researchers and disciplines at Cornell</a:t>
            </a:r>
          </a:p>
          <a:p>
            <a:pPr marL="114300" indent="-114300" fontAlgn="auto">
              <a:spcAft>
                <a:spcPts val="0"/>
              </a:spcAft>
              <a:buFont typeface="Arial" pitchFamily="34" charset="0"/>
              <a:buChar char="•"/>
              <a:defRPr/>
            </a:pPr>
            <a:r>
              <a:rPr lang="en-US" dirty="0" smtClean="0">
                <a:solidFill>
                  <a:srgbClr val="303E4E"/>
                </a:solidFill>
              </a:rPr>
              <a:t>Implemented at University of Florida in </a:t>
            </a:r>
            <a:r>
              <a:rPr lang="en-US" dirty="0" smtClean="0">
                <a:solidFill>
                  <a:srgbClr val="303E4E"/>
                </a:solidFill>
              </a:rPr>
              <a:t>2007</a:t>
            </a:r>
            <a:endParaRPr lang="en-US" dirty="0" smtClean="0">
              <a:solidFill>
                <a:srgbClr val="303E4E"/>
              </a:solidFill>
            </a:endParaRPr>
          </a:p>
        </p:txBody>
      </p:sp>
      <p:sp>
        <p:nvSpPr>
          <p:cNvPr id="8" name="Title 1"/>
          <p:cNvSpPr txBox="1">
            <a:spLocks/>
          </p:cNvSpPr>
          <p:nvPr/>
        </p:nvSpPr>
        <p:spPr>
          <a:xfrm>
            <a:off x="203200" y="381000"/>
            <a:ext cx="8686800" cy="838200"/>
          </a:xfrm>
          <a:prstGeom prst="rect">
            <a:avLst/>
          </a:prstGeom>
          <a:effectLst/>
        </p:spPr>
        <p:txBody>
          <a:bodyPr anchor="ctr"/>
          <a:lstStyle/>
          <a:p>
            <a:pPr fontAlgn="auto">
              <a:spcAft>
                <a:spcPts val="0"/>
              </a:spcAft>
              <a:defRPr/>
            </a:pPr>
            <a:r>
              <a:rPr lang="en-US" sz="3600" dirty="0" smtClean="0">
                <a:latin typeface="+mj-lt"/>
                <a:ea typeface="+mj-ea"/>
                <a:cs typeface="+mj-cs"/>
              </a:rPr>
              <a:t>VIVO origins and current status</a:t>
            </a:r>
            <a:endParaRPr lang="en-US" sz="3600" dirty="0">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152400" y="533400"/>
            <a:ext cx="8839200" cy="762000"/>
          </a:xfrm>
        </p:spPr>
        <p:txBody>
          <a:bodyPr/>
          <a:lstStyle/>
          <a:p>
            <a:pPr algn="l" eaLnBrk="1" hangingPunct="1"/>
            <a:r>
              <a:rPr lang="en-US" sz="3600" dirty="0" smtClean="0"/>
              <a:t>A Library-based Support Model</a:t>
            </a:r>
          </a:p>
        </p:txBody>
      </p:sp>
      <p:sp>
        <p:nvSpPr>
          <p:cNvPr id="8" name="TextBox 7"/>
          <p:cNvSpPr txBox="1"/>
          <p:nvPr/>
        </p:nvSpPr>
        <p:spPr>
          <a:xfrm>
            <a:off x="990600" y="2030413"/>
            <a:ext cx="5638800" cy="1262062"/>
          </a:xfrm>
          <a:prstGeom prst="round1Rect">
            <a:avLst/>
          </a:prstGeom>
          <a:noFill/>
          <a:ln>
            <a:solidFill>
              <a:srgbClr val="1D9ED1"/>
            </a:solidFill>
          </a:ln>
        </p:spPr>
        <p:txBody>
          <a:bodyPr lIns="182880" tIns="182880" rIns="0" bIns="91440">
            <a:spAutoFit/>
          </a:bodyPr>
          <a:lstStyle/>
          <a:p>
            <a:pPr marL="171450" indent="-171450" fontAlgn="auto">
              <a:spcBef>
                <a:spcPts val="0"/>
              </a:spcBef>
              <a:spcAft>
                <a:spcPts val="0"/>
              </a:spcAft>
              <a:buClr>
                <a:srgbClr val="1D9ED1"/>
              </a:buClr>
              <a:buFont typeface="Arial" pitchFamily="34" charset="0"/>
              <a:buChar char="•"/>
              <a:defRPr/>
            </a:pPr>
            <a:r>
              <a:rPr lang="en-US" sz="1600" dirty="0">
                <a:latin typeface="+mn-lt"/>
              </a:rPr>
              <a:t>Are a trusted, neutral </a:t>
            </a:r>
            <a:r>
              <a:rPr lang="en-US" sz="1600" dirty="0" smtClean="0">
                <a:latin typeface="+mn-lt"/>
              </a:rPr>
              <a:t>entity</a:t>
            </a:r>
            <a:endParaRPr lang="en-US" sz="1600" dirty="0">
              <a:latin typeface="+mn-lt"/>
            </a:endParaRPr>
          </a:p>
          <a:p>
            <a:pPr marL="171450" indent="-171450" fontAlgn="auto">
              <a:spcBef>
                <a:spcPts val="0"/>
              </a:spcBef>
              <a:spcAft>
                <a:spcPts val="0"/>
              </a:spcAft>
              <a:buClr>
                <a:srgbClr val="1D9ED1"/>
              </a:buClr>
              <a:buFont typeface="Arial" pitchFamily="34" charset="0"/>
              <a:buChar char="•"/>
              <a:defRPr/>
            </a:pPr>
            <a:r>
              <a:rPr lang="en-US" sz="1600" dirty="0">
                <a:latin typeface="+mn-lt"/>
              </a:rPr>
              <a:t>Have a tradition of service and support</a:t>
            </a:r>
          </a:p>
          <a:p>
            <a:pPr marL="171450" indent="-171450" fontAlgn="auto">
              <a:spcBef>
                <a:spcPts val="0"/>
              </a:spcBef>
              <a:spcAft>
                <a:spcPts val="0"/>
              </a:spcAft>
              <a:buClr>
                <a:srgbClr val="1D9ED1"/>
              </a:buClr>
              <a:buFont typeface="Arial" pitchFamily="34" charset="0"/>
              <a:buChar char="•"/>
              <a:defRPr/>
            </a:pPr>
            <a:r>
              <a:rPr lang="en-US" sz="1600" dirty="0">
                <a:latin typeface="+mn-lt"/>
              </a:rPr>
              <a:t>Strive to serve all missions of the institution</a:t>
            </a:r>
          </a:p>
          <a:p>
            <a:pPr marL="171450" indent="-171450" fontAlgn="auto">
              <a:spcBef>
                <a:spcPts val="0"/>
              </a:spcBef>
              <a:spcAft>
                <a:spcPts val="0"/>
              </a:spcAft>
              <a:buClr>
                <a:srgbClr val="1D9ED1"/>
              </a:buClr>
              <a:buFont typeface="Arial" pitchFamily="34" charset="0"/>
              <a:buChar char="•"/>
              <a:defRPr/>
            </a:pPr>
            <a:r>
              <a:rPr lang="en-US" sz="1600" dirty="0">
                <a:latin typeface="+mn-lt"/>
              </a:rPr>
              <a:t>Are technology centers and have IT and data expertise</a:t>
            </a:r>
          </a:p>
        </p:txBody>
      </p:sp>
      <p:sp>
        <p:nvSpPr>
          <p:cNvPr id="9" name="TextBox 8"/>
          <p:cNvSpPr txBox="1"/>
          <p:nvPr/>
        </p:nvSpPr>
        <p:spPr>
          <a:xfrm>
            <a:off x="990600" y="4230688"/>
            <a:ext cx="5638800" cy="2246312"/>
          </a:xfrm>
          <a:prstGeom prst="round1Rect">
            <a:avLst/>
          </a:prstGeom>
          <a:noFill/>
          <a:ln>
            <a:solidFill>
              <a:srgbClr val="1D9ED1"/>
            </a:solidFill>
          </a:ln>
        </p:spPr>
        <p:txBody>
          <a:bodyPr lIns="182880" tIns="182880" rIns="182880" bIns="91440">
            <a:spAutoFit/>
          </a:bodyPr>
          <a:lstStyle/>
          <a:p>
            <a:pPr marL="228600" indent="-228600" fontAlgn="auto">
              <a:spcBef>
                <a:spcPts val="0"/>
              </a:spcBef>
              <a:spcAft>
                <a:spcPts val="0"/>
              </a:spcAft>
              <a:buClr>
                <a:srgbClr val="1D9ED1"/>
              </a:buClr>
              <a:buFont typeface="Arial" pitchFamily="34" charset="0"/>
              <a:buChar char="•"/>
              <a:defRPr/>
            </a:pPr>
            <a:r>
              <a:rPr lang="en-US" sz="1600" dirty="0">
                <a:latin typeface="+mn-lt"/>
              </a:rPr>
              <a:t>Have skills—information organization, instruction, usability, subject expertise</a:t>
            </a:r>
          </a:p>
          <a:p>
            <a:pPr marL="228600" indent="-228600" fontAlgn="auto">
              <a:spcBef>
                <a:spcPts val="0"/>
              </a:spcBef>
              <a:spcAft>
                <a:spcPts val="0"/>
              </a:spcAft>
              <a:buClr>
                <a:srgbClr val="1D9ED1"/>
              </a:buClr>
              <a:buFont typeface="Arial" pitchFamily="34" charset="0"/>
              <a:buChar char="•"/>
              <a:defRPr/>
            </a:pPr>
            <a:r>
              <a:rPr lang="en-US" sz="1600" dirty="0">
                <a:latin typeface="+mn-lt"/>
              </a:rPr>
              <a:t>Have close relationships with their clients (buy in)</a:t>
            </a:r>
          </a:p>
          <a:p>
            <a:pPr marL="228600" indent="-228600" fontAlgn="auto">
              <a:spcBef>
                <a:spcPts val="0"/>
              </a:spcBef>
              <a:spcAft>
                <a:spcPts val="0"/>
              </a:spcAft>
              <a:buClr>
                <a:srgbClr val="1D9ED1"/>
              </a:buClr>
              <a:buFont typeface="Arial" pitchFamily="34" charset="0"/>
              <a:buChar char="•"/>
              <a:defRPr/>
            </a:pPr>
            <a:r>
              <a:rPr lang="en-US" sz="1600" dirty="0">
                <a:latin typeface="+mn-lt"/>
              </a:rPr>
              <a:t>Understand user needs</a:t>
            </a:r>
          </a:p>
          <a:p>
            <a:pPr marL="228600" indent="-228600" fontAlgn="auto">
              <a:spcBef>
                <a:spcPts val="0"/>
              </a:spcBef>
              <a:spcAft>
                <a:spcPts val="0"/>
              </a:spcAft>
              <a:buClr>
                <a:srgbClr val="1D9ED1"/>
              </a:buClr>
              <a:buFont typeface="Arial" pitchFamily="34" charset="0"/>
              <a:buChar char="•"/>
              <a:defRPr/>
            </a:pPr>
            <a:r>
              <a:rPr lang="en-US" sz="1600" dirty="0">
                <a:latin typeface="+mn-lt"/>
              </a:rPr>
              <a:t>Understand the importance of collaboration and know how to bring people together</a:t>
            </a:r>
          </a:p>
          <a:p>
            <a:pPr marL="228600" indent="-228600" fontAlgn="auto">
              <a:spcBef>
                <a:spcPts val="0"/>
              </a:spcBef>
              <a:spcAft>
                <a:spcPts val="0"/>
              </a:spcAft>
              <a:buClr>
                <a:srgbClr val="1D9ED1"/>
              </a:buClr>
              <a:buFont typeface="Arial" pitchFamily="34" charset="0"/>
              <a:buChar char="•"/>
              <a:defRPr/>
            </a:pPr>
            <a:r>
              <a:rPr lang="en-US" sz="1600" dirty="0">
                <a:latin typeface="+mn-lt"/>
              </a:rPr>
              <a:t>Have knowledge of institution, research, education, clinical landscape</a:t>
            </a:r>
            <a:endParaRPr lang="en-US" sz="2000" dirty="0">
              <a:latin typeface="+mn-lt"/>
            </a:endParaRPr>
          </a:p>
        </p:txBody>
      </p:sp>
      <p:sp>
        <p:nvSpPr>
          <p:cNvPr id="11269" name="TextBox 9"/>
          <p:cNvSpPr>
            <a:spLocks noChangeArrowheads="1"/>
          </p:cNvSpPr>
          <p:nvPr/>
        </p:nvSpPr>
        <p:spPr bwMode="auto">
          <a:xfrm>
            <a:off x="200025" y="3697288"/>
            <a:ext cx="1977699" cy="646986"/>
          </a:xfrm>
          <a:prstGeom prst="roundRect">
            <a:avLst>
              <a:gd name="adj" fmla="val 16667"/>
            </a:avLst>
          </a:prstGeom>
          <a:solidFill>
            <a:srgbClr val="1D9ED1"/>
          </a:solidFill>
          <a:ln w="9525">
            <a:noFill/>
            <a:round/>
            <a:headEnd/>
            <a:tailEnd/>
          </a:ln>
        </p:spPr>
        <p:txBody>
          <a:bodyPr wrap="none">
            <a:spAutoFit/>
          </a:bodyPr>
          <a:lstStyle/>
          <a:p>
            <a:r>
              <a:rPr lang="en-US" sz="3200" dirty="0" smtClean="0">
                <a:solidFill>
                  <a:schemeClr val="bg1"/>
                </a:solidFill>
                <a:latin typeface="Calibri" pitchFamily="34" charset="0"/>
              </a:rPr>
              <a:t>Librarians:</a:t>
            </a:r>
            <a:endParaRPr lang="en-US" sz="3200" dirty="0">
              <a:solidFill>
                <a:schemeClr val="bg1"/>
              </a:solidFill>
              <a:latin typeface="Calibri" pitchFamily="34" charset="0"/>
            </a:endParaRPr>
          </a:p>
        </p:txBody>
      </p:sp>
      <p:pic>
        <p:nvPicPr>
          <p:cNvPr id="6" name="Picture 5" descr="books.jpg"/>
          <p:cNvPicPr>
            <a:picLocks noChangeAspect="1"/>
          </p:cNvPicPr>
          <p:nvPr/>
        </p:nvPicPr>
        <p:blipFill>
          <a:blip r:embed="rId3" cstate="print"/>
          <a:stretch>
            <a:fillRect/>
          </a:stretch>
        </p:blipFill>
        <p:spPr>
          <a:xfrm>
            <a:off x="6356449" y="2743200"/>
            <a:ext cx="2635151" cy="3962400"/>
          </a:xfrm>
          <a:prstGeom prst="rect">
            <a:avLst/>
          </a:prstGeom>
          <a:ln>
            <a:noFill/>
          </a:ln>
          <a:effectLst>
            <a:softEdge rad="112500"/>
          </a:effectLst>
        </p:spPr>
      </p:pic>
      <p:sp>
        <p:nvSpPr>
          <p:cNvPr id="11271" name="TextBox 6"/>
          <p:cNvSpPr>
            <a:spLocks noChangeArrowheads="1"/>
          </p:cNvSpPr>
          <p:nvPr/>
        </p:nvSpPr>
        <p:spPr bwMode="auto">
          <a:xfrm>
            <a:off x="200025" y="1524000"/>
            <a:ext cx="1762125" cy="647700"/>
          </a:xfrm>
          <a:prstGeom prst="roundRect">
            <a:avLst>
              <a:gd name="adj" fmla="val 16667"/>
            </a:avLst>
          </a:prstGeom>
          <a:solidFill>
            <a:srgbClr val="1D9ED1"/>
          </a:solidFill>
          <a:ln w="9525">
            <a:noFill/>
            <a:round/>
            <a:headEnd/>
            <a:tailEnd/>
          </a:ln>
        </p:spPr>
        <p:txBody>
          <a:bodyPr wrap="none">
            <a:spAutoFit/>
          </a:bodyPr>
          <a:lstStyle/>
          <a:p>
            <a:r>
              <a:rPr lang="en-US" sz="3200">
                <a:solidFill>
                  <a:schemeClr val="bg1"/>
                </a:solidFill>
                <a:latin typeface="Calibri" pitchFamily="34" charset="0"/>
              </a:rPr>
              <a:t>Libraries:</a:t>
            </a: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1371600" y="1066800"/>
            <a:ext cx="6400800" cy="4724400"/>
          </a:xfrm>
          <a:prstGeom prst="rect">
            <a:avLst/>
          </a:prstGeom>
          <a:solidFill>
            <a:srgbClr val="27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228600" y="457200"/>
            <a:ext cx="8229600" cy="685800"/>
          </a:xfrm>
          <a:prstGeom prst="rect">
            <a:avLst/>
          </a:prstGeom>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Searching VIVO</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SLA_searchdemo.m4v">
            <a:hlinkClick r:id="" action="ppaction://media"/>
          </p:cNvPr>
          <p:cNvPicPr/>
          <p:nvPr>
            <a:videoFile r:link="rId1"/>
          </p:nvPr>
        </p:nvPicPr>
        <p:blipFill>
          <a:blip r:embed="rId3"/>
          <a:stretch>
            <a:fillRect/>
          </a:stretch>
        </p:blipFill>
        <p:spPr>
          <a:xfrm>
            <a:off x="1371600" y="1219200"/>
            <a:ext cx="6426200" cy="4337685"/>
          </a:xfrm>
          <a:prstGeom prst="rect">
            <a:avLst/>
          </a:prstGeom>
        </p:spPr>
      </p:pic>
    </p:spTree>
  </p:cSld>
  <p:clrMapOvr>
    <a:masterClrMapping/>
  </p:clrMapOvr>
  <p:transition>
    <p:fade thruBlk="1"/>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838200" y="1066800"/>
            <a:ext cx="7391400" cy="5638800"/>
          </a:xfrm>
          <a:prstGeom prst="rect">
            <a:avLst/>
          </a:prstGeom>
          <a:solidFill>
            <a:srgbClr val="27A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228600" y="457200"/>
            <a:ext cx="8229600" cy="685800"/>
          </a:xfrm>
          <a:prstGeom prst="rect">
            <a:avLst/>
          </a:prstGeom>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VIVO Profiles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SLA_profiledemo.m4v">
            <a:hlinkClick r:id="" action="ppaction://media"/>
          </p:cNvPr>
          <p:cNvPicPr/>
          <p:nvPr>
            <a:videoFile r:link="rId1"/>
          </p:nvPr>
        </p:nvPicPr>
        <p:blipFill>
          <a:blip r:embed="rId3"/>
          <a:stretch>
            <a:fillRect/>
          </a:stretch>
        </p:blipFill>
        <p:spPr>
          <a:xfrm>
            <a:off x="838200" y="1219200"/>
            <a:ext cx="7389091" cy="5334000"/>
          </a:xfrm>
          <a:prstGeom prst="rect">
            <a:avLst/>
          </a:prstGeom>
        </p:spPr>
      </p:pic>
    </p:spTree>
  </p:cSld>
  <p:clrMapOvr>
    <a:masterClrMapping/>
  </p:clrMapOvr>
  <p:transition>
    <p:fade thruBlk="1"/>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9980</TotalTime>
  <Words>3616</Words>
  <Application>Microsoft Office PowerPoint</Application>
  <PresentationFormat>On-screen Show (4:3)</PresentationFormat>
  <Paragraphs>349</Paragraphs>
  <Slides>21</Slides>
  <Notes>19</Notes>
  <HiddenSlides>0</HiddenSlides>
  <MMClips>2</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VIVO is:</vt:lpstr>
      <vt:lpstr>Slide 5</vt:lpstr>
      <vt:lpstr>Slide 6</vt:lpstr>
      <vt:lpstr>A Library-based Support Model</vt:lpstr>
      <vt:lpstr>Slide 8</vt:lpstr>
      <vt:lpstr>Slide 9</vt:lpstr>
      <vt:lpstr>Slide 10</vt:lpstr>
      <vt:lpstr>Slide 11</vt:lpstr>
      <vt:lpstr>Slide 12</vt:lpstr>
      <vt:lpstr>Slide 13</vt:lpstr>
      <vt:lpstr>Slide 14</vt:lpstr>
      <vt:lpstr>VIVO enables authoritative data about researchers to join the Linked Data cloud</vt:lpstr>
      <vt:lpstr>Linked Data principles (Tim Berners-Lee)</vt:lpstr>
      <vt:lpstr>Slide 17</vt:lpstr>
      <vt:lpstr>Slide 18</vt:lpstr>
      <vt:lpstr>Challenges in the semantic approach</vt:lpstr>
      <vt:lpstr>Slide 20</vt:lpstr>
      <vt:lpstr>Slide 21</vt:lpstr>
    </vt:vector>
  </TitlesOfParts>
  <Company>University of Florida</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 Russell Gonzalez</dc:creator>
  <cp:lastModifiedBy>Sara Russell Gonzalez</cp:lastModifiedBy>
  <cp:revision>792</cp:revision>
  <dcterms:created xsi:type="dcterms:W3CDTF">2010-06-25T15:11:00Z</dcterms:created>
  <dcterms:modified xsi:type="dcterms:W3CDTF">2010-06-26T01:28:52Z</dcterms:modified>
</cp:coreProperties>
</file>