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57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4D2B6-663D-AB41-BAF0-A6AB912835A7}" type="datetimeFigureOut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05A8E-7D54-8644-8C4E-FE2FFFEEE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77976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Lucida Console"/>
                <a:cs typeface="Lucida Console"/>
              </a:rPr>
              <a:t>Utility of the legacy MARC records: Analyses and Ways to Support Discovery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dirty="0" smtClean="0">
                <a:latin typeface="Lucida Console"/>
                <a:cs typeface="Lucida Console"/>
              </a:rPr>
              <a:t>Erik Radio</a:t>
            </a:r>
          </a:p>
          <a:p>
            <a:pPr algn="l"/>
            <a:r>
              <a:rPr lang="en-US" dirty="0" smtClean="0">
                <a:latin typeface="Lucida Console"/>
                <a:cs typeface="Lucida Console"/>
              </a:rPr>
              <a:t>Sarah </a:t>
            </a:r>
            <a:r>
              <a:rPr lang="en-US" dirty="0" err="1" smtClean="0">
                <a:latin typeface="Lucida Console"/>
                <a:cs typeface="Lucida Console"/>
              </a:rPr>
              <a:t>Yarrito</a:t>
            </a:r>
            <a:endParaRPr lang="en-US" dirty="0" smtClean="0">
              <a:latin typeface="Lucida Console"/>
              <a:cs typeface="Lucida Console"/>
            </a:endParaRPr>
          </a:p>
          <a:p>
            <a:pPr algn="l"/>
            <a:r>
              <a:rPr lang="en-US" dirty="0" smtClean="0">
                <a:latin typeface="Lucida Console"/>
                <a:cs typeface="Lucida Console"/>
              </a:rPr>
              <a:t>Colleen </a:t>
            </a:r>
            <a:r>
              <a:rPr lang="en-US" dirty="0" err="1" smtClean="0">
                <a:latin typeface="Lucida Console"/>
                <a:cs typeface="Lucida Console"/>
              </a:rPr>
              <a:t>Fallaw</a:t>
            </a:r>
            <a:endParaRPr lang="en-US" dirty="0" smtClean="0">
              <a:latin typeface="Lucida Console"/>
              <a:cs typeface="Lucida Console"/>
            </a:endParaRPr>
          </a:p>
          <a:p>
            <a:pPr algn="l"/>
            <a:r>
              <a:rPr lang="en-US" dirty="0" err="1" smtClean="0">
                <a:latin typeface="Lucida Console"/>
                <a:cs typeface="Lucida Console"/>
              </a:rPr>
              <a:t>Myung-Ja</a:t>
            </a:r>
            <a:r>
              <a:rPr lang="en-US" dirty="0" smtClean="0">
                <a:latin typeface="Lucida Console"/>
                <a:cs typeface="Lucida Console"/>
              </a:rPr>
              <a:t> Han</a:t>
            </a:r>
          </a:p>
          <a:p>
            <a:pPr algn="l"/>
            <a:r>
              <a:rPr lang="en-US" dirty="0" smtClean="0">
                <a:latin typeface="Lucida Console"/>
                <a:cs typeface="Lucida Console"/>
              </a:rPr>
              <a:t>Timothy </a:t>
            </a:r>
            <a:r>
              <a:rPr lang="en-US" dirty="0">
                <a:latin typeface="Lucida Console"/>
                <a:cs typeface="Lucida Console"/>
              </a:rPr>
              <a:t>C</a:t>
            </a:r>
            <a:r>
              <a:rPr lang="en-US" dirty="0" smtClean="0">
                <a:latin typeface="Lucida Console"/>
                <a:cs typeface="Lucida Console"/>
              </a:rPr>
              <a:t>ole</a:t>
            </a:r>
            <a:endParaRPr lang="en-US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131890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692" y="699053"/>
            <a:ext cx="6606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Lucida Console"/>
                <a:cs typeface="Lucida Console"/>
              </a:rPr>
              <a:t>Motivations</a:t>
            </a:r>
            <a:endParaRPr lang="en-US" sz="2800" dirty="0">
              <a:latin typeface="Lucida Console"/>
              <a:cs typeface="Lucida Consol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9214" y="1735981"/>
            <a:ext cx="7900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Lucida Console"/>
                <a:cs typeface="Lucida Console"/>
              </a:rPr>
              <a:t>How do catalogers interpret fields designed for the same kinds of information?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Lucida Console"/>
                <a:cs typeface="Lucida Console"/>
              </a:rPr>
              <a:t>What if they are used differently? (Spoiler: they are)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Lucida Console"/>
                <a:cs typeface="Lucida Console"/>
              </a:rPr>
              <a:t>Systematic enhancement?</a:t>
            </a:r>
            <a:endParaRPr lang="en-US" sz="2400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124063660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5648" y="885467"/>
            <a:ext cx="4614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Lucida Console"/>
                <a:cs typeface="Lucida Console"/>
              </a:rPr>
              <a:t>Method</a:t>
            </a:r>
            <a:endParaRPr lang="en-US" sz="2800" dirty="0">
              <a:latin typeface="Lucida Console"/>
              <a:cs typeface="Lucida Consol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5648" y="1834869"/>
            <a:ext cx="52667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onsole"/>
                <a:cs typeface="Lucida Console"/>
              </a:rPr>
              <a:t>200 contiguous monograph records from corpus of 6 million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01159"/>
              </p:ext>
            </p:extLst>
          </p:nvPr>
        </p:nvGraphicFramePr>
        <p:xfrm>
          <a:off x="815648" y="2844620"/>
          <a:ext cx="6096000" cy="352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Information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Control field (leader)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Variable field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36009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Language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008</a:t>
                      </a:r>
                      <a:r>
                        <a:rPr lang="en-US" sz="1600" spc="15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(</a:t>
                      </a:r>
                      <a:r>
                        <a:rPr lang="en-US" sz="16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35</a:t>
                      </a:r>
                      <a:r>
                        <a:rPr lang="en-US" sz="16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-</a:t>
                      </a:r>
                      <a:r>
                        <a:rPr lang="en-US" sz="16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37)</a:t>
                      </a:r>
                      <a:endParaRPr lang="en-US" sz="1600" dirty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041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Date of Publication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008</a:t>
                      </a:r>
                      <a:r>
                        <a:rPr lang="en-US" sz="1400" spc="15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 </a:t>
                      </a:r>
                      <a:r>
                        <a:rPr lang="en-US" sz="1400" spc="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(</a:t>
                      </a:r>
                      <a:r>
                        <a:rPr lang="en-US" sz="14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07-1</a:t>
                      </a:r>
                      <a:r>
                        <a:rPr lang="en-US" sz="1400" spc="-25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0</a:t>
                      </a:r>
                      <a:r>
                        <a:rPr lang="en-US" sz="14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, 11-14)</a:t>
                      </a:r>
                      <a:endParaRPr lang="en-US" sz="1400" dirty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260</a:t>
                      </a:r>
                      <a:r>
                        <a:rPr lang="en-US" sz="1800" spc="1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/</a:t>
                      </a:r>
                      <a:r>
                        <a:rPr lang="en-US" sz="18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264</a:t>
                      </a:r>
                      <a:r>
                        <a:rPr lang="en-US" sz="1800" spc="-1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$c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Place of Publication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008</a:t>
                      </a:r>
                      <a:r>
                        <a:rPr lang="en-US" sz="1600" spc="15" baseline="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 (</a:t>
                      </a:r>
                      <a:r>
                        <a:rPr lang="en-US" sz="16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15</a:t>
                      </a:r>
                      <a:r>
                        <a:rPr lang="en-US" sz="16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-</a:t>
                      </a:r>
                      <a:r>
                        <a:rPr lang="en-US" sz="16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17)</a:t>
                      </a:r>
                      <a:endParaRPr lang="en-US" sz="1600" dirty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260</a:t>
                      </a:r>
                      <a:r>
                        <a:rPr lang="en-US" sz="1800" spc="1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/</a:t>
                      </a:r>
                      <a:r>
                        <a:rPr lang="en-US" sz="18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264</a:t>
                      </a:r>
                      <a:r>
                        <a:rPr lang="en-US" sz="1800" spc="-1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 </a:t>
                      </a:r>
                      <a:r>
                        <a:rPr lang="en-US" sz="1800" spc="-25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$</a:t>
                      </a:r>
                      <a:r>
                        <a:rPr lang="en-US" sz="18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a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Genre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008</a:t>
                      </a:r>
                      <a:r>
                        <a:rPr lang="en-US" sz="1400" spc="15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 </a:t>
                      </a:r>
                      <a:r>
                        <a:rPr lang="en-US" sz="1400" spc="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(</a:t>
                      </a:r>
                      <a:r>
                        <a:rPr lang="en-US" sz="14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24</a:t>
                      </a:r>
                      <a:r>
                        <a:rPr lang="en-US" sz="14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-2</a:t>
                      </a:r>
                      <a:r>
                        <a:rPr lang="en-US" sz="1400" spc="-25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7</a:t>
                      </a:r>
                      <a:r>
                        <a:rPr lang="en-US" sz="14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, 28, 2</a:t>
                      </a:r>
                      <a:r>
                        <a:rPr lang="en-US" sz="1400" spc="-25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9</a:t>
                      </a:r>
                      <a:r>
                        <a:rPr lang="en-US" sz="14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, 30, 3</a:t>
                      </a:r>
                      <a:r>
                        <a:rPr lang="en-US" sz="1400" spc="-25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3</a:t>
                      </a:r>
                      <a:r>
                        <a:rPr lang="en-US" sz="14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, </a:t>
                      </a:r>
                      <a:r>
                        <a:rPr lang="en-US" sz="14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34)</a:t>
                      </a:r>
                      <a:r>
                        <a:rPr lang="en-US" sz="9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 </a:t>
                      </a:r>
                      <a:endParaRPr lang="en-US" sz="1000" dirty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655</a:t>
                      </a:r>
                      <a:r>
                        <a:rPr lang="en-US" sz="1800" spc="15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 </a:t>
                      </a:r>
                      <a:r>
                        <a:rPr lang="en-US" sz="1800" spc="-25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$</a:t>
                      </a:r>
                      <a:r>
                        <a:rPr lang="en-US" sz="1800" dirty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a</a:t>
                      </a:r>
                    </a:p>
                  </a:txBody>
                  <a:tcPr marL="114300" marR="11430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/>
                          <a:cs typeface="Lucida Console"/>
                        </a:rPr>
                        <a:t>Geographic</a:t>
                      </a:r>
                      <a:r>
                        <a:rPr lang="en-US" baseline="0" dirty="0" smtClean="0">
                          <a:latin typeface="Lucida Console"/>
                          <a:cs typeface="Lucida Console"/>
                        </a:rPr>
                        <a:t> Coverage</a:t>
                      </a:r>
                      <a:endParaRPr lang="en-US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  <a:p>
                      <a:pPr marL="53975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Lucida Console"/>
                          <a:ea typeface="Times New Roman"/>
                          <a:cs typeface="Lucida Console"/>
                        </a:rPr>
                        <a:t>n/a</a:t>
                      </a:r>
                      <a:endParaRPr lang="en-US" sz="1200" dirty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  <a:latin typeface="Lucida Console"/>
                          <a:cs typeface="Lucida Console"/>
                        </a:rPr>
                        <a:t>651 $a, 650 $z, 043 $a</a:t>
                      </a:r>
                    </a:p>
                    <a:p>
                      <a:pPr marL="53975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Lucida Console"/>
                        <a:ea typeface="Times New Roman"/>
                        <a:cs typeface="Lucida Console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48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Lucida Console"/>
                <a:cs typeface="Lucida Console"/>
              </a:rPr>
              <a:t>Date of Publication (260$c)</a:t>
            </a:r>
            <a:endParaRPr lang="en-US" sz="2400" dirty="0">
              <a:latin typeface="Lucida Console"/>
              <a:cs typeface="Lucida Consol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2519" y="1607822"/>
            <a:ext cx="45443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Sample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100% usage in sample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51</a:t>
            </a:r>
            <a:r>
              <a:rPr lang="en-US" dirty="0" smtClean="0">
                <a:latin typeface="Lucida Console"/>
                <a:cs typeface="Lucida Console"/>
              </a:rPr>
              <a:t>% bracketed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13 with copyright info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One with different value than in control field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3% (6) with adjacent date fields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HTC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Free text, 91.46% </a:t>
            </a:r>
            <a:r>
              <a:rPr lang="en-US" dirty="0" smtClean="0">
                <a:latin typeface="Lucida Console"/>
                <a:cs typeface="Lucida Console"/>
              </a:rPr>
              <a:t>usage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latin typeface="Lucida Console"/>
                <a:cs typeface="Lucida Console"/>
              </a:rPr>
              <a:t>60% as YYYY.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Lucida Console"/>
              <a:cs typeface="Lucida Console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Lucida Console"/>
              <a:cs typeface="Lucida Console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Lucida Console"/>
              <a:cs typeface="Lucida Console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76493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Lucida Console"/>
                <a:cs typeface="Lucida Console"/>
              </a:rPr>
              <a:t>Language (Sample)</a:t>
            </a:r>
            <a:endParaRPr lang="en-US" sz="2400" dirty="0">
              <a:latin typeface="Lucida Console"/>
              <a:cs typeface="Lucida Consol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9214" y="2155412"/>
            <a:ext cx="4707456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008 35-37 consistently used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Potentially more valuable when complemented by 041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041 infrequently used, usually concatenated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Lucida Console"/>
                <a:cs typeface="Lucida Console"/>
              </a:rPr>
              <a:t>Normalization</a:t>
            </a:r>
          </a:p>
          <a:p>
            <a:endParaRPr lang="en-US" dirty="0" smtClean="0">
              <a:latin typeface="Lucida Console"/>
              <a:cs typeface="Lucida Console"/>
            </a:endParaRPr>
          </a:p>
          <a:p>
            <a:endParaRPr lang="en-US" dirty="0">
              <a:latin typeface="Lucida Console"/>
              <a:cs typeface="Lucida Console"/>
            </a:endParaRPr>
          </a:p>
          <a:p>
            <a:pPr lvl="1"/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79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Lucida Console"/>
                <a:cs typeface="Lucida Console"/>
              </a:rPr>
              <a:t>Language (HTC)</a:t>
            </a:r>
            <a:endParaRPr lang="en-US" sz="2800" dirty="0">
              <a:latin typeface="Lucida Console"/>
              <a:cs typeface="Lucida Console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33292"/>
              </p:ext>
            </p:extLst>
          </p:nvPr>
        </p:nvGraphicFramePr>
        <p:xfrm>
          <a:off x="457198" y="1417638"/>
          <a:ext cx="8118760" cy="4895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9380"/>
                <a:gridCol w="405938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Lucida Console"/>
                          <a:cs typeface="Lucida Console"/>
                        </a:rPr>
                        <a:t>Language Fields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Lucida Console"/>
                          <a:cs typeface="Lucida Console"/>
                        </a:rPr>
                        <a:t>No. of records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332056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Have 008 positions 35-37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6,017,096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581097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Have 008 positions 35-37 and no 041 subfield a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5,623,031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332056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Have 041 subfield a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394,550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581097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Have 041 subfield a and no 008 positions 35-37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485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830139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Have 041 subfield a containing more than 2 language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codes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187,749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830139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The first language of 041 subfield a is the same as 008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positions 35-37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176,673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  <a:tr h="830139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The first language of 041 subfield a is different than the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008 positions  35-37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Lucida Console"/>
                          <a:ea typeface="+mn-ea"/>
                          <a:cs typeface="Lucida Console"/>
                        </a:rPr>
                        <a:t>11,076</a:t>
                      </a:r>
                      <a:r>
                        <a:rPr lang="en-US" sz="1600" dirty="0" smtClean="0">
                          <a:effectLst/>
                          <a:latin typeface="Lucida Console"/>
                          <a:cs typeface="Lucida Console"/>
                        </a:rPr>
                        <a:t> </a:t>
                      </a:r>
                      <a:endParaRPr lang="en-US" sz="1600" dirty="0">
                        <a:latin typeface="Lucida Console"/>
                        <a:cs typeface="Lucida Console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50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34951"/>
              </p:ext>
            </p:extLst>
          </p:nvPr>
        </p:nvGraphicFramePr>
        <p:xfrm>
          <a:off x="838200" y="2467097"/>
          <a:ext cx="5253526" cy="3396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1395"/>
                <a:gridCol w="1411395"/>
                <a:gridCol w="1368210"/>
                <a:gridCol w="1062526"/>
              </a:tblGrid>
              <a:tr h="42944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651 $a(18%)</a:t>
                      </a:r>
                      <a:endParaRPr lang="en-US" b="1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650 $z(25%)</a:t>
                      </a:r>
                      <a:endParaRPr lang="en-US" b="1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043 $a(25%)</a:t>
                      </a:r>
                      <a:endParaRPr lang="en-US" b="1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60%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72200" y="2506085"/>
            <a:ext cx="259080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Console"/>
                <a:cs typeface="Lucida Console"/>
              </a:rPr>
              <a:t>*651 $a (Subject Added Entry)</a:t>
            </a:r>
          </a:p>
          <a:p>
            <a:r>
              <a:rPr lang="en-US" sz="1400" dirty="0" smtClean="0">
                <a:latin typeface="Lucida Console"/>
                <a:cs typeface="Lucida Console"/>
              </a:rPr>
              <a:t>Topical Term/Topical term or geographic name entity element</a:t>
            </a:r>
          </a:p>
          <a:p>
            <a:endParaRPr lang="en-US" sz="1400" b="1" dirty="0">
              <a:latin typeface="Lucida Console"/>
              <a:cs typeface="Lucida Console"/>
            </a:endParaRPr>
          </a:p>
          <a:p>
            <a:r>
              <a:rPr lang="en-US" sz="1400" b="1" dirty="0" smtClean="0">
                <a:latin typeface="Lucida Console"/>
                <a:cs typeface="Lucida Console"/>
              </a:rPr>
              <a:t>*650 $z: (Subject Added Entry)</a:t>
            </a:r>
          </a:p>
          <a:p>
            <a:r>
              <a:rPr lang="en-US" sz="1400" dirty="0" smtClean="0">
                <a:latin typeface="Lucida Console"/>
                <a:cs typeface="Lucida Console"/>
              </a:rPr>
              <a:t>Geographic name/geographic subdivision</a:t>
            </a:r>
          </a:p>
          <a:p>
            <a:endParaRPr lang="en-US" sz="1400" b="1" dirty="0">
              <a:latin typeface="Lucida Console"/>
              <a:cs typeface="Lucida Console"/>
            </a:endParaRPr>
          </a:p>
          <a:p>
            <a:r>
              <a:rPr lang="en-US" sz="1400" b="1" dirty="0" smtClean="0">
                <a:latin typeface="Lucida Console"/>
                <a:cs typeface="Lucida Console"/>
              </a:rPr>
              <a:t>*043 $a (Geographic Area Code)</a:t>
            </a:r>
          </a:p>
          <a:p>
            <a:r>
              <a:rPr lang="en-US" sz="1400" dirty="0" smtClean="0">
                <a:latin typeface="Lucida Console"/>
                <a:cs typeface="Lucida Console"/>
              </a:rPr>
              <a:t>Geographic area code</a:t>
            </a:r>
            <a:endParaRPr lang="en-US" sz="1400" dirty="0">
              <a:latin typeface="Lucida Console"/>
              <a:cs typeface="Lucida Consol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862165"/>
            <a:ext cx="391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Lucida Console"/>
                <a:cs typeface="Lucida Console"/>
              </a:rPr>
              <a:t>Geographic Coverage</a:t>
            </a:r>
            <a:endParaRPr lang="en-US" sz="2400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3840317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Lucida Console"/>
                <a:cs typeface="Lucida Console"/>
              </a:rPr>
              <a:t>General Findings</a:t>
            </a:r>
            <a:endParaRPr lang="en-US" sz="2800" dirty="0">
              <a:latin typeface="Lucida Console"/>
              <a:cs typeface="Lucida Consol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0867" y="1934046"/>
            <a:ext cx="43811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Multiple fields/overlapping information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Controlled vocab/granularity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Punctuation control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Bibliographic control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1636839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Lucida Console"/>
                <a:cs typeface="Lucida Console"/>
              </a:rPr>
              <a:t>Conclusions/Future Work </a:t>
            </a:r>
            <a:endParaRPr lang="en-US" sz="3600" dirty="0">
              <a:latin typeface="Lucida Console"/>
              <a:cs typeface="Lucida Consol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7387" y="1786909"/>
            <a:ext cx="40898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Valuable but fussy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Breaking </a:t>
            </a:r>
            <a:r>
              <a:rPr lang="en-US" sz="2000" dirty="0" smtClean="0">
                <a:latin typeface="Lucida Console"/>
                <a:cs typeface="Lucida Console"/>
              </a:rPr>
              <a:t>rules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Rinse, </a:t>
            </a:r>
            <a:r>
              <a:rPr lang="en-US" sz="2000" dirty="0" smtClean="0">
                <a:latin typeface="Lucida Console"/>
                <a:cs typeface="Lucida Console"/>
              </a:rPr>
              <a:t>repeat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Who is the user?</a:t>
            </a:r>
            <a:endParaRPr lang="en-US" sz="2000" dirty="0" smtClean="0">
              <a:latin typeface="Lucida Console"/>
              <a:cs typeface="Lucida Console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Lucida Console"/>
                <a:cs typeface="Lucida Console"/>
              </a:rPr>
              <a:t>Deeper problems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Lucida Console"/>
              <a:cs typeface="Lucida Console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Lucida Console"/>
              <a:cs typeface="Lucida Console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358042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347</TotalTime>
  <Words>446</Words>
  <Application>Microsoft Macintosh PowerPoint</Application>
  <PresentationFormat>On-screen Show (4:3)</PresentationFormat>
  <Paragraphs>121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</vt:lpstr>
      <vt:lpstr>Utility of the legacy MARC records: Analyses and Ways to Support Discovery Services</vt:lpstr>
      <vt:lpstr>PowerPoint Presentation</vt:lpstr>
      <vt:lpstr>PowerPoint Presentation</vt:lpstr>
      <vt:lpstr>Date of Publication (260$c)</vt:lpstr>
      <vt:lpstr>Language (Sample)</vt:lpstr>
      <vt:lpstr>Language (HTC)</vt:lpstr>
      <vt:lpstr>PowerPoint Presentation</vt:lpstr>
      <vt:lpstr>General Findings</vt:lpstr>
      <vt:lpstr>Conclusions/Future Work </vt:lpstr>
    </vt:vector>
  </TitlesOfParts>
  <Company>The University of Kansas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Focused Analysis of  MARC Records in HathiTrust</dc:title>
  <dc:creator>Erik Radio</dc:creator>
  <cp:lastModifiedBy>Erik Radio</cp:lastModifiedBy>
  <cp:revision>16</cp:revision>
  <dcterms:created xsi:type="dcterms:W3CDTF">2015-01-26T16:54:15Z</dcterms:created>
  <dcterms:modified xsi:type="dcterms:W3CDTF">2015-01-30T16:57:47Z</dcterms:modified>
</cp:coreProperties>
</file>