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58" r:id="rId6"/>
    <p:sldId id="262" r:id="rId7"/>
    <p:sldId id="263" r:id="rId8"/>
    <p:sldId id="260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39" autoAdjust="0"/>
  </p:normalViewPr>
  <p:slideViewPr>
    <p:cSldViewPr>
      <p:cViewPr varScale="1">
        <p:scale>
          <a:sx n="64" d="100"/>
          <a:sy n="64" d="100"/>
        </p:scale>
        <p:origin x="-4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DB252-8A58-4230-A1AB-8BAA15762508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F973-6E04-4AFA-9C9D-3505AFDCB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76727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DB252-8A58-4230-A1AB-8BAA15762508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F973-6E04-4AFA-9C9D-3505AFDCB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7590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DB252-8A58-4230-A1AB-8BAA15762508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F973-6E04-4AFA-9C9D-3505AFDCB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9700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DB252-8A58-4230-A1AB-8BAA15762508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F973-6E04-4AFA-9C9D-3505AFDCB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6457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DB252-8A58-4230-A1AB-8BAA15762508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F973-6E04-4AFA-9C9D-3505AFDCB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951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DB252-8A58-4230-A1AB-8BAA15762508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F973-6E04-4AFA-9C9D-3505AFDCB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7803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DB252-8A58-4230-A1AB-8BAA15762508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F973-6E04-4AFA-9C9D-3505AFDCB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31696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DB252-8A58-4230-A1AB-8BAA15762508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F973-6E04-4AFA-9C9D-3505AFDCB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7348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DB252-8A58-4230-A1AB-8BAA15762508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F973-6E04-4AFA-9C9D-3505AFDCB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9226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DB252-8A58-4230-A1AB-8BAA15762508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F973-6E04-4AFA-9C9D-3505AFDCB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5310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DB252-8A58-4230-A1AB-8BAA15762508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F973-6E04-4AFA-9C9D-3505AFDCB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9985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DB252-8A58-4230-A1AB-8BAA15762508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EF973-6E04-4AFA-9C9D-3505AFDCB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1618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quacc.ala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3067050"/>
          </a:xfrm>
        </p:spPr>
        <p:txBody>
          <a:bodyPr>
            <a:normAutofit/>
          </a:bodyPr>
          <a:lstStyle/>
          <a:p>
            <a:r>
              <a:rPr lang="en-US" sz="5400" b="1" dirty="0"/>
              <a:t>Managing Your Future E-Book </a:t>
            </a:r>
            <a:r>
              <a:rPr lang="en-US" sz="5400" b="1" dirty="0" smtClean="0"/>
              <a:t>Collection:</a:t>
            </a:r>
            <a:r>
              <a:rPr lang="en-US" sz="5400" dirty="0"/>
              <a:t/>
            </a:r>
            <a:br>
              <a:rPr lang="en-US" sz="5400" dirty="0"/>
            </a:br>
            <a:r>
              <a:rPr lang="en-US" sz="5400" b="1" dirty="0" smtClean="0">
                <a:solidFill>
                  <a:srgbClr val="00B050"/>
                </a:solidFill>
              </a:rPr>
              <a:t>From the Librarian’s P.O.V.</a:t>
            </a:r>
            <a:endParaRPr lang="en-US" sz="5400" b="1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Beth Avery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University of North Texas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Beth.avery@unt.edu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9058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Future Issues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Interfacing with discovery services and tools such as citation managers, </a:t>
            </a:r>
            <a:r>
              <a:rPr lang="en-US" dirty="0" err="1" smtClean="0"/>
              <a:t>embeded</a:t>
            </a:r>
            <a:r>
              <a:rPr lang="en-US" dirty="0" smtClean="0"/>
              <a:t> dictionaries, etc. </a:t>
            </a:r>
          </a:p>
          <a:p>
            <a:r>
              <a:rPr lang="en-US" dirty="0" smtClean="0"/>
              <a:t>Developing metrics for assessing </a:t>
            </a:r>
            <a:r>
              <a:rPr lang="en-US" dirty="0" err="1" smtClean="0"/>
              <a:t>ebook</a:t>
            </a:r>
            <a:r>
              <a:rPr lang="en-US" dirty="0" smtClean="0"/>
              <a:t> vendors and publishers.</a:t>
            </a:r>
          </a:p>
          <a:p>
            <a:r>
              <a:rPr lang="en-US" dirty="0" smtClean="0"/>
              <a:t>Studies of </a:t>
            </a:r>
            <a:r>
              <a:rPr lang="en-US" dirty="0" err="1" smtClean="0"/>
              <a:t>ebook</a:t>
            </a:r>
            <a:r>
              <a:rPr lang="en-US" dirty="0" smtClean="0"/>
              <a:t> platform usability. </a:t>
            </a:r>
          </a:p>
          <a:p>
            <a:r>
              <a:rPr lang="en-US" dirty="0" smtClean="0"/>
              <a:t>Now is the time to work with vendors and publishers to resolve issues.  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5990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hlinkClick r:id="rId2"/>
              </a:rPr>
              <a:t>EQUACC</a:t>
            </a: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/>
              <a:t>ALA's Presidential Task Force on Equitable Access to Electronic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mtClean="0"/>
              <a:t> </a:t>
            </a:r>
            <a:r>
              <a:rPr lang="en-US" dirty="0"/>
              <a:t>A website, www.equacc.ala.org, was launched on March 28 inviting commentary on the task force’s work in five areas: 1) issues, trends and education on providing accessible content to people with disabilities; 2) building more support and awareness that libraries play an essential role in the e-content world; 3) model projects, including case studies of libraries trying different models for providing accessible content; 4) </a:t>
            </a:r>
            <a:r>
              <a:rPr lang="en-US" b="1" dirty="0">
                <a:solidFill>
                  <a:srgbClr val="00B050"/>
                </a:solidFill>
              </a:rPr>
              <a:t>understanding the existing market and future trends through an environmental scan; </a:t>
            </a:r>
            <a:r>
              <a:rPr lang="en-US" dirty="0"/>
              <a:t>and 5) </a:t>
            </a:r>
            <a:r>
              <a:rPr lang="en-US" b="1" dirty="0">
                <a:solidFill>
                  <a:srgbClr val="00B050"/>
                </a:solidFill>
              </a:rPr>
              <a:t>licensing, including the exploration of new and emerging business models for obtaining content from authors, publishers and vendors.</a:t>
            </a:r>
          </a:p>
        </p:txBody>
      </p:sp>
    </p:spTree>
    <p:extLst>
      <p:ext uri="{BB962C8B-B14F-4D97-AF65-F5344CB8AC3E}">
        <p14:creationId xmlns:p14="http://schemas.microsoft.com/office/powerpoint/2010/main" xmlns="" val="2546628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Acquisitions Issues</a:t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en-US" b="1" dirty="0" smtClean="0">
                <a:solidFill>
                  <a:srgbClr val="00B050"/>
                </a:solidFill>
              </a:rPr>
              <a:t>Availability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Few front list titles – 20-30% usually.</a:t>
            </a:r>
          </a:p>
          <a:p>
            <a:r>
              <a:rPr lang="en-US" dirty="0" smtClean="0"/>
              <a:t>Release time of  electronic version delayed, often more than 60 days.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71391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Acquisitions Issues </a:t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en-US" b="1" dirty="0" smtClean="0">
                <a:solidFill>
                  <a:srgbClr val="00B050"/>
                </a:solidFill>
              </a:rPr>
              <a:t> Costs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Prices higher than print.</a:t>
            </a:r>
          </a:p>
          <a:p>
            <a:r>
              <a:rPr lang="en-US" dirty="0" smtClean="0"/>
              <a:t>Short term loan costs do not count towards purchase price, not even a percentage.</a:t>
            </a:r>
          </a:p>
          <a:p>
            <a:r>
              <a:rPr lang="en-US" dirty="0" smtClean="0"/>
              <a:t>Packages “big deals”  that we don’t want most of the content. </a:t>
            </a:r>
          </a:p>
          <a:p>
            <a:pPr lvl="1"/>
            <a:r>
              <a:rPr lang="en-US" dirty="0" smtClean="0"/>
              <a:t>No discounts except in packages .</a:t>
            </a:r>
          </a:p>
          <a:p>
            <a:pPr lvl="1"/>
            <a:r>
              <a:rPr lang="en-US" dirty="0" smtClean="0"/>
              <a:t>Possible solution agreement to spend </a:t>
            </a:r>
            <a:r>
              <a:rPr lang="en-US" i="1" dirty="0" smtClean="0"/>
              <a:t>x</a:t>
            </a:r>
            <a:r>
              <a:rPr lang="en-US" dirty="0" smtClean="0"/>
              <a:t> amount of individually selected titles in one year for </a:t>
            </a:r>
            <a:r>
              <a:rPr lang="en-US" i="1" dirty="0" smtClean="0"/>
              <a:t>y</a:t>
            </a:r>
            <a:r>
              <a:rPr lang="en-US" dirty="0" smtClean="0"/>
              <a:t>% discount.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45516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Acquisitions Issues</a:t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en-US" b="1" dirty="0" smtClean="0">
                <a:solidFill>
                  <a:srgbClr val="00B050"/>
                </a:solidFill>
              </a:rPr>
              <a:t>Ordering/Purchasing</a:t>
            </a:r>
            <a:br>
              <a:rPr lang="en-US" b="1" dirty="0" smtClean="0">
                <a:solidFill>
                  <a:srgbClr val="00B050"/>
                </a:solidFill>
              </a:rPr>
            </a:b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Deduping</a:t>
            </a:r>
            <a:r>
              <a:rPr lang="en-US" dirty="0" smtClean="0"/>
              <a:t> electronic/print titles.</a:t>
            </a:r>
          </a:p>
          <a:p>
            <a:r>
              <a:rPr lang="en-US" dirty="0" smtClean="0"/>
              <a:t>Contract issues.</a:t>
            </a:r>
          </a:p>
          <a:p>
            <a:r>
              <a:rPr lang="en-US" dirty="0" smtClean="0"/>
              <a:t>Accounting department issues.</a:t>
            </a:r>
          </a:p>
          <a:p>
            <a:pPr lvl="1"/>
            <a:r>
              <a:rPr lang="en-US" dirty="0" smtClean="0"/>
              <a:t>Purchasing an unknown future title list.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040321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Acquisitions Issues</a:t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en-US" b="1" dirty="0" smtClean="0">
                <a:solidFill>
                  <a:srgbClr val="00B050"/>
                </a:solidFill>
              </a:rPr>
              <a:t>Resource Sharing 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Sharing issues for consortia. </a:t>
            </a:r>
          </a:p>
          <a:p>
            <a:r>
              <a:rPr lang="en-US" dirty="0" smtClean="0"/>
              <a:t>ILL issues. </a:t>
            </a:r>
          </a:p>
          <a:p>
            <a:pPr lvl="1"/>
            <a:r>
              <a:rPr lang="en-US" dirty="0" smtClean="0"/>
              <a:t>Other library may not have appropriate reader</a:t>
            </a:r>
          </a:p>
          <a:p>
            <a:pPr lvl="1"/>
            <a:r>
              <a:rPr lang="en-US" dirty="0" smtClean="0"/>
              <a:t>DRM – self destruct after </a:t>
            </a:r>
            <a:r>
              <a:rPr lang="en-US" i="1" dirty="0" smtClean="0"/>
              <a:t>x</a:t>
            </a:r>
            <a:r>
              <a:rPr lang="en-US" dirty="0" smtClean="0"/>
              <a:t> days.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28238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Acquisitions Issues </a:t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en-US" b="1" dirty="0" smtClean="0">
                <a:solidFill>
                  <a:srgbClr val="00B050"/>
                </a:solidFill>
              </a:rPr>
              <a:t>Reporting/Statistics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Automatic notification of when access denied frequently so we can purchase additional titles.</a:t>
            </a:r>
          </a:p>
          <a:p>
            <a:r>
              <a:rPr lang="en-US" dirty="0" smtClean="0"/>
              <a:t>Easy to retrieve, standardized usage statistics reporting. </a:t>
            </a:r>
          </a:p>
          <a:p>
            <a:r>
              <a:rPr lang="en-US" dirty="0" smtClean="0"/>
              <a:t>Better </a:t>
            </a:r>
            <a:r>
              <a:rPr lang="en-US" dirty="0"/>
              <a:t>PDA </a:t>
            </a:r>
            <a:r>
              <a:rPr lang="en-US" dirty="0" smtClean="0"/>
              <a:t>reporting.</a:t>
            </a:r>
            <a:endParaRPr lang="en-US" dirty="0"/>
          </a:p>
          <a:p>
            <a:pPr lvl="1"/>
            <a:r>
              <a:rPr lang="en-US" dirty="0"/>
              <a:t>What is </a:t>
            </a:r>
            <a:r>
              <a:rPr lang="en-US" dirty="0" smtClean="0"/>
              <a:t>rejected.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37207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Cataloging Issues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Quality Issues</a:t>
            </a:r>
          </a:p>
          <a:p>
            <a:pPr lvl="1"/>
            <a:r>
              <a:rPr lang="en-US" dirty="0" smtClean="0"/>
              <a:t>Absent OCLC numbers</a:t>
            </a:r>
          </a:p>
          <a:p>
            <a:pPr lvl="1"/>
            <a:r>
              <a:rPr lang="en-US" dirty="0" smtClean="0"/>
              <a:t>Missing call numbers and subjects</a:t>
            </a:r>
          </a:p>
          <a:p>
            <a:pPr lvl="1"/>
            <a:r>
              <a:rPr lang="en-US" dirty="0" smtClean="0"/>
              <a:t>Missing 240 field for translations</a:t>
            </a:r>
          </a:p>
          <a:p>
            <a:pPr lvl="1"/>
            <a:r>
              <a:rPr lang="en-US" dirty="0" smtClean="0"/>
              <a:t>776 field issues, example frequency = “a few”</a:t>
            </a:r>
          </a:p>
          <a:p>
            <a:pPr lvl="1"/>
            <a:r>
              <a:rPr lang="en-US" dirty="0" smtClean="0"/>
              <a:t>Not using Authority control version of names</a:t>
            </a:r>
          </a:p>
          <a:p>
            <a:pPr lvl="1"/>
            <a:r>
              <a:rPr lang="en-US" dirty="0" smtClean="0"/>
              <a:t>Ending 520 field (publisher’s blurb) in mid-sentence.</a:t>
            </a:r>
          </a:p>
          <a:p>
            <a:pPr lvl="1"/>
            <a:r>
              <a:rPr lang="en-US" dirty="0" smtClean="0"/>
              <a:t>Etc. </a:t>
            </a:r>
          </a:p>
        </p:txBody>
      </p:sp>
    </p:spTree>
    <p:extLst>
      <p:ext uri="{BB962C8B-B14F-4D97-AF65-F5344CB8AC3E}">
        <p14:creationId xmlns:p14="http://schemas.microsoft.com/office/powerpoint/2010/main" xmlns="" val="3681335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Access Issues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Perception that fewer titles are being made available for multiple/unlimited access. </a:t>
            </a:r>
          </a:p>
          <a:p>
            <a:r>
              <a:rPr lang="en-US" dirty="0" smtClean="0"/>
              <a:t>Missing graphics from electronic version. </a:t>
            </a:r>
          </a:p>
          <a:p>
            <a:r>
              <a:rPr lang="en-US" dirty="0" err="1" smtClean="0"/>
              <a:t>Searchability</a:t>
            </a:r>
            <a:r>
              <a:rPr lang="en-US" dirty="0" smtClean="0"/>
              <a:t> issues – can you do a word search for entire volume?</a:t>
            </a:r>
          </a:p>
          <a:p>
            <a:r>
              <a:rPr lang="en-US" dirty="0" smtClean="0"/>
              <a:t>Variety of platforms with no standardization.</a:t>
            </a:r>
          </a:p>
          <a:p>
            <a:pPr lvl="1"/>
            <a:r>
              <a:rPr lang="en-US" dirty="0" smtClean="0"/>
              <a:t>Navigational issues – forward arrow at top and bottom of page.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35041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Archiving Issues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“perpetual access” really mean?</a:t>
            </a:r>
          </a:p>
          <a:p>
            <a:r>
              <a:rPr lang="en-US" dirty="0" smtClean="0"/>
              <a:t>Assurance of archiving of earlier editions.</a:t>
            </a:r>
          </a:p>
          <a:p>
            <a:r>
              <a:rPr lang="en-US" dirty="0" smtClean="0"/>
              <a:t>Lack of archiving puts scholarly publishing at risk.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2070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464</Words>
  <Application>Microsoft Office PowerPoint</Application>
  <PresentationFormat>On-screen Show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Managing Your Future E-Book Collection: From the Librarian’s P.O.V.</vt:lpstr>
      <vt:lpstr>Acquisitions Issues Availability</vt:lpstr>
      <vt:lpstr>Acquisitions Issues   Costs</vt:lpstr>
      <vt:lpstr>Acquisitions Issues Ordering/Purchasing </vt:lpstr>
      <vt:lpstr>Acquisitions Issues Resource Sharing </vt:lpstr>
      <vt:lpstr>Acquisitions Issues  Reporting/Statistics</vt:lpstr>
      <vt:lpstr>Cataloging Issues</vt:lpstr>
      <vt:lpstr>Access Issues</vt:lpstr>
      <vt:lpstr>Archiving Issues</vt:lpstr>
      <vt:lpstr>Future Issues</vt:lpstr>
      <vt:lpstr>EQUACC ALA's Presidential Task Force on Equitable Access to Electronic Content</vt:lpstr>
    </vt:vector>
  </TitlesOfParts>
  <Company>UNT Libraries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the Librarian’s POV</dc:title>
  <dc:creator>Avery, Beth</dc:creator>
  <cp:lastModifiedBy>UAB Employee</cp:lastModifiedBy>
  <cp:revision>11</cp:revision>
  <dcterms:created xsi:type="dcterms:W3CDTF">2011-07-01T15:17:33Z</dcterms:created>
  <dcterms:modified xsi:type="dcterms:W3CDTF">2011-07-11T20:19:50Z</dcterms:modified>
</cp:coreProperties>
</file>