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64" r:id="rId2"/>
    <p:sldId id="275" r:id="rId3"/>
    <p:sldId id="276" r:id="rId4"/>
    <p:sldId id="265" r:id="rId5"/>
    <p:sldId id="266" r:id="rId6"/>
    <p:sldId id="267" r:id="rId7"/>
    <p:sldId id="272" r:id="rId8"/>
    <p:sldId id="277" r:id="rId9"/>
    <p:sldId id="258" r:id="rId10"/>
    <p:sldId id="274" r:id="rId11"/>
    <p:sldId id="271" r:id="rId12"/>
    <p:sldId id="280" r:id="rId13"/>
    <p:sldId id="281" r:id="rId14"/>
    <p:sldId id="269" r:id="rId15"/>
    <p:sldId id="260" r:id="rId16"/>
    <p:sldId id="270" r:id="rId17"/>
    <p:sldId id="278" r:id="rId18"/>
    <p:sldId id="273" r:id="rId19"/>
    <p:sldId id="261" r:id="rId20"/>
    <p:sldId id="263" r:id="rId21"/>
    <p:sldId id="282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8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9060B-45FD-4F7D-840E-75B27BB1FFAE}" type="datetimeFigureOut">
              <a:rPr lang="en-US" smtClean="0"/>
              <a:pPr/>
              <a:t>1/21/2011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250A6-8C9F-47C4-B010-F2C9E73E534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018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698F1-6222-485D-8BA1-E4E60B96AEC5}" type="datetimeFigureOut">
              <a:rPr lang="en-US" smtClean="0"/>
              <a:pPr/>
              <a:t>1/21/2011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B4F47-8F3F-4F63-851E-3A15D10B4C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5124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B4F47-8F3F-4F63-851E-3A15D10B4CC4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65888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529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0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1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1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1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1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1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1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1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1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531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531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532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532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5322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  <p:sp>
        <p:nvSpPr>
          <p:cNvPr id="55323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5324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14419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6233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5978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0847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7355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951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52299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4182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70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0568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978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427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7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7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7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7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8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9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9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9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9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29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429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429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29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29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5429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8882A15-35DE-4AAD-9996-931869D568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430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46E504B-1CCF-4D6A-8C2C-91B1CFE940BE}" type="datetimeFigureOut">
              <a:rPr lang="en-US" smtClean="0"/>
              <a:pPr/>
              <a:t>1/21/2011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boschs@u.library.arizona.edu" TargetMode="External"/><Relationship Id="rId2" Type="http://schemas.openxmlformats.org/officeDocument/2006/relationships/hyperlink" Target="mailto:kittieh@ebsco.com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iso.org/kst/reports/standard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3200" b="1" dirty="0" smtClean="0">
                <a:effectLst/>
              </a:rPr>
              <a:t>Seeking the New Normal: Periodicals Price Survey 2010 </a:t>
            </a: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endParaRPr lang="en-US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Publisher-Vendor-Library Relations (PVLR) Interest Group </a:t>
            </a:r>
          </a:p>
          <a:p>
            <a:r>
              <a:rPr lang="en-US" dirty="0" smtClean="0"/>
              <a:t>ALA Midwinter San Diego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Methodology:  Library Journal</a:t>
            </a:r>
            <a:br>
              <a:rPr lang="en-US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1172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effectLst/>
              </a:rPr>
              <a:t>Titles included in the ISI products are selected based upon </a:t>
            </a:r>
            <a:r>
              <a:rPr lang="en-US" dirty="0" smtClean="0"/>
              <a:t>impact factor, the average number of citations to articles published in science and social science journals.  </a:t>
            </a:r>
            <a:endParaRPr lang="en-US" dirty="0" smtClean="0">
              <a:effectLst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Titles included in the EBSCO products are based upon EBSCO editorial policy.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Methodology:  Library Journal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effectLst/>
              </a:rPr>
              <a:t>Pricing is </a:t>
            </a:r>
            <a:r>
              <a:rPr lang="en-US" sz="2800" dirty="0">
                <a:effectLst/>
              </a:rPr>
              <a:t>derived from the EBSCO </a:t>
            </a:r>
            <a:r>
              <a:rPr lang="en-US" sz="2800" dirty="0" smtClean="0">
                <a:effectLst/>
              </a:rPr>
              <a:t>Information Services Title Database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approximately 6,400 </a:t>
            </a:r>
            <a:r>
              <a:rPr lang="en-US" sz="2400" dirty="0">
                <a:effectLst/>
              </a:rPr>
              <a:t>items indexed by the </a:t>
            </a:r>
            <a:r>
              <a:rPr lang="en-US" sz="2400" dirty="0" smtClean="0">
                <a:effectLst/>
              </a:rPr>
              <a:t>ISI Indices.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approximately 3,200 </a:t>
            </a:r>
            <a:r>
              <a:rPr lang="en-US" sz="2400" dirty="0">
                <a:effectLst/>
              </a:rPr>
              <a:t>titles in </a:t>
            </a:r>
            <a:r>
              <a:rPr lang="en-US" sz="2400" dirty="0" smtClean="0">
                <a:effectLst/>
              </a:rPr>
              <a:t>EBSCO ASP as </a:t>
            </a:r>
            <a:r>
              <a:rPr lang="en-US" sz="2400" dirty="0">
                <a:effectLst/>
              </a:rPr>
              <a:t>well as  EBSCO </a:t>
            </a:r>
            <a:r>
              <a:rPr lang="en-US" sz="2400" dirty="0" smtClean="0">
                <a:effectLst/>
              </a:rPr>
              <a:t>MAS Ultra.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effectLst/>
              </a:rPr>
              <a:t>LJ Study includes titles published outside the U.S.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effectLst/>
              </a:rPr>
              <a:t>Titles may be included in both ISI and EBSCO indices.</a:t>
            </a:r>
          </a:p>
          <a:p>
            <a:pPr>
              <a:buFont typeface="Wingdings" pitchFamily="2" charset="2"/>
              <a:buChar char="Ø"/>
            </a:pP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562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Nitty Gritty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30579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Nitty Gritty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8153399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0999"/>
            <a:ext cx="8229600" cy="1371601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Methodology:  </a:t>
            </a:r>
            <a:br>
              <a:rPr lang="en-US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U.S. Periodical Price Index</a:t>
            </a:r>
            <a: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371600"/>
            <a:ext cx="8991600" cy="5257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600" dirty="0" smtClean="0">
                <a:effectLst/>
              </a:rPr>
              <a:t>The LMPI data (the U.S. Periodical Price Index) is drawn from a selected sample of approximately 3,800 predominately print periodical titles published in the U.S..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>
                <a:effectLst/>
              </a:rPr>
              <a:t>Titles must meet definition of periodical outlined in ANSI Z39.20-1999:  </a:t>
            </a:r>
            <a:r>
              <a:rPr lang="en-US" sz="2600" i="1" dirty="0" smtClean="0">
                <a:effectLst/>
              </a:rPr>
              <a:t>“A publication that comprises publications in a continuous series under the same title, published more than once a year over an indefinite period with individual issues in the series numbered consecutively or with each issue dated.”</a:t>
            </a:r>
            <a:endParaRPr lang="en-US" sz="2600" dirty="0" smtClean="0">
              <a:effectLst/>
            </a:endParaRPr>
          </a:p>
          <a:p>
            <a:pPr>
              <a:buFont typeface="Wingdings" pitchFamily="2" charset="2"/>
              <a:buChar char="Ø"/>
            </a:pPr>
            <a:endParaRPr lang="en-US" sz="26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82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effectLst/>
              </a:rPr>
              <a:t> Methodology:  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>U.S. Periodical Price Index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600" dirty="0" smtClean="0">
                <a:effectLst/>
              </a:rPr>
              <a:t>Titles are selected and maintained over to time in order to provide a comprehensive sample “market basket” to gauge changes in serials data.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>
                <a:effectLst/>
              </a:rPr>
              <a:t>Titles may fall off the LMPI list due to changes such as cessation or move to a format which requires a custom quote.  Titles which closely match price, subject, and audience replace the dropped title in the index.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>
                <a:effectLst/>
              </a:rPr>
              <a:t>The methodology for the USPPI most closely resembles that used in others indices like the Consumer Price Index.</a:t>
            </a:r>
          </a:p>
          <a:p>
            <a:pPr>
              <a:buNone/>
            </a:pPr>
            <a:endParaRPr lang="en-US" sz="26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25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Similarities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effectLst/>
              </a:rPr>
              <a:t>Both studies rely on standard list pricing, usually print. 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effectLst/>
              </a:rPr>
              <a:t>EBSCO provides pricing data for both studies.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More Nitty Gritty …..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8305799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0999"/>
            <a:ext cx="8229600" cy="1371601"/>
          </a:xfrm>
        </p:spPr>
        <p:txBody>
          <a:bodyPr/>
          <a:lstStyle/>
          <a:p>
            <a:r>
              <a:rPr lang="en-US" dirty="0" smtClean="0"/>
              <a:t>Different approaches, similar conclusions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905000"/>
            <a:ext cx="8991600" cy="42259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effectLst/>
              </a:rPr>
              <a:t>Each has a somewhat different approach but overall both indicate that over the past few years periodical price inflation has consistently hovered in the 6-9% per annum range.   </a:t>
            </a:r>
          </a:p>
        </p:txBody>
      </p:sp>
    </p:spTree>
    <p:extLst>
      <p:ext uri="{BB962C8B-B14F-4D97-AF65-F5344CB8AC3E}">
        <p14:creationId xmlns:p14="http://schemas.microsoft.com/office/powerpoint/2010/main" xmlns="" val="376422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399"/>
            <a:ext cx="8229600" cy="838201"/>
          </a:xfrm>
        </p:spPr>
        <p:txBody>
          <a:bodyPr/>
          <a:lstStyle/>
          <a:p>
            <a:r>
              <a:rPr lang="en-US" sz="3600" b="1" dirty="0">
                <a:effectLst/>
              </a:rPr>
              <a:t>Seeking the New Normal:</a:t>
            </a:r>
            <a: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8674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effectLst/>
              </a:rPr>
              <a:t>As expected when different methods are used there are slightly different outcomes: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effectLst/>
              </a:rPr>
              <a:t>The LJ Periodical Price Survey showed for the ISI data 7.6 % increase in 2008-09 and 4.4% increase in 2009-10.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effectLst/>
              </a:rPr>
              <a:t>The EBSCO ASP data showed a 9.4% increase in 2008-09 and a 4.1% increase in 2009-10.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effectLst/>
              </a:rPr>
              <a:t>The USPPI showed an overall increase of 7.1% 2008-09 and 6.4% in 2009-10.</a:t>
            </a:r>
          </a:p>
          <a:p>
            <a:pPr marL="0" indent="0">
              <a:buNone/>
            </a:pP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06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685800" y="457200"/>
            <a:ext cx="7772400" cy="1447800"/>
          </a:xfrm>
        </p:spPr>
        <p:txBody>
          <a:bodyPr/>
          <a:lstStyle/>
          <a:p>
            <a:r>
              <a:rPr lang="en-US" sz="3200" b="1" dirty="0" smtClean="0">
                <a:effectLst/>
              </a:rPr>
              <a:t>Seeking the New Normal: Periodicals Price Survey 2010 </a:t>
            </a:r>
            <a:r>
              <a:rPr lang="en-US" sz="2800" dirty="0" smtClean="0">
                <a:effectLst/>
              </a:rPr>
              <a:t/>
            </a:r>
            <a:br>
              <a:rPr lang="en-US" sz="2800" dirty="0" smtClean="0">
                <a:effectLst/>
              </a:rPr>
            </a:br>
            <a:endParaRPr lang="en-US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>
          <a:xfrm>
            <a:off x="304800" y="1905000"/>
            <a:ext cx="7924800" cy="4267200"/>
          </a:xfrm>
        </p:spPr>
        <p:txBody>
          <a:bodyPr/>
          <a:lstStyle/>
          <a:p>
            <a:r>
              <a:rPr lang="en-US" sz="2400" dirty="0">
                <a:effectLst/>
              </a:rPr>
              <a:t>Kittie S. Henderson</a:t>
            </a:r>
          </a:p>
          <a:p>
            <a:r>
              <a:rPr lang="en-US" sz="2400" dirty="0">
                <a:effectLst/>
              </a:rPr>
              <a:t>Director, Academic and Law Divisions</a:t>
            </a:r>
          </a:p>
          <a:p>
            <a:r>
              <a:rPr lang="en-US" sz="2400" dirty="0">
                <a:effectLst/>
              </a:rPr>
              <a:t>EBSCO Information Services</a:t>
            </a:r>
          </a:p>
          <a:p>
            <a:r>
              <a:rPr lang="en-US" sz="2400" u="sng" dirty="0" smtClean="0">
                <a:effectLst/>
                <a:hlinkClick r:id="rId2"/>
              </a:rPr>
              <a:t>kittieh@ebsco.com</a:t>
            </a:r>
            <a:r>
              <a:rPr lang="en-US" sz="2400" dirty="0" smtClean="0">
                <a:effectLst/>
              </a:rPr>
              <a:t> </a:t>
            </a:r>
          </a:p>
          <a:p>
            <a:endParaRPr lang="en-US" sz="2400" dirty="0" smtClean="0">
              <a:effectLst/>
            </a:endParaRPr>
          </a:p>
          <a:p>
            <a:r>
              <a:rPr lang="en-US" sz="2400" dirty="0">
                <a:effectLst/>
              </a:rPr>
              <a:t>Stephen  Bosch</a:t>
            </a:r>
          </a:p>
          <a:p>
            <a:r>
              <a:rPr lang="en-US" sz="2400" dirty="0">
                <a:effectLst/>
              </a:rPr>
              <a:t>Materials Budget, Procurement, and Licensing Librarian University of Arizona Library</a:t>
            </a:r>
          </a:p>
          <a:p>
            <a:r>
              <a:rPr lang="en-US" sz="2400" u="sng" dirty="0" smtClean="0">
                <a:effectLst/>
                <a:hlinkClick r:id="rId3"/>
              </a:rPr>
              <a:t>boschs@u.library.arizona.edu</a:t>
            </a:r>
            <a:r>
              <a:rPr lang="en-US" sz="2400" dirty="0" smtClean="0">
                <a:effectLst/>
              </a:rPr>
              <a:t> </a:t>
            </a:r>
            <a:endParaRPr lang="en-US" sz="2400" dirty="0">
              <a:effectLst/>
            </a:endParaRPr>
          </a:p>
          <a:p>
            <a:pPr algn="l"/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662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/>
          <a:lstStyle/>
          <a:p>
            <a:r>
              <a:rPr lang="en-US" sz="3200" b="1" dirty="0">
                <a:effectLst/>
              </a:rPr>
              <a:t>Seeking the New Normal</a:t>
            </a:r>
            <a:r>
              <a:rPr lang="en-US" sz="3200" b="1" dirty="0" smtClean="0">
                <a:effectLst/>
              </a:rPr>
              <a:t>: Price Projections from LJ Article</a:t>
            </a:r>
            <a: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64339692"/>
              </p:ext>
            </p:extLst>
          </p:nvPr>
        </p:nvGraphicFramePr>
        <p:xfrm>
          <a:off x="304800" y="1219200"/>
          <a:ext cx="8610598" cy="4938199"/>
        </p:xfrm>
        <a:graphic>
          <a:graphicData uri="http://schemas.openxmlformats.org/drawingml/2006/table">
            <a:tbl>
              <a:tblPr/>
              <a:tblGrid>
                <a:gridCol w="1036667"/>
                <a:gridCol w="1054541"/>
                <a:gridCol w="1054541"/>
                <a:gridCol w="1005390"/>
                <a:gridCol w="857933"/>
                <a:gridCol w="1036667"/>
                <a:gridCol w="951769"/>
                <a:gridCol w="714944"/>
                <a:gridCol w="898146"/>
              </a:tblGrid>
              <a:tr h="6858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No. of Titles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of List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 Cost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of Cost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% of Increase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2011 Cost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of Cost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Overall % Increase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CC"/>
                    </a:solidFill>
                  </a:tcPr>
                </a:tc>
              </a:tr>
              <a:tr h="379508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ARTS AND HUMANITIES CITATION INDEX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5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U.S.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$69,101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$73,938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3795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NON-U.S.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246,814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269,027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457319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SOCIAL SCIENCES CITATION INDEX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5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U.S.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498,509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538,888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3795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NON-U.S.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978,923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1,052,343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379508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SCIENCE CITATION INDEX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5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U.S.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105,378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113,808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3795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NON-US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4,963,554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5,311,003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  <a:tr h="379508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OVERALL INCREASE FOR ALL ISI TITLES: 7.7%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508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SOURCE:</a:t>
                      </a:r>
                      <a:r>
                        <a:rPr lang="en-US" sz="16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1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LJ</a:t>
                      </a:r>
                      <a:r>
                        <a:rPr lang="en-US" sz="16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 PERIODICALS PRICE SURVEY 2010</a:t>
                      </a:r>
                      <a:endParaRPr lang="en-US" sz="16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077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which one is right for 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effectLst/>
              </a:rPr>
              <a:t>It depends.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effectLst/>
              </a:rPr>
              <a:t>It is very important to understand what goes into a pricing tool and how it resembles or departs from local conditions.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r>
              <a:rPr lang="en-US" sz="3600" b="1" dirty="0" smtClean="0">
                <a:effectLst/>
              </a:rPr>
              <a:t>Questions?</a:t>
            </a:r>
            <a: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270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000" t="2000" r="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9514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price indices?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Overall Goal of price indices is to measure as accurately as possible on a periodic basis the extent of price changes on a similar set of items (serials) in order to document market dynamics.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Much of the current work on serials pricing is based on: </a:t>
            </a:r>
            <a:r>
              <a:rPr lang="en-US" sz="2800" dirty="0" smtClean="0">
                <a:effectLst/>
              </a:rPr>
              <a:t>ANSI/NISO Z39.20 - Criteria for Price Indexes for Print Library Materials published in 1999. </a:t>
            </a:r>
          </a:p>
          <a:p>
            <a:pPr marL="0" indent="0">
              <a:buNone/>
            </a:pPr>
            <a:r>
              <a:rPr lang="en-US" sz="2800" dirty="0" smtClean="0">
                <a:effectLst/>
                <a:hlinkClick r:id="rId2"/>
              </a:rPr>
              <a:t>http://www.niso.org/kst/reports/standards/</a:t>
            </a:r>
            <a:endParaRPr lang="en-US" sz="2800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Serials Pricing Studies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u="sng" dirty="0" smtClean="0"/>
              <a:t>Library Journal</a:t>
            </a:r>
            <a:r>
              <a:rPr lang="en-US" sz="2800" dirty="0" smtClean="0"/>
              <a:t> Serials Pricing Article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ALA ALCTS Library Materials Price Index (LMPI) Editorial Board in the Library and Book Trade Almanac published by Information Today.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Other studies such as the American Association of Law Librarians Price Index for Legal Publications.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approaches, </a:t>
            </a:r>
            <a:br>
              <a:rPr lang="en-US" dirty="0" smtClean="0"/>
            </a:br>
            <a:r>
              <a:rPr lang="en-US" dirty="0" smtClean="0"/>
              <a:t>similar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The major differences in the price surveys are in methodology.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49000"/>
                    </a14:imgEffect>
                    <a14:imgEffect>
                      <a14:brightnessContrast bright="21000" contrast="2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152401"/>
            <a:ext cx="9067800" cy="533399"/>
          </a:xfrm>
        </p:spPr>
        <p:txBody>
          <a:bodyPr/>
          <a:lstStyle/>
          <a:p>
            <a:r>
              <a:rPr lang="en-US" sz="3200" dirty="0" smtClean="0"/>
              <a:t>Pay no attention to that man behind the curtain!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79812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0999"/>
            <a:ext cx="8229600" cy="1371601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Methodology:  Library Journal</a:t>
            </a:r>
            <a: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dirty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371600"/>
            <a:ext cx="8991600" cy="5257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The data for the LJ article is drawn from sets of serial titles contained in discreet packages including: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Institute for Scientific Information (ISI)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Arts &amp; Humanities Citation Index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Science Citation Index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Social Sciences Citation Index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EBSCO Publishing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Academic Search Premier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effectLst/>
              </a:rPr>
              <a:t>Magazine Article Summaries Ultra 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82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ALPSP</Template>
  <TotalTime>554</TotalTime>
  <Words>820</Words>
  <Application>Microsoft Office PowerPoint</Application>
  <PresentationFormat>On-screen Show (4:3)</PresentationFormat>
  <Paragraphs>136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Curtain Call</vt:lpstr>
      <vt:lpstr>Seeking the New Normal: Periodicals Price Survey 2010  </vt:lpstr>
      <vt:lpstr>Seeking the New Normal: Periodicals Price Survey 2010  </vt:lpstr>
      <vt:lpstr>Slide 3</vt:lpstr>
      <vt:lpstr>What are price indices?</vt:lpstr>
      <vt:lpstr>Standards</vt:lpstr>
      <vt:lpstr>Serials Pricing Studies </vt:lpstr>
      <vt:lpstr>Different approaches,  similar conclusions</vt:lpstr>
      <vt:lpstr>Pay no attention to that man behind the curtain!</vt:lpstr>
      <vt:lpstr>Methodology:  Library Journal </vt:lpstr>
      <vt:lpstr>Methodology:  Library Journal </vt:lpstr>
      <vt:lpstr> Methodology:  Library Journal </vt:lpstr>
      <vt:lpstr>Nitty Gritty  </vt:lpstr>
      <vt:lpstr>More Nitty Gritty  </vt:lpstr>
      <vt:lpstr>Methodology:   U.S. Periodical Price Index </vt:lpstr>
      <vt:lpstr>   Methodology:   U.S. Periodical Price Index    </vt:lpstr>
      <vt:lpstr>Methodology Similarities  </vt:lpstr>
      <vt:lpstr>Still More Nitty Gritty …..</vt:lpstr>
      <vt:lpstr>Different approaches, similar conclusions</vt:lpstr>
      <vt:lpstr>Seeking the New Normal: </vt:lpstr>
      <vt:lpstr>Seeking the New Normal: Price Projections from LJ Article </vt:lpstr>
      <vt:lpstr>But which one is right for me?</vt:lpstr>
      <vt:lpstr>Questions? </vt:lpstr>
    </vt:vector>
  </TitlesOfParts>
  <Company>University of Arizona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Seeking the New Normal: Periodicals Price Survey 2010  </dc:title>
  <dc:creator>sbosch</dc:creator>
  <cp:lastModifiedBy>UAB Employee</cp:lastModifiedBy>
  <cp:revision>45</cp:revision>
  <dcterms:created xsi:type="dcterms:W3CDTF">2010-12-21T00:17:36Z</dcterms:created>
  <dcterms:modified xsi:type="dcterms:W3CDTF">2011-01-21T21:38:04Z</dcterms:modified>
</cp:coreProperties>
</file>