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59" r:id="rId5"/>
    <p:sldId id="257" r:id="rId6"/>
    <p:sldId id="262" r:id="rId7"/>
    <p:sldId id="264" r:id="rId8"/>
    <p:sldId id="266" r:id="rId9"/>
    <p:sldId id="267" r:id="rId10"/>
    <p:sldId id="268" r:id="rId11"/>
    <p:sldId id="265" r:id="rId12"/>
    <p:sldId id="25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135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FCF6-1E41-1D48-9360-ABE63D2861BE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7C6B-714C-3348-9E4B-C711A83F8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455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FCF6-1E41-1D48-9360-ABE63D2861BE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7C6B-714C-3348-9E4B-C711A83F8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594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FCF6-1E41-1D48-9360-ABE63D2861BE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7C6B-714C-3348-9E4B-C711A83F8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82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FCF6-1E41-1D48-9360-ABE63D2861BE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7C6B-714C-3348-9E4B-C711A83F8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44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FCF6-1E41-1D48-9360-ABE63D2861BE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7C6B-714C-3348-9E4B-C711A83F8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049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FCF6-1E41-1D48-9360-ABE63D2861BE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7C6B-714C-3348-9E4B-C711A83F8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42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FCF6-1E41-1D48-9360-ABE63D2861BE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7C6B-714C-3348-9E4B-C711A83F8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056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FCF6-1E41-1D48-9360-ABE63D2861BE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7C6B-714C-3348-9E4B-C711A83F8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300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FCF6-1E41-1D48-9360-ABE63D2861BE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7C6B-714C-3348-9E4B-C711A83F8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43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FCF6-1E41-1D48-9360-ABE63D2861BE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7C6B-714C-3348-9E4B-C711A83F8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635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FCF6-1E41-1D48-9360-ABE63D2861BE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7C6B-714C-3348-9E4B-C711A83F8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899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0FCF6-1E41-1D48-9360-ABE63D2861BE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F7C6B-714C-3348-9E4B-C711A83F8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17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6514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 Rounded MT Bold"/>
                <a:cs typeface="Arial Rounded MT Bold"/>
              </a:rPr>
              <a:t>Metadata for</a:t>
            </a:r>
            <a:endParaRPr lang="en-US" dirty="0">
              <a:latin typeface="Arial Rounded MT Bold"/>
              <a:cs typeface="Arial Rounded MT Bold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1732108"/>
            <a:ext cx="5080000" cy="9144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5800" y="329942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latin typeface="Arial Rounded MT Bold"/>
                <a:cs typeface="Arial Rounded MT Bold"/>
              </a:rPr>
              <a:t>Eric Hellman</a:t>
            </a:r>
          </a:p>
          <a:p>
            <a:r>
              <a:rPr lang="en-US" sz="3200" dirty="0" smtClean="0">
                <a:latin typeface="Arial Rounded MT Bold"/>
                <a:cs typeface="Arial Rounded MT Bold"/>
              </a:rPr>
              <a:t>Free Ebook Foundation</a:t>
            </a:r>
            <a:endParaRPr lang="en-US" sz="3200" dirty="0"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1560624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0"/>
            <a:ext cx="89769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601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0"/>
            <a:ext cx="81663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787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743"/>
            <a:ext cx="8229600" cy="1143000"/>
          </a:xfrm>
        </p:spPr>
        <p:txBody>
          <a:bodyPr/>
          <a:lstStyle/>
          <a:p>
            <a:r>
              <a:rPr lang="en-US" dirty="0" smtClean="0"/>
              <a:t>Metadata for </a:t>
            </a:r>
            <a:r>
              <a:rPr lang="en-US" dirty="0" err="1" smtClean="0"/>
              <a:t>Gitenberg</a:t>
            </a:r>
            <a:r>
              <a:rPr lang="en-US" dirty="0" smtClean="0"/>
              <a:t>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4743"/>
            <a:ext cx="8229600" cy="5237028"/>
          </a:xfrm>
        </p:spPr>
        <p:txBody>
          <a:bodyPr>
            <a:normAutofit fontScale="25000" lnSpcReduction="20000"/>
          </a:bodyPr>
          <a:lstStyle/>
          <a:p>
            <a:r>
              <a:rPr lang="en-US" sz="9600" dirty="0" smtClean="0"/>
              <a:t>Version Control ➞ YAML</a:t>
            </a:r>
          </a:p>
          <a:p>
            <a:pPr marL="0" indent="0">
              <a:buNone/>
            </a:pPr>
            <a:r>
              <a:rPr lang="en-US" sz="6400" dirty="0" smtClean="0"/>
              <a:t>_repo: Space-Viking_20728</a:t>
            </a:r>
          </a:p>
          <a:p>
            <a:pPr marL="0" indent="0">
              <a:buNone/>
            </a:pPr>
            <a:r>
              <a:rPr lang="en-US" sz="6400" dirty="0" smtClean="0"/>
              <a:t>authors:</a:t>
            </a:r>
          </a:p>
          <a:p>
            <a:pPr marL="0" indent="0">
              <a:buNone/>
            </a:pPr>
            <a:r>
              <a:rPr lang="en-US" sz="6400" dirty="0" smtClean="0"/>
              <a:t>   -</a:t>
            </a:r>
          </a:p>
          <a:p>
            <a:pPr marL="0" indent="0">
              <a:buNone/>
            </a:pPr>
            <a:r>
              <a:rPr lang="en-US" sz="6400" dirty="0" smtClean="0"/>
              <a:t>    </a:t>
            </a:r>
            <a:r>
              <a:rPr lang="en-US" sz="6400" dirty="0" err="1" smtClean="0"/>
              <a:t>author_id_gutenberg</a:t>
            </a:r>
            <a:r>
              <a:rPr lang="en-US" sz="6400" dirty="0" smtClean="0"/>
              <a:t>: 8301</a:t>
            </a:r>
          </a:p>
          <a:p>
            <a:pPr marL="0" indent="0">
              <a:buNone/>
            </a:pPr>
            <a:r>
              <a:rPr lang="en-US" sz="6400" dirty="0" smtClean="0"/>
              <a:t>    </a:t>
            </a:r>
            <a:r>
              <a:rPr lang="en-US" sz="6400" dirty="0" err="1" smtClean="0"/>
              <a:t>author_name</a:t>
            </a:r>
            <a:r>
              <a:rPr lang="en-US" sz="6400" dirty="0" smtClean="0"/>
              <a:t>: H. Beam Piper</a:t>
            </a:r>
          </a:p>
          <a:p>
            <a:pPr marL="0" indent="0">
              <a:buNone/>
            </a:pPr>
            <a:r>
              <a:rPr lang="en-US" sz="6400" dirty="0" smtClean="0"/>
              <a:t>    </a:t>
            </a:r>
            <a:r>
              <a:rPr lang="en-US" sz="6400" dirty="0" err="1" smtClean="0"/>
              <a:t>author_sortname</a:t>
            </a:r>
            <a:r>
              <a:rPr lang="en-US" sz="6400" dirty="0" smtClean="0"/>
              <a:t>: Piper, H. Beam</a:t>
            </a:r>
          </a:p>
          <a:p>
            <a:pPr marL="0" indent="0">
              <a:buNone/>
            </a:pPr>
            <a:r>
              <a:rPr lang="en-US" sz="6400" dirty="0" smtClean="0"/>
              <a:t>    </a:t>
            </a:r>
            <a:r>
              <a:rPr lang="en-US" sz="6400" dirty="0" err="1" smtClean="0"/>
              <a:t>author_wikipedia</a:t>
            </a:r>
            <a:r>
              <a:rPr lang="en-US" sz="6400" dirty="0" smtClean="0"/>
              <a:t>: http://</a:t>
            </a:r>
            <a:r>
              <a:rPr lang="en-US" sz="6400" dirty="0" err="1" smtClean="0"/>
              <a:t>en.wikipedia.org</a:t>
            </a:r>
            <a:r>
              <a:rPr lang="en-US" sz="6400" dirty="0" smtClean="0"/>
              <a:t>/wiki/H._</a:t>
            </a:r>
            <a:r>
              <a:rPr lang="en-US" sz="6400" dirty="0" err="1" smtClean="0"/>
              <a:t>Beam_Piper</a:t>
            </a:r>
            <a:endParaRPr lang="en-US" sz="6400" dirty="0" smtClean="0"/>
          </a:p>
          <a:p>
            <a:pPr marL="0" indent="0">
              <a:buNone/>
            </a:pPr>
            <a:r>
              <a:rPr lang="en-US" sz="6400" dirty="0" smtClean="0"/>
              <a:t>language: en</a:t>
            </a:r>
          </a:p>
          <a:p>
            <a:pPr marL="0" indent="0">
              <a:buNone/>
            </a:pPr>
            <a:r>
              <a:rPr lang="en-US" sz="6400" dirty="0" err="1" smtClean="0"/>
              <a:t>publication_date_original</a:t>
            </a:r>
            <a:r>
              <a:rPr lang="en-US" sz="6400" dirty="0" smtClean="0"/>
              <a:t>: '1964'</a:t>
            </a:r>
          </a:p>
          <a:p>
            <a:pPr marL="0" indent="0">
              <a:buNone/>
            </a:pPr>
            <a:r>
              <a:rPr lang="en-US" sz="6400" dirty="0" smtClean="0"/>
              <a:t>publisher: Project Gutenberg</a:t>
            </a:r>
          </a:p>
          <a:p>
            <a:pPr marL="0" indent="0">
              <a:buNone/>
            </a:pPr>
            <a:r>
              <a:rPr lang="en-US" sz="6400" dirty="0" err="1" smtClean="0"/>
              <a:t>publisher_original</a:t>
            </a:r>
            <a:r>
              <a:rPr lang="en-US" sz="6400" dirty="0" smtClean="0"/>
              <a:t>: Ace Books</a:t>
            </a:r>
          </a:p>
          <a:p>
            <a:pPr marL="0" indent="0">
              <a:buNone/>
            </a:pPr>
            <a:r>
              <a:rPr lang="en-US" sz="6400" dirty="0" smtClean="0"/>
              <a:t>rights: PD-US</a:t>
            </a:r>
          </a:p>
          <a:p>
            <a:pPr marL="0" indent="0">
              <a:buNone/>
            </a:pPr>
            <a:r>
              <a:rPr lang="en-US" sz="6400" dirty="0" err="1" smtClean="0"/>
              <a:t>rights_url</a:t>
            </a:r>
            <a:r>
              <a:rPr lang="en-US" sz="6400" dirty="0" smtClean="0"/>
              <a:t>:</a:t>
            </a:r>
          </a:p>
          <a:p>
            <a:pPr marL="0" indent="0">
              <a:buNone/>
            </a:pPr>
            <a:r>
              <a:rPr lang="en-US" sz="6400" dirty="0" smtClean="0"/>
              <a:t>subjects:</a:t>
            </a:r>
          </a:p>
          <a:p>
            <a:pPr marL="0" indent="0">
              <a:buNone/>
            </a:pPr>
            <a:r>
              <a:rPr lang="en-US" sz="6400" dirty="0" smtClean="0"/>
              <a:t>  - !</a:t>
            </a:r>
            <a:r>
              <a:rPr lang="en-US" sz="6400" dirty="0" err="1" smtClean="0"/>
              <a:t>lcsh</a:t>
            </a:r>
            <a:r>
              <a:rPr lang="en-US" sz="6400" dirty="0" smtClean="0"/>
              <a:t> Science fiction</a:t>
            </a:r>
          </a:p>
          <a:p>
            <a:pPr marL="0" indent="0">
              <a:buNone/>
            </a:pPr>
            <a:r>
              <a:rPr lang="en-US" sz="6400" dirty="0" smtClean="0"/>
              <a:t>  - !</a:t>
            </a:r>
            <a:r>
              <a:rPr lang="en-US" sz="6400" dirty="0" err="1" smtClean="0"/>
              <a:t>lcsh</a:t>
            </a:r>
            <a:r>
              <a:rPr lang="en-US" sz="6400" dirty="0" smtClean="0"/>
              <a:t> Space warfare -- Fiction</a:t>
            </a:r>
          </a:p>
          <a:p>
            <a:pPr marL="0" indent="0">
              <a:buNone/>
            </a:pPr>
            <a:r>
              <a:rPr lang="en-US" sz="6400" dirty="0" smtClean="0"/>
              <a:t>  - !</a:t>
            </a:r>
            <a:r>
              <a:rPr lang="en-US" sz="6400" dirty="0" err="1" smtClean="0"/>
              <a:t>lcsh</a:t>
            </a:r>
            <a:r>
              <a:rPr lang="en-US" sz="6400" dirty="0" smtClean="0"/>
              <a:t> Revenge -- Fiction</a:t>
            </a:r>
          </a:p>
          <a:p>
            <a:pPr marL="0" indent="0">
              <a:buNone/>
            </a:pPr>
            <a:r>
              <a:rPr lang="en-US" sz="6400" dirty="0" smtClean="0"/>
              <a:t>  - !</a:t>
            </a:r>
            <a:r>
              <a:rPr lang="en-US" sz="6400" dirty="0" err="1" smtClean="0"/>
              <a:t>lcc</a:t>
            </a:r>
            <a:r>
              <a:rPr lang="en-US" sz="6400" dirty="0" smtClean="0"/>
              <a:t> PS</a:t>
            </a:r>
          </a:p>
          <a:p>
            <a:pPr marL="0" indent="0">
              <a:buNone/>
            </a:pPr>
            <a:r>
              <a:rPr lang="en-US" sz="6400" dirty="0" smtClean="0"/>
              <a:t>  - Space Opera</a:t>
            </a:r>
          </a:p>
          <a:p>
            <a:pPr marL="0" indent="0">
              <a:buNone/>
            </a:pPr>
            <a:r>
              <a:rPr lang="en-US" sz="6400" dirty="0" smtClean="0"/>
              <a:t>title: Space Viking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744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743"/>
            <a:ext cx="8229600" cy="1143000"/>
          </a:xfrm>
        </p:spPr>
        <p:txBody>
          <a:bodyPr/>
          <a:lstStyle/>
          <a:p>
            <a:r>
              <a:rPr lang="en-US" dirty="0" smtClean="0"/>
              <a:t>Metadata for </a:t>
            </a:r>
            <a:r>
              <a:rPr lang="en-US" dirty="0" err="1" smtClean="0"/>
              <a:t>Gitenberg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8914" y="1184743"/>
            <a:ext cx="6877885" cy="523702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YAML software – </a:t>
            </a:r>
            <a:r>
              <a:rPr lang="en-US" sz="2400" dirty="0" smtClean="0">
                <a:solidFill>
                  <a:srgbClr val="008000"/>
                </a:solidFill>
              </a:rPr>
              <a:t>DONE</a:t>
            </a:r>
          </a:p>
          <a:p>
            <a:r>
              <a:rPr lang="en-US" sz="2400" dirty="0" smtClean="0"/>
              <a:t>Initial YAML production – </a:t>
            </a:r>
            <a:r>
              <a:rPr lang="en-US" sz="2400" dirty="0" smtClean="0">
                <a:solidFill>
                  <a:srgbClr val="008000"/>
                </a:solidFill>
              </a:rPr>
              <a:t>in progress</a:t>
            </a:r>
            <a:endParaRPr lang="en-US" sz="2400" dirty="0" smtClean="0"/>
          </a:p>
          <a:p>
            <a:r>
              <a:rPr lang="en-US" sz="2400" dirty="0" smtClean="0"/>
              <a:t>Property definitions - </a:t>
            </a:r>
            <a:r>
              <a:rPr lang="en-US" sz="2400" dirty="0" smtClean="0">
                <a:solidFill>
                  <a:srgbClr val="008000"/>
                </a:solidFill>
              </a:rPr>
              <a:t>ongoing</a:t>
            </a:r>
          </a:p>
          <a:p>
            <a:r>
              <a:rPr lang="en-US" sz="2400" dirty="0" smtClean="0"/>
              <a:t>YAML ➞ MARC  -</a:t>
            </a:r>
            <a:r>
              <a:rPr lang="en-US" sz="2400" dirty="0" smtClean="0">
                <a:solidFill>
                  <a:srgbClr val="008000"/>
                </a:solidFill>
              </a:rPr>
              <a:t>DONE</a:t>
            </a:r>
          </a:p>
          <a:p>
            <a:endParaRPr lang="en-US" sz="2400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8000"/>
                </a:solidFill>
              </a:rPr>
              <a:t>We need help!</a:t>
            </a: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8000"/>
                </a:solidFill>
              </a:rPr>
              <a:t>www.gitenberg.org</a:t>
            </a:r>
            <a:endParaRPr lang="en-US" sz="24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781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00" y="1687465"/>
            <a:ext cx="2941237" cy="19043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14400" y="1687465"/>
            <a:ext cx="7376909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/>
              <a:t>Project Gutenberg</a:t>
            </a:r>
          </a:p>
          <a:p>
            <a:pPr algn="r"/>
            <a:r>
              <a:rPr lang="en-US" sz="2400" i="1" dirty="0" smtClean="0">
                <a:solidFill>
                  <a:srgbClr val="008000"/>
                </a:solidFill>
              </a:rPr>
              <a:t>46 million </a:t>
            </a:r>
            <a:r>
              <a:rPr lang="en-US" sz="2400" dirty="0" smtClean="0"/>
              <a:t>downloads per year</a:t>
            </a:r>
          </a:p>
          <a:p>
            <a:pPr algn="r"/>
            <a:r>
              <a:rPr lang="en-US" sz="2400" dirty="0" smtClean="0"/>
              <a:t>… from </a:t>
            </a:r>
            <a:r>
              <a:rPr lang="en-US" sz="2400" i="1" dirty="0" smtClean="0">
                <a:solidFill>
                  <a:srgbClr val="008000"/>
                </a:solidFill>
              </a:rPr>
              <a:t>48,000</a:t>
            </a:r>
            <a:r>
              <a:rPr lang="en-US" sz="2400" dirty="0" smtClean="0"/>
              <a:t> texts</a:t>
            </a:r>
          </a:p>
          <a:p>
            <a:pPr algn="r"/>
            <a:endParaRPr lang="en-US" sz="2400" dirty="0" smtClean="0"/>
          </a:p>
          <a:p>
            <a:pPr algn="r"/>
            <a:r>
              <a:rPr lang="en-US" sz="2400" dirty="0" smtClean="0">
                <a:solidFill>
                  <a:srgbClr val="008000"/>
                </a:solidFill>
              </a:rPr>
              <a:t>static</a:t>
            </a:r>
            <a:r>
              <a:rPr lang="en-US" sz="2400" dirty="0" smtClean="0"/>
              <a:t> files only</a:t>
            </a:r>
          </a:p>
          <a:p>
            <a:pPr algn="r"/>
            <a:r>
              <a:rPr lang="en-US" sz="2400" dirty="0" smtClean="0">
                <a:solidFill>
                  <a:srgbClr val="000000"/>
                </a:solidFill>
              </a:rPr>
              <a:t>fix or improve </a:t>
            </a:r>
            <a:r>
              <a:rPr lang="en-US" sz="2400" dirty="0" smtClean="0">
                <a:solidFill>
                  <a:srgbClr val="0000FF"/>
                </a:solidFill>
              </a:rPr>
              <a:t>manually</a:t>
            </a:r>
            <a:endParaRPr lang="en-US" sz="2400" dirty="0">
              <a:solidFill>
                <a:srgbClr val="0000FF"/>
              </a:solidFill>
            </a:endParaRPr>
          </a:p>
          <a:p>
            <a:pPr algn="r"/>
            <a:r>
              <a:rPr lang="en-US" sz="2400" dirty="0" smtClean="0"/>
              <a:t>robots </a:t>
            </a:r>
            <a:r>
              <a:rPr lang="en-US" sz="2400" dirty="0" smtClean="0">
                <a:solidFill>
                  <a:srgbClr val="FF0000"/>
                </a:solidFill>
              </a:rPr>
              <a:t>not allowed</a:t>
            </a:r>
          </a:p>
          <a:p>
            <a:pPr algn="r"/>
            <a:r>
              <a:rPr lang="en-US" sz="2400" dirty="0">
                <a:solidFill>
                  <a:srgbClr val="215968"/>
                </a:solidFill>
              </a:rPr>
              <a:t>opaque </a:t>
            </a:r>
            <a:r>
              <a:rPr lang="en-US" sz="2400" dirty="0">
                <a:solidFill>
                  <a:srgbClr val="000000"/>
                </a:solidFill>
              </a:rPr>
              <a:t>metadata creation</a:t>
            </a:r>
            <a:endParaRPr lang="en-US" sz="2400" dirty="0" smtClean="0">
              <a:solidFill>
                <a:srgbClr val="000000"/>
              </a:solidFill>
            </a:endParaRPr>
          </a:p>
          <a:p>
            <a:pPr algn="r"/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889000"/>
            <a:ext cx="5667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How ebooks are read in 2015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6835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6688" y="1435100"/>
            <a:ext cx="3295649" cy="219709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84188" y="1435100"/>
            <a:ext cx="7347011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err="1" smtClean="0"/>
              <a:t>GitHub</a:t>
            </a:r>
            <a:r>
              <a:rPr lang="en-US" sz="3600" dirty="0" smtClean="0"/>
              <a:t> </a:t>
            </a:r>
          </a:p>
          <a:p>
            <a:r>
              <a:rPr lang="en-US" sz="2400" i="1" dirty="0" smtClean="0">
                <a:solidFill>
                  <a:srgbClr val="008000"/>
                </a:solidFill>
              </a:rPr>
              <a:t>9.6 million </a:t>
            </a:r>
            <a:r>
              <a:rPr lang="en-US" sz="2400" dirty="0"/>
              <a:t>people </a:t>
            </a:r>
            <a:r>
              <a:rPr lang="en-US" sz="2400" dirty="0" smtClean="0"/>
              <a:t>collaborating</a:t>
            </a:r>
          </a:p>
          <a:p>
            <a:r>
              <a:rPr lang="en-US" sz="2400" dirty="0" smtClean="0"/>
              <a:t>… across </a:t>
            </a:r>
            <a:r>
              <a:rPr lang="en-US" sz="2400" i="1" dirty="0" smtClean="0">
                <a:solidFill>
                  <a:srgbClr val="008000"/>
                </a:solidFill>
              </a:rPr>
              <a:t>22.9 million </a:t>
            </a:r>
            <a:r>
              <a:rPr lang="en-US" sz="2400" dirty="0" smtClean="0"/>
              <a:t>repositories</a:t>
            </a:r>
          </a:p>
          <a:p>
            <a:endParaRPr lang="en-US" sz="2400" dirty="0" smtClean="0"/>
          </a:p>
          <a:p>
            <a:r>
              <a:rPr lang="en-US" sz="2400" dirty="0" err="1" smtClean="0">
                <a:solidFill>
                  <a:srgbClr val="008000"/>
                </a:solidFill>
              </a:rPr>
              <a:t>git</a:t>
            </a:r>
            <a:r>
              <a:rPr lang="en-US" sz="2400" dirty="0" smtClean="0"/>
              <a:t> version control</a:t>
            </a:r>
          </a:p>
          <a:p>
            <a:r>
              <a:rPr lang="en-US" sz="2400" dirty="0" smtClean="0"/>
              <a:t>supports </a:t>
            </a:r>
            <a:r>
              <a:rPr lang="en-US" sz="2400" dirty="0" smtClean="0">
                <a:solidFill>
                  <a:srgbClr val="0000FF"/>
                </a:solidFill>
              </a:rPr>
              <a:t>distributed workflow </a:t>
            </a:r>
          </a:p>
          <a:p>
            <a:r>
              <a:rPr lang="en-US" sz="2400" dirty="0" smtClean="0"/>
              <a:t>built to be </a:t>
            </a:r>
            <a:r>
              <a:rPr lang="en-US" sz="2400" dirty="0" smtClean="0">
                <a:solidFill>
                  <a:srgbClr val="FF0000"/>
                </a:solidFill>
              </a:rPr>
              <a:t>automated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rich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documentation</a:t>
            </a:r>
            <a:r>
              <a:rPr lang="en-US" sz="2400" dirty="0" smtClean="0">
                <a:solidFill>
                  <a:srgbClr val="000000"/>
                </a:solidFill>
              </a:rPr>
              <a:t> tools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0700" y="489634"/>
            <a:ext cx="5640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How software is built in 2015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0095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7557" y="1536701"/>
            <a:ext cx="2512244" cy="16266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4024" y="4456141"/>
            <a:ext cx="5492163" cy="9885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300" y="1397001"/>
            <a:ext cx="2742411" cy="182827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85411" y="1295401"/>
            <a:ext cx="8765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solidFill>
                  <a:srgbClr val="21A226"/>
                </a:solidFill>
                <a:latin typeface="Apple Casual"/>
                <a:cs typeface="Apple Casual"/>
              </a:rPr>
              <a:t>+</a:t>
            </a:r>
            <a:endParaRPr lang="en-US" sz="9600" b="1" dirty="0">
              <a:solidFill>
                <a:srgbClr val="21A226"/>
              </a:solidFill>
              <a:latin typeface="Apple Casual"/>
              <a:cs typeface="Apple Casual"/>
            </a:endParaRPr>
          </a:p>
        </p:txBody>
      </p:sp>
    </p:spTree>
    <p:extLst>
      <p:ext uri="{BB962C8B-B14F-4D97-AF65-F5344CB8AC3E}">
        <p14:creationId xmlns:p14="http://schemas.microsoft.com/office/powerpoint/2010/main" val="151796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"/>
            <a:ext cx="9144000" cy="6796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60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6688" y="1435100"/>
            <a:ext cx="3295649" cy="219709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84188" y="1435100"/>
            <a:ext cx="7347011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err="1" smtClean="0"/>
              <a:t>GitHub</a:t>
            </a:r>
            <a:r>
              <a:rPr lang="en-US" sz="3600" dirty="0" smtClean="0"/>
              <a:t> </a:t>
            </a:r>
          </a:p>
          <a:p>
            <a:r>
              <a:rPr lang="en-US" sz="2400" i="1" dirty="0" smtClean="0">
                <a:solidFill>
                  <a:srgbClr val="008000"/>
                </a:solidFill>
              </a:rPr>
              <a:t>9.6 million </a:t>
            </a:r>
            <a:r>
              <a:rPr lang="en-US" sz="2400" dirty="0"/>
              <a:t>people </a:t>
            </a:r>
            <a:r>
              <a:rPr lang="en-US" sz="2400" dirty="0" smtClean="0"/>
              <a:t>collaborating</a:t>
            </a:r>
          </a:p>
          <a:p>
            <a:r>
              <a:rPr lang="en-US" sz="2400" dirty="0" smtClean="0"/>
              <a:t>… across </a:t>
            </a:r>
            <a:r>
              <a:rPr lang="en-US" sz="2400" i="1" dirty="0" smtClean="0">
                <a:solidFill>
                  <a:srgbClr val="008000"/>
                </a:solidFill>
              </a:rPr>
              <a:t>22.9 million </a:t>
            </a:r>
            <a:r>
              <a:rPr lang="en-US" sz="2400" dirty="0" smtClean="0"/>
              <a:t>repositories</a:t>
            </a:r>
          </a:p>
          <a:p>
            <a:endParaRPr lang="en-US" sz="2400" dirty="0" smtClean="0"/>
          </a:p>
          <a:p>
            <a:r>
              <a:rPr lang="en-US" sz="2400" dirty="0" err="1" smtClean="0">
                <a:solidFill>
                  <a:srgbClr val="008000"/>
                </a:solidFill>
              </a:rPr>
              <a:t>git</a:t>
            </a:r>
            <a:r>
              <a:rPr lang="en-US" sz="2400" dirty="0" smtClean="0"/>
              <a:t> version control</a:t>
            </a:r>
          </a:p>
          <a:p>
            <a:r>
              <a:rPr lang="en-US" sz="2400" dirty="0" smtClean="0"/>
              <a:t>supports </a:t>
            </a:r>
            <a:r>
              <a:rPr lang="en-US" sz="2400" dirty="0" smtClean="0">
                <a:solidFill>
                  <a:srgbClr val="0000FF"/>
                </a:solidFill>
              </a:rPr>
              <a:t>distributed workflow </a:t>
            </a:r>
          </a:p>
          <a:p>
            <a:r>
              <a:rPr lang="en-US" sz="2400" dirty="0" smtClean="0"/>
              <a:t>built to be </a:t>
            </a:r>
            <a:r>
              <a:rPr lang="en-US" sz="2400" dirty="0" smtClean="0">
                <a:solidFill>
                  <a:srgbClr val="FF0000"/>
                </a:solidFill>
              </a:rPr>
              <a:t>automated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rich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documentation</a:t>
            </a:r>
            <a:r>
              <a:rPr lang="en-US" sz="2400" dirty="0" smtClean="0">
                <a:solidFill>
                  <a:srgbClr val="000000"/>
                </a:solidFill>
              </a:rPr>
              <a:t> tools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8050" y="480720"/>
            <a:ext cx="7337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How metadata could be built in 2015?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9077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100"/>
            <a:ext cx="9144000" cy="625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805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2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094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4200"/>
            <a:ext cx="9144000" cy="5679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493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22582</TotalTime>
  <Words>225</Words>
  <Application>Microsoft Office PowerPoint</Application>
  <PresentationFormat>On-screen Show (4:3)</PresentationFormat>
  <Paragraphs>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Apple Casual</vt:lpstr>
      <vt:lpstr>Arial</vt:lpstr>
      <vt:lpstr>Arial Rounded MT Bold</vt:lpstr>
      <vt:lpstr>Calibri</vt:lpstr>
      <vt:lpstr>Office Theme</vt:lpstr>
      <vt:lpstr>Metadata for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Metadata for Gitenberg???</vt:lpstr>
      <vt:lpstr>Metadata for Gitenberg!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Metadata for</dc:title>
  <dc:creator>Eric Hellman</dc:creator>
  <cp:lastModifiedBy>Ayla Stein</cp:lastModifiedBy>
  <cp:revision>6</cp:revision>
  <dcterms:created xsi:type="dcterms:W3CDTF">2015-06-12T23:05:41Z</dcterms:created>
  <dcterms:modified xsi:type="dcterms:W3CDTF">2015-08-12T20:00:12Z</dcterms:modified>
</cp:coreProperties>
</file>