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63" r:id="rId4"/>
    <p:sldId id="258" r:id="rId5"/>
    <p:sldId id="259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6" r:id="rId14"/>
    <p:sldId id="275" r:id="rId15"/>
    <p:sldId id="277" r:id="rId16"/>
    <p:sldId id="278" r:id="rId17"/>
    <p:sldId id="279" r:id="rId18"/>
    <p:sldId id="262" r:id="rId19"/>
    <p:sldId id="261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72639" autoAdjust="0"/>
  </p:normalViewPr>
  <p:slideViewPr>
    <p:cSldViewPr>
      <p:cViewPr varScale="1">
        <p:scale>
          <a:sx n="65" d="100"/>
          <a:sy n="65" d="100"/>
        </p:scale>
        <p:origin x="-17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7B138-E27B-40C7-9EFF-B1DBADD22B0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30E90-797F-4160-928E-3A4A8CF516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04DCA-AF07-4D22-8B73-34F3DEDDBBE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B52240-AEE4-4C40-860F-5ADC8A5D5CE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08EDB11-9ABB-4A9A-B5D7-48576CC4A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elguindi@american.edu" TargetMode="External"/><Relationship Id="rId2" Type="http://schemas.openxmlformats.org/officeDocument/2006/relationships/hyperlink" Target="mailto:mundt@american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276600"/>
            <a:ext cx="72390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Alayne</a:t>
            </a:r>
            <a:r>
              <a:rPr lang="en-US" dirty="0" smtClean="0"/>
              <a:t> </a:t>
            </a:r>
            <a:r>
              <a:rPr lang="en-US" dirty="0" err="1" smtClean="0"/>
              <a:t>Mundt</a:t>
            </a:r>
            <a:r>
              <a:rPr lang="en-US" dirty="0" smtClean="0"/>
              <a:t> Sandler, Metadata Librarian</a:t>
            </a:r>
          </a:p>
          <a:p>
            <a:r>
              <a:rPr lang="en-US" dirty="0" smtClean="0"/>
              <a:t>Anne C. Elguindi, Director of Information Delivery Services</a:t>
            </a:r>
          </a:p>
          <a:p>
            <a:endParaRPr lang="en-US" dirty="0" smtClean="0"/>
          </a:p>
          <a:p>
            <a:r>
              <a:rPr lang="en-US" dirty="0" smtClean="0"/>
              <a:t>American University Library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05930"/>
            <a:ext cx="87630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Managing the Myth of Shelf-Ready:</a:t>
            </a:r>
            <a:br>
              <a:rPr lang="en-US" sz="3600" dirty="0" smtClean="0"/>
            </a:br>
            <a:r>
              <a:rPr lang="en-US" sz="3600" dirty="0" smtClean="0"/>
              <a:t>Creating a Tiered Workflow for </a:t>
            </a:r>
            <a:br>
              <a:rPr lang="en-US" sz="3600" dirty="0" smtClean="0"/>
            </a:br>
            <a:r>
              <a:rPr lang="en-US" sz="3600" dirty="0" smtClean="0"/>
              <a:t>Bibliographic Records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publication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publication or copyright date on T.P. verso  against three places in cataloging record:</a:t>
            </a:r>
          </a:p>
          <a:p>
            <a:pPr lvl="1"/>
            <a:r>
              <a:rPr lang="en-US" dirty="0" smtClean="0"/>
              <a:t>008</a:t>
            </a:r>
          </a:p>
          <a:p>
            <a:pPr lvl="1"/>
            <a:r>
              <a:rPr lang="en-US" dirty="0" smtClean="0"/>
              <a:t>Date in 050 and/or 090</a:t>
            </a:r>
          </a:p>
          <a:p>
            <a:pPr lvl="1"/>
            <a:r>
              <a:rPr lang="en-US" dirty="0" smtClean="0"/>
              <a:t>260 $c</a:t>
            </a:r>
          </a:p>
          <a:p>
            <a:r>
              <a:rPr lang="en-US" dirty="0" smtClean="0"/>
              <a:t>If date on book doesn’t match in all three places, Receiving Specialist routes book to Cataloging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Checklist contains screenshots of the date in the 008, T.P. verso as examples of where to look.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2724" t="30342" r="37821" b="21154"/>
          <a:stretch>
            <a:fillRect/>
          </a:stretch>
        </p:blipFill>
        <p:spPr bwMode="auto">
          <a:xfrm>
            <a:off x="838200" y="2347912"/>
            <a:ext cx="5500687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050/090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both present, check to see if they are identical. If not, send to Cataloging.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Call number on spine must match call number in holdings exactly.</a:t>
            </a:r>
          </a:p>
          <a:p>
            <a:pPr lvl="1"/>
            <a:r>
              <a:rPr lang="en-US" dirty="0" smtClean="0"/>
              <a:t>Recent challenges– Spine label not always generated from holdings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245 (Title)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in 245 $c must match names in 7xx exactly.</a:t>
            </a:r>
          </a:p>
          <a:p>
            <a:r>
              <a:rPr lang="en-US" dirty="0" smtClean="0"/>
              <a:t>Title on title page must match 245 $a exactly.</a:t>
            </a:r>
          </a:p>
          <a:p>
            <a:r>
              <a:rPr lang="en-US" dirty="0" smtClean="0"/>
              <a:t>Variant spellings</a:t>
            </a:r>
          </a:p>
          <a:p>
            <a:pPr lvl="1"/>
            <a:r>
              <a:rPr lang="en-US" dirty="0" smtClean="0"/>
              <a:t>Numbers</a:t>
            </a:r>
          </a:p>
          <a:p>
            <a:pPr lvl="1"/>
            <a:r>
              <a:rPr lang="en-US" dirty="0" smtClean="0"/>
              <a:t>Abbreviations</a:t>
            </a:r>
          </a:p>
          <a:p>
            <a:pPr lvl="1"/>
            <a:r>
              <a:rPr lang="en-US" dirty="0" smtClean="0"/>
              <a:t>Symbols such as $ or &amp;, and other symbols that do not need spelled out versions such as exclamation points– checklist addresses differences in all of these !, @, #, $, %, &amp;, +</a:t>
            </a:r>
          </a:p>
          <a:p>
            <a:pPr lvl="1"/>
            <a:r>
              <a:rPr lang="en-US" dirty="0" smtClean="0"/>
              <a:t>If these alternate titles are already in record, no need to route to Cataloging.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Numbers, 260, 6xx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020 (last four digits)</a:t>
            </a:r>
          </a:p>
          <a:p>
            <a:r>
              <a:rPr lang="en-US" dirty="0" smtClean="0"/>
              <a:t>035 must be preceded by prefix “</a:t>
            </a:r>
            <a:r>
              <a:rPr lang="en-US" dirty="0" err="1" smtClean="0"/>
              <a:t>OCoLC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260: Name should match title page. Does not need to match exactly (e.g. Pub. vs. Publisher).</a:t>
            </a:r>
          </a:p>
          <a:p>
            <a:r>
              <a:rPr lang="en-US" dirty="0" smtClean="0"/>
              <a:t>Books missing 6xx fields are forwarded to Cataloging.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National Literatures</a:t>
            </a:r>
          </a:p>
          <a:p>
            <a:pPr lvl="1"/>
            <a:r>
              <a:rPr lang="en-US" dirty="0" smtClean="0"/>
              <a:t>Historical local practice to reclassify some national literatures. Any book in certain call number ranges is forwarded to Cataloging.</a:t>
            </a:r>
          </a:p>
          <a:p>
            <a:r>
              <a:rPr lang="en-US" dirty="0" smtClean="0"/>
              <a:t>Books lacking 505’s (TOC information)</a:t>
            </a:r>
          </a:p>
          <a:p>
            <a:pPr lvl="1"/>
            <a:r>
              <a:rPr lang="en-US" dirty="0" smtClean="0"/>
              <a:t>Books with editor(s) and no 505 field are forwarded to Cataloging (we add this manually).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Adjustments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to see if name in 245 matches name in 100 or 700 field.</a:t>
            </a:r>
          </a:p>
          <a:p>
            <a:r>
              <a:rPr lang="en-US" dirty="0" smtClean="0"/>
              <a:t>Books with 720 are forwarded to Cataloging.</a:t>
            </a:r>
          </a:p>
          <a:p>
            <a:r>
              <a:rPr lang="en-US" dirty="0" smtClean="0"/>
              <a:t>Check to see if name in 245 can “lay on top of” name in 100 or 700 and fit within it without any variations, e.g.:</a:t>
            </a:r>
          </a:p>
          <a:p>
            <a:r>
              <a:rPr lang="en-US" dirty="0" smtClean="0"/>
              <a:t>Can bypass Cataloging</a:t>
            </a:r>
          </a:p>
          <a:p>
            <a:pPr>
              <a:buNone/>
            </a:pPr>
            <a:r>
              <a:rPr lang="en-US" dirty="0" smtClean="0"/>
              <a:t>	100: </a:t>
            </a:r>
            <a:r>
              <a:rPr lang="en-US" dirty="0" err="1" smtClean="0">
                <a:solidFill>
                  <a:srgbClr val="FF0000"/>
                </a:solidFill>
              </a:rPr>
              <a:t>Pogge</a:t>
            </a:r>
            <a:r>
              <a:rPr lang="en-US" dirty="0" smtClean="0">
                <a:solidFill>
                  <a:srgbClr val="FF0000"/>
                </a:solidFill>
              </a:rPr>
              <a:t>, Thomas </a:t>
            </a:r>
            <a:r>
              <a:rPr lang="en-US" dirty="0" smtClean="0"/>
              <a:t>Winfried </a:t>
            </a:r>
            <a:r>
              <a:rPr lang="en-US" dirty="0" err="1" smtClean="0"/>
              <a:t>Menko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245: </a:t>
            </a:r>
            <a:r>
              <a:rPr lang="en-US" dirty="0" err="1" smtClean="0">
                <a:solidFill>
                  <a:srgbClr val="FF0000"/>
                </a:solidFill>
              </a:rPr>
              <a:t>Pogge</a:t>
            </a:r>
            <a:r>
              <a:rPr lang="en-US" dirty="0" smtClean="0">
                <a:solidFill>
                  <a:srgbClr val="FF0000"/>
                </a:solidFill>
              </a:rPr>
              <a:t>, Thomas</a:t>
            </a:r>
          </a:p>
          <a:p>
            <a:pPr lvl="1">
              <a:buNone/>
            </a:pPr>
            <a:r>
              <a:rPr lang="en-US" dirty="0" smtClean="0"/>
              <a:t>245: </a:t>
            </a:r>
            <a:r>
              <a:rPr lang="en-US" dirty="0" err="1" smtClean="0">
                <a:solidFill>
                  <a:srgbClr val="FF0000"/>
                </a:solidFill>
              </a:rPr>
              <a:t>Pogge</a:t>
            </a:r>
            <a:r>
              <a:rPr lang="en-US" dirty="0" smtClean="0">
                <a:solidFill>
                  <a:srgbClr val="FF0000"/>
                </a:solidFill>
              </a:rPr>
              <a:t>, Thomas W.</a:t>
            </a:r>
          </a:p>
          <a:p>
            <a:endParaRPr lang="en-US" dirty="0" smtClean="0"/>
          </a:p>
          <a:p>
            <a:pPr lvl="1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Forwarded to Cataloging for authority work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100: </a:t>
            </a:r>
            <a:r>
              <a:rPr lang="en-US" sz="2400" dirty="0" err="1" smtClean="0">
                <a:solidFill>
                  <a:srgbClr val="FF0000"/>
                </a:solidFill>
              </a:rPr>
              <a:t>Pogge</a:t>
            </a:r>
            <a:r>
              <a:rPr lang="en-US" sz="2400" dirty="0" smtClean="0">
                <a:solidFill>
                  <a:srgbClr val="FF0000"/>
                </a:solidFill>
              </a:rPr>
              <a:t>, Thomas </a:t>
            </a:r>
            <a:r>
              <a:rPr lang="en-US" sz="2400" dirty="0" smtClean="0"/>
              <a:t>Winfried </a:t>
            </a:r>
            <a:r>
              <a:rPr lang="en-US" sz="2400" dirty="0" err="1" smtClean="0"/>
              <a:t>Menko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245: </a:t>
            </a:r>
            <a:r>
              <a:rPr lang="en-US" sz="2400" dirty="0" err="1" smtClean="0">
                <a:solidFill>
                  <a:srgbClr val="FF0000"/>
                </a:solidFill>
              </a:rPr>
              <a:t>Pogge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/>
              <a:t>A. </a:t>
            </a:r>
            <a:r>
              <a:rPr lang="en-US" sz="2400" dirty="0" smtClean="0">
                <a:solidFill>
                  <a:srgbClr val="FF0000"/>
                </a:solidFill>
              </a:rPr>
              <a:t>Thomas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/>
              <a:t>245: </a:t>
            </a:r>
            <a:r>
              <a:rPr lang="en-US" sz="2400" dirty="0" err="1" smtClean="0">
                <a:solidFill>
                  <a:srgbClr val="FF0000"/>
                </a:solidFill>
              </a:rPr>
              <a:t>Pogge</a:t>
            </a:r>
            <a:r>
              <a:rPr lang="en-US" sz="2400" dirty="0" smtClean="0">
                <a:solidFill>
                  <a:srgbClr val="FF0000"/>
                </a:solidFill>
              </a:rPr>
              <a:t>, Thomas W. </a:t>
            </a:r>
            <a:r>
              <a:rPr lang="en-US" sz="2400" dirty="0" smtClean="0"/>
              <a:t>M.</a:t>
            </a:r>
          </a:p>
          <a:p>
            <a:pPr>
              <a:buNone/>
            </a:pPr>
            <a:r>
              <a:rPr lang="en-US" sz="2400" dirty="0" smtClean="0"/>
              <a:t>	245: </a:t>
            </a:r>
            <a:r>
              <a:rPr lang="en-US" sz="2400" dirty="0" err="1" smtClean="0">
                <a:solidFill>
                  <a:srgbClr val="FF0000"/>
                </a:solidFill>
              </a:rPr>
              <a:t>Pogge</a:t>
            </a:r>
            <a:r>
              <a:rPr lang="en-US" sz="2400" dirty="0" smtClean="0">
                <a:solidFill>
                  <a:srgbClr val="FF0000"/>
                </a:solidFill>
              </a:rPr>
              <a:t>, Tom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	</a:t>
            </a:r>
            <a:r>
              <a:rPr lang="en-US" sz="2400" dirty="0" smtClean="0"/>
              <a:t>*(but not </a:t>
            </a:r>
            <a:r>
              <a:rPr lang="en-US" sz="2400" dirty="0" err="1" smtClean="0"/>
              <a:t>Pogge</a:t>
            </a:r>
            <a:r>
              <a:rPr lang="en-US" sz="2400" dirty="0" smtClean="0"/>
              <a:t>, Thom)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Expands boundaries of cataloging knowledge</a:t>
            </a:r>
          </a:p>
          <a:p>
            <a:pPr lvl="1"/>
            <a:r>
              <a:rPr lang="en-US" dirty="0" smtClean="0"/>
              <a:t>Can show new personnel the ‘why’ behind good quality control, and they can see their work as valuable</a:t>
            </a:r>
          </a:p>
          <a:p>
            <a:r>
              <a:rPr lang="en-US" dirty="0" smtClean="0"/>
              <a:t>Almost anyone can do this – it’s a checklist</a:t>
            </a:r>
          </a:p>
          <a:p>
            <a:r>
              <a:rPr lang="en-US" dirty="0" smtClean="0"/>
              <a:t>Opens up time for cataloging unit</a:t>
            </a:r>
          </a:p>
          <a:p>
            <a:pPr lvl="1"/>
            <a:r>
              <a:rPr lang="en-US" dirty="0" smtClean="0"/>
              <a:t>This project cut down the number of books that require an in-depth review by trained Cataloging Specialists by 45%</a:t>
            </a:r>
          </a:p>
          <a:p>
            <a:r>
              <a:rPr lang="en-US" dirty="0" smtClean="0"/>
              <a:t>Speeds up time to the shelf</a:t>
            </a:r>
          </a:p>
          <a:p>
            <a:pPr lvl="1"/>
            <a:r>
              <a:rPr lang="en-US" dirty="0" smtClean="0"/>
              <a:t>This project took two weeks off of the time between these books coming in the door and going on the shelf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with your administrators about the need for good cataloging – show them concrete examples in your catalog and discovery layers.</a:t>
            </a:r>
          </a:p>
          <a:p>
            <a:r>
              <a:rPr lang="en-US" dirty="0" smtClean="0"/>
              <a:t>This is our version of “good enough.”</a:t>
            </a:r>
          </a:p>
          <a:p>
            <a:r>
              <a:rPr lang="en-US" dirty="0" smtClean="0"/>
              <a:t>This allows you to take an active and leading role, presenting administrators with something they want but in a way you are comfortable doing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Merging Acquisitions and Cataloging functions and workflows</a:t>
            </a:r>
          </a:p>
          <a:p>
            <a:r>
              <a:rPr lang="en-US" dirty="0" smtClean="0"/>
              <a:t>Continuous development of new technologies, schemas, and materials</a:t>
            </a:r>
          </a:p>
          <a:p>
            <a:r>
              <a:rPr lang="en-US" dirty="0" smtClean="0"/>
              <a:t>Administrative </a:t>
            </a:r>
            <a:r>
              <a:rPr lang="en-US" dirty="0"/>
              <a:t>p</a:t>
            </a:r>
            <a:r>
              <a:rPr lang="en-US" dirty="0" smtClean="0"/>
              <a:t>ressures: </a:t>
            </a:r>
          </a:p>
          <a:p>
            <a:pPr lvl="1"/>
            <a:r>
              <a:rPr lang="en-US" dirty="0" smtClean="0"/>
              <a:t>Focus on unique content and digital materials</a:t>
            </a:r>
          </a:p>
          <a:p>
            <a:pPr lvl="1"/>
            <a:r>
              <a:rPr lang="en-US" dirty="0" smtClean="0"/>
              <a:t>Shelf-ready should go straight to the shelf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</a:p>
          <a:p>
            <a:r>
              <a:rPr lang="en-US" dirty="0" smtClean="0"/>
              <a:t>You can also contact us at </a:t>
            </a:r>
            <a:r>
              <a:rPr lang="en-US" dirty="0" smtClean="0">
                <a:hlinkClick r:id="rId2"/>
              </a:rPr>
              <a:t>mundt@american.edu</a:t>
            </a:r>
            <a:r>
              <a:rPr lang="en-US" dirty="0" smtClean="0"/>
              <a:t> or </a:t>
            </a:r>
            <a:r>
              <a:rPr lang="en-US" dirty="0" smtClean="0">
                <a:hlinkClick r:id="rId3"/>
              </a:rPr>
              <a:t>elguindi@american.edu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4622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American University is an independent coeducational institution with 12,705 students enrolled in its 57 bachelor’s programs; 52 master’s programs; nine doctoral programs; and a JD program. </a:t>
            </a:r>
          </a:p>
          <a:p>
            <a:r>
              <a:rPr lang="en-US" dirty="0" smtClean="0"/>
              <a:t>The library’s monographic collections include 980,000 books including 701,518 print books. </a:t>
            </a:r>
          </a:p>
          <a:p>
            <a:r>
              <a:rPr lang="en-US" dirty="0" smtClean="0"/>
              <a:t>The library subscribes to more than 300 databases, 60,000 on-line periodicals, and 1,000 print periodicals. </a:t>
            </a:r>
          </a:p>
          <a:p>
            <a:r>
              <a:rPr lang="en-US" dirty="0" smtClean="0"/>
              <a:t>Regarding shelf-ready services, we have used Blackwell, Coutts, and OCLC services for the past two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Shelf-Ready?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sides – Cataloging and Processing</a:t>
            </a:r>
          </a:p>
          <a:p>
            <a:r>
              <a:rPr lang="en-US" dirty="0" smtClean="0"/>
              <a:t>Cataloging options:</a:t>
            </a:r>
          </a:p>
          <a:p>
            <a:pPr lvl="1"/>
            <a:r>
              <a:rPr lang="en-US" dirty="0" smtClean="0"/>
              <a:t>Vendor-supplied records</a:t>
            </a:r>
          </a:p>
          <a:p>
            <a:pPr lvl="1"/>
            <a:r>
              <a:rPr lang="en-US" dirty="0" err="1" smtClean="0"/>
              <a:t>WorldCat</a:t>
            </a:r>
            <a:r>
              <a:rPr lang="en-US" dirty="0" smtClean="0"/>
              <a:t> Cataloging Partners (WCP) program</a:t>
            </a:r>
          </a:p>
          <a:p>
            <a:pPr lvl="2"/>
            <a:r>
              <a:rPr lang="en-US" dirty="0" smtClean="0"/>
              <a:t>Levels of service: Basic, 100%, Customized</a:t>
            </a:r>
          </a:p>
          <a:p>
            <a:pPr lvl="1"/>
            <a:r>
              <a:rPr lang="en-US" dirty="0" smtClean="0"/>
              <a:t>Vendor-enhanced WCP records</a:t>
            </a:r>
          </a:p>
          <a:p>
            <a:r>
              <a:rPr lang="en-US" dirty="0" smtClean="0"/>
              <a:t>Processing options:</a:t>
            </a:r>
          </a:p>
          <a:p>
            <a:pPr lvl="1"/>
            <a:r>
              <a:rPr lang="en-US" dirty="0" smtClean="0"/>
              <a:t>Vendor-specific, including spine labels, stamps, bookplates,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Shelf-Ready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Issues we have had </a:t>
            </a:r>
          </a:p>
          <a:p>
            <a:pPr lvl="1"/>
            <a:r>
              <a:rPr lang="en-US" dirty="0" smtClean="0"/>
              <a:t>Record quality – selection process of WCP</a:t>
            </a:r>
          </a:p>
          <a:p>
            <a:pPr lvl="1"/>
            <a:r>
              <a:rPr lang="en-US" dirty="0" smtClean="0"/>
              <a:t>Recent unavailability of TOC enhancement of WCP</a:t>
            </a:r>
          </a:p>
          <a:p>
            <a:pPr lvl="1"/>
            <a:r>
              <a:rPr lang="en-US" dirty="0" smtClean="0"/>
              <a:t>Processing quality</a:t>
            </a:r>
          </a:p>
          <a:p>
            <a:pPr lvl="1"/>
            <a:r>
              <a:rPr lang="en-US" dirty="0" smtClean="0"/>
              <a:t>System-wide failure of WCP</a:t>
            </a:r>
          </a:p>
          <a:p>
            <a:pPr lvl="1"/>
            <a:r>
              <a:rPr lang="en-US" dirty="0" smtClean="0"/>
              <a:t>Higher level of service (100% service) disappointing</a:t>
            </a:r>
          </a:p>
          <a:p>
            <a:pPr lvl="1"/>
            <a:r>
              <a:rPr lang="en-US" dirty="0" smtClean="0"/>
              <a:t>Data issues – call numbers for spine labels, for example</a:t>
            </a:r>
          </a:p>
          <a:p>
            <a:r>
              <a:rPr lang="en-US" dirty="0" smtClean="0"/>
              <a:t>The realities of outsourcing – it requires management and quality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Physical check of books and Processing</a:t>
            </a:r>
          </a:p>
          <a:p>
            <a:r>
              <a:rPr lang="en-US" dirty="0" smtClean="0"/>
              <a:t>Bibliographic data</a:t>
            </a:r>
          </a:p>
          <a:p>
            <a:pPr lvl="1"/>
            <a:r>
              <a:rPr lang="en-US" dirty="0" smtClean="0"/>
              <a:t>Encoding level</a:t>
            </a:r>
          </a:p>
          <a:p>
            <a:pPr lvl="1"/>
            <a:r>
              <a:rPr lang="en-US" dirty="0" smtClean="0"/>
              <a:t>Dates</a:t>
            </a:r>
          </a:p>
          <a:p>
            <a:pPr lvl="1"/>
            <a:r>
              <a:rPr lang="en-US" dirty="0" smtClean="0"/>
              <a:t>Title/Variant titles</a:t>
            </a:r>
          </a:p>
          <a:p>
            <a:pPr lvl="1"/>
            <a:r>
              <a:rPr lang="en-US" dirty="0" smtClean="0"/>
              <a:t>Call numbers</a:t>
            </a:r>
          </a:p>
          <a:p>
            <a:pPr lvl="1"/>
            <a:r>
              <a:rPr lang="en-US" dirty="0" smtClean="0"/>
              <a:t>Local cataloging practices and other information</a:t>
            </a:r>
          </a:p>
          <a:p>
            <a:pPr lvl="1"/>
            <a:r>
              <a:rPr lang="en-US" dirty="0" smtClean="0"/>
              <a:t>Name adjustments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Categories of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Books that did not pass the “Copy Cataloging” checklist and need to be routed to Cataloging for additional work.</a:t>
            </a:r>
          </a:p>
          <a:p>
            <a:r>
              <a:rPr lang="en-US" dirty="0" smtClean="0"/>
              <a:t>Books that bypass cataloging but need additional processing, such as new spine labels</a:t>
            </a:r>
          </a:p>
          <a:p>
            <a:r>
              <a:rPr lang="en-US" dirty="0" smtClean="0"/>
              <a:t>Books that bypass cataloging and need no additional processing, which can go straight to Circulation to be shelved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check of books/Processing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Check for spine label/spine label protector</a:t>
            </a:r>
          </a:p>
          <a:p>
            <a:r>
              <a:rPr lang="en-US" dirty="0" smtClean="0"/>
              <a:t>Obvious damage to books</a:t>
            </a:r>
          </a:p>
          <a:p>
            <a:r>
              <a:rPr lang="en-US" dirty="0" smtClean="0"/>
              <a:t>Barcode on book</a:t>
            </a:r>
          </a:p>
          <a:p>
            <a:r>
              <a:rPr lang="en-US" dirty="0" smtClean="0"/>
              <a:t>Bookplate/security strip</a:t>
            </a:r>
          </a:p>
          <a:p>
            <a:r>
              <a:rPr lang="en-US" dirty="0" smtClean="0"/>
              <a:t>Books that are Folio sized, have CD-</a:t>
            </a:r>
            <a:r>
              <a:rPr lang="en-US" dirty="0" err="1" smtClean="0"/>
              <a:t>Roms</a:t>
            </a:r>
            <a:r>
              <a:rPr lang="en-US" dirty="0" smtClean="0"/>
              <a:t>, multiple volumes sent directly to cataloging for additional work.</a:t>
            </a:r>
          </a:p>
          <a:p>
            <a:r>
              <a:rPr lang="en-US" dirty="0" smtClean="0"/>
              <a:t>300 field must match preliminary pagination and final page number</a:t>
            </a:r>
          </a:p>
          <a:p>
            <a:r>
              <a:rPr lang="en-US" dirty="0" smtClean="0"/>
              <a:t>Double check that 852 matches spine label.</a:t>
            </a:r>
          </a:p>
          <a:p>
            <a:r>
              <a:rPr lang="en-US" dirty="0" smtClean="0"/>
              <a:t>Instructions for adding holdings/item record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Book is sent to Cataloging if record is not </a:t>
            </a:r>
          </a:p>
          <a:p>
            <a:pPr lvl="1"/>
            <a:r>
              <a:rPr lang="en-US" dirty="0" smtClean="0"/>
              <a:t>Full level (_)</a:t>
            </a:r>
          </a:p>
          <a:p>
            <a:pPr lvl="1"/>
            <a:r>
              <a:rPr lang="en-US" dirty="0" smtClean="0"/>
              <a:t>Full level input by OCLC participants (I)</a:t>
            </a:r>
          </a:p>
          <a:p>
            <a:pPr lvl="1"/>
            <a:r>
              <a:rPr lang="en-US" dirty="0" smtClean="0"/>
              <a:t>Core level (4)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1602" t="38889" r="54327" b="22650"/>
          <a:stretch>
            <a:fillRect/>
          </a:stretch>
        </p:blipFill>
        <p:spPr bwMode="auto">
          <a:xfrm>
            <a:off x="1219200" y="3429000"/>
            <a:ext cx="3429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954</Words>
  <Application>Microsoft Office PowerPoint</Application>
  <PresentationFormat>On-screen Show (4:3)</PresentationFormat>
  <Paragraphs>133</Paragraphs>
  <Slides>20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Managing the Myth of Shelf-Ready: Creating a Tiered Workflow for  Bibliographic Records </vt:lpstr>
      <vt:lpstr>The Landscape</vt:lpstr>
      <vt:lpstr>Who are we?</vt:lpstr>
      <vt:lpstr>What is Shelf-Ready?</vt:lpstr>
      <vt:lpstr>Challenges of Shelf-Ready</vt:lpstr>
      <vt:lpstr>Overview</vt:lpstr>
      <vt:lpstr>Three Categories of Books</vt:lpstr>
      <vt:lpstr>Physical check of books/Processing</vt:lpstr>
      <vt:lpstr>Encoding Level</vt:lpstr>
      <vt:lpstr>Check publication date</vt:lpstr>
      <vt:lpstr>Slide 11</vt:lpstr>
      <vt:lpstr>050/090</vt:lpstr>
      <vt:lpstr>245 (Title)</vt:lpstr>
      <vt:lpstr>Standard Numbers, 260, 6xx</vt:lpstr>
      <vt:lpstr>Local Practices</vt:lpstr>
      <vt:lpstr>Name Adjustments</vt:lpstr>
      <vt:lpstr>Slide 17</vt:lpstr>
      <vt:lpstr>Benefits</vt:lpstr>
      <vt:lpstr>Conclusions</vt:lpstr>
      <vt:lpstr>Thank you!</vt:lpstr>
    </vt:vector>
  </TitlesOfParts>
  <Company>American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Elguindi</dc:creator>
  <cp:lastModifiedBy>mmering1</cp:lastModifiedBy>
  <cp:revision>18</cp:revision>
  <dcterms:created xsi:type="dcterms:W3CDTF">2010-12-03T14:48:16Z</dcterms:created>
  <dcterms:modified xsi:type="dcterms:W3CDTF">2011-02-14T19:44:08Z</dcterms:modified>
</cp:coreProperties>
</file>