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Lst>
  <p:notesMasterIdLst>
    <p:notesMasterId r:id="rId24"/>
  </p:notesMasterIdLst>
  <p:sldIdLst>
    <p:sldId id="256" r:id="rId3"/>
    <p:sldId id="258" r:id="rId4"/>
    <p:sldId id="286" r:id="rId5"/>
    <p:sldId id="280" r:id="rId6"/>
    <p:sldId id="285" r:id="rId7"/>
    <p:sldId id="287" r:id="rId8"/>
    <p:sldId id="288" r:id="rId9"/>
    <p:sldId id="276" r:id="rId10"/>
    <p:sldId id="283" r:id="rId11"/>
    <p:sldId id="297" r:id="rId12"/>
    <p:sldId id="281" r:id="rId13"/>
    <p:sldId id="292" r:id="rId14"/>
    <p:sldId id="291" r:id="rId15"/>
    <p:sldId id="293" r:id="rId16"/>
    <p:sldId id="294" r:id="rId17"/>
    <p:sldId id="295" r:id="rId18"/>
    <p:sldId id="299" r:id="rId19"/>
    <p:sldId id="300" r:id="rId20"/>
    <p:sldId id="296" r:id="rId21"/>
    <p:sldId id="279" r:id="rId22"/>
    <p:sldId id="29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AF1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10" autoAdjust="0"/>
    <p:restoredTop sz="75681" autoAdjust="0"/>
  </p:normalViewPr>
  <p:slideViewPr>
    <p:cSldViewPr snapToGrid="0" snapToObjects="1">
      <p:cViewPr varScale="1">
        <p:scale>
          <a:sx n="62" d="100"/>
          <a:sy n="62" d="100"/>
        </p:scale>
        <p:origin x="1668"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2816" y="7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C02C18-1C35-B744-804C-83B8B9D674F2}" type="datetimeFigureOut">
              <a:rPr lang="en-US" smtClean="0"/>
              <a:t>8/20/2015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847C94-FEF9-3B4E-BD18-215B1328BB77}" type="slidenum">
              <a:rPr lang="en-US" smtClean="0"/>
              <a:t>‹#›</a:t>
            </a:fld>
            <a:endParaRPr lang="en-US"/>
          </a:p>
        </p:txBody>
      </p:sp>
    </p:spTree>
    <p:extLst>
      <p:ext uri="{BB962C8B-B14F-4D97-AF65-F5344CB8AC3E}">
        <p14:creationId xmlns:p14="http://schemas.microsoft.com/office/powerpoint/2010/main" val="22235789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200" dirty="0">
              <a:latin typeface="Times New Roman"/>
              <a:cs typeface="Times New Roman"/>
            </a:endParaRPr>
          </a:p>
        </p:txBody>
      </p:sp>
      <p:sp>
        <p:nvSpPr>
          <p:cNvPr id="4" name="Slide Number Placeholder 3"/>
          <p:cNvSpPr>
            <a:spLocks noGrp="1"/>
          </p:cNvSpPr>
          <p:nvPr>
            <p:ph type="sldNum" sz="quarter" idx="10"/>
          </p:nvPr>
        </p:nvSpPr>
        <p:spPr/>
        <p:txBody>
          <a:bodyPr/>
          <a:lstStyle/>
          <a:p>
            <a:fld id="{77847C94-FEF9-3B4E-BD18-215B1328BB77}" type="slidenum">
              <a:rPr lang="en-US" smtClean="0"/>
              <a:t>1</a:t>
            </a:fld>
            <a:endParaRPr lang="en-US"/>
          </a:p>
        </p:txBody>
      </p:sp>
    </p:spTree>
    <p:extLst>
      <p:ext uri="{BB962C8B-B14F-4D97-AF65-F5344CB8AC3E}">
        <p14:creationId xmlns:p14="http://schemas.microsoft.com/office/powerpoint/2010/main" val="1692972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are establishing shared understandings of metadata and coming around to what our philosophies of access are (mine:  pretty good access to more things &gt; deep access to fewer things).  Most importantly to me:  we are no longer distinguishing between MARC and non-MARC metadata.  It’s all metadata and we all need to have facility with it.</a:t>
            </a:r>
          </a:p>
        </p:txBody>
      </p:sp>
      <p:sp>
        <p:nvSpPr>
          <p:cNvPr id="4" name="Slide Number Placeholder 3"/>
          <p:cNvSpPr>
            <a:spLocks noGrp="1"/>
          </p:cNvSpPr>
          <p:nvPr>
            <p:ph type="sldNum" sz="quarter" idx="10"/>
          </p:nvPr>
        </p:nvSpPr>
        <p:spPr/>
        <p:txBody>
          <a:bodyPr/>
          <a:lstStyle/>
          <a:p>
            <a:fld id="{77847C94-FEF9-3B4E-BD18-215B1328BB77}" type="slidenum">
              <a:rPr lang="en-US" smtClean="0"/>
              <a:t>10</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are coming together to make sure we are all familiar with and understand basic metadata principles as well as emerging technologies and initiatives.</a:t>
            </a:r>
          </a:p>
        </p:txBody>
      </p:sp>
      <p:sp>
        <p:nvSpPr>
          <p:cNvPr id="4" name="Slide Number Placeholder 3"/>
          <p:cNvSpPr>
            <a:spLocks noGrp="1"/>
          </p:cNvSpPr>
          <p:nvPr>
            <p:ph type="sldNum" sz="quarter" idx="10"/>
          </p:nvPr>
        </p:nvSpPr>
        <p:spPr/>
        <p:txBody>
          <a:bodyPr/>
          <a:lstStyle/>
          <a:p>
            <a:fld id="{77847C94-FEF9-3B4E-BD18-215B1328BB77}" type="slidenum">
              <a:rPr lang="en-US" smtClean="0"/>
              <a:t>11</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this end, I worked to develop a kind of Metadata 101 series focusing on different metadata standards, how different standards can be implemented (both at our institution and at others), and a basic introduction to linked data and BIBFRAME.</a:t>
            </a:r>
          </a:p>
        </p:txBody>
      </p:sp>
      <p:sp>
        <p:nvSpPr>
          <p:cNvPr id="4" name="Slide Number Placeholder 3"/>
          <p:cNvSpPr>
            <a:spLocks noGrp="1"/>
          </p:cNvSpPr>
          <p:nvPr>
            <p:ph type="sldNum" sz="quarter" idx="10"/>
          </p:nvPr>
        </p:nvSpPr>
        <p:spPr/>
        <p:txBody>
          <a:bodyPr/>
          <a:lstStyle/>
          <a:p>
            <a:fld id="{77847C94-FEF9-3B4E-BD18-215B1328BB77}" type="slidenum">
              <a:rPr lang="en-US" smtClean="0"/>
              <a:t>12</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worked with colleagues in the systems unit to create a four-part “orientation to systems” in order to understand the metadata structure for our content and metadata management systems.</a:t>
            </a:r>
          </a:p>
        </p:txBody>
      </p:sp>
      <p:sp>
        <p:nvSpPr>
          <p:cNvPr id="4" name="Slide Number Placeholder 3"/>
          <p:cNvSpPr>
            <a:spLocks noGrp="1"/>
          </p:cNvSpPr>
          <p:nvPr>
            <p:ph type="sldNum" sz="quarter" idx="10"/>
          </p:nvPr>
        </p:nvSpPr>
        <p:spPr/>
        <p:txBody>
          <a:bodyPr/>
          <a:lstStyle/>
          <a:p>
            <a:fld id="{77847C94-FEF9-3B4E-BD18-215B1328BB77}" type="slidenum">
              <a:rPr lang="en-US" smtClean="0"/>
              <a:t>13</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It doesn’t end there – this summer, there will be even more training.  All supervisors will receive mandatory supervisory training (regardless of whether you have managed in the past).  We also have manuscripts arrangement and description training planned, and the library’s BIBFRAME working group (which is currently on hiatus) is likely to come back online.</a:t>
            </a:r>
          </a:p>
        </p:txBody>
      </p:sp>
      <p:sp>
        <p:nvSpPr>
          <p:cNvPr id="4" name="Slide Number Placeholder 3"/>
          <p:cNvSpPr>
            <a:spLocks noGrp="1"/>
          </p:cNvSpPr>
          <p:nvPr>
            <p:ph type="sldNum" sz="quarter" idx="10"/>
          </p:nvPr>
        </p:nvSpPr>
        <p:spPr/>
        <p:txBody>
          <a:bodyPr/>
          <a:lstStyle/>
          <a:p>
            <a:fld id="{77847C94-FEF9-3B4E-BD18-215B1328BB77}" type="slidenum">
              <a:rPr lang="en-US" smtClean="0"/>
              <a:t>14</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Put simply, MAD needs to know a wide swath of information and practices all the time (“just in case”) while MCO is expected to become facile with new standards when necessary (“just in time”).</a:t>
            </a:r>
          </a:p>
        </p:txBody>
      </p:sp>
      <p:sp>
        <p:nvSpPr>
          <p:cNvPr id="4" name="Slide Number Placeholder 3"/>
          <p:cNvSpPr>
            <a:spLocks noGrp="1"/>
          </p:cNvSpPr>
          <p:nvPr>
            <p:ph type="sldNum" sz="quarter" idx="10"/>
          </p:nvPr>
        </p:nvSpPr>
        <p:spPr/>
        <p:txBody>
          <a:bodyPr/>
          <a:lstStyle/>
          <a:p>
            <a:fld id="{77847C94-FEF9-3B4E-BD18-215B1328BB77}" type="slidenum">
              <a:rPr lang="en-US" smtClean="0"/>
              <a:t>15</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DCMD group administers the systems and is our partner for the orientation to systems.</a:t>
            </a:r>
          </a:p>
        </p:txBody>
      </p:sp>
      <p:sp>
        <p:nvSpPr>
          <p:cNvPr id="4" name="Slide Number Placeholder 3"/>
          <p:cNvSpPr>
            <a:spLocks noGrp="1"/>
          </p:cNvSpPr>
          <p:nvPr>
            <p:ph type="sldNum" sz="quarter" idx="10"/>
          </p:nvPr>
        </p:nvSpPr>
        <p:spPr/>
        <p:txBody>
          <a:bodyPr/>
          <a:lstStyle/>
          <a:p>
            <a:fld id="{77847C94-FEF9-3B4E-BD18-215B1328BB77}" type="slidenum">
              <a:rPr lang="en-US" smtClean="0"/>
              <a:t>16</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As excited as I am about this, I must be honest and say that there are challenges and it has not been easy to bring a new unit online.  The greatest challenge is time – namely, that there doesn’t seem to be enough of it.  It takes a lot of work to create original, customized content for the metadata </a:t>
            </a:r>
            <a:r>
              <a:rPr lang="en-US" baseline="0" dirty="0" err="1" smtClean="0"/>
              <a:t>bootcamp</a:t>
            </a:r>
            <a:r>
              <a:rPr lang="en-US" baseline="0" dirty="0" smtClean="0"/>
              <a:t> and the orientation to systems.  Additionally, we have organizational challenges; physically, the team is split among three libraries so coming together for group meetings or to work collaboratively takes on an extra layer of planning.  (We are hopeful that we will be able to sit together as a unit soon, perhaps by the end of the summer.)  Other units that we work with in the library are finding their footing, too, so understanding what the MAD mission is in relation to other units that are finding their own missions can be challenging.</a:t>
            </a:r>
          </a:p>
        </p:txBody>
      </p:sp>
      <p:sp>
        <p:nvSpPr>
          <p:cNvPr id="4" name="Slide Number Placeholder 3"/>
          <p:cNvSpPr>
            <a:spLocks noGrp="1"/>
          </p:cNvSpPr>
          <p:nvPr>
            <p:ph type="sldNum" sz="quarter" idx="10"/>
          </p:nvPr>
        </p:nvSpPr>
        <p:spPr/>
        <p:txBody>
          <a:bodyPr/>
          <a:lstStyle/>
          <a:p>
            <a:fld id="{77847C94-FEF9-3B4E-BD18-215B1328BB77}" type="slidenum">
              <a:rPr lang="en-US" smtClean="0"/>
              <a:t>17</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That said, working together as a unit in the past six months has enabled us to respond to requests for expertise in better ways – first because we simply have more people to deploy but also because of the diversity in viewpoint, backgrounds, and expertise housed within the group.  We are especially positioned to oversee metadata for collections in Avalon and ArchivesSpace because those systems are coming online just as our new unit is.</a:t>
            </a:r>
          </a:p>
        </p:txBody>
      </p:sp>
      <p:sp>
        <p:nvSpPr>
          <p:cNvPr id="4" name="Slide Number Placeholder 3"/>
          <p:cNvSpPr>
            <a:spLocks noGrp="1"/>
          </p:cNvSpPr>
          <p:nvPr>
            <p:ph type="sldNum" sz="quarter" idx="10"/>
          </p:nvPr>
        </p:nvSpPr>
        <p:spPr/>
        <p:txBody>
          <a:bodyPr/>
          <a:lstStyle/>
          <a:p>
            <a:fld id="{77847C94-FEF9-3B4E-BD18-215B1328BB77}" type="slidenum">
              <a:rPr lang="en-US" smtClean="0"/>
              <a:t>18</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is still more work to do.  Our next steps will involve revising position descriptions, continuing to come together as a unit, and working to deepen our archival expertise.  We are hiring!</a:t>
            </a:r>
          </a:p>
        </p:txBody>
      </p:sp>
      <p:sp>
        <p:nvSpPr>
          <p:cNvPr id="4" name="Slide Number Placeholder 3"/>
          <p:cNvSpPr>
            <a:spLocks noGrp="1"/>
          </p:cNvSpPr>
          <p:nvPr>
            <p:ph type="sldNum" sz="quarter" idx="10"/>
          </p:nvPr>
        </p:nvSpPr>
        <p:spPr/>
        <p:txBody>
          <a:bodyPr/>
          <a:lstStyle/>
          <a:p>
            <a:fld id="{77847C94-FEF9-3B4E-BD18-215B1328BB77}" type="slidenum">
              <a:rPr lang="en-US" smtClean="0"/>
              <a:t>19</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delighted to be here to talk to you about changes in metadata services at </a:t>
            </a:r>
            <a:r>
              <a:rPr lang="en-US" dirty="0" err="1" smtClean="0"/>
              <a:t>U.Va</a:t>
            </a:r>
            <a:r>
              <a:rPr lang="en-US" dirty="0" smtClean="0"/>
              <a:t>.  I want to talk about the </a:t>
            </a:r>
            <a:r>
              <a:rPr lang="en-US" dirty="0" err="1" smtClean="0"/>
              <a:t>whats</a:t>
            </a:r>
            <a:r>
              <a:rPr lang="en-US" dirty="0" smtClean="0"/>
              <a:t>, whys, and </a:t>
            </a:r>
            <a:r>
              <a:rPr lang="en-US" dirty="0" err="1" smtClean="0"/>
              <a:t>hows</a:t>
            </a:r>
            <a:r>
              <a:rPr lang="en-US" dirty="0" smtClean="0"/>
              <a:t> of our evolution in our approach to metadata and also talk briefly about where we expect to go from here.</a:t>
            </a:r>
            <a:endParaRPr lang="en-US" baseline="0" dirty="0" smtClean="0"/>
          </a:p>
        </p:txBody>
      </p:sp>
      <p:sp>
        <p:nvSpPr>
          <p:cNvPr id="4" name="Slide Number Placeholder 3"/>
          <p:cNvSpPr>
            <a:spLocks noGrp="1"/>
          </p:cNvSpPr>
          <p:nvPr>
            <p:ph type="sldNum" sz="quarter" idx="10"/>
          </p:nvPr>
        </p:nvSpPr>
        <p:spPr/>
        <p:txBody>
          <a:bodyPr/>
          <a:lstStyle/>
          <a:p>
            <a:fld id="{77847C94-FEF9-3B4E-BD18-215B1328BB77}" type="slidenum">
              <a:rPr lang="en-US" smtClean="0"/>
              <a:t>2</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I’ll be glad to take questions or </a:t>
            </a:r>
            <a:r>
              <a:rPr lang="en-US" baseline="0" smtClean="0"/>
              <a:t>chat afterward.</a:t>
            </a:r>
            <a:endParaRPr lang="en-US" baseline="0" dirty="0" smtClean="0"/>
          </a:p>
        </p:txBody>
      </p:sp>
      <p:sp>
        <p:nvSpPr>
          <p:cNvPr id="4" name="Slide Number Placeholder 3"/>
          <p:cNvSpPr>
            <a:spLocks noGrp="1"/>
          </p:cNvSpPr>
          <p:nvPr>
            <p:ph type="sldNum" sz="quarter" idx="10"/>
          </p:nvPr>
        </p:nvSpPr>
        <p:spPr/>
        <p:txBody>
          <a:bodyPr/>
          <a:lstStyle/>
          <a:p>
            <a:fld id="{77847C94-FEF9-3B4E-BD18-215B1328BB77}" type="slidenum">
              <a:rPr lang="en-US" smtClean="0"/>
              <a:t>20</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77847C94-FEF9-3B4E-BD18-215B1328BB77}" type="slidenum">
              <a:rPr lang="en-US" smtClean="0"/>
              <a:t>21</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a:t>
            </a:r>
            <a:r>
              <a:rPr lang="en-US" baseline="0" dirty="0" err="1" smtClean="0"/>
              <a:t>U.Va</a:t>
            </a:r>
            <a:r>
              <a:rPr lang="en-US" baseline="0" dirty="0" smtClean="0"/>
              <a:t>. </a:t>
            </a:r>
            <a:r>
              <a:rPr lang="en-US" dirty="0" smtClean="0"/>
              <a:t>Library is a library in transition.  I’ll talk more about the organization in the next slides.</a:t>
            </a:r>
            <a:endParaRPr lang="en-US" baseline="0" dirty="0" smtClean="0"/>
          </a:p>
        </p:txBody>
      </p:sp>
      <p:sp>
        <p:nvSpPr>
          <p:cNvPr id="4" name="Slide Number Placeholder 3"/>
          <p:cNvSpPr>
            <a:spLocks noGrp="1"/>
          </p:cNvSpPr>
          <p:nvPr>
            <p:ph type="sldNum" sz="quarter" idx="10"/>
          </p:nvPr>
        </p:nvSpPr>
        <p:spPr/>
        <p:txBody>
          <a:bodyPr/>
          <a:lstStyle/>
          <a:p>
            <a:fld id="{77847C94-FEF9-3B4E-BD18-215B1328BB77}" type="slidenum">
              <a:rPr lang="en-US" smtClean="0"/>
              <a:t>3</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 structure – discipline-based with varied departments reporting through the Deputy UL.</a:t>
            </a:r>
            <a:endParaRPr lang="en-US" baseline="0" dirty="0" smtClean="0"/>
          </a:p>
        </p:txBody>
      </p:sp>
      <p:sp>
        <p:nvSpPr>
          <p:cNvPr id="4" name="Slide Number Placeholder 3"/>
          <p:cNvSpPr>
            <a:spLocks noGrp="1"/>
          </p:cNvSpPr>
          <p:nvPr>
            <p:ph type="sldNum" sz="quarter" idx="10"/>
          </p:nvPr>
        </p:nvSpPr>
        <p:spPr/>
        <p:txBody>
          <a:bodyPr/>
          <a:lstStyle/>
          <a:p>
            <a:fld id="{77847C94-FEF9-3B4E-BD18-215B1328BB77}" type="slidenum">
              <a:rPr lang="en-US" smtClean="0"/>
              <a:t>4</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New structure – aligned</a:t>
            </a:r>
            <a:r>
              <a:rPr lang="en-US" dirty="0" smtClean="0"/>
              <a:t> around five functional areas.  The boxes in yellow are the three new metadata units that have emerged in the new organization.</a:t>
            </a:r>
            <a:endParaRPr lang="en-US" baseline="0" dirty="0" smtClean="0"/>
          </a:p>
        </p:txBody>
      </p:sp>
      <p:sp>
        <p:nvSpPr>
          <p:cNvPr id="4" name="Slide Number Placeholder 3"/>
          <p:cNvSpPr>
            <a:spLocks noGrp="1"/>
          </p:cNvSpPr>
          <p:nvPr>
            <p:ph type="sldNum" sz="quarter" idx="10"/>
          </p:nvPr>
        </p:nvSpPr>
        <p:spPr/>
        <p:txBody>
          <a:bodyPr/>
          <a:lstStyle/>
          <a:p>
            <a:fld id="{77847C94-FEF9-3B4E-BD18-215B1328BB77}" type="slidenum">
              <a:rPr lang="en-US" smtClean="0"/>
              <a:t>5</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also want to note that metadata services have also been in transition both before the re-organization as well as alongside it.  Since the beginning of this year, we have begun working in 3 metadata units – in contrast to the previous 1 – under the auspices of a unit called Acquisitions and Discovery.</a:t>
            </a:r>
          </a:p>
        </p:txBody>
      </p:sp>
      <p:sp>
        <p:nvSpPr>
          <p:cNvPr id="4" name="Slide Number Placeholder 3"/>
          <p:cNvSpPr>
            <a:spLocks noGrp="1"/>
          </p:cNvSpPr>
          <p:nvPr>
            <p:ph type="sldNum" sz="quarter" idx="10"/>
          </p:nvPr>
        </p:nvSpPr>
        <p:spPr/>
        <p:txBody>
          <a:bodyPr/>
          <a:lstStyle/>
          <a:p>
            <a:fld id="{77847C94-FEF9-3B4E-BD18-215B1328BB77}" type="slidenum">
              <a:rPr lang="en-US" smtClean="0"/>
              <a:t>6</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Three units make up A&amp;D, which represents integration of Special Collections technical services and non-Special Collections technical services.  RAD = acquisitions and copy cataloging, MCO = original cataloging and manuscripts processing, MAD = policy, workflows, and consultation.</a:t>
            </a:r>
          </a:p>
        </p:txBody>
      </p:sp>
      <p:sp>
        <p:nvSpPr>
          <p:cNvPr id="4" name="Slide Number Placeholder 3"/>
          <p:cNvSpPr>
            <a:spLocks noGrp="1"/>
          </p:cNvSpPr>
          <p:nvPr>
            <p:ph type="sldNum" sz="quarter" idx="10"/>
          </p:nvPr>
        </p:nvSpPr>
        <p:spPr/>
        <p:txBody>
          <a:bodyPr/>
          <a:lstStyle/>
          <a:p>
            <a:fld id="{77847C94-FEF9-3B4E-BD18-215B1328BB77}" type="slidenum">
              <a:rPr lang="en-US" smtClean="0"/>
              <a:t>7</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These are the directives of the MAD unit.</a:t>
            </a:r>
          </a:p>
        </p:txBody>
      </p:sp>
      <p:sp>
        <p:nvSpPr>
          <p:cNvPr id="4" name="Slide Number Placeholder 3"/>
          <p:cNvSpPr>
            <a:spLocks noGrp="1"/>
          </p:cNvSpPr>
          <p:nvPr>
            <p:ph type="sldNum" sz="quarter" idx="10"/>
          </p:nvPr>
        </p:nvSpPr>
        <p:spPr/>
        <p:txBody>
          <a:bodyPr/>
          <a:lstStyle/>
          <a:p>
            <a:fld id="{77847C94-FEF9-3B4E-BD18-215B1328BB77}" type="slidenum">
              <a:rPr lang="en-US" smtClean="0"/>
              <a:t>8</a:t>
            </a:fld>
            <a:endParaRPr lang="en-US"/>
          </a:p>
        </p:txBody>
      </p:sp>
    </p:spTree>
    <p:extLst>
      <p:ext uri="{BB962C8B-B14F-4D97-AF65-F5344CB8AC3E}">
        <p14:creationId xmlns:p14="http://schemas.microsoft.com/office/powerpoint/2010/main" val="4026777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MAD is comprised of five metadata librarians who had previously been in other parts of the former organization.  Expertise includes:  fine arts/image cataloging metadata, non-English expertise, and digitization experience.</a:t>
            </a:r>
          </a:p>
        </p:txBody>
      </p:sp>
      <p:sp>
        <p:nvSpPr>
          <p:cNvPr id="4" name="Slide Number Placeholder 3"/>
          <p:cNvSpPr>
            <a:spLocks noGrp="1"/>
          </p:cNvSpPr>
          <p:nvPr>
            <p:ph type="sldNum" sz="quarter" idx="10"/>
          </p:nvPr>
        </p:nvSpPr>
        <p:spPr/>
        <p:txBody>
          <a:bodyPr/>
          <a:lstStyle/>
          <a:p>
            <a:fld id="{77847C94-FEF9-3B4E-BD18-215B1328BB77}" type="slidenum">
              <a:rPr lang="en-US" smtClean="0"/>
              <a:t>9</a:t>
            </a:fld>
            <a:endParaRPr lang="en-US"/>
          </a:p>
        </p:txBody>
      </p:sp>
    </p:spTree>
    <p:extLst>
      <p:ext uri="{BB962C8B-B14F-4D97-AF65-F5344CB8AC3E}">
        <p14:creationId xmlns:p14="http://schemas.microsoft.com/office/powerpoint/2010/main" val="4026777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817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a:p>
        </p:txBody>
      </p:sp>
    </p:spTree>
    <p:extLst>
      <p:ext uri="{BB962C8B-B14F-4D97-AF65-F5344CB8AC3E}">
        <p14:creationId xmlns:p14="http://schemas.microsoft.com/office/powerpoint/2010/main" val="4783133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Powerpoint_background_p1.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01243573"/>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ppt_NONTITLE_page.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bg1"/>
                </a:solidFill>
                <a:latin typeface="Trade Gothic Bold"/>
              </a:defRPr>
            </a:lvl1pPr>
          </a:lstStyle>
          <a:p>
            <a:fld id="{FC768F68-39E4-9748-91AB-07862DFFC46D}" type="slidenum">
              <a:rPr lang="en-US" smtClean="0"/>
              <a:pPr/>
              <a:t>‹#›</a:t>
            </a:fld>
            <a:endParaRPr lang="en-US" dirty="0"/>
          </a:p>
        </p:txBody>
      </p:sp>
      <p:sp>
        <p:nvSpPr>
          <p:cNvPr id="13" name="Slide Number Placeholder 5"/>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Trade Gothic Bold"/>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3402501638"/>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77800" y="669018"/>
            <a:ext cx="8020096" cy="1185182"/>
          </a:xfrm>
          <a:prstGeom prst="rect">
            <a:avLst/>
          </a:prstGeom>
        </p:spPr>
        <p:txBody>
          <a:bodyPr/>
          <a:lstStyle/>
          <a:p>
            <a:pPr algn="l"/>
            <a:r>
              <a:rPr lang="en-US" sz="3000" dirty="0" smtClean="0">
                <a:latin typeface="Garamond"/>
                <a:cs typeface="Garamond"/>
              </a:rPr>
              <a:t>We</a:t>
            </a:r>
            <a:r>
              <a:rPr lang="fr-FR" sz="3000" dirty="0" smtClean="0">
                <a:latin typeface="Garamond"/>
                <a:cs typeface="Garamond"/>
              </a:rPr>
              <a:t>’</a:t>
            </a:r>
            <a:r>
              <a:rPr lang="en-US" sz="3000" dirty="0" err="1" smtClean="0">
                <a:latin typeface="Garamond"/>
                <a:cs typeface="Garamond"/>
              </a:rPr>
              <a:t>ve</a:t>
            </a:r>
            <a:r>
              <a:rPr lang="en-US" sz="3000" dirty="0" smtClean="0">
                <a:latin typeface="Garamond"/>
                <a:cs typeface="Garamond"/>
              </a:rPr>
              <a:t> gone MAD: launching a Metadata Analysis &amp; Design unit at the University of Virginia Library</a:t>
            </a:r>
            <a:endParaRPr lang="en-US" sz="3000" dirty="0">
              <a:latin typeface="Garamond"/>
              <a:cs typeface="Garamond"/>
            </a:endParaRPr>
          </a:p>
        </p:txBody>
      </p:sp>
      <p:pic>
        <p:nvPicPr>
          <p:cNvPr id="4" name="Picture 3" descr="Library_ribbon.t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1086" y="291886"/>
            <a:ext cx="563730" cy="3500644"/>
          </a:xfrm>
          <a:prstGeom prst="rect">
            <a:avLst/>
          </a:prstGeom>
        </p:spPr>
      </p:pic>
      <p:sp>
        <p:nvSpPr>
          <p:cNvPr id="6" name="Title 1"/>
          <p:cNvSpPr txBox="1">
            <a:spLocks/>
          </p:cNvSpPr>
          <p:nvPr/>
        </p:nvSpPr>
        <p:spPr>
          <a:xfrm>
            <a:off x="311196" y="3342670"/>
            <a:ext cx="8379320" cy="127954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dirty="0" smtClean="0">
                <a:latin typeface="Times New Roman"/>
                <a:cs typeface="Times New Roman"/>
              </a:rPr>
              <a:t>Ivey Glendon</a:t>
            </a:r>
          </a:p>
          <a:p>
            <a:pPr algn="l"/>
            <a:r>
              <a:rPr lang="en-US" sz="2000" dirty="0" smtClean="0">
                <a:latin typeface="Times New Roman"/>
                <a:cs typeface="Times New Roman"/>
              </a:rPr>
              <a:t>Metadata Librarian and Manager for Metadata Analysis &amp; Design</a:t>
            </a:r>
          </a:p>
          <a:p>
            <a:pPr algn="l"/>
            <a:r>
              <a:rPr lang="en-US" sz="2000" dirty="0" smtClean="0">
                <a:latin typeface="Times New Roman"/>
                <a:cs typeface="Times New Roman"/>
              </a:rPr>
              <a:t>Collections Access &amp; Discovery</a:t>
            </a:r>
          </a:p>
          <a:p>
            <a:pPr algn="l"/>
            <a:r>
              <a:rPr lang="en-US" sz="2000" dirty="0" smtClean="0">
                <a:latin typeface="Times New Roman"/>
                <a:cs typeface="Times New Roman"/>
              </a:rPr>
              <a:t>University of Virginia Library</a:t>
            </a:r>
            <a:endParaRPr lang="en-US" sz="2000" dirty="0">
              <a:latin typeface="Times New Roman"/>
              <a:cs typeface="Times New Roman"/>
            </a:endParaRPr>
          </a:p>
        </p:txBody>
      </p:sp>
    </p:spTree>
    <p:extLst>
      <p:ext uri="{BB962C8B-B14F-4D97-AF65-F5344CB8AC3E}">
        <p14:creationId xmlns:p14="http://schemas.microsoft.com/office/powerpoint/2010/main" val="1847291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How are we doing this?</a:t>
            </a:r>
            <a:endParaRPr lang="en-US" dirty="0">
              <a:latin typeface="Times New Roman"/>
              <a:cs typeface="Times New Roman"/>
            </a:endParaRPr>
          </a:p>
        </p:txBody>
      </p:sp>
      <p:sp>
        <p:nvSpPr>
          <p:cNvPr id="5" name="TextBox 4"/>
          <p:cNvSpPr txBox="1"/>
          <p:nvPr/>
        </p:nvSpPr>
        <p:spPr>
          <a:xfrm>
            <a:off x="482600" y="1803618"/>
            <a:ext cx="8229600" cy="2246769"/>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Intentionally pairing skills and interests</a:t>
            </a:r>
          </a:p>
          <a:p>
            <a:pPr marL="457200" indent="-457200">
              <a:buFont typeface="Arial"/>
              <a:buChar char="•"/>
            </a:pPr>
            <a:r>
              <a:rPr lang="en-US" sz="2800" dirty="0" smtClean="0">
                <a:latin typeface="Times New Roman"/>
                <a:cs typeface="Times New Roman"/>
              </a:rPr>
              <a:t>Pushing for individual agility and flexibility</a:t>
            </a:r>
          </a:p>
          <a:p>
            <a:pPr marL="457200" indent="-457200">
              <a:buFont typeface="Arial"/>
              <a:buChar char="•"/>
            </a:pPr>
            <a:r>
              <a:rPr lang="en-US" sz="2800" dirty="0" smtClean="0">
                <a:latin typeface="Times New Roman"/>
                <a:cs typeface="Times New Roman"/>
              </a:rPr>
              <a:t>Establishing shared understanding</a:t>
            </a:r>
          </a:p>
          <a:p>
            <a:pPr marL="1371600" lvl="2" indent="-457200">
              <a:buFont typeface="Arial"/>
              <a:buChar char="•"/>
            </a:pPr>
            <a:r>
              <a:rPr lang="en-US" sz="2800" dirty="0" smtClean="0">
                <a:latin typeface="Times New Roman"/>
                <a:cs typeface="Times New Roman"/>
              </a:rPr>
              <a:t>metadata standards and principles</a:t>
            </a:r>
          </a:p>
          <a:p>
            <a:pPr marL="1371600" lvl="2" indent="-457200">
              <a:buFont typeface="Arial"/>
              <a:buChar char="•"/>
            </a:pPr>
            <a:r>
              <a:rPr lang="en-US" sz="2800" dirty="0" smtClean="0">
                <a:latin typeface="Times New Roman"/>
                <a:cs typeface="Times New Roman"/>
              </a:rPr>
              <a:t>philosophies to access</a:t>
            </a:r>
          </a:p>
        </p:txBody>
      </p:sp>
    </p:spTree>
    <p:extLst>
      <p:ext uri="{BB962C8B-B14F-4D97-AF65-F5344CB8AC3E}">
        <p14:creationId xmlns:p14="http://schemas.microsoft.com/office/powerpoint/2010/main" val="1932364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Establishing shared understanding</a:t>
            </a:r>
            <a:endParaRPr lang="en-US" dirty="0">
              <a:latin typeface="Times New Roman"/>
              <a:cs typeface="Times New Roman"/>
            </a:endParaRPr>
          </a:p>
        </p:txBody>
      </p:sp>
      <p:sp>
        <p:nvSpPr>
          <p:cNvPr id="3" name="TextBox 2"/>
          <p:cNvSpPr txBox="1"/>
          <p:nvPr/>
        </p:nvSpPr>
        <p:spPr>
          <a:xfrm>
            <a:off x="457200" y="1803618"/>
            <a:ext cx="4495800" cy="1815882"/>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Metadata standards</a:t>
            </a:r>
          </a:p>
          <a:p>
            <a:pPr marL="457200" indent="-457200">
              <a:buFont typeface="Arial"/>
              <a:buChar char="•"/>
            </a:pPr>
            <a:r>
              <a:rPr lang="en-US" sz="2800" dirty="0" smtClean="0">
                <a:latin typeface="Times New Roman"/>
                <a:cs typeface="Times New Roman"/>
              </a:rPr>
              <a:t>Initiatives and protocols</a:t>
            </a:r>
          </a:p>
          <a:p>
            <a:pPr marL="457200" indent="-457200">
              <a:buFont typeface="Arial"/>
              <a:buChar char="•"/>
            </a:pPr>
            <a:r>
              <a:rPr lang="en-US" sz="2800" dirty="0" smtClean="0">
                <a:latin typeface="Times New Roman"/>
                <a:cs typeface="Times New Roman"/>
              </a:rPr>
              <a:t>Linked data and BIBFRAME</a:t>
            </a:r>
          </a:p>
        </p:txBody>
      </p:sp>
      <p:pic>
        <p:nvPicPr>
          <p:cNvPr id="4" name="Picture 3" descr="foafyHello_zanz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1803618"/>
            <a:ext cx="3048000" cy="2286000"/>
          </a:xfrm>
          <a:prstGeom prst="rect">
            <a:avLst/>
          </a:prstGeom>
        </p:spPr>
      </p:pic>
    </p:spTree>
    <p:extLst>
      <p:ext uri="{BB962C8B-B14F-4D97-AF65-F5344CB8AC3E}">
        <p14:creationId xmlns:p14="http://schemas.microsoft.com/office/powerpoint/2010/main" val="531544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Metadata 101 (a 3-part </a:t>
            </a:r>
            <a:r>
              <a:rPr lang="en-US" dirty="0" err="1" smtClean="0">
                <a:latin typeface="Times New Roman"/>
                <a:cs typeface="Times New Roman"/>
              </a:rPr>
              <a:t>bootcamp</a:t>
            </a:r>
            <a:r>
              <a:rPr lang="en-US" dirty="0" smtClean="0">
                <a:latin typeface="Times New Roman"/>
                <a:cs typeface="Times New Roman"/>
              </a:rPr>
              <a:t>)</a:t>
            </a:r>
            <a:endParaRPr lang="en-US" dirty="0">
              <a:latin typeface="Times New Roman"/>
              <a:cs typeface="Times New Roman"/>
            </a:endParaRPr>
          </a:p>
        </p:txBody>
      </p:sp>
      <p:sp>
        <p:nvSpPr>
          <p:cNvPr id="3" name="TextBox 2"/>
          <p:cNvSpPr txBox="1"/>
          <p:nvPr/>
        </p:nvSpPr>
        <p:spPr>
          <a:xfrm>
            <a:off x="457200" y="1803618"/>
            <a:ext cx="8229600" cy="1384995"/>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Metadata in theory</a:t>
            </a:r>
          </a:p>
          <a:p>
            <a:pPr marL="457200" indent="-457200">
              <a:buFont typeface="Arial"/>
              <a:buChar char="•"/>
            </a:pPr>
            <a:r>
              <a:rPr lang="en-US" sz="2800" dirty="0" smtClean="0">
                <a:latin typeface="Times New Roman"/>
                <a:cs typeface="Times New Roman"/>
              </a:rPr>
              <a:t>Metadata in practice</a:t>
            </a:r>
          </a:p>
          <a:p>
            <a:pPr marL="457200" indent="-457200">
              <a:buFont typeface="Arial"/>
              <a:buChar char="•"/>
            </a:pPr>
            <a:r>
              <a:rPr lang="en-US" sz="2800" dirty="0" smtClean="0">
                <a:latin typeface="Times New Roman"/>
                <a:cs typeface="Times New Roman"/>
              </a:rPr>
              <a:t>Linked data</a:t>
            </a:r>
          </a:p>
        </p:txBody>
      </p:sp>
      <p:pic>
        <p:nvPicPr>
          <p:cNvPr id="4" name="Picture 3" descr="metadataisalovenotetothefuture_centralasia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0543" y="1524000"/>
            <a:ext cx="3386257" cy="4533900"/>
          </a:xfrm>
          <a:prstGeom prst="rect">
            <a:avLst/>
          </a:prstGeom>
        </p:spPr>
      </p:pic>
    </p:spTree>
    <p:extLst>
      <p:ext uri="{BB962C8B-B14F-4D97-AF65-F5344CB8AC3E}">
        <p14:creationId xmlns:p14="http://schemas.microsoft.com/office/powerpoint/2010/main" val="2101294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sz="3800" dirty="0" smtClean="0">
                <a:latin typeface="Times New Roman"/>
                <a:cs typeface="Times New Roman"/>
              </a:rPr>
              <a:t>“Orientation to Systems” (a 4-part series)</a:t>
            </a:r>
            <a:endParaRPr lang="en-US" sz="3800" dirty="0">
              <a:latin typeface="Times New Roman"/>
              <a:cs typeface="Times New Roman"/>
            </a:endParaRPr>
          </a:p>
        </p:txBody>
      </p:sp>
      <p:sp>
        <p:nvSpPr>
          <p:cNvPr id="5" name="TextBox 4"/>
          <p:cNvSpPr txBox="1"/>
          <p:nvPr/>
        </p:nvSpPr>
        <p:spPr>
          <a:xfrm>
            <a:off x="457200" y="1803618"/>
            <a:ext cx="8229600" cy="2246769"/>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Avalon</a:t>
            </a:r>
          </a:p>
          <a:p>
            <a:pPr marL="457200" indent="-457200">
              <a:buFont typeface="Arial"/>
              <a:buChar char="•"/>
            </a:pPr>
            <a:r>
              <a:rPr lang="en-US" sz="2800" dirty="0" smtClean="0">
                <a:latin typeface="Times New Roman"/>
                <a:cs typeface="Times New Roman"/>
              </a:rPr>
              <a:t>Shared Shelf/</a:t>
            </a:r>
            <a:r>
              <a:rPr lang="en-US" sz="2800" dirty="0" err="1" smtClean="0">
                <a:latin typeface="Times New Roman"/>
                <a:cs typeface="Times New Roman"/>
              </a:rPr>
              <a:t>ArtStor</a:t>
            </a:r>
            <a:endParaRPr lang="en-US" sz="2800" dirty="0" smtClean="0">
              <a:latin typeface="Times New Roman"/>
              <a:cs typeface="Times New Roman"/>
            </a:endParaRPr>
          </a:p>
          <a:p>
            <a:pPr marL="457200" indent="-457200">
              <a:buFont typeface="Arial"/>
              <a:buChar char="•"/>
            </a:pPr>
            <a:r>
              <a:rPr lang="en-US" sz="2800" dirty="0" smtClean="0">
                <a:latin typeface="Times New Roman"/>
                <a:cs typeface="Times New Roman"/>
              </a:rPr>
              <a:t>ArchivesSpace</a:t>
            </a:r>
          </a:p>
          <a:p>
            <a:pPr marL="457200" indent="-457200">
              <a:buFont typeface="Arial"/>
              <a:buChar char="•"/>
            </a:pPr>
            <a:r>
              <a:rPr lang="en-US" sz="2800" dirty="0" smtClean="0">
                <a:latin typeface="Times New Roman"/>
                <a:cs typeface="Times New Roman"/>
              </a:rPr>
              <a:t>Fedora repository</a:t>
            </a:r>
          </a:p>
          <a:p>
            <a:pPr marL="457200" indent="-457200">
              <a:buFont typeface="Arial"/>
              <a:buChar char="•"/>
            </a:pPr>
            <a:endParaRPr lang="en-US" sz="2800" dirty="0" smtClean="0">
              <a:latin typeface="Times New Roman"/>
              <a:cs typeface="Times New Roman"/>
            </a:endParaRPr>
          </a:p>
        </p:txBody>
      </p:sp>
    </p:spTree>
    <p:extLst>
      <p:ext uri="{BB962C8B-B14F-4D97-AF65-F5344CB8AC3E}">
        <p14:creationId xmlns:p14="http://schemas.microsoft.com/office/powerpoint/2010/main" val="2484068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Other learning initiatives</a:t>
            </a:r>
            <a:endParaRPr lang="en-US" dirty="0">
              <a:latin typeface="Times New Roman"/>
              <a:cs typeface="Times New Roman"/>
            </a:endParaRPr>
          </a:p>
        </p:txBody>
      </p:sp>
      <p:sp>
        <p:nvSpPr>
          <p:cNvPr id="5" name="TextBox 4"/>
          <p:cNvSpPr txBox="1"/>
          <p:nvPr/>
        </p:nvSpPr>
        <p:spPr>
          <a:xfrm>
            <a:off x="457200" y="1803618"/>
            <a:ext cx="8229600" cy="1815882"/>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Mandatory library-wide supervisor training</a:t>
            </a:r>
          </a:p>
          <a:p>
            <a:pPr marL="457200" indent="-457200">
              <a:buFont typeface="Arial"/>
              <a:buChar char="•"/>
            </a:pPr>
            <a:r>
              <a:rPr lang="en-US" sz="2800" dirty="0" smtClean="0">
                <a:latin typeface="Times New Roman"/>
                <a:cs typeface="Times New Roman"/>
              </a:rPr>
              <a:t>Manuscript processing training scheduled for July</a:t>
            </a:r>
          </a:p>
          <a:p>
            <a:pPr marL="457200" indent="-457200">
              <a:buFont typeface="Arial"/>
              <a:buChar char="•"/>
            </a:pPr>
            <a:r>
              <a:rPr lang="en-US" sz="2800" dirty="0" smtClean="0">
                <a:latin typeface="Times New Roman"/>
                <a:cs typeface="Times New Roman"/>
              </a:rPr>
              <a:t>BIBFRAME working group</a:t>
            </a:r>
          </a:p>
          <a:p>
            <a:pPr marL="457200" indent="-457200">
              <a:buFont typeface="Arial"/>
              <a:buChar char="•"/>
            </a:pPr>
            <a:endParaRPr lang="en-US" sz="2800" dirty="0" smtClean="0">
              <a:latin typeface="Times New Roman"/>
              <a:cs typeface="Times New Roman"/>
            </a:endParaRPr>
          </a:p>
        </p:txBody>
      </p:sp>
    </p:spTree>
    <p:extLst>
      <p:ext uri="{BB962C8B-B14F-4D97-AF65-F5344CB8AC3E}">
        <p14:creationId xmlns:p14="http://schemas.microsoft.com/office/powerpoint/2010/main" val="3520773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kedancersinaline_light_seek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417638"/>
            <a:ext cx="6198137" cy="4729162"/>
          </a:xfrm>
          <a:prstGeom prst="rect">
            <a:avLst/>
          </a:prstGeom>
        </p:spPr>
      </p:pic>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Organizational overlaps</a:t>
            </a:r>
            <a:endParaRPr lang="en-US" dirty="0">
              <a:latin typeface="Times New Roman"/>
              <a:cs typeface="Times New Roman"/>
            </a:endParaRPr>
          </a:p>
        </p:txBody>
      </p:sp>
      <p:sp>
        <p:nvSpPr>
          <p:cNvPr id="5" name="TextBox 4"/>
          <p:cNvSpPr txBox="1"/>
          <p:nvPr/>
        </p:nvSpPr>
        <p:spPr>
          <a:xfrm>
            <a:off x="6172200" y="2133500"/>
            <a:ext cx="2857500" cy="3108544"/>
          </a:xfrm>
          <a:prstGeom prst="rect">
            <a:avLst/>
          </a:prstGeom>
          <a:noFill/>
        </p:spPr>
        <p:txBody>
          <a:bodyPr wrap="square" rtlCol="0">
            <a:spAutoFit/>
          </a:bodyPr>
          <a:lstStyle/>
          <a:p>
            <a:pPr algn="ctr"/>
            <a:r>
              <a:rPr lang="en-US" sz="2800" dirty="0" smtClean="0">
                <a:latin typeface="Times New Roman"/>
                <a:cs typeface="Times New Roman"/>
              </a:rPr>
              <a:t>MCO </a:t>
            </a:r>
          </a:p>
          <a:p>
            <a:pPr algn="ctr"/>
            <a:r>
              <a:rPr lang="en-US" sz="2800" dirty="0" smtClean="0">
                <a:latin typeface="Times New Roman"/>
                <a:cs typeface="Times New Roman"/>
              </a:rPr>
              <a:t>“just in time”</a:t>
            </a:r>
          </a:p>
          <a:p>
            <a:pPr algn="ctr"/>
            <a:endParaRPr lang="en-US" sz="2800" dirty="0">
              <a:latin typeface="Times New Roman"/>
              <a:cs typeface="Times New Roman"/>
            </a:endParaRPr>
          </a:p>
          <a:p>
            <a:pPr algn="ctr"/>
            <a:endParaRPr lang="en-US" sz="2800" dirty="0" smtClean="0">
              <a:latin typeface="Times New Roman"/>
              <a:cs typeface="Times New Roman"/>
            </a:endParaRPr>
          </a:p>
          <a:p>
            <a:pPr algn="ctr"/>
            <a:r>
              <a:rPr lang="en-US" sz="2800" dirty="0" smtClean="0">
                <a:latin typeface="Times New Roman"/>
                <a:cs typeface="Times New Roman"/>
              </a:rPr>
              <a:t>MAD</a:t>
            </a:r>
          </a:p>
          <a:p>
            <a:pPr algn="ctr"/>
            <a:r>
              <a:rPr lang="en-US" sz="2800" dirty="0" smtClean="0">
                <a:latin typeface="Times New Roman"/>
                <a:cs typeface="Times New Roman"/>
              </a:rPr>
              <a:t>“just in case”</a:t>
            </a:r>
          </a:p>
          <a:p>
            <a:pPr marL="457200" indent="-457200">
              <a:buFont typeface="Arial"/>
              <a:buChar char="•"/>
            </a:pPr>
            <a:endParaRPr lang="en-US" sz="2800" dirty="0" smtClean="0">
              <a:latin typeface="Times New Roman"/>
              <a:cs typeface="Times New Roman"/>
            </a:endParaRPr>
          </a:p>
        </p:txBody>
      </p:sp>
    </p:spTree>
    <p:extLst>
      <p:ext uri="{BB962C8B-B14F-4D97-AF65-F5344CB8AC3E}">
        <p14:creationId xmlns:p14="http://schemas.microsoft.com/office/powerpoint/2010/main" val="4294410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Organizational overlaps</a:t>
            </a:r>
            <a:endParaRPr lang="en-US" dirty="0">
              <a:latin typeface="Times New Roman"/>
              <a:cs typeface="Times New Roman"/>
            </a:endParaRPr>
          </a:p>
        </p:txBody>
      </p:sp>
      <p:sp>
        <p:nvSpPr>
          <p:cNvPr id="5" name="TextBox 4"/>
          <p:cNvSpPr txBox="1"/>
          <p:nvPr/>
        </p:nvSpPr>
        <p:spPr>
          <a:xfrm>
            <a:off x="457200" y="1867118"/>
            <a:ext cx="3937000" cy="3970318"/>
          </a:xfrm>
          <a:prstGeom prst="rect">
            <a:avLst/>
          </a:prstGeom>
          <a:noFill/>
        </p:spPr>
        <p:txBody>
          <a:bodyPr wrap="square" rtlCol="0">
            <a:spAutoFit/>
          </a:bodyPr>
          <a:lstStyle/>
          <a:p>
            <a:r>
              <a:rPr lang="en-US" sz="2800" dirty="0" smtClean="0">
                <a:latin typeface="Times New Roman"/>
                <a:cs typeface="Times New Roman"/>
              </a:rPr>
              <a:t>Digital Content Management and Dissemination (DCMD)</a:t>
            </a:r>
          </a:p>
          <a:p>
            <a:pPr marL="914400" lvl="1" indent="-457200">
              <a:buFont typeface="Arial"/>
              <a:buChar char="•"/>
            </a:pPr>
            <a:r>
              <a:rPr lang="en-US" sz="2800" dirty="0" smtClean="0">
                <a:latin typeface="Times New Roman"/>
                <a:cs typeface="Times New Roman"/>
              </a:rPr>
              <a:t>Oversees systems</a:t>
            </a:r>
          </a:p>
          <a:p>
            <a:pPr marL="914400" lvl="1" indent="-457200">
              <a:buFont typeface="Arial"/>
              <a:buChar char="•"/>
            </a:pPr>
            <a:r>
              <a:rPr lang="en-US" sz="2800" dirty="0" smtClean="0">
                <a:latin typeface="Times New Roman"/>
                <a:cs typeface="Times New Roman"/>
              </a:rPr>
              <a:t>Manages content dissemination to partners such as DPLA</a:t>
            </a:r>
          </a:p>
          <a:p>
            <a:pPr marL="457200" indent="-457200">
              <a:buFont typeface="Arial"/>
              <a:buChar char="•"/>
            </a:pPr>
            <a:endParaRPr lang="en-US" sz="2800" dirty="0" smtClean="0">
              <a:latin typeface="Times New Roman"/>
              <a:cs typeface="Times New Roman"/>
            </a:endParaRPr>
          </a:p>
        </p:txBody>
      </p:sp>
      <p:pic>
        <p:nvPicPr>
          <p:cNvPr id="3" name="Picture 2" descr="woodenslatsinthecoloursoftherainbow_creative_stoc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2200" y="1417638"/>
            <a:ext cx="4241800" cy="4779962"/>
          </a:xfrm>
          <a:prstGeom prst="rect">
            <a:avLst/>
          </a:prstGeom>
        </p:spPr>
      </p:pic>
    </p:spTree>
    <p:extLst>
      <p:ext uri="{BB962C8B-B14F-4D97-AF65-F5344CB8AC3E}">
        <p14:creationId xmlns:p14="http://schemas.microsoft.com/office/powerpoint/2010/main" val="28849289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Challenges</a:t>
            </a:r>
            <a:endParaRPr lang="en-US" dirty="0">
              <a:latin typeface="Times New Roman"/>
              <a:cs typeface="Times New Roman"/>
            </a:endParaRPr>
          </a:p>
        </p:txBody>
      </p:sp>
      <p:sp>
        <p:nvSpPr>
          <p:cNvPr id="5" name="TextBox 4"/>
          <p:cNvSpPr txBox="1"/>
          <p:nvPr/>
        </p:nvSpPr>
        <p:spPr>
          <a:xfrm>
            <a:off x="457200" y="1867118"/>
            <a:ext cx="8229600" cy="954107"/>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Time</a:t>
            </a:r>
          </a:p>
          <a:p>
            <a:pPr marL="457200" indent="-457200">
              <a:buFont typeface="Arial"/>
              <a:buChar char="•"/>
            </a:pPr>
            <a:r>
              <a:rPr lang="en-US" sz="2800" dirty="0" smtClean="0">
                <a:latin typeface="Times New Roman"/>
                <a:cs typeface="Times New Roman"/>
              </a:rPr>
              <a:t>Organizational dependencies</a:t>
            </a:r>
          </a:p>
        </p:txBody>
      </p:sp>
    </p:spTree>
    <p:extLst>
      <p:ext uri="{BB962C8B-B14F-4D97-AF65-F5344CB8AC3E}">
        <p14:creationId xmlns:p14="http://schemas.microsoft.com/office/powerpoint/2010/main" val="1193001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Accomplishments</a:t>
            </a:r>
            <a:endParaRPr lang="en-US" dirty="0">
              <a:latin typeface="Times New Roman"/>
              <a:cs typeface="Times New Roman"/>
            </a:endParaRPr>
          </a:p>
        </p:txBody>
      </p:sp>
      <p:sp>
        <p:nvSpPr>
          <p:cNvPr id="5" name="TextBox 4"/>
          <p:cNvSpPr txBox="1"/>
          <p:nvPr/>
        </p:nvSpPr>
        <p:spPr>
          <a:xfrm>
            <a:off x="457200" y="1867118"/>
            <a:ext cx="8369300" cy="2246769"/>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More holistic approach to collection metadata</a:t>
            </a:r>
          </a:p>
          <a:p>
            <a:pPr marL="457200" indent="-457200">
              <a:buFont typeface="Arial"/>
              <a:buChar char="•"/>
            </a:pPr>
            <a:r>
              <a:rPr lang="en-US" sz="2800" dirty="0" smtClean="0">
                <a:latin typeface="Times New Roman"/>
                <a:cs typeface="Times New Roman"/>
              </a:rPr>
              <a:t>More robust support for colleagues’ metadata inquiries and needs</a:t>
            </a:r>
          </a:p>
          <a:p>
            <a:pPr marL="457200" indent="-457200">
              <a:buFont typeface="Arial"/>
              <a:buChar char="•"/>
            </a:pPr>
            <a:r>
              <a:rPr lang="en-US" sz="2800" dirty="0" smtClean="0">
                <a:latin typeface="Times New Roman"/>
                <a:cs typeface="Times New Roman"/>
              </a:rPr>
              <a:t>Increased support for faculty researcher projects and inquiries from across the university</a:t>
            </a:r>
          </a:p>
        </p:txBody>
      </p:sp>
    </p:spTree>
    <p:extLst>
      <p:ext uri="{BB962C8B-B14F-4D97-AF65-F5344CB8AC3E}">
        <p14:creationId xmlns:p14="http://schemas.microsoft.com/office/powerpoint/2010/main" val="41362421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Looking forward</a:t>
            </a:r>
            <a:endParaRPr lang="en-US" dirty="0">
              <a:latin typeface="Times New Roman"/>
              <a:cs typeface="Times New Roman"/>
            </a:endParaRPr>
          </a:p>
        </p:txBody>
      </p:sp>
      <p:sp>
        <p:nvSpPr>
          <p:cNvPr id="5" name="TextBox 4"/>
          <p:cNvSpPr txBox="1"/>
          <p:nvPr/>
        </p:nvSpPr>
        <p:spPr>
          <a:xfrm>
            <a:off x="457200" y="1803618"/>
            <a:ext cx="3695700" cy="3108544"/>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New position descriptions</a:t>
            </a:r>
          </a:p>
          <a:p>
            <a:pPr marL="457200" indent="-457200">
              <a:buFont typeface="Arial"/>
              <a:buChar char="•"/>
            </a:pPr>
            <a:r>
              <a:rPr lang="en-US" sz="2800" dirty="0" smtClean="0">
                <a:latin typeface="Times New Roman"/>
                <a:cs typeface="Times New Roman"/>
              </a:rPr>
              <a:t>Working together in new ways</a:t>
            </a:r>
          </a:p>
          <a:p>
            <a:pPr marL="457200" indent="-457200">
              <a:buFont typeface="Arial"/>
              <a:buChar char="•"/>
            </a:pPr>
            <a:r>
              <a:rPr lang="en-US" sz="2800" dirty="0" smtClean="0">
                <a:latin typeface="Times New Roman"/>
                <a:cs typeface="Times New Roman"/>
              </a:rPr>
              <a:t>Deepening archival expertise (we’re hiring!)</a:t>
            </a:r>
          </a:p>
        </p:txBody>
      </p:sp>
      <p:pic>
        <p:nvPicPr>
          <p:cNvPr id="3" name="Picture 2" descr="20131206:uf:thumb_611362_nordv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7800" y="2177046"/>
            <a:ext cx="5003800" cy="2345778"/>
          </a:xfrm>
          <a:prstGeom prst="rect">
            <a:avLst/>
          </a:prstGeom>
        </p:spPr>
      </p:pic>
    </p:spTree>
    <p:extLst>
      <p:ext uri="{BB962C8B-B14F-4D97-AF65-F5344CB8AC3E}">
        <p14:creationId xmlns:p14="http://schemas.microsoft.com/office/powerpoint/2010/main" val="3968031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What it’s all about:</a:t>
            </a:r>
            <a:endParaRPr lang="en-US" dirty="0">
              <a:latin typeface="Times New Roman"/>
              <a:cs typeface="Times New Roman"/>
            </a:endParaRPr>
          </a:p>
        </p:txBody>
      </p:sp>
      <p:sp>
        <p:nvSpPr>
          <p:cNvPr id="7" name="TextBox 6"/>
          <p:cNvSpPr txBox="1"/>
          <p:nvPr/>
        </p:nvSpPr>
        <p:spPr>
          <a:xfrm>
            <a:off x="457200" y="1803618"/>
            <a:ext cx="8229600" cy="2246769"/>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Change at the </a:t>
            </a:r>
            <a:r>
              <a:rPr lang="en-US" sz="2800" dirty="0" err="1" smtClean="0">
                <a:latin typeface="Times New Roman"/>
                <a:cs typeface="Times New Roman"/>
              </a:rPr>
              <a:t>U.Va</a:t>
            </a:r>
            <a:r>
              <a:rPr lang="en-US" sz="2800" dirty="0" smtClean="0">
                <a:latin typeface="Times New Roman"/>
                <a:cs typeface="Times New Roman"/>
              </a:rPr>
              <a:t>. Library</a:t>
            </a:r>
          </a:p>
          <a:p>
            <a:pPr marL="457200" indent="-457200">
              <a:buFont typeface="Arial"/>
              <a:buChar char="•"/>
            </a:pPr>
            <a:r>
              <a:rPr lang="en-US" sz="2800" dirty="0" smtClean="0">
                <a:latin typeface="Times New Roman"/>
                <a:cs typeface="Times New Roman"/>
              </a:rPr>
              <a:t>Re-imagining and integrating metadata units</a:t>
            </a:r>
          </a:p>
          <a:p>
            <a:pPr marL="457200" indent="-457200">
              <a:buFont typeface="Arial"/>
              <a:buChar char="•"/>
            </a:pPr>
            <a:r>
              <a:rPr lang="en-US" sz="2800" dirty="0" smtClean="0">
                <a:latin typeface="Times New Roman"/>
                <a:cs typeface="Times New Roman"/>
              </a:rPr>
              <a:t>Staffing the units</a:t>
            </a:r>
          </a:p>
          <a:p>
            <a:pPr marL="457200" indent="-457200">
              <a:buFont typeface="Arial"/>
              <a:buChar char="•"/>
            </a:pPr>
            <a:r>
              <a:rPr lang="en-US" sz="2800" dirty="0" smtClean="0">
                <a:latin typeface="Times New Roman"/>
                <a:cs typeface="Times New Roman"/>
              </a:rPr>
              <a:t>Crash courses in metadata</a:t>
            </a:r>
          </a:p>
          <a:p>
            <a:pPr marL="457200" indent="-457200">
              <a:buFont typeface="Arial"/>
              <a:buChar char="•"/>
            </a:pPr>
            <a:r>
              <a:rPr lang="en-US" sz="2800" dirty="0" smtClean="0">
                <a:latin typeface="Times New Roman"/>
                <a:cs typeface="Times New Roman"/>
              </a:rPr>
              <a:t>Looking forward</a:t>
            </a:r>
          </a:p>
        </p:txBody>
      </p:sp>
    </p:spTree>
    <p:extLst>
      <p:ext uri="{BB962C8B-B14F-4D97-AF65-F5344CB8AC3E}">
        <p14:creationId xmlns:p14="http://schemas.microsoft.com/office/powerpoint/2010/main" val="1066835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Let’s chat</a:t>
            </a:r>
            <a:endParaRPr lang="en-US" dirty="0">
              <a:latin typeface="Times New Roman"/>
              <a:cs typeface="Times New Roman"/>
            </a:endParaRPr>
          </a:p>
        </p:txBody>
      </p:sp>
      <p:sp>
        <p:nvSpPr>
          <p:cNvPr id="4" name="Title 1"/>
          <p:cNvSpPr txBox="1">
            <a:spLocks/>
          </p:cNvSpPr>
          <p:nvPr/>
        </p:nvSpPr>
        <p:spPr>
          <a:xfrm>
            <a:off x="4781596" y="2463800"/>
            <a:ext cx="4133804" cy="241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en-US" sz="2400" dirty="0" smtClean="0">
                <a:latin typeface="Times New Roman"/>
                <a:cs typeface="Times New Roman"/>
              </a:rPr>
              <a:t>Questions? Comments?</a:t>
            </a:r>
          </a:p>
          <a:p>
            <a:pPr algn="r"/>
            <a:endParaRPr lang="en-US" sz="2400" dirty="0">
              <a:latin typeface="Times New Roman"/>
              <a:cs typeface="Times New Roman"/>
            </a:endParaRPr>
          </a:p>
          <a:p>
            <a:pPr algn="r"/>
            <a:r>
              <a:rPr lang="en-US" sz="2400" dirty="0" smtClean="0">
                <a:latin typeface="Times New Roman"/>
                <a:cs typeface="Times New Roman"/>
              </a:rPr>
              <a:t>Ivey Glendon</a:t>
            </a:r>
          </a:p>
          <a:p>
            <a:pPr algn="r"/>
            <a:r>
              <a:rPr lang="en-US" sz="2400" dirty="0" smtClean="0">
                <a:latin typeface="Times New Roman"/>
                <a:cs typeface="Times New Roman"/>
              </a:rPr>
              <a:t>University of Virginia Library</a:t>
            </a:r>
          </a:p>
          <a:p>
            <a:pPr algn="r"/>
            <a:r>
              <a:rPr lang="en-US" sz="2400" dirty="0" err="1" smtClean="0">
                <a:latin typeface="Times New Roman"/>
                <a:cs typeface="Times New Roman"/>
              </a:rPr>
              <a:t>glendon@virginia.edu</a:t>
            </a:r>
            <a:endParaRPr lang="en-US" sz="2400" dirty="0">
              <a:latin typeface="Times New Roman"/>
              <a:cs typeface="Times New Roman"/>
            </a:endParaRPr>
          </a:p>
        </p:txBody>
      </p:sp>
      <p:pic>
        <p:nvPicPr>
          <p:cNvPr id="3" name="Picture 2" descr="newphone_billybrow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300" y="2222500"/>
            <a:ext cx="4319677" cy="2861786"/>
          </a:xfrm>
          <a:prstGeom prst="rect">
            <a:avLst/>
          </a:prstGeom>
        </p:spPr>
      </p:pic>
    </p:spTree>
    <p:extLst>
      <p:ext uri="{BB962C8B-B14F-4D97-AF65-F5344CB8AC3E}">
        <p14:creationId xmlns:p14="http://schemas.microsoft.com/office/powerpoint/2010/main" val="39309121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Image credits</a:t>
            </a:r>
            <a:endParaRPr lang="en-US" dirty="0">
              <a:latin typeface="Times New Roman"/>
              <a:cs typeface="Times New Roman"/>
            </a:endParaRPr>
          </a:p>
        </p:txBody>
      </p:sp>
      <p:sp>
        <p:nvSpPr>
          <p:cNvPr id="4" name="Title 1"/>
          <p:cNvSpPr txBox="1">
            <a:spLocks/>
          </p:cNvSpPr>
          <p:nvPr/>
        </p:nvSpPr>
        <p:spPr>
          <a:xfrm>
            <a:off x="425496" y="1701800"/>
            <a:ext cx="8121604" cy="41148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342900" indent="-342900" algn="l">
              <a:buFont typeface="Arial"/>
              <a:buChar char="•"/>
            </a:pPr>
            <a:r>
              <a:rPr lang="en-US" sz="1400" dirty="0" smtClean="0">
                <a:latin typeface="Times New Roman"/>
                <a:cs typeface="Times New Roman"/>
              </a:rPr>
              <a:t>Slide 3, “Construction Signs” by Flickr user </a:t>
            </a:r>
            <a:r>
              <a:rPr lang="en-US" sz="1400" dirty="0" err="1" smtClean="0">
                <a:latin typeface="Times New Roman"/>
                <a:cs typeface="Times New Roman"/>
              </a:rPr>
              <a:t>jphilipg</a:t>
            </a:r>
            <a:endParaRPr lang="en-US" sz="1400" dirty="0" smtClean="0">
              <a:latin typeface="Times New Roman"/>
              <a:cs typeface="Times New Roman"/>
            </a:endParaRPr>
          </a:p>
          <a:p>
            <a:pPr marL="342900" indent="-342900" algn="l">
              <a:buFont typeface="Arial"/>
              <a:buChar char="•"/>
            </a:pPr>
            <a:r>
              <a:rPr lang="en-US" sz="1400" dirty="0" smtClean="0">
                <a:latin typeface="Times New Roman"/>
                <a:cs typeface="Times New Roman"/>
              </a:rPr>
              <a:t>Slide 10, “Talk to the experts” by Flickr user Mai Le</a:t>
            </a:r>
            <a:endParaRPr lang="en-US" sz="1400" dirty="0">
              <a:latin typeface="Times New Roman"/>
              <a:cs typeface="Times New Roman"/>
            </a:endParaRPr>
          </a:p>
          <a:p>
            <a:pPr marL="342900" indent="-342900" algn="l">
              <a:buFont typeface="Arial"/>
              <a:buChar char="•"/>
            </a:pPr>
            <a:r>
              <a:rPr lang="en-US" sz="1400" dirty="0" smtClean="0">
                <a:latin typeface="Times New Roman"/>
                <a:cs typeface="Times New Roman"/>
              </a:rPr>
              <a:t>Slide 12, “Metadata is a love note to the future” by Flickr user </a:t>
            </a:r>
            <a:r>
              <a:rPr lang="en-US" sz="1400" dirty="0" err="1" smtClean="0">
                <a:latin typeface="Times New Roman"/>
                <a:cs typeface="Times New Roman"/>
              </a:rPr>
              <a:t>centralasian</a:t>
            </a:r>
            <a:endParaRPr lang="en-US" sz="1400" dirty="0" smtClean="0">
              <a:latin typeface="Times New Roman"/>
              <a:cs typeface="Times New Roman"/>
            </a:endParaRPr>
          </a:p>
          <a:p>
            <a:pPr marL="342900" indent="-342900" algn="l">
              <a:buFont typeface="Arial"/>
              <a:buChar char="•"/>
            </a:pPr>
            <a:r>
              <a:rPr lang="en-US" sz="1400" dirty="0" smtClean="0">
                <a:latin typeface="Times New Roman"/>
                <a:cs typeface="Times New Roman"/>
              </a:rPr>
              <a:t>Slide 11, “</a:t>
            </a:r>
            <a:r>
              <a:rPr lang="en-US" sz="1400" dirty="0" err="1" smtClean="0">
                <a:latin typeface="Times New Roman"/>
                <a:cs typeface="Times New Roman"/>
              </a:rPr>
              <a:t>FOAFy</a:t>
            </a:r>
            <a:r>
              <a:rPr lang="en-US" sz="1400" dirty="0" smtClean="0">
                <a:latin typeface="Times New Roman"/>
                <a:cs typeface="Times New Roman"/>
              </a:rPr>
              <a:t> Hello” by Flickr user </a:t>
            </a:r>
            <a:r>
              <a:rPr lang="en-US" sz="1400" dirty="0" err="1" smtClean="0">
                <a:latin typeface="Times New Roman"/>
                <a:cs typeface="Times New Roman"/>
              </a:rPr>
              <a:t>zanzo</a:t>
            </a:r>
            <a:endParaRPr lang="en-US" sz="1400" dirty="0" smtClean="0">
              <a:latin typeface="Times New Roman"/>
              <a:cs typeface="Times New Roman"/>
            </a:endParaRPr>
          </a:p>
          <a:p>
            <a:pPr marL="342900" indent="-342900" algn="l">
              <a:buFont typeface="Arial"/>
              <a:buChar char="•"/>
            </a:pPr>
            <a:r>
              <a:rPr lang="en-US" sz="1400" dirty="0" smtClean="0">
                <a:latin typeface="Times New Roman"/>
                <a:cs typeface="Times New Roman"/>
              </a:rPr>
              <a:t>Slide 15, “Like Dancers in a Line” by Flickr user </a:t>
            </a:r>
            <a:r>
              <a:rPr lang="en-US" sz="1400" dirty="0" err="1" smtClean="0">
                <a:latin typeface="Times New Roman"/>
                <a:cs typeface="Times New Roman"/>
              </a:rPr>
              <a:t>light_seeker</a:t>
            </a:r>
            <a:endParaRPr lang="en-US" sz="1400" dirty="0" smtClean="0">
              <a:latin typeface="Times New Roman"/>
              <a:cs typeface="Times New Roman"/>
            </a:endParaRPr>
          </a:p>
          <a:p>
            <a:pPr marL="342900" indent="-342900" algn="l">
              <a:buFont typeface="Arial"/>
              <a:buChar char="•"/>
            </a:pPr>
            <a:r>
              <a:rPr lang="en-US" sz="1400" dirty="0" smtClean="0">
                <a:latin typeface="Times New Roman"/>
                <a:cs typeface="Times New Roman"/>
              </a:rPr>
              <a:t>Slide 16, “Wooden slats in the </a:t>
            </a:r>
            <a:r>
              <a:rPr lang="en-US" sz="1400" dirty="0" err="1" smtClean="0">
                <a:latin typeface="Times New Roman"/>
                <a:cs typeface="Times New Roman"/>
              </a:rPr>
              <a:t>colours</a:t>
            </a:r>
            <a:r>
              <a:rPr lang="en-US" sz="1400" dirty="0" smtClean="0">
                <a:latin typeface="Times New Roman"/>
                <a:cs typeface="Times New Roman"/>
              </a:rPr>
              <a:t> of the rainbow” by Flickr user </a:t>
            </a:r>
            <a:r>
              <a:rPr lang="en-US" sz="1400" dirty="0" err="1" smtClean="0">
                <a:latin typeface="Times New Roman"/>
                <a:cs typeface="Times New Roman"/>
              </a:rPr>
              <a:t>creative_stock</a:t>
            </a:r>
            <a:endParaRPr lang="en-US" sz="1400" dirty="0" smtClean="0">
              <a:latin typeface="Times New Roman"/>
              <a:cs typeface="Times New Roman"/>
            </a:endParaRPr>
          </a:p>
          <a:p>
            <a:pPr marL="342900" indent="-342900" algn="l">
              <a:buFont typeface="Arial"/>
              <a:buChar char="•"/>
            </a:pPr>
            <a:r>
              <a:rPr lang="en-US" sz="1400" dirty="0" smtClean="0">
                <a:latin typeface="Times New Roman"/>
                <a:cs typeface="Times New Roman"/>
              </a:rPr>
              <a:t>Slide 19, “New phone” by Flickr user Billy Brown</a:t>
            </a:r>
          </a:p>
          <a:p>
            <a:pPr marL="342900" indent="-342900" algn="l">
              <a:buFont typeface="Arial"/>
              <a:buChar char="•"/>
            </a:pPr>
            <a:r>
              <a:rPr lang="en-US" sz="1400" dirty="0">
                <a:latin typeface="Times New Roman"/>
                <a:cs typeface="Times New Roman"/>
              </a:rPr>
              <a:t>Slide 17, “20131206/</a:t>
            </a:r>
            <a:r>
              <a:rPr lang="en-US" sz="1400" dirty="0" err="1">
                <a:latin typeface="Times New Roman"/>
                <a:cs typeface="Times New Roman"/>
              </a:rPr>
              <a:t>uf</a:t>
            </a:r>
            <a:r>
              <a:rPr lang="en-US" sz="1400" dirty="0">
                <a:latin typeface="Times New Roman"/>
                <a:cs typeface="Times New Roman"/>
              </a:rPr>
              <a:t>/</a:t>
            </a:r>
            <a:r>
              <a:rPr lang="en-US" sz="1400" dirty="0" smtClean="0">
                <a:latin typeface="Times New Roman"/>
                <a:cs typeface="Times New Roman"/>
              </a:rPr>
              <a:t>thumb_611362” by Flickr user </a:t>
            </a:r>
            <a:r>
              <a:rPr lang="en-US" sz="1400" dirty="0" err="1" smtClean="0">
                <a:latin typeface="Times New Roman"/>
                <a:cs typeface="Times New Roman"/>
              </a:rPr>
              <a:t>nordvb</a:t>
            </a:r>
            <a:endParaRPr lang="en-US" sz="1400" dirty="0" smtClean="0">
              <a:latin typeface="Times New Roman"/>
              <a:cs typeface="Times New Roman"/>
            </a:endParaRPr>
          </a:p>
        </p:txBody>
      </p:sp>
    </p:spTree>
    <p:extLst>
      <p:ext uri="{BB962C8B-B14F-4D97-AF65-F5344CB8AC3E}">
        <p14:creationId xmlns:p14="http://schemas.microsoft.com/office/powerpoint/2010/main" val="1376127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Under construction</a:t>
            </a:r>
            <a:endParaRPr lang="en-US" dirty="0">
              <a:latin typeface="Times New Roman"/>
              <a:cs typeface="Times New Roman"/>
            </a:endParaRPr>
          </a:p>
        </p:txBody>
      </p:sp>
      <p:sp>
        <p:nvSpPr>
          <p:cNvPr id="3" name="TextBox 2"/>
          <p:cNvSpPr txBox="1"/>
          <p:nvPr/>
        </p:nvSpPr>
        <p:spPr>
          <a:xfrm>
            <a:off x="4737100" y="1803618"/>
            <a:ext cx="3987800" cy="3539431"/>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2013: new service models</a:t>
            </a:r>
          </a:p>
          <a:p>
            <a:endParaRPr lang="en-US" sz="2800" dirty="0" smtClean="0">
              <a:latin typeface="Times New Roman"/>
              <a:cs typeface="Times New Roman"/>
            </a:endParaRPr>
          </a:p>
          <a:p>
            <a:pPr marL="457200" indent="-457200">
              <a:buFont typeface="Arial"/>
              <a:buChar char="•"/>
            </a:pPr>
            <a:r>
              <a:rPr lang="en-US" sz="2800" dirty="0" smtClean="0">
                <a:latin typeface="Times New Roman"/>
                <a:cs typeface="Times New Roman"/>
              </a:rPr>
              <a:t>2014: planning for change</a:t>
            </a:r>
          </a:p>
          <a:p>
            <a:endParaRPr lang="en-US" sz="2800" dirty="0" smtClean="0">
              <a:latin typeface="Times New Roman"/>
              <a:cs typeface="Times New Roman"/>
            </a:endParaRPr>
          </a:p>
          <a:p>
            <a:pPr marL="457200" indent="-457200">
              <a:buFont typeface="Arial"/>
              <a:buChar char="•"/>
            </a:pPr>
            <a:r>
              <a:rPr lang="en-US" sz="2800" dirty="0" smtClean="0">
                <a:latin typeface="Times New Roman"/>
                <a:cs typeface="Times New Roman"/>
              </a:rPr>
              <a:t>2015: implementing change</a:t>
            </a:r>
          </a:p>
        </p:txBody>
      </p:sp>
      <p:pic>
        <p:nvPicPr>
          <p:cNvPr id="4" name="Picture 3" descr="constructionsigns_jphilip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00" y="1422400"/>
            <a:ext cx="3505200" cy="4762500"/>
          </a:xfrm>
          <a:prstGeom prst="rect">
            <a:avLst/>
          </a:prstGeom>
        </p:spPr>
      </p:pic>
    </p:spTree>
    <p:extLst>
      <p:ext uri="{BB962C8B-B14F-4D97-AF65-F5344CB8AC3E}">
        <p14:creationId xmlns:p14="http://schemas.microsoft.com/office/powerpoint/2010/main" val="3181803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L_befo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4800"/>
            <a:ext cx="9144000" cy="5930901"/>
          </a:xfrm>
          <a:prstGeom prst="rect">
            <a:avLst/>
          </a:prstGeom>
        </p:spPr>
      </p:pic>
    </p:spTree>
    <p:extLst>
      <p:ext uri="{BB962C8B-B14F-4D97-AF65-F5344CB8AC3E}">
        <p14:creationId xmlns:p14="http://schemas.microsoft.com/office/powerpoint/2010/main" val="365612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A library in transition</a:t>
            </a:r>
            <a:endParaRPr lang="en-US" dirty="0">
              <a:latin typeface="Times New Roman"/>
              <a:cs typeface="Times New Roman"/>
            </a:endParaRPr>
          </a:p>
        </p:txBody>
      </p:sp>
      <p:pic>
        <p:nvPicPr>
          <p:cNvPr id="3" name="Picture 2" descr="UL_af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4638"/>
            <a:ext cx="9144000" cy="5872161"/>
          </a:xfrm>
          <a:prstGeom prst="rect">
            <a:avLst/>
          </a:prstGeom>
        </p:spPr>
      </p:pic>
    </p:spTree>
    <p:extLst>
      <p:ext uri="{BB962C8B-B14F-4D97-AF65-F5344CB8AC3E}">
        <p14:creationId xmlns:p14="http://schemas.microsoft.com/office/powerpoint/2010/main" val="1454724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Metadata services in transition</a:t>
            </a:r>
            <a:endParaRPr lang="en-US" dirty="0">
              <a:latin typeface="Times New Roman"/>
              <a:cs typeface="Times New Roman"/>
            </a:endParaRPr>
          </a:p>
        </p:txBody>
      </p:sp>
      <p:sp>
        <p:nvSpPr>
          <p:cNvPr id="3" name="TextBox 2"/>
          <p:cNvSpPr txBox="1"/>
          <p:nvPr/>
        </p:nvSpPr>
        <p:spPr>
          <a:xfrm>
            <a:off x="457200" y="1803618"/>
            <a:ext cx="8229600" cy="1815882"/>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Cataloging (Beginning – 2010)</a:t>
            </a:r>
          </a:p>
          <a:p>
            <a:pPr marL="457200" indent="-457200">
              <a:buFont typeface="Arial"/>
              <a:buChar char="•"/>
            </a:pPr>
            <a:r>
              <a:rPr lang="en-US" sz="2800" dirty="0" smtClean="0">
                <a:latin typeface="Times New Roman"/>
                <a:cs typeface="Times New Roman"/>
              </a:rPr>
              <a:t>Cataloging &amp; Metadata Services (2010 – 2012)</a:t>
            </a:r>
          </a:p>
          <a:p>
            <a:pPr marL="457200" indent="-457200">
              <a:buFont typeface="Arial"/>
              <a:buChar char="•"/>
            </a:pPr>
            <a:r>
              <a:rPr lang="en-US" sz="2800" dirty="0" smtClean="0">
                <a:latin typeface="Times New Roman"/>
                <a:cs typeface="Times New Roman"/>
              </a:rPr>
              <a:t>Metadata Management Services (2012 – 2015)</a:t>
            </a:r>
          </a:p>
          <a:p>
            <a:pPr marL="457200" indent="-457200">
              <a:buFont typeface="Arial"/>
              <a:buChar char="•"/>
            </a:pPr>
            <a:r>
              <a:rPr lang="en-US" sz="2800" dirty="0" smtClean="0">
                <a:latin typeface="Times New Roman"/>
                <a:cs typeface="Times New Roman"/>
              </a:rPr>
              <a:t>Acquisitions and Discovery (present)</a:t>
            </a:r>
          </a:p>
        </p:txBody>
      </p:sp>
    </p:spTree>
    <p:extLst>
      <p:ext uri="{BB962C8B-B14F-4D97-AF65-F5344CB8AC3E}">
        <p14:creationId xmlns:p14="http://schemas.microsoft.com/office/powerpoint/2010/main" val="34292972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Acquisitions &amp; Discovery</a:t>
            </a:r>
            <a:endParaRPr lang="en-US" dirty="0">
              <a:latin typeface="Times New Roman"/>
              <a:cs typeface="Times New Roman"/>
            </a:endParaRPr>
          </a:p>
        </p:txBody>
      </p:sp>
      <p:sp>
        <p:nvSpPr>
          <p:cNvPr id="3" name="TextBox 2"/>
          <p:cNvSpPr txBox="1"/>
          <p:nvPr/>
        </p:nvSpPr>
        <p:spPr>
          <a:xfrm>
            <a:off x="457200" y="1803618"/>
            <a:ext cx="8229600" cy="1384995"/>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Resource Acquisition &amp; Description</a:t>
            </a:r>
          </a:p>
          <a:p>
            <a:pPr marL="457200" indent="-457200">
              <a:buFont typeface="Arial"/>
              <a:buChar char="•"/>
            </a:pPr>
            <a:r>
              <a:rPr lang="en-US" sz="2800" dirty="0" smtClean="0">
                <a:latin typeface="Times New Roman"/>
                <a:cs typeface="Times New Roman"/>
              </a:rPr>
              <a:t>Metadata Creation &amp; Organization</a:t>
            </a:r>
          </a:p>
          <a:p>
            <a:pPr marL="457200" indent="-457200">
              <a:buFont typeface="Arial"/>
              <a:buChar char="•"/>
            </a:pPr>
            <a:r>
              <a:rPr lang="en-US" sz="2800" dirty="0" smtClean="0">
                <a:latin typeface="Times New Roman"/>
                <a:cs typeface="Times New Roman"/>
              </a:rPr>
              <a:t>Metadata Analysis &amp; Design</a:t>
            </a:r>
          </a:p>
        </p:txBody>
      </p:sp>
    </p:spTree>
    <p:extLst>
      <p:ext uri="{BB962C8B-B14F-4D97-AF65-F5344CB8AC3E}">
        <p14:creationId xmlns:p14="http://schemas.microsoft.com/office/powerpoint/2010/main" val="2347612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Metadata Analysis and Design</a:t>
            </a:r>
            <a:endParaRPr lang="en-US" dirty="0">
              <a:latin typeface="Times New Roman"/>
              <a:cs typeface="Times New Roman"/>
            </a:endParaRPr>
          </a:p>
        </p:txBody>
      </p:sp>
      <p:sp>
        <p:nvSpPr>
          <p:cNvPr id="5" name="TextBox 4"/>
          <p:cNvSpPr txBox="1"/>
          <p:nvPr/>
        </p:nvSpPr>
        <p:spPr>
          <a:xfrm>
            <a:off x="482600" y="1803618"/>
            <a:ext cx="8229600" cy="3108544"/>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Set policies and guidelines for metadata standards and repositories to facilitate discovery and distribution of content</a:t>
            </a:r>
          </a:p>
          <a:p>
            <a:pPr marL="457200" indent="-457200">
              <a:buFont typeface="Arial"/>
              <a:buChar char="•"/>
            </a:pPr>
            <a:r>
              <a:rPr lang="en-US" sz="2800" dirty="0">
                <a:latin typeface="Times New Roman"/>
                <a:cs typeface="Times New Roman"/>
              </a:rPr>
              <a:t>Assess metadata, workflows, and tools for efficiency and effectiveness</a:t>
            </a:r>
          </a:p>
          <a:p>
            <a:pPr marL="457200" indent="-457200">
              <a:buFont typeface="Arial"/>
              <a:buChar char="•"/>
            </a:pPr>
            <a:r>
              <a:rPr lang="en-US" sz="2800" dirty="0">
                <a:latin typeface="Times New Roman"/>
                <a:cs typeface="Times New Roman"/>
              </a:rPr>
              <a:t>Share expertise in metadata standards and tools within and beyond the Library and </a:t>
            </a:r>
            <a:r>
              <a:rPr lang="en-US" sz="2800" dirty="0" smtClean="0">
                <a:latin typeface="Times New Roman"/>
                <a:cs typeface="Times New Roman"/>
              </a:rPr>
              <a:t>University</a:t>
            </a:r>
            <a:endParaRPr lang="en-US" sz="2800" dirty="0">
              <a:latin typeface="Times New Roman"/>
              <a:cs typeface="Times New Roman"/>
            </a:endParaRPr>
          </a:p>
        </p:txBody>
      </p:sp>
    </p:spTree>
    <p:extLst>
      <p:ext uri="{BB962C8B-B14F-4D97-AF65-F5344CB8AC3E}">
        <p14:creationId xmlns:p14="http://schemas.microsoft.com/office/powerpoint/2010/main" val="3032383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a:lstStyle>
          <a:p>
            <a:r>
              <a:rPr lang="en-US" dirty="0" smtClean="0">
                <a:latin typeface="Times New Roman"/>
                <a:cs typeface="Times New Roman"/>
              </a:rPr>
              <a:t>Staffing the unit</a:t>
            </a:r>
            <a:endParaRPr lang="en-US" dirty="0">
              <a:latin typeface="Times New Roman"/>
              <a:cs typeface="Times New Roman"/>
            </a:endParaRPr>
          </a:p>
        </p:txBody>
      </p:sp>
      <p:sp>
        <p:nvSpPr>
          <p:cNvPr id="3" name="TextBox 2"/>
          <p:cNvSpPr txBox="1"/>
          <p:nvPr/>
        </p:nvSpPr>
        <p:spPr>
          <a:xfrm>
            <a:off x="5067300" y="2540218"/>
            <a:ext cx="3898900" cy="2246769"/>
          </a:xfrm>
          <a:prstGeom prst="rect">
            <a:avLst/>
          </a:prstGeom>
          <a:noFill/>
        </p:spPr>
        <p:txBody>
          <a:bodyPr wrap="square" rtlCol="0">
            <a:spAutoFit/>
          </a:bodyPr>
          <a:lstStyle/>
          <a:p>
            <a:pPr marL="457200" indent="-457200">
              <a:buFont typeface="Arial"/>
              <a:buChar char="•"/>
            </a:pPr>
            <a:r>
              <a:rPr lang="en-US" sz="2800" dirty="0" smtClean="0">
                <a:latin typeface="Times New Roman"/>
                <a:cs typeface="Times New Roman"/>
              </a:rPr>
              <a:t>Five metadata librarians and one vacancy</a:t>
            </a:r>
          </a:p>
          <a:p>
            <a:pPr marL="457200" indent="-457200">
              <a:buFont typeface="Arial"/>
              <a:buChar char="•"/>
            </a:pPr>
            <a:r>
              <a:rPr lang="en-US" sz="2800" dirty="0" smtClean="0">
                <a:latin typeface="Times New Roman"/>
                <a:cs typeface="Times New Roman"/>
              </a:rPr>
              <a:t>Diversity of interests and expertise</a:t>
            </a:r>
          </a:p>
        </p:txBody>
      </p:sp>
      <p:pic>
        <p:nvPicPr>
          <p:cNvPr id="4" name="Picture 3" descr="talktotheexperts_mai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930400"/>
            <a:ext cx="4559300" cy="3419475"/>
          </a:xfrm>
          <a:prstGeom prst="rect">
            <a:avLst/>
          </a:prstGeom>
        </p:spPr>
      </p:pic>
    </p:spTree>
    <p:extLst>
      <p:ext uri="{BB962C8B-B14F-4D97-AF65-F5344CB8AC3E}">
        <p14:creationId xmlns:p14="http://schemas.microsoft.com/office/powerpoint/2010/main" val="569245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1863</TotalTime>
  <Words>1333</Words>
  <Application>Microsoft Office PowerPoint</Application>
  <PresentationFormat>On-screen Show (4:3)</PresentationFormat>
  <Paragraphs>134</Paragraphs>
  <Slides>21</Slides>
  <Notes>21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Adobe Garamond Pro</vt:lpstr>
      <vt:lpstr>Arial</vt:lpstr>
      <vt:lpstr>Calibri</vt:lpstr>
      <vt:lpstr>Garamond</vt:lpstr>
      <vt:lpstr>Times New Roman</vt:lpstr>
      <vt:lpstr>Trade Gothic Bold</vt:lpstr>
      <vt:lpstr>Office Theme</vt:lpstr>
      <vt:lpstr>Custom Design</vt:lpstr>
      <vt:lpstr>We’ve gone MAD: launching a Metadata Analysis &amp; Design unit at the University of Virginia Library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jph9e</dc:creator>
  <cp:lastModifiedBy>Ayla Stein</cp:lastModifiedBy>
  <cp:revision>145</cp:revision>
  <cp:lastPrinted>2015-06-16T20:23:13Z</cp:lastPrinted>
  <dcterms:created xsi:type="dcterms:W3CDTF">2012-07-10T18:00:49Z</dcterms:created>
  <dcterms:modified xsi:type="dcterms:W3CDTF">2015-08-20T19:46:11Z</dcterms:modified>
</cp:coreProperties>
</file>