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DCDC"/>
    <a:srgbClr val="37363B"/>
    <a:srgbClr val="024AAE"/>
    <a:srgbClr val="1309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2" d="100"/>
          <a:sy n="92" d="100"/>
        </p:scale>
        <p:origin x="-174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73ECC2-0D83-484C-B4EF-5B88E6440A6F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327219-A810-40E5-B460-04BD773CAB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983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431EB-842B-4F27-B318-4082EE9FA455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82AB3-DC0B-4F23-BD36-EB21D6D8DA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078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431EB-842B-4F27-B318-4082EE9FA455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82AB3-DC0B-4F23-BD36-EB21D6D8DA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526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431EB-842B-4F27-B318-4082EE9FA455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82AB3-DC0B-4F23-BD36-EB21D6D8DA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052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431EB-842B-4F27-B318-4082EE9FA455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82AB3-DC0B-4F23-BD36-EB21D6D8DA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889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431EB-842B-4F27-B318-4082EE9FA455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82AB3-DC0B-4F23-BD36-EB21D6D8DA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92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431EB-842B-4F27-B318-4082EE9FA455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82AB3-DC0B-4F23-BD36-EB21D6D8DA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704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431EB-842B-4F27-B318-4082EE9FA455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82AB3-DC0B-4F23-BD36-EB21D6D8DA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769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431EB-842B-4F27-B318-4082EE9FA455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82AB3-DC0B-4F23-BD36-EB21D6D8DA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965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431EB-842B-4F27-B318-4082EE9FA455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82AB3-DC0B-4F23-BD36-EB21D6D8DA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551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431EB-842B-4F27-B318-4082EE9FA455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82AB3-DC0B-4F23-BD36-EB21D6D8DA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351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431EB-842B-4F27-B318-4082EE9FA455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82AB3-DC0B-4F23-BD36-EB21D6D8DA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535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4A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3431EB-842B-4F27-B318-4082EE9FA455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82AB3-DC0B-4F23-BD36-EB21D6D8DA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971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flickr.com/photos/ericrichardson/3958057248/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93" t="7592" r="15061" b="4320"/>
          <a:stretch/>
        </p:blipFill>
        <p:spPr>
          <a:xfrm>
            <a:off x="5458119" y="533400"/>
            <a:ext cx="3308809" cy="550525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5800" y="1524000"/>
            <a:ext cx="450734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  <a:latin typeface="Arial Rounded MT Bold" pitchFamily="34" charset="0"/>
              </a:rPr>
              <a:t>What Does Electronic ILL Mean to You?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1791" y="5085343"/>
            <a:ext cx="7636809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+mj-lt"/>
              </a:rPr>
              <a:t>Nora Dethloff</a:t>
            </a:r>
          </a:p>
          <a:p>
            <a:endParaRPr lang="en-US" sz="500" dirty="0" smtClean="0">
              <a:solidFill>
                <a:schemeClr val="bg1"/>
              </a:solidFill>
              <a:latin typeface="+mj-lt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+mj-lt"/>
              </a:rPr>
              <a:t>Assistant Head of Information &amp; Access Services</a:t>
            </a:r>
          </a:p>
          <a:p>
            <a:endParaRPr lang="en-US" sz="500" dirty="0" smtClean="0">
              <a:solidFill>
                <a:schemeClr val="bg1"/>
              </a:solidFill>
              <a:latin typeface="+mj-lt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+mj-lt"/>
              </a:rPr>
              <a:t>University of Houston</a:t>
            </a:r>
          </a:p>
        </p:txBody>
      </p:sp>
    </p:spTree>
    <p:extLst>
      <p:ext uri="{BB962C8B-B14F-4D97-AF65-F5344CB8AC3E}">
        <p14:creationId xmlns:p14="http://schemas.microsoft.com/office/powerpoint/2010/main" val="3942713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30000"/>
                    </a14:imgEffect>
                    <a14:imgEffect>
                      <a14:brightnessContrast bright="-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93"/>
            <a:ext cx="9144000" cy="684201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19200" y="304800"/>
            <a:ext cx="624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Arial Rounded MT Bold" pitchFamily="34" charset="0"/>
              </a:rPr>
              <a:t>The ILL Lending Process</a:t>
            </a:r>
            <a:endParaRPr lang="en-US" sz="3600" dirty="0">
              <a:solidFill>
                <a:schemeClr val="bg1"/>
              </a:solidFill>
              <a:latin typeface="Arial Rounded MT Bold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67000" y="1524000"/>
            <a:ext cx="47244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Arial Rounded MT Bold" pitchFamily="34" charset="0"/>
              </a:rPr>
              <a:t>① Do we own it? </a:t>
            </a:r>
          </a:p>
          <a:p>
            <a:endParaRPr lang="en-US" sz="3200" dirty="0" smtClean="0">
              <a:solidFill>
                <a:schemeClr val="bg1"/>
              </a:solidFill>
              <a:latin typeface="Arial Rounded MT Bold" pitchFamily="34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Arial Rounded MT Bold" pitchFamily="34" charset="0"/>
              </a:rPr>
              <a:t>②</a:t>
            </a:r>
            <a:r>
              <a:rPr lang="en-US" sz="3200" dirty="0" smtClean="0">
                <a:latin typeface="Arial Rounded MT Bold" pitchFamily="34" charset="0"/>
              </a:rPr>
              <a:t> </a:t>
            </a:r>
            <a:r>
              <a:rPr lang="en-US" sz="3200" dirty="0" smtClean="0">
                <a:solidFill>
                  <a:schemeClr val="bg1"/>
                </a:solidFill>
                <a:latin typeface="Arial Rounded MT Bold" pitchFamily="34" charset="0"/>
              </a:rPr>
              <a:t>Can we lend it?</a:t>
            </a:r>
          </a:p>
          <a:p>
            <a:endParaRPr lang="en-US" sz="3200" dirty="0" smtClean="0">
              <a:solidFill>
                <a:schemeClr val="bg1"/>
              </a:solidFill>
              <a:latin typeface="Arial Rounded MT Bold" pitchFamily="34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Arial Rounded MT Bold" pitchFamily="34" charset="0"/>
              </a:rPr>
              <a:t>③</a:t>
            </a:r>
            <a:r>
              <a:rPr lang="en-US" sz="3200" dirty="0" smtClean="0">
                <a:latin typeface="Arial Rounded MT Bold" pitchFamily="34" charset="0"/>
              </a:rPr>
              <a:t> </a:t>
            </a:r>
            <a:r>
              <a:rPr lang="en-US" sz="3200" dirty="0" smtClean="0">
                <a:solidFill>
                  <a:schemeClr val="bg1"/>
                </a:solidFill>
                <a:latin typeface="Arial Rounded MT Bold" pitchFamily="34" charset="0"/>
              </a:rPr>
              <a:t>Where is it? </a:t>
            </a:r>
          </a:p>
          <a:p>
            <a:endParaRPr lang="en-US" sz="3200" dirty="0" smtClean="0">
              <a:solidFill>
                <a:schemeClr val="bg1"/>
              </a:solidFill>
              <a:latin typeface="Arial Rounded MT Bold" pitchFamily="34" charset="0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Arial Rounded MT Bold" pitchFamily="34" charset="0"/>
              </a:rPr>
              <a:t>④</a:t>
            </a:r>
            <a:r>
              <a:rPr lang="en-US" sz="3200" dirty="0" smtClean="0">
                <a:latin typeface="Arial Rounded MT Bold" pitchFamily="34" charset="0"/>
              </a:rPr>
              <a:t> </a:t>
            </a:r>
            <a:r>
              <a:rPr lang="en-US" sz="3200" dirty="0" smtClean="0">
                <a:solidFill>
                  <a:schemeClr val="bg1"/>
                </a:solidFill>
                <a:latin typeface="Arial Rounded MT Bold" pitchFamily="34" charset="0"/>
              </a:rPr>
              <a:t>Print, Scan, Send! </a:t>
            </a:r>
          </a:p>
        </p:txBody>
      </p:sp>
    </p:spTree>
    <p:extLst>
      <p:ext uri="{BB962C8B-B14F-4D97-AF65-F5344CB8AC3E}">
        <p14:creationId xmlns:p14="http://schemas.microsoft.com/office/powerpoint/2010/main" val="4181454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59113"/>
            <a:ext cx="5999018" cy="679888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895600" y="533400"/>
            <a:ext cx="3276600" cy="4800600"/>
          </a:xfrm>
          <a:prstGeom prst="rect">
            <a:avLst/>
          </a:prstGeom>
          <a:gradFill flip="none" rotWithShape="1">
            <a:gsLst>
              <a:gs pos="0">
                <a:srgbClr val="DCDCDC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743200" y="838200"/>
            <a:ext cx="3581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300" dirty="0" smtClean="0">
                <a:latin typeface="Arial Rounded MT Bold" pitchFamily="34" charset="0"/>
              </a:rPr>
              <a:t>There is no ILL for </a:t>
            </a:r>
          </a:p>
          <a:p>
            <a:pPr algn="ctr"/>
            <a:r>
              <a:rPr lang="en-US" sz="6300" dirty="0" smtClean="0">
                <a:latin typeface="Arial Rounded MT Bold" pitchFamily="34" charset="0"/>
              </a:rPr>
              <a:t>eBooks</a:t>
            </a:r>
            <a:r>
              <a:rPr lang="en-US" sz="5000" baseline="30000" dirty="0" smtClean="0">
                <a:latin typeface="Arial Rounded MT Bold" pitchFamily="34" charset="0"/>
              </a:rPr>
              <a:t>*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467600" y="62484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*pretty much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9212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435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43500" y="685800"/>
            <a:ext cx="40005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Arial Rounded MT Bold" pitchFamily="34" charset="0"/>
              </a:rPr>
              <a:t>ILL Borrowing:</a:t>
            </a:r>
          </a:p>
          <a:p>
            <a:pPr algn="ctr"/>
            <a:endParaRPr lang="en-US" sz="4800" dirty="0" smtClean="0"/>
          </a:p>
          <a:p>
            <a:r>
              <a:rPr lang="en-US" sz="3400" dirty="0" smtClean="0">
                <a:latin typeface="Arial Rounded MT Bold" pitchFamily="34" charset="0"/>
              </a:rPr>
              <a:t>Finding the impossible-to-find</a:t>
            </a:r>
          </a:p>
          <a:p>
            <a:endParaRPr lang="en-US" sz="4000" dirty="0" smtClean="0">
              <a:latin typeface="Arial Rounded MT Bold" pitchFamily="34" charset="0"/>
            </a:endParaRPr>
          </a:p>
          <a:p>
            <a:pPr algn="ctr"/>
            <a:r>
              <a:rPr lang="en-US" sz="3200" dirty="0" smtClean="0">
                <a:latin typeface="Arial Rounded MT Bold" pitchFamily="34" charset="0"/>
              </a:rPr>
              <a:t>(quickly and cheaply)</a:t>
            </a:r>
            <a:endParaRPr lang="en-US" sz="3200" dirty="0">
              <a:latin typeface="Arial Rounded MT Bold" pitchFamily="34" charset="0"/>
            </a:endParaRPr>
          </a:p>
          <a:p>
            <a:pPr algn="ctr"/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1649397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50" r="301" b="57676"/>
          <a:stretch/>
        </p:blipFill>
        <p:spPr>
          <a:xfrm>
            <a:off x="0" y="990600"/>
            <a:ext cx="9144000" cy="4572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4800" y="120073"/>
            <a:ext cx="6781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Arial Rounded MT Bold" pitchFamily="34" charset="0"/>
              </a:rPr>
              <a:t>How we judge ourselves</a:t>
            </a:r>
          </a:p>
          <a:p>
            <a:pPr algn="r"/>
            <a:r>
              <a:rPr lang="en-US" sz="2400" dirty="0" smtClean="0">
                <a:latin typeface="Arial Rounded MT Bold" pitchFamily="34" charset="0"/>
              </a:rPr>
              <a:t> 	</a:t>
            </a:r>
            <a:endParaRPr lang="en-US" sz="2400" dirty="0">
              <a:latin typeface="Arial Rounded MT Bold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52800" y="5943600"/>
            <a:ext cx="5410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latin typeface="Arial Rounded MT Bold" pitchFamily="34" charset="0"/>
              </a:rPr>
              <a:t>– and what that means</a:t>
            </a:r>
          </a:p>
          <a:p>
            <a:pPr algn="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317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97" t="63838" r="8013" b="5773"/>
          <a:stretch/>
        </p:blipFill>
        <p:spPr>
          <a:xfrm flipH="1">
            <a:off x="544327" y="1353127"/>
            <a:ext cx="8610600" cy="550487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" y="76200"/>
            <a:ext cx="61722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Arial Rounded MT Bold" pitchFamily="34" charset="0"/>
              </a:rPr>
              <a:t>So what </a:t>
            </a:r>
            <a:r>
              <a:rPr lang="en-US" sz="4400" i="1" dirty="0" smtClean="0">
                <a:latin typeface="Arial Rounded MT Bold" pitchFamily="34" charset="0"/>
              </a:rPr>
              <a:t>does</a:t>
            </a:r>
            <a:r>
              <a:rPr lang="en-US" sz="4400" dirty="0" smtClean="0">
                <a:latin typeface="Arial Rounded MT Bold" pitchFamily="34" charset="0"/>
              </a:rPr>
              <a:t> electronic ILL mean to me? </a:t>
            </a:r>
            <a:endParaRPr lang="en-US" sz="4400" dirty="0">
              <a:latin typeface="Arial Rounded MT Bold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rot="21262101">
            <a:off x="2688995" y="2860783"/>
            <a:ext cx="1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 Rounded MT Bold" pitchFamily="34" charset="0"/>
              </a:rPr>
              <a:t>articles</a:t>
            </a:r>
            <a:endParaRPr lang="en-US" sz="2800" dirty="0">
              <a:latin typeface="Arial Rounded MT Bold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523987">
            <a:off x="6821591" y="3341498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 Rounded MT Bold" pitchFamily="34" charset="0"/>
              </a:rPr>
              <a:t>speed</a:t>
            </a:r>
            <a:endParaRPr lang="en-US" sz="3600" dirty="0">
              <a:latin typeface="Arial Rounded MT Bold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63390" y="3664663"/>
            <a:ext cx="1371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 Rounded MT Bold" pitchFamily="34" charset="0"/>
              </a:rPr>
              <a:t>happy</a:t>
            </a:r>
          </a:p>
          <a:p>
            <a:pPr algn="ctr"/>
            <a:r>
              <a:rPr lang="en-US" sz="2400" dirty="0" smtClean="0">
                <a:latin typeface="Arial Rounded MT Bold" pitchFamily="34" charset="0"/>
              </a:rPr>
              <a:t>patrons</a:t>
            </a:r>
            <a:endParaRPr lang="en-US" sz="2400" dirty="0">
              <a:latin typeface="Arial Rounded MT Bold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202442">
            <a:off x="4701960" y="2591179"/>
            <a:ext cx="23241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 Rounded MT Bold" pitchFamily="34" charset="0"/>
              </a:rPr>
              <a:t>complicated licenses</a:t>
            </a:r>
            <a:endParaRPr lang="en-US" sz="2400" dirty="0">
              <a:latin typeface="Arial Rounded MT Bold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95900" y="42672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 Rounded MT Bold" pitchFamily="34" charset="0"/>
              </a:rPr>
              <a:t>book chapters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21155362">
            <a:off x="4407102" y="3758116"/>
            <a:ext cx="137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 Rounded MT Bold" pitchFamily="34" charset="0"/>
              </a:rPr>
              <a:t>Ariel?</a:t>
            </a:r>
            <a:endParaRPr lang="en-US" sz="2400" dirty="0">
              <a:latin typeface="Arial Rounded MT Bold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21319995">
            <a:off x="4852576" y="1981200"/>
            <a:ext cx="144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 Rounded MT Bold" pitchFamily="34" charset="0"/>
              </a:rPr>
              <a:t>Odyssey</a:t>
            </a:r>
            <a:endParaRPr lang="en-US" sz="2000" dirty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0105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273" b="17964"/>
          <a:stretch/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600" y="152400"/>
            <a:ext cx="4953000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Arial Rounded MT Bold" pitchFamily="34" charset="0"/>
              </a:rPr>
              <a:t>My </a:t>
            </a:r>
            <a:r>
              <a:rPr lang="en-US" sz="4000" dirty="0" err="1" smtClean="0">
                <a:solidFill>
                  <a:schemeClr val="bg1"/>
                </a:solidFill>
                <a:latin typeface="Arial Rounded MT Bold" pitchFamily="34" charset="0"/>
              </a:rPr>
              <a:t>eILL</a:t>
            </a:r>
            <a:r>
              <a:rPr lang="en-US" sz="4000" dirty="0" smtClean="0">
                <a:solidFill>
                  <a:schemeClr val="bg1"/>
                </a:solidFill>
                <a:latin typeface="Arial Rounded MT Bold" pitchFamily="34" charset="0"/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  <a:latin typeface="Arial Rounded MT Bold" pitchFamily="34" charset="0"/>
              </a:rPr>
              <a:t>Wishlist</a:t>
            </a:r>
            <a:endParaRPr lang="en-US" sz="4000" dirty="0" smtClean="0">
              <a:solidFill>
                <a:schemeClr val="bg1"/>
              </a:solidFill>
              <a:latin typeface="Arial Rounded MT Bold" pitchFamily="34" charset="0"/>
            </a:endParaRPr>
          </a:p>
          <a:p>
            <a:endParaRPr lang="en-US" dirty="0">
              <a:solidFill>
                <a:schemeClr val="bg1"/>
              </a:solidFill>
              <a:latin typeface="Arial Rounded MT Bold" pitchFamily="34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Arial Rounded MT Bold" pitchFamily="34" charset="0"/>
              </a:rPr>
              <a:t>Let’s share eBooks!</a:t>
            </a:r>
          </a:p>
          <a:p>
            <a:endParaRPr lang="en-US" sz="3200" dirty="0">
              <a:solidFill>
                <a:schemeClr val="bg1"/>
              </a:solidFill>
              <a:latin typeface="Arial Rounded MT Bold" pitchFamily="34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Arial Rounded MT Bold" pitchFamily="34" charset="0"/>
              </a:rPr>
              <a:t>Electronic content transmitted electronically</a:t>
            </a:r>
          </a:p>
          <a:p>
            <a:endParaRPr lang="en-US" sz="3200" dirty="0" smtClean="0">
              <a:solidFill>
                <a:schemeClr val="bg1"/>
              </a:solidFill>
              <a:latin typeface="Arial Rounded MT Bold" pitchFamily="34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Arial Rounded MT Bold" pitchFamily="34" charset="0"/>
              </a:rPr>
              <a:t>Respect our (copy)rights</a:t>
            </a:r>
            <a:endParaRPr lang="en-US" sz="2800" dirty="0">
              <a:solidFill>
                <a:schemeClr val="bg1"/>
              </a:solidFill>
              <a:latin typeface="Arial Rounded MT Bold" pitchFamily="34" charset="0"/>
            </a:endParaRPr>
          </a:p>
          <a:p>
            <a:endParaRPr lang="en-US" sz="3200" dirty="0">
              <a:solidFill>
                <a:schemeClr val="bg1"/>
              </a:solidFill>
              <a:latin typeface="Arial Rounded MT Bold" pitchFamily="34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Arial Rounded MT Bold" pitchFamily="34" charset="0"/>
              </a:rPr>
              <a:t>Don’t make me jump through hoops</a:t>
            </a:r>
          </a:p>
          <a:p>
            <a:endParaRPr lang="en-US" sz="3200" dirty="0">
              <a:solidFill>
                <a:schemeClr val="bg1"/>
              </a:solidFill>
              <a:latin typeface="Arial Rounded MT Bold" pitchFamily="34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Arial Rounded MT Bold" pitchFamily="34" charset="0"/>
              </a:rPr>
              <a:t>Same rules apply for everything, everywhere</a:t>
            </a:r>
            <a:endParaRPr lang="en-US" sz="2800" dirty="0">
              <a:solidFill>
                <a:schemeClr val="bg1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97844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</TotalTime>
  <Words>127</Words>
  <Application>Microsoft Office PowerPoint</Application>
  <PresentationFormat>On-screen Show (4:3)</PresentationFormat>
  <Paragraphs>45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dethlofn</dc:creator>
  <cp:lastModifiedBy>Elizabeth R Lorbeer</cp:lastModifiedBy>
  <cp:revision>14</cp:revision>
  <dcterms:created xsi:type="dcterms:W3CDTF">2012-01-19T20:49:02Z</dcterms:created>
  <dcterms:modified xsi:type="dcterms:W3CDTF">2012-02-06T18:38:48Z</dcterms:modified>
</cp:coreProperties>
</file>