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  <p:sldMasterId id="2147483671" r:id="rId3"/>
  </p:sldMasterIdLst>
  <p:notesMasterIdLst>
    <p:notesMasterId r:id="rId18"/>
  </p:notesMasterIdLst>
  <p:sldIdLst>
    <p:sldId id="257" r:id="rId4"/>
    <p:sldId id="256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61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53"/>
    <p:restoredTop sz="92635"/>
  </p:normalViewPr>
  <p:slideViewPr>
    <p:cSldViewPr snapToGrid="0" snapToObjects="1">
      <p:cViewPr varScale="1">
        <p:scale>
          <a:sx n="90" d="100"/>
          <a:sy n="90" d="100"/>
        </p:scale>
        <p:origin x="232" y="5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notesMaster" Target="notesMasters/notesMaster1.xml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4783BE-D499-6E4D-875D-33EDE96F5F9B}" type="datetimeFigureOut">
              <a:rPr lang="en-US" smtClean="0"/>
              <a:t>1/27/21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544EBA-3709-8647-9021-3EB5F0885D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3628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891321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61230c8cbb_1_2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61230c8cbb_1_2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111122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9B98B-4EEF-5D48-9541-A38D9219C0A3}" type="datetimeFigureOut">
              <a:rPr lang="en-US" smtClean="0"/>
              <a:t>1/27/21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6BBAE-0B84-724C-860E-BDF79851ED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2287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9B98B-4EEF-5D48-9541-A38D9219C0A3}" type="datetimeFigureOut">
              <a:rPr lang="en-US" smtClean="0"/>
              <a:t>1/27/21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6BBAE-0B84-724C-860E-BDF79851ED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7706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9B98B-4EEF-5D48-9541-A38D9219C0A3}" type="datetimeFigureOut">
              <a:rPr lang="en-US" smtClean="0"/>
              <a:t>1/27/21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6BBAE-0B84-724C-860E-BDF79851ED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5878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415611" y="992767"/>
            <a:ext cx="11360800" cy="2736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8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>
                <a:solidFill>
                  <a:srgbClr val="595959"/>
                </a:solidFill>
              </a:rPr>
              <a:pPr/>
              <a:t>‹#›</a:t>
            </a:fld>
            <a:endParaRPr>
              <a:solidFill>
                <a:srgbClr val="595959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8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>
                <a:solidFill>
                  <a:srgbClr val="595959"/>
                </a:solidFill>
              </a:rPr>
              <a:pPr/>
              <a:t>‹#›</a:t>
            </a:fld>
            <a:endParaRPr>
              <a:solidFill>
                <a:srgbClr val="595959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2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2133"/>
              </a:spcBef>
              <a:spcAft>
                <a:spcPts val="2133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2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2133"/>
              </a:spcBef>
              <a:spcAft>
                <a:spcPts val="2133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>
                <a:solidFill>
                  <a:srgbClr val="595959"/>
                </a:solidFill>
              </a:rPr>
              <a:pPr/>
              <a:t>‹#›</a:t>
            </a:fld>
            <a:endParaRPr>
              <a:solidFill>
                <a:srgbClr val="595959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>
                <a:solidFill>
                  <a:srgbClr val="595959"/>
                </a:solidFill>
              </a:rPr>
              <a:pPr/>
              <a:t>‹#›</a:t>
            </a:fld>
            <a:endParaRPr>
              <a:solidFill>
                <a:srgbClr val="595959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653667" y="600200"/>
            <a:ext cx="8490400" cy="545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>
                <a:solidFill>
                  <a:srgbClr val="595959"/>
                </a:solidFill>
              </a:rPr>
              <a:pPr/>
              <a:t>‹#›</a:t>
            </a:fld>
            <a:endParaRPr>
              <a:solidFill>
                <a:srgbClr val="595959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6096000" y="-167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endParaRPr sz="1867" kern="0">
              <a:solidFill>
                <a:srgbClr val="000000"/>
              </a:solidFill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600" cy="1976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600" cy="164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6000" cy="492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>
                <a:solidFill>
                  <a:srgbClr val="595959"/>
                </a:solidFill>
              </a:rPr>
              <a:pPr/>
              <a:t>‹#›</a:t>
            </a:fld>
            <a:endParaRPr>
              <a:solidFill>
                <a:srgbClr val="595959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415600" y="5640767"/>
            <a:ext cx="7998400" cy="80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30479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>
                <a:solidFill>
                  <a:srgbClr val="595959"/>
                </a:solidFill>
              </a:rPr>
              <a:pPr/>
              <a:t>‹#›</a:t>
            </a:fld>
            <a:endParaRPr>
              <a:solidFill>
                <a:srgbClr val="595959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415600" y="1474833"/>
            <a:ext cx="11360800" cy="2618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415600" y="4202967"/>
            <a:ext cx="11360800" cy="173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57189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 algn="ctr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algn="ctr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algn="ctr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algn="ctr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algn="ctr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ctr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ctr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ctr"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>
                <a:solidFill>
                  <a:srgbClr val="595959"/>
                </a:solidFill>
              </a:rPr>
              <a:pPr/>
              <a:t>‹#›</a:t>
            </a:fld>
            <a:endParaRPr>
              <a:solidFill>
                <a:srgbClr val="595959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9B98B-4EEF-5D48-9541-A38D9219C0A3}" type="datetimeFigureOut">
              <a:rPr lang="en-US" smtClean="0"/>
              <a:t>1/27/21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6BBAE-0B84-724C-860E-BDF79851ED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9751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>
                <a:solidFill>
                  <a:srgbClr val="595959"/>
                </a:solidFill>
              </a:rPr>
              <a:pPr/>
              <a:t>‹#›</a:t>
            </a:fld>
            <a:endParaRPr>
              <a:solidFill>
                <a:srgbClr val="595959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415611" y="992767"/>
            <a:ext cx="11360800" cy="2736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8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>
                <a:solidFill>
                  <a:srgbClr val="595959"/>
                </a:solidFill>
              </a:rPr>
              <a:pPr/>
              <a:t>‹#›</a:t>
            </a:fld>
            <a:endParaRPr>
              <a:solidFill>
                <a:srgbClr val="595959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8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>
                <a:solidFill>
                  <a:srgbClr val="595959"/>
                </a:solidFill>
              </a:rPr>
              <a:pPr/>
              <a:t>‹#›</a:t>
            </a:fld>
            <a:endParaRPr>
              <a:solidFill>
                <a:srgbClr val="595959"/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>
                <a:solidFill>
                  <a:srgbClr val="595959"/>
                </a:solidFill>
              </a:rPr>
              <a:pPr/>
              <a:t>‹#›</a:t>
            </a:fld>
            <a:endParaRPr>
              <a:solidFill>
                <a:srgbClr val="595959"/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2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2133"/>
              </a:spcBef>
              <a:spcAft>
                <a:spcPts val="2133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2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2133"/>
              </a:spcBef>
              <a:spcAft>
                <a:spcPts val="2133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>
                <a:solidFill>
                  <a:srgbClr val="595959"/>
                </a:solidFill>
              </a:rPr>
              <a:pPr/>
              <a:t>‹#›</a:t>
            </a:fld>
            <a:endParaRPr>
              <a:solidFill>
                <a:srgbClr val="595959"/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>
                <a:solidFill>
                  <a:srgbClr val="595959"/>
                </a:solidFill>
              </a:rPr>
              <a:pPr/>
              <a:t>‹#›</a:t>
            </a:fld>
            <a:endParaRPr>
              <a:solidFill>
                <a:srgbClr val="595959"/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653667" y="600200"/>
            <a:ext cx="8490400" cy="545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>
                <a:solidFill>
                  <a:srgbClr val="595959"/>
                </a:solidFill>
              </a:rPr>
              <a:pPr/>
              <a:t>‹#›</a:t>
            </a:fld>
            <a:endParaRPr>
              <a:solidFill>
                <a:srgbClr val="595959"/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6096000" y="-167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endParaRPr sz="1867" kern="0">
              <a:solidFill>
                <a:srgbClr val="000000"/>
              </a:solidFill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600" cy="1976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600" cy="164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6000" cy="492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>
                <a:solidFill>
                  <a:srgbClr val="595959"/>
                </a:solidFill>
              </a:rPr>
              <a:pPr/>
              <a:t>‹#›</a:t>
            </a:fld>
            <a:endParaRPr>
              <a:solidFill>
                <a:srgbClr val="595959"/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415600" y="5640767"/>
            <a:ext cx="7998400" cy="80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30479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>
                <a:solidFill>
                  <a:srgbClr val="595959"/>
                </a:solidFill>
              </a:rPr>
              <a:pPr/>
              <a:t>‹#›</a:t>
            </a:fld>
            <a:endParaRPr>
              <a:solidFill>
                <a:srgbClr val="595959"/>
              </a:solidFill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415600" y="1474833"/>
            <a:ext cx="11360800" cy="2618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415600" y="4202967"/>
            <a:ext cx="11360800" cy="173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57189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 algn="ctr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algn="ctr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algn="ctr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algn="ctr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algn="ctr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ctr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ctr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ctr"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>
                <a:solidFill>
                  <a:srgbClr val="595959"/>
                </a:solidFill>
              </a:rPr>
              <a:pPr/>
              <a:t>‹#›</a:t>
            </a:fld>
            <a:endParaRPr>
              <a:solidFill>
                <a:srgbClr val="595959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9B98B-4EEF-5D48-9541-A38D9219C0A3}" type="datetimeFigureOut">
              <a:rPr lang="en-US" smtClean="0"/>
              <a:t>1/27/21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6BBAE-0B84-724C-860E-BDF79851ED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70669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>
                <a:solidFill>
                  <a:srgbClr val="595959"/>
                </a:solidFill>
              </a:rPr>
              <a:pPr/>
              <a:t>‹#›</a:t>
            </a:fld>
            <a:endParaRPr>
              <a:solidFill>
                <a:srgbClr val="595959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9B98B-4EEF-5D48-9541-A38D9219C0A3}" type="datetimeFigureOut">
              <a:rPr lang="en-US" smtClean="0"/>
              <a:t>1/27/21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6BBAE-0B84-724C-860E-BDF79851ED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839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9B98B-4EEF-5D48-9541-A38D9219C0A3}" type="datetimeFigureOut">
              <a:rPr lang="en-US" smtClean="0"/>
              <a:t>1/27/21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6BBAE-0B84-724C-860E-BDF79851ED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4505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9B98B-4EEF-5D48-9541-A38D9219C0A3}" type="datetimeFigureOut">
              <a:rPr lang="en-US" smtClean="0"/>
              <a:t>1/27/21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6BBAE-0B84-724C-860E-BDF79851ED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53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9B98B-4EEF-5D48-9541-A38D9219C0A3}" type="datetimeFigureOut">
              <a:rPr lang="en-US" smtClean="0"/>
              <a:t>1/27/21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6BBAE-0B84-724C-860E-BDF79851ED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3441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9B98B-4EEF-5D48-9541-A38D9219C0A3}" type="datetimeFigureOut">
              <a:rPr lang="en-US" smtClean="0"/>
              <a:t>1/27/21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6BBAE-0B84-724C-860E-BDF79851ED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208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9B98B-4EEF-5D48-9541-A38D9219C0A3}" type="datetimeFigureOut">
              <a:rPr lang="en-US" smtClean="0"/>
              <a:t>1/27/21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6BBAE-0B84-724C-860E-BDF79851ED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027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5.xml"/><Relationship Id="rId6" Type="http://schemas.openxmlformats.org/officeDocument/2006/relationships/slideLayout" Target="../slideLayouts/slideLayout26.xml"/><Relationship Id="rId7" Type="http://schemas.openxmlformats.org/officeDocument/2006/relationships/slideLayout" Target="../slideLayouts/slideLayout27.xml"/><Relationship Id="rId8" Type="http://schemas.openxmlformats.org/officeDocument/2006/relationships/slideLayout" Target="../slideLayouts/slideLayout28.xml"/><Relationship Id="rId9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0.xml"/><Relationship Id="rId11" Type="http://schemas.openxmlformats.org/officeDocument/2006/relationships/theme" Target="../theme/theme3.xml"/><Relationship Id="rId1" Type="http://schemas.openxmlformats.org/officeDocument/2006/relationships/slideLayout" Target="../slideLayouts/slideLayout21.xml"/><Relationship Id="rId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C9B98B-4EEF-5D48-9541-A38D9219C0A3}" type="datetimeFigureOut">
              <a:rPr lang="en-US" smtClean="0"/>
              <a:t>1/27/21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56BBAE-0B84-724C-860E-BDF79851ED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708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333">
                <a:solidFill>
                  <a:schemeClr val="dk2"/>
                </a:solidFill>
              </a:defRPr>
            </a:lvl1pPr>
            <a:lvl2pPr lvl="1" algn="r">
              <a:buNone/>
              <a:defRPr sz="1333">
                <a:solidFill>
                  <a:schemeClr val="dk2"/>
                </a:solidFill>
              </a:defRPr>
            </a:lvl2pPr>
            <a:lvl3pPr lvl="2" algn="r">
              <a:buNone/>
              <a:defRPr sz="1333">
                <a:solidFill>
                  <a:schemeClr val="dk2"/>
                </a:solidFill>
              </a:defRPr>
            </a:lvl3pPr>
            <a:lvl4pPr lvl="3" algn="r">
              <a:buNone/>
              <a:defRPr sz="1333">
                <a:solidFill>
                  <a:schemeClr val="dk2"/>
                </a:solidFill>
              </a:defRPr>
            </a:lvl4pPr>
            <a:lvl5pPr lvl="4" algn="r">
              <a:buNone/>
              <a:defRPr sz="1333">
                <a:solidFill>
                  <a:schemeClr val="dk2"/>
                </a:solidFill>
              </a:defRPr>
            </a:lvl5pPr>
            <a:lvl6pPr lvl="5" algn="r">
              <a:buNone/>
              <a:defRPr sz="1333">
                <a:solidFill>
                  <a:schemeClr val="dk2"/>
                </a:solidFill>
              </a:defRPr>
            </a:lvl6pPr>
            <a:lvl7pPr lvl="6" algn="r">
              <a:buNone/>
              <a:defRPr sz="1333">
                <a:solidFill>
                  <a:schemeClr val="dk2"/>
                </a:solidFill>
              </a:defRPr>
            </a:lvl7pPr>
            <a:lvl8pPr lvl="7" algn="r">
              <a:buNone/>
              <a:defRPr sz="1333">
                <a:solidFill>
                  <a:schemeClr val="dk2"/>
                </a:solidFill>
              </a:defRPr>
            </a:lvl8pPr>
            <a:lvl9pPr lvl="8" algn="r">
              <a:buNone/>
              <a:defRPr sz="1333">
                <a:solidFill>
                  <a:schemeClr val="dk2"/>
                </a:solidFill>
              </a:defRPr>
            </a:lvl9pPr>
          </a:lstStyle>
          <a:p>
            <a:pPr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 kern="0">
                <a:solidFill>
                  <a:srgbClr val="595959"/>
                </a:solidFill>
                <a:ea typeface="Arial"/>
                <a:cs typeface="Arial"/>
                <a:sym typeface="Arial"/>
              </a:rPr>
              <a:pPr>
                <a:buClr>
                  <a:srgbClr val="000000"/>
                </a:buClr>
                <a:buFont typeface="Arial"/>
                <a:buNone/>
              </a:pPr>
              <a:t>‹#›</a:t>
            </a:fld>
            <a:endParaRPr kern="0">
              <a:solidFill>
                <a:srgbClr val="595959"/>
              </a:solidFill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65367841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</p:sldLayoutIdLst>
  <p:transition>
    <p:fade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333">
                <a:solidFill>
                  <a:schemeClr val="dk2"/>
                </a:solidFill>
              </a:defRPr>
            </a:lvl1pPr>
            <a:lvl2pPr lvl="1" algn="r">
              <a:buNone/>
              <a:defRPr sz="1333">
                <a:solidFill>
                  <a:schemeClr val="dk2"/>
                </a:solidFill>
              </a:defRPr>
            </a:lvl2pPr>
            <a:lvl3pPr lvl="2" algn="r">
              <a:buNone/>
              <a:defRPr sz="1333">
                <a:solidFill>
                  <a:schemeClr val="dk2"/>
                </a:solidFill>
              </a:defRPr>
            </a:lvl3pPr>
            <a:lvl4pPr lvl="3" algn="r">
              <a:buNone/>
              <a:defRPr sz="1333">
                <a:solidFill>
                  <a:schemeClr val="dk2"/>
                </a:solidFill>
              </a:defRPr>
            </a:lvl4pPr>
            <a:lvl5pPr lvl="4" algn="r">
              <a:buNone/>
              <a:defRPr sz="1333">
                <a:solidFill>
                  <a:schemeClr val="dk2"/>
                </a:solidFill>
              </a:defRPr>
            </a:lvl5pPr>
            <a:lvl6pPr lvl="5" algn="r">
              <a:buNone/>
              <a:defRPr sz="1333">
                <a:solidFill>
                  <a:schemeClr val="dk2"/>
                </a:solidFill>
              </a:defRPr>
            </a:lvl6pPr>
            <a:lvl7pPr lvl="6" algn="r">
              <a:buNone/>
              <a:defRPr sz="1333">
                <a:solidFill>
                  <a:schemeClr val="dk2"/>
                </a:solidFill>
              </a:defRPr>
            </a:lvl7pPr>
            <a:lvl8pPr lvl="7" algn="r">
              <a:buNone/>
              <a:defRPr sz="1333">
                <a:solidFill>
                  <a:schemeClr val="dk2"/>
                </a:solidFill>
              </a:defRPr>
            </a:lvl8pPr>
            <a:lvl9pPr lvl="8" algn="r">
              <a:buNone/>
              <a:defRPr sz="1333">
                <a:solidFill>
                  <a:schemeClr val="dk2"/>
                </a:solidFill>
              </a:defRPr>
            </a:lvl9pPr>
          </a:lstStyle>
          <a:p>
            <a:pPr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 kern="0">
                <a:solidFill>
                  <a:srgbClr val="595959"/>
                </a:solidFill>
                <a:ea typeface="Arial"/>
                <a:cs typeface="Arial"/>
                <a:sym typeface="Arial"/>
              </a:rPr>
              <a:pPr>
                <a:buClr>
                  <a:srgbClr val="000000"/>
                </a:buClr>
                <a:buFont typeface="Arial"/>
                <a:buNone/>
              </a:pPr>
              <a:t>‹#›</a:t>
            </a:fld>
            <a:endParaRPr kern="0">
              <a:solidFill>
                <a:srgbClr val="595959"/>
              </a:solidFill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0285188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</p:sldLayoutIdLst>
  <p:transition>
    <p:fade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47B8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/>
          <p:nvPr/>
        </p:nvSpPr>
        <p:spPr>
          <a:xfrm>
            <a:off x="-4600" y="6089833"/>
            <a:ext cx="12201200" cy="76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endParaRPr sz="1867" kern="0">
              <a:solidFill>
                <a:srgbClr val="000000"/>
              </a:solidFill>
              <a:ea typeface="Arial"/>
              <a:cs typeface="Arial"/>
              <a:sym typeface="Arial"/>
            </a:endParaRPr>
          </a:p>
        </p:txBody>
      </p:sp>
      <p:pic>
        <p:nvPicPr>
          <p:cNvPr id="55" name="Google Shape;5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3834" y="6280501"/>
            <a:ext cx="1023332" cy="412900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 txBox="1"/>
          <p:nvPr/>
        </p:nvSpPr>
        <p:spPr>
          <a:xfrm>
            <a:off x="9042433" y="6375200"/>
            <a:ext cx="3050800" cy="35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r">
              <a:buClr>
                <a:srgbClr val="000000"/>
              </a:buClr>
              <a:buFont typeface="Arial"/>
              <a:buNone/>
            </a:pPr>
            <a:r>
              <a:rPr lang="en-US" sz="933" kern="0" dirty="0" smtClean="0">
                <a:solidFill>
                  <a:srgbClr val="1A47B8"/>
                </a:solidFill>
                <a:ea typeface="Arial"/>
                <a:cs typeface="Arial"/>
                <a:sym typeface="Arial"/>
              </a:rPr>
              <a:t>February 1, 2021</a:t>
            </a:r>
            <a:endParaRPr sz="933" kern="0" dirty="0">
              <a:solidFill>
                <a:srgbClr val="1A47B8"/>
              </a:solidFill>
              <a:ea typeface="Arial"/>
              <a:cs typeface="Arial"/>
              <a:sym typeface="Arial"/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133" y="3252433"/>
            <a:ext cx="12192000" cy="67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>
              <a:buClr>
                <a:srgbClr val="000000"/>
              </a:buClr>
              <a:buSzPts val="1100"/>
              <a:buFont typeface="Arial"/>
              <a:buNone/>
            </a:pPr>
            <a:r>
              <a:rPr lang="en-US" sz="1867" kern="0" dirty="0" smtClean="0">
                <a:solidFill>
                  <a:schemeClr val="bg1"/>
                </a:solidFill>
                <a:ea typeface="Arial"/>
                <a:cs typeface="Arial"/>
                <a:sym typeface="Arial"/>
              </a:rPr>
              <a:t>Jonathan Ward</a:t>
            </a:r>
          </a:p>
          <a:p>
            <a:pPr algn="ctr">
              <a:buClr>
                <a:srgbClr val="000000"/>
              </a:buClr>
              <a:buSzPts val="1100"/>
              <a:buFont typeface="Arial"/>
              <a:buNone/>
            </a:pPr>
            <a:r>
              <a:rPr lang="en-US" sz="1333" kern="0" dirty="0" err="1" smtClean="0">
                <a:solidFill>
                  <a:schemeClr val="bg1"/>
                </a:solidFill>
                <a:ea typeface="Arial"/>
                <a:cs typeface="Arial"/>
                <a:sym typeface="Arial"/>
              </a:rPr>
              <a:t>Sr</a:t>
            </a:r>
            <a:r>
              <a:rPr lang="en-US" sz="1333" kern="0" dirty="0" smtClean="0">
                <a:solidFill>
                  <a:schemeClr val="bg1"/>
                </a:solidFill>
                <a:ea typeface="Arial"/>
                <a:cs typeface="Arial"/>
                <a:sym typeface="Arial"/>
              </a:rPr>
              <a:t> Editor </a:t>
            </a:r>
            <a:r>
              <a:rPr lang="mr-IN" sz="1333" kern="0" dirty="0" smtClean="0">
                <a:solidFill>
                  <a:schemeClr val="bg1"/>
                </a:solidFill>
                <a:ea typeface="Arial"/>
                <a:cs typeface="Arial"/>
                <a:sym typeface="Arial"/>
              </a:rPr>
              <a:t>–</a:t>
            </a:r>
            <a:r>
              <a:rPr lang="en-US" sz="1333" kern="0" dirty="0" smtClean="0">
                <a:solidFill>
                  <a:schemeClr val="bg1"/>
                </a:solidFill>
                <a:ea typeface="Arial"/>
                <a:cs typeface="Arial"/>
                <a:sym typeface="Arial"/>
              </a:rPr>
              <a:t> Getty Vocabulary Program</a:t>
            </a:r>
          </a:p>
          <a:p>
            <a:pPr algn="ctr">
              <a:buClr>
                <a:srgbClr val="000000"/>
              </a:buClr>
              <a:buSzPts val="1100"/>
              <a:buFont typeface="Arial"/>
              <a:buNone/>
            </a:pPr>
            <a:r>
              <a:rPr lang="en-US" sz="1333" kern="0" dirty="0" smtClean="0">
                <a:solidFill>
                  <a:schemeClr val="bg1"/>
                </a:solidFill>
                <a:ea typeface="Arial"/>
                <a:cs typeface="Arial"/>
                <a:sym typeface="Arial"/>
              </a:rPr>
              <a:t>Getty Research Institute</a:t>
            </a:r>
          </a:p>
        </p:txBody>
      </p:sp>
      <p:sp>
        <p:nvSpPr>
          <p:cNvPr id="58" name="Google Shape;58;p13"/>
          <p:cNvSpPr txBox="1"/>
          <p:nvPr/>
        </p:nvSpPr>
        <p:spPr>
          <a:xfrm>
            <a:off x="-98767" y="1411426"/>
            <a:ext cx="12192000" cy="12350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</a:rPr>
              <a:t>Getty Vocabularies</a:t>
            </a:r>
            <a:r>
              <a:rPr lang="en-US" sz="4000">
                <a:solidFill>
                  <a:schemeClr val="bg1"/>
                </a:solidFill>
              </a:rPr>
              <a:t>: </a:t>
            </a:r>
            <a:endParaRPr lang="en-US" sz="4000" smtClean="0">
              <a:solidFill>
                <a:schemeClr val="bg1"/>
              </a:solidFill>
            </a:endParaRPr>
          </a:p>
          <a:p>
            <a:pPr algn="ctr"/>
            <a:r>
              <a:rPr lang="en-US" sz="4000" dirty="0" smtClean="0">
                <a:solidFill>
                  <a:schemeClr val="bg1"/>
                </a:solidFill>
              </a:rPr>
              <a:t>Linked </a:t>
            </a:r>
            <a:r>
              <a:rPr lang="en-US" sz="4000" dirty="0">
                <a:solidFill>
                  <a:schemeClr val="bg1"/>
                </a:solidFill>
              </a:rPr>
              <a:t>Open Data, Troubleshooting and Maintenance</a:t>
            </a:r>
          </a:p>
        </p:txBody>
      </p:sp>
    </p:spTree>
    <p:extLst>
      <p:ext uri="{BB962C8B-B14F-4D97-AF65-F5344CB8AC3E}">
        <p14:creationId xmlns:p14="http://schemas.microsoft.com/office/powerpoint/2010/main" val="711633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126;p20"/>
          <p:cNvSpPr txBox="1">
            <a:spLocks/>
          </p:cNvSpPr>
          <p:nvPr/>
        </p:nvSpPr>
        <p:spPr>
          <a:xfrm>
            <a:off x="243834" y="456574"/>
            <a:ext cx="7957191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solidFill>
                  <a:srgbClr val="1A47B8"/>
                </a:solidFill>
              </a:rPr>
              <a:t>Troubleshooting and </a:t>
            </a:r>
            <a:r>
              <a:rPr lang="en-US" sz="2800" b="1" smtClean="0">
                <a:solidFill>
                  <a:srgbClr val="1A47B8"/>
                </a:solidFill>
              </a:rPr>
              <a:t>Error Reporting : Duplicates</a:t>
            </a:r>
            <a:endParaRPr lang="en" sz="2800" b="1" dirty="0">
              <a:solidFill>
                <a:srgbClr val="1A47B8"/>
              </a:solidFill>
            </a:endParaRPr>
          </a:p>
        </p:txBody>
      </p:sp>
      <p:pic>
        <p:nvPicPr>
          <p:cNvPr id="6" name="Google Shape;55;p1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43834" y="6280501"/>
            <a:ext cx="1023332" cy="4129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56;p13"/>
          <p:cNvSpPr txBox="1"/>
          <p:nvPr/>
        </p:nvSpPr>
        <p:spPr>
          <a:xfrm>
            <a:off x="9042433" y="6375200"/>
            <a:ext cx="3050800" cy="35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r">
              <a:buClr>
                <a:srgbClr val="000000"/>
              </a:buClr>
              <a:buFont typeface="Arial"/>
              <a:buNone/>
            </a:pPr>
            <a:r>
              <a:rPr lang="en-US" sz="933" kern="0" dirty="0" smtClean="0">
                <a:solidFill>
                  <a:srgbClr val="1A47B8"/>
                </a:solidFill>
                <a:ea typeface="Arial"/>
                <a:cs typeface="Arial"/>
                <a:sym typeface="Arial"/>
              </a:rPr>
              <a:t>February 1, 2021</a:t>
            </a:r>
            <a:endParaRPr sz="933" kern="0" dirty="0">
              <a:solidFill>
                <a:srgbClr val="1A47B8"/>
              </a:solidFill>
              <a:ea typeface="Arial"/>
              <a:cs typeface="Arial"/>
              <a:sym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69800" y="4799551"/>
            <a:ext cx="37719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Contact:</a:t>
            </a:r>
            <a:br>
              <a:rPr lang="en-US" sz="3200" dirty="0" smtClean="0"/>
            </a:br>
            <a:r>
              <a:rPr lang="en-US" sz="3200" dirty="0" err="1" smtClean="0"/>
              <a:t>vocab@getty.edu</a:t>
            </a:r>
            <a:endParaRPr lang="en-US" sz="32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9237" y="1709738"/>
            <a:ext cx="8597900" cy="2197100"/>
          </a:xfrm>
          <a:prstGeom prst="rect">
            <a:avLst/>
          </a:prstGeom>
        </p:spPr>
      </p:pic>
      <p:sp>
        <p:nvSpPr>
          <p:cNvPr id="8" name="Right Arrow 7"/>
          <p:cNvSpPr/>
          <p:nvPr/>
        </p:nvSpPr>
        <p:spPr>
          <a:xfrm rot="19620305">
            <a:off x="380597" y="2362422"/>
            <a:ext cx="978408" cy="209167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Arrow 12"/>
          <p:cNvSpPr/>
          <p:nvPr/>
        </p:nvSpPr>
        <p:spPr>
          <a:xfrm rot="2301725">
            <a:off x="389512" y="2949409"/>
            <a:ext cx="978408" cy="240906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684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126;p20"/>
          <p:cNvSpPr txBox="1">
            <a:spLocks/>
          </p:cNvSpPr>
          <p:nvPr/>
        </p:nvSpPr>
        <p:spPr>
          <a:xfrm>
            <a:off x="243834" y="456574"/>
            <a:ext cx="7871466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solidFill>
                  <a:srgbClr val="1A47B8"/>
                </a:solidFill>
              </a:rPr>
              <a:t>Troubleshooting and Error Reporting</a:t>
            </a:r>
            <a:r>
              <a:rPr lang="en-US" sz="2800" b="1" smtClean="0">
                <a:solidFill>
                  <a:srgbClr val="1A47B8"/>
                </a:solidFill>
              </a:rPr>
              <a:t>: AAT-specific</a:t>
            </a:r>
            <a:endParaRPr lang="en" sz="2800" b="1" dirty="0">
              <a:solidFill>
                <a:srgbClr val="1A47B8"/>
              </a:solidFill>
            </a:endParaRPr>
          </a:p>
        </p:txBody>
      </p:sp>
      <p:pic>
        <p:nvPicPr>
          <p:cNvPr id="6" name="Google Shape;55;p1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43834" y="6280501"/>
            <a:ext cx="1023332" cy="4129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56;p13"/>
          <p:cNvSpPr txBox="1"/>
          <p:nvPr/>
        </p:nvSpPr>
        <p:spPr>
          <a:xfrm>
            <a:off x="9042433" y="6375200"/>
            <a:ext cx="3050800" cy="35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r">
              <a:buClr>
                <a:srgbClr val="000000"/>
              </a:buClr>
              <a:buFont typeface="Arial"/>
              <a:buNone/>
            </a:pPr>
            <a:r>
              <a:rPr lang="en-US" sz="933" kern="0" dirty="0" smtClean="0">
                <a:solidFill>
                  <a:srgbClr val="1A47B8"/>
                </a:solidFill>
                <a:ea typeface="Arial"/>
                <a:cs typeface="Arial"/>
                <a:sym typeface="Arial"/>
              </a:rPr>
              <a:t>February 1, 2021</a:t>
            </a:r>
            <a:endParaRPr sz="933" kern="0" dirty="0">
              <a:solidFill>
                <a:srgbClr val="1A47B8"/>
              </a:solidFill>
              <a:ea typeface="Arial"/>
              <a:cs typeface="Arial"/>
              <a:sym typeface="Arial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267166" y="1530226"/>
            <a:ext cx="10430122" cy="30405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26709" indent="-223514">
              <a:lnSpc>
                <a:spcPct val="115000"/>
              </a:lnSpc>
              <a:buClr>
                <a:srgbClr val="000000"/>
              </a:buClr>
              <a:buSzPts val="1200"/>
              <a:buChar char="➔"/>
            </a:pPr>
            <a:r>
              <a:rPr lang="en-US" sz="2400" b="1" dirty="0" smtClean="0">
                <a:solidFill>
                  <a:srgbClr val="000000"/>
                </a:solidFill>
              </a:rPr>
              <a:t>AAT errors and fixes:</a:t>
            </a:r>
          </a:p>
          <a:p>
            <a:pPr marL="883909" lvl="1" indent="-223514">
              <a:lnSpc>
                <a:spcPct val="115000"/>
              </a:lnSpc>
              <a:buClr>
                <a:srgbClr val="000000"/>
              </a:buClr>
              <a:buSzPts val="1200"/>
              <a:buChar char="➔"/>
            </a:pPr>
            <a:r>
              <a:rPr lang="en-US" sz="2400" dirty="0" smtClean="0">
                <a:solidFill>
                  <a:srgbClr val="000000"/>
                </a:solidFill>
              </a:rPr>
              <a:t>Non-synonymous “used-for” terms</a:t>
            </a:r>
          </a:p>
          <a:p>
            <a:pPr marL="883909" lvl="1" indent="-223514">
              <a:lnSpc>
                <a:spcPct val="115000"/>
              </a:lnSpc>
              <a:buClr>
                <a:srgbClr val="000000"/>
              </a:buClr>
              <a:buSzPts val="1200"/>
              <a:buChar char="➔"/>
            </a:pPr>
            <a:r>
              <a:rPr lang="en-US" sz="2400" dirty="0" smtClean="0">
                <a:solidFill>
                  <a:srgbClr val="000000"/>
                </a:solidFill>
              </a:rPr>
              <a:t>De-coordination</a:t>
            </a:r>
          </a:p>
          <a:p>
            <a:pPr marL="883909" lvl="1" indent="-223514">
              <a:lnSpc>
                <a:spcPct val="115000"/>
              </a:lnSpc>
              <a:buClr>
                <a:srgbClr val="000000"/>
              </a:buClr>
              <a:buSzPts val="1200"/>
              <a:buChar char="➔"/>
            </a:pPr>
            <a:r>
              <a:rPr lang="en-US" sz="2400" dirty="0" smtClean="0">
                <a:solidFill>
                  <a:srgbClr val="000000"/>
                </a:solidFill>
              </a:rPr>
              <a:t>Hierarchical repositioning</a:t>
            </a:r>
          </a:p>
          <a:p>
            <a:pPr marL="883909" lvl="1" indent="-223514">
              <a:lnSpc>
                <a:spcPct val="115000"/>
              </a:lnSpc>
              <a:buClr>
                <a:srgbClr val="000000"/>
              </a:buClr>
              <a:buSzPts val="1200"/>
              <a:buChar char="➔"/>
            </a:pPr>
            <a:r>
              <a:rPr lang="en-US" sz="2400" dirty="0" smtClean="0">
                <a:solidFill>
                  <a:srgbClr val="000000"/>
                </a:solidFill>
              </a:rPr>
              <a:t>Correcting or removing ”guide terms”</a:t>
            </a:r>
          </a:p>
          <a:p>
            <a:pPr marL="883909" lvl="1" indent="-223514">
              <a:lnSpc>
                <a:spcPct val="115000"/>
              </a:lnSpc>
              <a:buClr>
                <a:srgbClr val="000000"/>
              </a:buClr>
              <a:buSzPts val="1200"/>
              <a:buChar char="➔"/>
            </a:pPr>
            <a:r>
              <a:rPr lang="en-US" sz="2400" dirty="0" smtClean="0">
                <a:solidFill>
                  <a:srgbClr val="000000"/>
                </a:solidFill>
              </a:rPr>
              <a:t>Scope note revision, expansion, correction</a:t>
            </a:r>
            <a:r>
              <a:rPr lang="en" sz="2400" b="1" dirty="0" smtClean="0">
                <a:solidFill>
                  <a:srgbClr val="000000"/>
                </a:solidFill>
              </a:rPr>
              <a:t/>
            </a:r>
            <a:br>
              <a:rPr lang="en" sz="2400" b="1" dirty="0" smtClean="0">
                <a:solidFill>
                  <a:srgbClr val="000000"/>
                </a:solidFill>
              </a:rPr>
            </a:b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869800" y="4799551"/>
            <a:ext cx="37719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Contact:</a:t>
            </a:r>
            <a:br>
              <a:rPr lang="en-US" sz="3200" dirty="0" smtClean="0"/>
            </a:br>
            <a:r>
              <a:rPr lang="en-US" sz="3200" dirty="0" err="1" smtClean="0"/>
              <a:t>vocab@getty.edu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449038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126;p20"/>
          <p:cNvSpPr txBox="1">
            <a:spLocks/>
          </p:cNvSpPr>
          <p:nvPr/>
        </p:nvSpPr>
        <p:spPr>
          <a:xfrm>
            <a:off x="243834" y="456574"/>
            <a:ext cx="7871466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solidFill>
                  <a:srgbClr val="1A47B8"/>
                </a:solidFill>
              </a:rPr>
              <a:t>Troubleshooting and Error Reporting: Ambiguity</a:t>
            </a:r>
            <a:endParaRPr lang="en" sz="2800" b="1" dirty="0">
              <a:solidFill>
                <a:srgbClr val="1A47B8"/>
              </a:solidFill>
            </a:endParaRPr>
          </a:p>
        </p:txBody>
      </p:sp>
      <p:pic>
        <p:nvPicPr>
          <p:cNvPr id="6" name="Google Shape;55;p1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43834" y="6280501"/>
            <a:ext cx="1023332" cy="4129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56;p13"/>
          <p:cNvSpPr txBox="1"/>
          <p:nvPr/>
        </p:nvSpPr>
        <p:spPr>
          <a:xfrm>
            <a:off x="9042433" y="6375200"/>
            <a:ext cx="3050800" cy="35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r">
              <a:buClr>
                <a:srgbClr val="000000"/>
              </a:buClr>
              <a:buFont typeface="Arial"/>
              <a:buNone/>
            </a:pPr>
            <a:r>
              <a:rPr lang="en-US" sz="933" kern="0" dirty="0" smtClean="0">
                <a:solidFill>
                  <a:srgbClr val="1A47B8"/>
                </a:solidFill>
                <a:ea typeface="Arial"/>
                <a:cs typeface="Arial"/>
                <a:sym typeface="Arial"/>
              </a:rPr>
              <a:t>February 1, 2021</a:t>
            </a:r>
            <a:endParaRPr sz="933" kern="0" dirty="0">
              <a:solidFill>
                <a:srgbClr val="1A47B8"/>
              </a:solidFill>
              <a:ea typeface="Arial"/>
              <a:cs typeface="Arial"/>
              <a:sym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69800" y="4799551"/>
            <a:ext cx="37719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Contact:</a:t>
            </a:r>
            <a:br>
              <a:rPr lang="en-US" sz="3200" dirty="0" smtClean="0"/>
            </a:br>
            <a:r>
              <a:rPr lang="en-US" sz="3200" dirty="0" err="1" smtClean="0"/>
              <a:t>vocab@getty.edu</a:t>
            </a:r>
            <a:endParaRPr lang="en-US" sz="32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00" y="1374038"/>
            <a:ext cx="4737100" cy="17907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3300" y="3449637"/>
            <a:ext cx="9918700" cy="1473200"/>
          </a:xfrm>
          <a:prstGeom prst="rect">
            <a:avLst/>
          </a:prstGeom>
        </p:spPr>
      </p:pic>
      <p:sp>
        <p:nvSpPr>
          <p:cNvPr id="4" name="Multiply 3"/>
          <p:cNvSpPr/>
          <p:nvPr/>
        </p:nvSpPr>
        <p:spPr>
          <a:xfrm>
            <a:off x="5229225" y="2178898"/>
            <a:ext cx="914400" cy="914400"/>
          </a:xfrm>
          <a:prstGeom prst="mathMultiply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1062440" y="4395819"/>
            <a:ext cx="1380722" cy="15588"/>
          </a:xfrm>
          <a:prstGeom prst="straightConnector1">
            <a:avLst/>
          </a:prstGeom>
          <a:ln w="1270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6152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67166" y="2071658"/>
            <a:ext cx="8657112" cy="24637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26709" indent="-223514">
              <a:lnSpc>
                <a:spcPct val="115000"/>
              </a:lnSpc>
              <a:buClr>
                <a:srgbClr val="000000"/>
              </a:buClr>
              <a:buSzPts val="1200"/>
              <a:buChar char="➔"/>
            </a:pPr>
            <a:r>
              <a:rPr lang="en-US" sz="2400" b="1" dirty="0" err="1" smtClean="0">
                <a:solidFill>
                  <a:srgbClr val="000000"/>
                </a:solidFill>
              </a:rPr>
              <a:t>OpenRefine</a:t>
            </a:r>
            <a:r>
              <a:rPr lang="en-US" sz="2400" b="1" dirty="0" smtClean="0">
                <a:solidFill>
                  <a:srgbClr val="000000"/>
                </a:solidFill>
              </a:rPr>
              <a:t> Reconciliation Service</a:t>
            </a:r>
          </a:p>
          <a:p>
            <a:pPr marL="883909" lvl="1" indent="-223514">
              <a:lnSpc>
                <a:spcPct val="115000"/>
              </a:lnSpc>
              <a:buClr>
                <a:srgbClr val="000000"/>
              </a:buClr>
              <a:buSzPts val="1200"/>
              <a:buChar char="➔"/>
            </a:pPr>
            <a:r>
              <a:rPr lang="en-US" sz="2000" b="1" dirty="0" smtClean="0">
                <a:solidFill>
                  <a:srgbClr val="000000"/>
                </a:solidFill>
              </a:rPr>
              <a:t>Align data; prepare data for contribution</a:t>
            </a:r>
          </a:p>
          <a:p>
            <a:pPr marL="426709" indent="-223514">
              <a:lnSpc>
                <a:spcPct val="115000"/>
              </a:lnSpc>
              <a:buClr>
                <a:srgbClr val="000000"/>
              </a:buClr>
              <a:buSzPts val="1200"/>
              <a:buChar char="➔"/>
            </a:pPr>
            <a:r>
              <a:rPr lang="en-US" sz="2400" b="1" dirty="0" smtClean="0">
                <a:solidFill>
                  <a:srgbClr val="000000"/>
                </a:solidFill>
              </a:rPr>
              <a:t>Online contribution </a:t>
            </a:r>
            <a:r>
              <a:rPr lang="en-US" sz="2400" b="1" dirty="0" err="1" smtClean="0">
                <a:solidFill>
                  <a:srgbClr val="000000"/>
                </a:solidFill>
              </a:rPr>
              <a:t>webform</a:t>
            </a:r>
            <a:endParaRPr lang="en-US" sz="2400" b="1" dirty="0" smtClean="0">
              <a:solidFill>
                <a:srgbClr val="000000"/>
              </a:solidFill>
            </a:endParaRPr>
          </a:p>
          <a:p>
            <a:pPr marL="426709" indent="-223514">
              <a:lnSpc>
                <a:spcPct val="115000"/>
              </a:lnSpc>
              <a:buClr>
                <a:srgbClr val="000000"/>
              </a:buClr>
              <a:buSzPts val="1200"/>
              <a:buChar char="➔"/>
            </a:pPr>
            <a:r>
              <a:rPr lang="en-US" sz="2400" b="1" dirty="0" smtClean="0">
                <a:solidFill>
                  <a:srgbClr val="000000"/>
                </a:solidFill>
              </a:rPr>
              <a:t>New click-through license agreement</a:t>
            </a:r>
          </a:p>
          <a:p>
            <a:pPr marL="426709" indent="-223514">
              <a:lnSpc>
                <a:spcPct val="115000"/>
              </a:lnSpc>
              <a:buClr>
                <a:srgbClr val="000000"/>
              </a:buClr>
              <a:buSzPts val="1200"/>
              <a:buChar char="➔"/>
            </a:pPr>
            <a:r>
              <a:rPr lang="en-US" sz="2400" b="1" dirty="0" smtClean="0">
                <a:solidFill>
                  <a:srgbClr val="000000"/>
                </a:solidFill>
              </a:rPr>
              <a:t>Spreadsheet for contributors in development</a:t>
            </a:r>
            <a:r>
              <a:rPr lang="en" sz="2000" b="1" dirty="0" smtClean="0">
                <a:solidFill>
                  <a:srgbClr val="000000"/>
                </a:solidFill>
              </a:rPr>
              <a:t/>
            </a:r>
            <a:br>
              <a:rPr lang="en" sz="2000" b="1" dirty="0" smtClean="0">
                <a:solidFill>
                  <a:srgbClr val="000000"/>
                </a:solidFill>
              </a:rPr>
            </a:br>
            <a:endParaRPr lang="en-US" dirty="0"/>
          </a:p>
        </p:txBody>
      </p:sp>
      <p:sp>
        <p:nvSpPr>
          <p:cNvPr id="5" name="Google Shape;126;p20"/>
          <p:cNvSpPr txBox="1">
            <a:spLocks/>
          </p:cNvSpPr>
          <p:nvPr/>
        </p:nvSpPr>
        <p:spPr>
          <a:xfrm>
            <a:off x="-1929184" y="867758"/>
            <a:ext cx="121920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solidFill>
                  <a:srgbClr val="1A47B8"/>
                </a:solidFill>
              </a:rPr>
              <a:t>Contributing to the Getty Vocabularies</a:t>
            </a:r>
            <a:endParaRPr lang="en" sz="2800" b="1" dirty="0">
              <a:solidFill>
                <a:srgbClr val="1A47B8"/>
              </a:solidFill>
            </a:endParaRPr>
          </a:p>
        </p:txBody>
      </p:sp>
      <p:pic>
        <p:nvPicPr>
          <p:cNvPr id="6" name="Google Shape;55;p1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43834" y="6280501"/>
            <a:ext cx="1023332" cy="4129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56;p13"/>
          <p:cNvSpPr txBox="1"/>
          <p:nvPr/>
        </p:nvSpPr>
        <p:spPr>
          <a:xfrm>
            <a:off x="9042433" y="6375200"/>
            <a:ext cx="3050800" cy="35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r">
              <a:buClr>
                <a:srgbClr val="000000"/>
              </a:buClr>
              <a:buFont typeface="Arial"/>
              <a:buNone/>
            </a:pPr>
            <a:r>
              <a:rPr lang="en-US" sz="933" kern="0" dirty="0" smtClean="0">
                <a:solidFill>
                  <a:srgbClr val="1A47B8"/>
                </a:solidFill>
                <a:ea typeface="Arial"/>
                <a:cs typeface="Arial"/>
                <a:sym typeface="Arial"/>
              </a:rPr>
              <a:t>February 1, 2021</a:t>
            </a:r>
            <a:endParaRPr sz="933" kern="0" dirty="0">
              <a:solidFill>
                <a:srgbClr val="1A47B8"/>
              </a:solidFill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624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47B8"/>
        </a:solidFill>
        <a:effectLst/>
      </p:bgPr>
    </p:bg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4"/>
          <p:cNvSpPr txBox="1"/>
          <p:nvPr/>
        </p:nvSpPr>
        <p:spPr>
          <a:xfrm>
            <a:off x="0" y="2469033"/>
            <a:ext cx="12192000" cy="70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r>
              <a:rPr lang="en" sz="3200" b="1" kern="0">
                <a:solidFill>
                  <a:srgbClr val="FFFFFF"/>
                </a:solidFill>
                <a:ea typeface="Arial"/>
                <a:cs typeface="Arial"/>
                <a:sym typeface="Arial"/>
              </a:rPr>
              <a:t>Thank you.</a:t>
            </a:r>
            <a:endParaRPr sz="3200" kern="0">
              <a:solidFill>
                <a:srgbClr val="FFFFFF"/>
              </a:solidFill>
              <a:ea typeface="Arial"/>
              <a:cs typeface="Arial"/>
              <a:sym typeface="Arial"/>
            </a:endParaRPr>
          </a:p>
        </p:txBody>
      </p:sp>
      <p:pic>
        <p:nvPicPr>
          <p:cNvPr id="169" name="Google Shape;169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3840" y="6278880"/>
            <a:ext cx="1024128" cy="414528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p24"/>
          <p:cNvSpPr txBox="1"/>
          <p:nvPr/>
        </p:nvSpPr>
        <p:spPr>
          <a:xfrm>
            <a:off x="133" y="3252433"/>
            <a:ext cx="12191867" cy="14767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>
              <a:buClr>
                <a:srgbClr val="000000"/>
              </a:buClr>
              <a:buSzPts val="1100"/>
              <a:buFont typeface="Arial"/>
              <a:buNone/>
            </a:pPr>
            <a:r>
              <a:rPr lang="en-US" kern="0" dirty="0" smtClean="0">
                <a:solidFill>
                  <a:srgbClr val="FFFFFF"/>
                </a:solidFill>
                <a:ea typeface="Arial"/>
                <a:cs typeface="Arial"/>
                <a:sym typeface="Arial"/>
              </a:rPr>
              <a:t>Jonathan Ward</a:t>
            </a:r>
            <a:endParaRPr kern="0" dirty="0">
              <a:solidFill>
                <a:srgbClr val="FFFFFF"/>
              </a:solidFill>
              <a:ea typeface="Arial"/>
              <a:cs typeface="Arial"/>
              <a:sym typeface="Arial"/>
            </a:endParaRPr>
          </a:p>
          <a:p>
            <a:pPr algn="ctr">
              <a:buClr>
                <a:srgbClr val="000000"/>
              </a:buClr>
              <a:buSzPts val="1100"/>
              <a:buFont typeface="Arial"/>
              <a:buNone/>
            </a:pPr>
            <a:r>
              <a:rPr lang="en-US" kern="0" dirty="0" err="1" smtClean="0">
                <a:solidFill>
                  <a:srgbClr val="FFFFFF"/>
                </a:solidFill>
                <a:ea typeface="Arial"/>
                <a:cs typeface="Arial"/>
                <a:sym typeface="Arial"/>
              </a:rPr>
              <a:t>Sr</a:t>
            </a:r>
            <a:r>
              <a:rPr lang="en-US" kern="0" dirty="0" smtClean="0">
                <a:solidFill>
                  <a:srgbClr val="FFFFFF"/>
                </a:solidFill>
                <a:ea typeface="Arial"/>
                <a:cs typeface="Arial"/>
                <a:sym typeface="Arial"/>
              </a:rPr>
              <a:t> Editor </a:t>
            </a:r>
            <a:r>
              <a:rPr lang="mr-IN" kern="0" dirty="0" smtClean="0">
                <a:solidFill>
                  <a:srgbClr val="FFFFFF"/>
                </a:solidFill>
                <a:ea typeface="Arial"/>
                <a:cs typeface="Arial"/>
                <a:sym typeface="Arial"/>
              </a:rPr>
              <a:t>–</a:t>
            </a:r>
            <a:r>
              <a:rPr lang="en-US" kern="0" dirty="0" smtClean="0">
                <a:solidFill>
                  <a:srgbClr val="FFFFFF"/>
                </a:solidFill>
                <a:ea typeface="Arial"/>
                <a:cs typeface="Arial"/>
                <a:sym typeface="Arial"/>
              </a:rPr>
              <a:t> Getty Vocabulary Program</a:t>
            </a:r>
          </a:p>
          <a:p>
            <a:pPr algn="ctr">
              <a:buClr>
                <a:srgbClr val="000000"/>
              </a:buClr>
              <a:buSzPts val="1100"/>
              <a:buFont typeface="Arial"/>
              <a:buNone/>
            </a:pPr>
            <a:r>
              <a:rPr lang="en-US" kern="0" dirty="0" smtClean="0">
                <a:solidFill>
                  <a:srgbClr val="FFFFFF"/>
                </a:solidFill>
                <a:ea typeface="Arial"/>
                <a:cs typeface="Arial"/>
                <a:sym typeface="Arial"/>
              </a:rPr>
              <a:t>Getty Research Institute</a:t>
            </a:r>
          </a:p>
          <a:p>
            <a:pPr algn="ctr">
              <a:buClr>
                <a:srgbClr val="000000"/>
              </a:buClr>
              <a:buSzPts val="1100"/>
              <a:buFont typeface="Arial"/>
              <a:buNone/>
            </a:pPr>
            <a:r>
              <a:rPr lang="en-US" kern="0" dirty="0" err="1" smtClean="0">
                <a:solidFill>
                  <a:srgbClr val="FFFFFF"/>
                </a:solidFill>
                <a:ea typeface="Arial"/>
                <a:cs typeface="Arial"/>
                <a:sym typeface="Arial"/>
              </a:rPr>
              <a:t>jward@getty.edu</a:t>
            </a:r>
            <a:endParaRPr kern="0" dirty="0">
              <a:solidFill>
                <a:srgbClr val="000000"/>
              </a:solidFill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34936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14203" y="1743045"/>
            <a:ext cx="8657112" cy="2569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26709" indent="-223514">
              <a:lnSpc>
                <a:spcPct val="115000"/>
              </a:lnSpc>
              <a:buClr>
                <a:srgbClr val="000000"/>
              </a:buClr>
              <a:buSzPts val="1200"/>
              <a:buChar char="➔"/>
            </a:pPr>
            <a:r>
              <a:rPr lang="en-US" sz="2400" b="1" dirty="0" smtClean="0">
                <a:solidFill>
                  <a:srgbClr val="000000"/>
                </a:solidFill>
              </a:rPr>
              <a:t>Open Content Initiative and the GRI Portal</a:t>
            </a:r>
            <a:endParaRPr lang="en-US" sz="2400" dirty="0">
              <a:solidFill>
                <a:srgbClr val="000000"/>
              </a:solidFill>
            </a:endParaRPr>
          </a:p>
          <a:p>
            <a:pPr marL="426709" indent="-223514">
              <a:lnSpc>
                <a:spcPct val="115000"/>
              </a:lnSpc>
              <a:buClr>
                <a:srgbClr val="000000"/>
              </a:buClr>
              <a:buSzPts val="1200"/>
              <a:buChar char="➔"/>
            </a:pPr>
            <a:r>
              <a:rPr lang="en-US" sz="2400" b="1" dirty="0" smtClean="0">
                <a:solidFill>
                  <a:srgbClr val="000000"/>
                </a:solidFill>
              </a:rPr>
              <a:t>Concepts are from scholarly and trusted sources</a:t>
            </a:r>
          </a:p>
          <a:p>
            <a:pPr marL="426709" indent="-223514">
              <a:lnSpc>
                <a:spcPct val="115000"/>
              </a:lnSpc>
              <a:buClr>
                <a:srgbClr val="000000"/>
              </a:buClr>
              <a:buSzPts val="1200"/>
              <a:buChar char="➔"/>
            </a:pPr>
            <a:r>
              <a:rPr lang="en-US" sz="2400" b="1" dirty="0" smtClean="0">
                <a:solidFill>
                  <a:srgbClr val="000000"/>
                </a:solidFill>
              </a:rPr>
              <a:t>All concepts and terms have unique identifiers</a:t>
            </a:r>
          </a:p>
          <a:p>
            <a:pPr marL="426709" indent="-223514">
              <a:lnSpc>
                <a:spcPct val="115000"/>
              </a:lnSpc>
              <a:buClr>
                <a:srgbClr val="000000"/>
              </a:buClr>
              <a:buSzPts val="1200"/>
              <a:buChar char="➔"/>
            </a:pPr>
            <a:r>
              <a:rPr lang="en-US" sz="2400" b="1" dirty="0" smtClean="0">
                <a:solidFill>
                  <a:srgbClr val="000000"/>
                </a:solidFill>
              </a:rPr>
              <a:t>Vocabularies share a core data structure</a:t>
            </a:r>
          </a:p>
          <a:p>
            <a:pPr marL="426709" indent="-223514">
              <a:lnSpc>
                <a:spcPct val="115000"/>
              </a:lnSpc>
              <a:buClr>
                <a:srgbClr val="000000"/>
              </a:buClr>
              <a:buSzPts val="1200"/>
              <a:buChar char="➔"/>
            </a:pPr>
            <a:r>
              <a:rPr lang="en-US" sz="2400" b="1" dirty="0" smtClean="0">
                <a:solidFill>
                  <a:srgbClr val="000000"/>
                </a:solidFill>
              </a:rPr>
              <a:t>Vocabularies are linked to each other through core fields</a:t>
            </a:r>
            <a:r>
              <a:rPr lang="en" sz="2000" b="1" dirty="0" smtClean="0">
                <a:solidFill>
                  <a:srgbClr val="000000"/>
                </a:solidFill>
              </a:rPr>
              <a:t/>
            </a:r>
            <a:br>
              <a:rPr lang="en" sz="2000" b="1" dirty="0" smtClean="0">
                <a:solidFill>
                  <a:srgbClr val="000000"/>
                </a:solidFill>
              </a:rPr>
            </a:br>
            <a:endParaRPr lang="en-US" dirty="0"/>
          </a:p>
        </p:txBody>
      </p:sp>
      <p:sp>
        <p:nvSpPr>
          <p:cNvPr id="5" name="Google Shape;126;p20"/>
          <p:cNvSpPr txBox="1">
            <a:spLocks/>
          </p:cNvSpPr>
          <p:nvPr/>
        </p:nvSpPr>
        <p:spPr>
          <a:xfrm>
            <a:off x="-1686296" y="939195"/>
            <a:ext cx="121920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solidFill>
                  <a:srgbClr val="1A47B8"/>
                </a:solidFill>
              </a:rPr>
              <a:t>The Getty Vocabularies and Linked Open Data</a:t>
            </a:r>
            <a:endParaRPr lang="en" sz="2800" b="1" dirty="0">
              <a:solidFill>
                <a:srgbClr val="1A47B8"/>
              </a:solidFill>
            </a:endParaRPr>
          </a:p>
        </p:txBody>
      </p:sp>
      <p:pic>
        <p:nvPicPr>
          <p:cNvPr id="6" name="Google Shape;55;p1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43834" y="6280501"/>
            <a:ext cx="1023332" cy="4129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56;p13"/>
          <p:cNvSpPr txBox="1"/>
          <p:nvPr/>
        </p:nvSpPr>
        <p:spPr>
          <a:xfrm>
            <a:off x="9042433" y="6375200"/>
            <a:ext cx="3050800" cy="35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r">
              <a:buClr>
                <a:srgbClr val="000000"/>
              </a:buClr>
              <a:buFont typeface="Arial"/>
              <a:buNone/>
            </a:pPr>
            <a:r>
              <a:rPr lang="en-US" sz="933" kern="0" dirty="0" smtClean="0">
                <a:solidFill>
                  <a:srgbClr val="1A47B8"/>
                </a:solidFill>
                <a:ea typeface="Arial"/>
                <a:cs typeface="Arial"/>
                <a:sym typeface="Arial"/>
              </a:rPr>
              <a:t>February 1, 2021</a:t>
            </a:r>
            <a:endParaRPr sz="933" kern="0" dirty="0">
              <a:solidFill>
                <a:srgbClr val="1A47B8"/>
              </a:solidFill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06207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250015" y="1470270"/>
            <a:ext cx="4526973" cy="5082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26709" indent="-223514">
              <a:lnSpc>
                <a:spcPct val="115000"/>
              </a:lnSpc>
              <a:buClr>
                <a:srgbClr val="000000"/>
              </a:buClr>
              <a:buSzPts val="1200"/>
              <a:buChar char="➔"/>
            </a:pPr>
            <a:r>
              <a:rPr lang="en-US" sz="2400" b="1" dirty="0" smtClean="0">
                <a:solidFill>
                  <a:srgbClr val="000000"/>
                </a:solidFill>
              </a:rPr>
              <a:t>Key analysis by Dr. Marcia Zeng (Kent State University)</a:t>
            </a:r>
            <a:br>
              <a:rPr lang="en-US" sz="2400" b="1" dirty="0" smtClean="0">
                <a:solidFill>
                  <a:srgbClr val="000000"/>
                </a:solidFill>
              </a:rPr>
            </a:br>
            <a:endParaRPr lang="en-US" sz="2400" b="1" dirty="0" smtClean="0">
              <a:solidFill>
                <a:srgbClr val="000000"/>
              </a:solidFill>
            </a:endParaRPr>
          </a:p>
          <a:p>
            <a:pPr marL="426709" indent="-223514">
              <a:lnSpc>
                <a:spcPct val="115000"/>
              </a:lnSpc>
              <a:buClr>
                <a:srgbClr val="000000"/>
              </a:buClr>
              <a:buSzPts val="1200"/>
              <a:buChar char="➔"/>
            </a:pPr>
            <a:r>
              <a:rPr lang="en-US" sz="2400" b="1" dirty="0" smtClean="0">
                <a:solidFill>
                  <a:srgbClr val="000000"/>
                </a:solidFill>
              </a:rPr>
              <a:t>Outside vendor hired (</a:t>
            </a:r>
            <a:r>
              <a:rPr lang="en-US" sz="2400" b="1" dirty="0" err="1" smtClean="0">
                <a:solidFill>
                  <a:srgbClr val="000000"/>
                </a:solidFill>
              </a:rPr>
              <a:t>Ontotext</a:t>
            </a:r>
            <a:r>
              <a:rPr lang="en-US" sz="2400" b="1" dirty="0" smtClean="0">
                <a:solidFill>
                  <a:srgbClr val="000000"/>
                </a:solidFill>
              </a:rPr>
              <a:t>); funding provided</a:t>
            </a:r>
            <a:br>
              <a:rPr lang="en-US" sz="2400" b="1" dirty="0" smtClean="0">
                <a:solidFill>
                  <a:srgbClr val="000000"/>
                </a:solidFill>
              </a:rPr>
            </a:br>
            <a:endParaRPr lang="en-US" sz="2400" b="1" dirty="0" smtClean="0">
              <a:solidFill>
                <a:srgbClr val="000000"/>
              </a:solidFill>
            </a:endParaRPr>
          </a:p>
          <a:p>
            <a:pPr marL="426709" indent="-223514">
              <a:lnSpc>
                <a:spcPct val="115000"/>
              </a:lnSpc>
              <a:buClr>
                <a:srgbClr val="000000"/>
              </a:buClr>
              <a:buSzPts val="1200"/>
              <a:buChar char="➔"/>
            </a:pPr>
            <a:r>
              <a:rPr lang="en-US" sz="2400" b="1" dirty="0" smtClean="0">
                <a:solidFill>
                  <a:srgbClr val="000000"/>
                </a:solidFill>
              </a:rPr>
              <a:t>AAT released in 2014</a:t>
            </a:r>
            <a:br>
              <a:rPr lang="en-US" sz="2400" b="1" dirty="0" smtClean="0">
                <a:solidFill>
                  <a:srgbClr val="000000"/>
                </a:solidFill>
              </a:rPr>
            </a:br>
            <a:endParaRPr lang="en-US" sz="2400" b="1" dirty="0" smtClean="0">
              <a:solidFill>
                <a:srgbClr val="000000"/>
              </a:solidFill>
            </a:endParaRPr>
          </a:p>
          <a:p>
            <a:pPr marL="426709" indent="-223514">
              <a:lnSpc>
                <a:spcPct val="115000"/>
              </a:lnSpc>
              <a:buClr>
                <a:srgbClr val="000000"/>
              </a:buClr>
              <a:buSzPts val="1200"/>
              <a:buChar char="➔"/>
            </a:pPr>
            <a:r>
              <a:rPr lang="en-US" sz="2400" b="1" dirty="0" smtClean="0">
                <a:solidFill>
                  <a:srgbClr val="000000"/>
                </a:solidFill>
              </a:rPr>
              <a:t>First implementation was SKOS-based and used numerous ontologies:</a:t>
            </a:r>
            <a:r>
              <a:rPr lang="en" sz="2000" b="1" dirty="0" smtClean="0">
                <a:solidFill>
                  <a:srgbClr val="000000"/>
                </a:solidFill>
              </a:rPr>
              <a:t/>
            </a:r>
            <a:br>
              <a:rPr lang="en" sz="2000" b="1" dirty="0" smtClean="0">
                <a:solidFill>
                  <a:srgbClr val="000000"/>
                </a:solidFill>
              </a:rPr>
            </a:br>
            <a:endParaRPr lang="en-US" dirty="0"/>
          </a:p>
        </p:txBody>
      </p:sp>
      <p:sp>
        <p:nvSpPr>
          <p:cNvPr id="5" name="Google Shape;126;p20"/>
          <p:cNvSpPr txBox="1">
            <a:spLocks/>
          </p:cNvSpPr>
          <p:nvPr/>
        </p:nvSpPr>
        <p:spPr>
          <a:xfrm>
            <a:off x="6250015" y="453420"/>
            <a:ext cx="4243759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 smtClean="0">
                <a:solidFill>
                  <a:srgbClr val="1A47B8"/>
                </a:solidFill>
              </a:rPr>
              <a:t>The Getty Vocabularies and Linked Open Data</a:t>
            </a:r>
            <a:endParaRPr lang="en" sz="2800" b="1" dirty="0">
              <a:solidFill>
                <a:srgbClr val="1A47B8"/>
              </a:solidFill>
            </a:endParaRPr>
          </a:p>
        </p:txBody>
      </p:sp>
      <p:pic>
        <p:nvPicPr>
          <p:cNvPr id="6" name="Google Shape;114;p19"/>
          <p:cNvPicPr preferRelativeResize="0"/>
          <p:nvPr/>
        </p:nvPicPr>
        <p:blipFill rotWithShape="1">
          <a:blip r:embed="rId2">
            <a:alphaModFix/>
          </a:blip>
          <a:srcRect l="19800" r="4014" b="39113"/>
          <a:stretch/>
        </p:blipFill>
        <p:spPr>
          <a:xfrm>
            <a:off x="0" y="0"/>
            <a:ext cx="57212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115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3840" y="6278880"/>
            <a:ext cx="1024128" cy="41452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56;p13"/>
          <p:cNvSpPr txBox="1"/>
          <p:nvPr/>
        </p:nvSpPr>
        <p:spPr>
          <a:xfrm>
            <a:off x="9042433" y="6375200"/>
            <a:ext cx="3050800" cy="35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r">
              <a:buClr>
                <a:srgbClr val="000000"/>
              </a:buClr>
              <a:buFont typeface="Arial"/>
              <a:buNone/>
            </a:pPr>
            <a:r>
              <a:rPr lang="en-US" sz="933" kern="0" dirty="0" smtClean="0">
                <a:solidFill>
                  <a:srgbClr val="1A47B8"/>
                </a:solidFill>
                <a:ea typeface="Arial"/>
                <a:cs typeface="Arial"/>
                <a:sym typeface="Arial"/>
              </a:rPr>
              <a:t>February 1, 2021</a:t>
            </a:r>
            <a:endParaRPr sz="933" kern="0" dirty="0">
              <a:solidFill>
                <a:srgbClr val="1A47B8"/>
              </a:solidFill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67961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71353" y="1639191"/>
            <a:ext cx="8150431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en-US" b="1" u="sng" dirty="0" smtClean="0"/>
              <a:t>Ontologies used:</a:t>
            </a:r>
          </a:p>
          <a:p>
            <a:pPr>
              <a:spcBef>
                <a:spcPts val="1200"/>
              </a:spcBef>
            </a:pPr>
            <a:r>
              <a:rPr lang="en-US" b="1" dirty="0" smtClean="0"/>
              <a:t>Thesaurus information:</a:t>
            </a:r>
            <a:r>
              <a:rPr lang="en-US" dirty="0" smtClean="0"/>
              <a:t> SKOS, SKOSXL, ISO 25964 </a:t>
            </a:r>
          </a:p>
          <a:p>
            <a:pPr>
              <a:spcBef>
                <a:spcPts val="1200"/>
              </a:spcBef>
            </a:pPr>
            <a:r>
              <a:rPr lang="en-US" b="1" dirty="0" smtClean="0"/>
              <a:t>Common properties:</a:t>
            </a:r>
            <a:r>
              <a:rPr lang="en-US" dirty="0" smtClean="0"/>
              <a:t> Dublin Core (DC), Dublin Core Terms (DCT)</a:t>
            </a:r>
          </a:p>
          <a:p>
            <a:pPr>
              <a:spcBef>
                <a:spcPts val="1200"/>
              </a:spcBef>
            </a:pPr>
            <a:r>
              <a:rPr lang="en-US" b="1" dirty="0" smtClean="0"/>
              <a:t>Sources and contributors:</a:t>
            </a:r>
            <a:r>
              <a:rPr lang="en-US" dirty="0" smtClean="0"/>
              <a:t> Bibliographic Ontology (BIBO), Friends of a Friend (FOAF)</a:t>
            </a:r>
          </a:p>
          <a:p>
            <a:pPr>
              <a:spcBef>
                <a:spcPts val="1200"/>
              </a:spcBef>
            </a:pPr>
            <a:r>
              <a:rPr lang="en-US" b="1" dirty="0" smtClean="0"/>
              <a:t>Geographic information:</a:t>
            </a:r>
            <a:r>
              <a:rPr lang="en-US" dirty="0" smtClean="0"/>
              <a:t> W3C Geo Ontology (WGS)</a:t>
            </a:r>
          </a:p>
          <a:p>
            <a:pPr>
              <a:spcBef>
                <a:spcPts val="1200"/>
              </a:spcBef>
            </a:pPr>
            <a:r>
              <a:rPr lang="en-US" b="1" dirty="0" smtClean="0"/>
              <a:t>Revision History:</a:t>
            </a:r>
            <a:r>
              <a:rPr lang="en-US" dirty="0" smtClean="0"/>
              <a:t> Provenance (PROV)</a:t>
            </a:r>
          </a:p>
          <a:p>
            <a:pPr>
              <a:spcBef>
                <a:spcPts val="1200"/>
              </a:spcBef>
            </a:pPr>
            <a:r>
              <a:rPr lang="en-US" b="1" dirty="0" smtClean="0"/>
              <a:t>System properties:</a:t>
            </a:r>
            <a:r>
              <a:rPr lang="en-US" dirty="0" smtClean="0"/>
              <a:t> Resource Description Framework (RDF), RDF Schema (RDFS), Web Ontology Language (OWL), and XML Schema Definition (XSD)</a:t>
            </a:r>
          </a:p>
          <a:p>
            <a:pPr>
              <a:spcBef>
                <a:spcPts val="1200"/>
              </a:spcBef>
            </a:pPr>
            <a:r>
              <a:rPr lang="en-US" b="1" dirty="0" smtClean="0"/>
              <a:t>Implementation of the conversion:</a:t>
            </a:r>
            <a:r>
              <a:rPr lang="en-US" dirty="0" smtClean="0"/>
              <a:t> RDB to RDF Mapping Language (R2RML) </a:t>
            </a:r>
          </a:p>
          <a:p>
            <a:pPr>
              <a:spcBef>
                <a:spcPts val="1200"/>
              </a:spcBef>
            </a:pPr>
            <a:r>
              <a:rPr lang="en-US" b="1" dirty="0" smtClean="0"/>
              <a:t>Future changes: CIDOC-CRM </a:t>
            </a:r>
            <a:r>
              <a:rPr lang="en" sz="1600" b="1" dirty="0" smtClean="0"/>
              <a:t/>
            </a:r>
            <a:br>
              <a:rPr lang="en" sz="1600" b="1" dirty="0" smtClean="0"/>
            </a:br>
            <a:endParaRPr lang="en-US" sz="1600" dirty="0"/>
          </a:p>
        </p:txBody>
      </p:sp>
      <p:sp>
        <p:nvSpPr>
          <p:cNvPr id="5" name="Google Shape;126;p20"/>
          <p:cNvSpPr txBox="1">
            <a:spLocks/>
          </p:cNvSpPr>
          <p:nvPr/>
        </p:nvSpPr>
        <p:spPr>
          <a:xfrm>
            <a:off x="-1745672" y="637852"/>
            <a:ext cx="121920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solidFill>
                  <a:srgbClr val="1A47B8"/>
                </a:solidFill>
              </a:rPr>
              <a:t>The Getty Vocabularies and Linked Open Data</a:t>
            </a:r>
            <a:endParaRPr lang="en" sz="2800" b="1" dirty="0">
              <a:solidFill>
                <a:srgbClr val="1A47B8"/>
              </a:solidFill>
            </a:endParaRPr>
          </a:p>
        </p:txBody>
      </p:sp>
      <p:pic>
        <p:nvPicPr>
          <p:cNvPr id="6" name="Google Shape;55;p1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43834" y="6280501"/>
            <a:ext cx="1023332" cy="4129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56;p13"/>
          <p:cNvSpPr txBox="1"/>
          <p:nvPr/>
        </p:nvSpPr>
        <p:spPr>
          <a:xfrm>
            <a:off x="9042433" y="6375200"/>
            <a:ext cx="3050800" cy="35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r">
              <a:buClr>
                <a:srgbClr val="000000"/>
              </a:buClr>
              <a:buFont typeface="Arial"/>
              <a:buNone/>
            </a:pPr>
            <a:r>
              <a:rPr lang="en-US" sz="933" kern="0" dirty="0" smtClean="0">
                <a:solidFill>
                  <a:srgbClr val="1A47B8"/>
                </a:solidFill>
                <a:ea typeface="Arial"/>
                <a:cs typeface="Arial"/>
                <a:sym typeface="Arial"/>
              </a:rPr>
              <a:t>February 1, 2021</a:t>
            </a:r>
            <a:endParaRPr sz="933" kern="0" dirty="0">
              <a:solidFill>
                <a:srgbClr val="1A47B8"/>
              </a:solidFill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34398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oogle Shape;55;p1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43834" y="6280501"/>
            <a:ext cx="1023332" cy="4129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56;p13"/>
          <p:cNvSpPr txBox="1"/>
          <p:nvPr/>
        </p:nvSpPr>
        <p:spPr>
          <a:xfrm>
            <a:off x="9042433" y="6375200"/>
            <a:ext cx="3050800" cy="35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r">
              <a:buClr>
                <a:srgbClr val="000000"/>
              </a:buClr>
              <a:buFont typeface="Arial"/>
              <a:buNone/>
            </a:pPr>
            <a:r>
              <a:rPr lang="en-US" sz="933" kern="0" dirty="0" smtClean="0">
                <a:solidFill>
                  <a:srgbClr val="1A47B8"/>
                </a:solidFill>
                <a:ea typeface="Arial"/>
                <a:cs typeface="Arial"/>
                <a:sym typeface="Arial"/>
              </a:rPr>
              <a:t>February 1, 2021</a:t>
            </a:r>
            <a:endParaRPr sz="933" kern="0" dirty="0">
              <a:solidFill>
                <a:srgbClr val="1A47B8"/>
              </a:solidFill>
              <a:ea typeface="Arial"/>
              <a:cs typeface="Arial"/>
              <a:sym typeface="Arial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9880" y="2171700"/>
            <a:ext cx="1602358" cy="174307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8062" y="1607343"/>
            <a:ext cx="948824" cy="112871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1563" y="1607342"/>
            <a:ext cx="948824" cy="112871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8062" y="2736055"/>
            <a:ext cx="948824" cy="1128713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6737" y="2736055"/>
            <a:ext cx="948824" cy="1128713"/>
          </a:xfrm>
          <a:prstGeom prst="rect">
            <a:avLst/>
          </a:prstGeom>
        </p:spPr>
      </p:pic>
      <p:sp>
        <p:nvSpPr>
          <p:cNvPr id="18" name="Extract 17"/>
          <p:cNvSpPr/>
          <p:nvPr/>
        </p:nvSpPr>
        <p:spPr>
          <a:xfrm>
            <a:off x="9042433" y="285008"/>
            <a:ext cx="2179749" cy="2208810"/>
          </a:xfrm>
          <a:prstGeom prst="flowChartExtra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LOD &amp; </a:t>
            </a:r>
          </a:p>
          <a:p>
            <a:pPr algn="ctr"/>
            <a:r>
              <a:rPr lang="en-US" dirty="0" smtClean="0"/>
              <a:t>SPARQL</a:t>
            </a:r>
            <a:endParaRPr lang="en-US" dirty="0"/>
          </a:p>
        </p:txBody>
      </p:sp>
      <p:sp>
        <p:nvSpPr>
          <p:cNvPr id="21" name="Extract 20"/>
          <p:cNvSpPr/>
          <p:nvPr/>
        </p:nvSpPr>
        <p:spPr>
          <a:xfrm>
            <a:off x="9042433" y="3501242"/>
            <a:ext cx="2179749" cy="2208810"/>
          </a:xfrm>
          <a:prstGeom prst="flowChartExtra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XML WEB</a:t>
            </a:r>
          </a:p>
          <a:p>
            <a:pPr algn="ctr"/>
            <a:r>
              <a:rPr lang="en-US" dirty="0" smtClean="0"/>
              <a:t>SERVICES </a:t>
            </a:r>
            <a:endParaRPr lang="en-US" dirty="0"/>
          </a:p>
        </p:txBody>
      </p:sp>
      <p:sp>
        <p:nvSpPr>
          <p:cNvPr id="23" name="Google Shape;126;p20"/>
          <p:cNvSpPr txBox="1">
            <a:spLocks/>
          </p:cNvSpPr>
          <p:nvPr/>
        </p:nvSpPr>
        <p:spPr>
          <a:xfrm>
            <a:off x="-3277589" y="285008"/>
            <a:ext cx="121920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solidFill>
                  <a:srgbClr val="1A47B8"/>
                </a:solidFill>
              </a:rPr>
              <a:t>Vocabulary Program Process</a:t>
            </a:r>
            <a:endParaRPr lang="en" sz="2800" b="1" dirty="0">
              <a:solidFill>
                <a:srgbClr val="1A47B8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02525" y="4726379"/>
            <a:ext cx="2385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Contributing Institution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4698062" y="4726379"/>
            <a:ext cx="1926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Vocabulary Editors</a:t>
            </a:r>
            <a:endParaRPr lang="en-US" dirty="0"/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3019828" y="3043237"/>
            <a:ext cx="1380722" cy="15588"/>
          </a:xfrm>
          <a:prstGeom prst="straightConnector1">
            <a:avLst/>
          </a:prstGeom>
          <a:ln w="1270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V="1">
            <a:off x="7196049" y="2079688"/>
            <a:ext cx="1453244" cy="656367"/>
          </a:xfrm>
          <a:prstGeom prst="straightConnector1">
            <a:avLst/>
          </a:prstGeom>
          <a:ln w="1270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7196049" y="3358442"/>
            <a:ext cx="1416983" cy="697948"/>
          </a:xfrm>
          <a:prstGeom prst="straightConnector1">
            <a:avLst/>
          </a:prstGeom>
          <a:ln w="1270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3336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126;p20"/>
          <p:cNvSpPr txBox="1">
            <a:spLocks/>
          </p:cNvSpPr>
          <p:nvPr/>
        </p:nvSpPr>
        <p:spPr>
          <a:xfrm>
            <a:off x="243834" y="185112"/>
            <a:ext cx="5237018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solidFill>
                  <a:srgbClr val="1A47B8"/>
                </a:solidFill>
              </a:rPr>
              <a:t>Thesauri &amp; Subject Headings </a:t>
            </a:r>
            <a:endParaRPr lang="en" sz="2800" b="1" dirty="0">
              <a:solidFill>
                <a:srgbClr val="1A47B8"/>
              </a:solidFill>
            </a:endParaRPr>
          </a:p>
        </p:txBody>
      </p:sp>
      <p:pic>
        <p:nvPicPr>
          <p:cNvPr id="6" name="Google Shape;55;p1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43834" y="6280501"/>
            <a:ext cx="1023332" cy="4129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56;p13"/>
          <p:cNvSpPr txBox="1"/>
          <p:nvPr/>
        </p:nvSpPr>
        <p:spPr>
          <a:xfrm>
            <a:off x="9042433" y="6375200"/>
            <a:ext cx="3050800" cy="35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r">
              <a:buClr>
                <a:srgbClr val="000000"/>
              </a:buClr>
              <a:buFont typeface="Arial"/>
              <a:buNone/>
            </a:pPr>
            <a:r>
              <a:rPr lang="en-US" sz="933" kern="0" dirty="0" smtClean="0">
                <a:solidFill>
                  <a:srgbClr val="1A47B8"/>
                </a:solidFill>
                <a:ea typeface="Arial"/>
                <a:cs typeface="Arial"/>
                <a:sym typeface="Arial"/>
              </a:rPr>
              <a:t>February 1, 2021</a:t>
            </a:r>
            <a:endParaRPr sz="933" kern="0" dirty="0">
              <a:solidFill>
                <a:srgbClr val="1A47B8"/>
              </a:solidFill>
              <a:ea typeface="Arial"/>
              <a:cs typeface="Arial"/>
              <a:sym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550" y="948712"/>
            <a:ext cx="4878985" cy="458946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3188" y="1682950"/>
            <a:ext cx="5588000" cy="1016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8313" y="3465513"/>
            <a:ext cx="4241800" cy="812800"/>
          </a:xfrm>
          <a:prstGeom prst="rect">
            <a:avLst/>
          </a:prstGeom>
        </p:spPr>
      </p:pic>
      <p:sp>
        <p:nvSpPr>
          <p:cNvPr id="10" name="Plus 9"/>
          <p:cNvSpPr/>
          <p:nvPr/>
        </p:nvSpPr>
        <p:spPr>
          <a:xfrm>
            <a:off x="8204073" y="2815341"/>
            <a:ext cx="468440" cy="533781"/>
          </a:xfrm>
          <a:prstGeom prst="mathPlus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7072313" y="948712"/>
            <a:ext cx="6140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AAT:</a:t>
            </a:r>
            <a:endParaRPr lang="en-US" b="1" dirty="0"/>
          </a:p>
        </p:txBody>
      </p:sp>
      <p:sp>
        <p:nvSpPr>
          <p:cNvPr id="13" name="Oval 12"/>
          <p:cNvSpPr/>
          <p:nvPr/>
        </p:nvSpPr>
        <p:spPr>
          <a:xfrm>
            <a:off x="4314825" y="1611510"/>
            <a:ext cx="257175" cy="271462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206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126;p20"/>
          <p:cNvSpPr txBox="1">
            <a:spLocks/>
          </p:cNvSpPr>
          <p:nvPr/>
        </p:nvSpPr>
        <p:spPr>
          <a:xfrm>
            <a:off x="243834" y="285125"/>
            <a:ext cx="8798599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solidFill>
                  <a:srgbClr val="1A47B8"/>
                </a:solidFill>
              </a:rPr>
              <a:t>Thesauri &amp; Subject Headings: Many-to-one example</a:t>
            </a:r>
            <a:endParaRPr lang="en" sz="2800" b="1" dirty="0">
              <a:solidFill>
                <a:srgbClr val="1A47B8"/>
              </a:solidFill>
            </a:endParaRPr>
          </a:p>
        </p:txBody>
      </p:sp>
      <p:pic>
        <p:nvPicPr>
          <p:cNvPr id="6" name="Google Shape;55;p1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43834" y="6280501"/>
            <a:ext cx="1023332" cy="4129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56;p13"/>
          <p:cNvSpPr txBox="1"/>
          <p:nvPr/>
        </p:nvSpPr>
        <p:spPr>
          <a:xfrm>
            <a:off x="9042433" y="6375200"/>
            <a:ext cx="3050800" cy="35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r">
              <a:buClr>
                <a:srgbClr val="000000"/>
              </a:buClr>
              <a:buFont typeface="Arial"/>
              <a:buNone/>
            </a:pPr>
            <a:r>
              <a:rPr lang="en-US" sz="933" kern="0" dirty="0" smtClean="0">
                <a:solidFill>
                  <a:srgbClr val="1A47B8"/>
                </a:solidFill>
                <a:ea typeface="Arial"/>
                <a:cs typeface="Arial"/>
                <a:sym typeface="Arial"/>
              </a:rPr>
              <a:t>February 1, 2021</a:t>
            </a:r>
            <a:endParaRPr sz="933" kern="0" dirty="0">
              <a:solidFill>
                <a:srgbClr val="1A47B8"/>
              </a:solidFill>
              <a:ea typeface="Arial"/>
              <a:cs typeface="Arial"/>
              <a:sym typeface="Arial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4633" y="3998627"/>
            <a:ext cx="9118600" cy="16256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499" y="1145569"/>
            <a:ext cx="5453731" cy="2454914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3482365" y="3767794"/>
            <a:ext cx="9877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ULAN: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807569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126;p20"/>
          <p:cNvSpPr txBox="1">
            <a:spLocks/>
          </p:cNvSpPr>
          <p:nvPr/>
        </p:nvSpPr>
        <p:spPr>
          <a:xfrm>
            <a:off x="243834" y="456574"/>
            <a:ext cx="6371279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solidFill>
                  <a:srgbClr val="1A47B8"/>
                </a:solidFill>
              </a:rPr>
              <a:t>Troubleshooting and Error Reporting</a:t>
            </a:r>
            <a:endParaRPr lang="en" sz="2800" b="1" dirty="0">
              <a:solidFill>
                <a:srgbClr val="1A47B8"/>
              </a:solidFill>
            </a:endParaRPr>
          </a:p>
        </p:txBody>
      </p:sp>
      <p:pic>
        <p:nvPicPr>
          <p:cNvPr id="6" name="Google Shape;55;p1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43834" y="6280501"/>
            <a:ext cx="1023332" cy="4129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56;p13"/>
          <p:cNvSpPr txBox="1"/>
          <p:nvPr/>
        </p:nvSpPr>
        <p:spPr>
          <a:xfrm>
            <a:off x="9042433" y="6375200"/>
            <a:ext cx="3050800" cy="35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r">
              <a:buClr>
                <a:srgbClr val="000000"/>
              </a:buClr>
              <a:buFont typeface="Arial"/>
              <a:buNone/>
            </a:pPr>
            <a:r>
              <a:rPr lang="en-US" sz="933" kern="0" dirty="0" smtClean="0">
                <a:solidFill>
                  <a:srgbClr val="1A47B8"/>
                </a:solidFill>
                <a:ea typeface="Arial"/>
                <a:cs typeface="Arial"/>
                <a:sym typeface="Arial"/>
              </a:rPr>
              <a:t>February 1, 2021</a:t>
            </a:r>
            <a:endParaRPr sz="933" kern="0" dirty="0">
              <a:solidFill>
                <a:srgbClr val="1A47B8"/>
              </a:solidFill>
              <a:ea typeface="Arial"/>
              <a:cs typeface="Arial"/>
              <a:sym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5113" y="839473"/>
            <a:ext cx="5380038" cy="159892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0134" y="3945923"/>
            <a:ext cx="6718300" cy="17272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425" y="1830699"/>
            <a:ext cx="6194568" cy="174117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55500" y="4270914"/>
            <a:ext cx="37719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Contact:</a:t>
            </a:r>
            <a:br>
              <a:rPr lang="en-US" sz="3200" dirty="0" smtClean="0"/>
            </a:br>
            <a:r>
              <a:rPr lang="en-US" sz="3200" dirty="0" err="1" smtClean="0"/>
              <a:t>vocab@getty.edu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39879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126;p20"/>
          <p:cNvSpPr txBox="1">
            <a:spLocks/>
          </p:cNvSpPr>
          <p:nvPr/>
        </p:nvSpPr>
        <p:spPr>
          <a:xfrm>
            <a:off x="243834" y="456574"/>
            <a:ext cx="6371279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solidFill>
                  <a:srgbClr val="1A47B8"/>
                </a:solidFill>
              </a:rPr>
              <a:t>Troubleshooting and Error Reporting</a:t>
            </a:r>
            <a:endParaRPr lang="en" sz="2800" b="1" dirty="0">
              <a:solidFill>
                <a:srgbClr val="1A47B8"/>
              </a:solidFill>
            </a:endParaRPr>
          </a:p>
        </p:txBody>
      </p:sp>
      <p:pic>
        <p:nvPicPr>
          <p:cNvPr id="6" name="Google Shape;55;p1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43834" y="6280501"/>
            <a:ext cx="1023332" cy="4129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56;p13"/>
          <p:cNvSpPr txBox="1"/>
          <p:nvPr/>
        </p:nvSpPr>
        <p:spPr>
          <a:xfrm>
            <a:off x="9042433" y="6375200"/>
            <a:ext cx="3050800" cy="35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r">
              <a:buClr>
                <a:srgbClr val="000000"/>
              </a:buClr>
              <a:buFont typeface="Arial"/>
              <a:buNone/>
            </a:pPr>
            <a:r>
              <a:rPr lang="en-US" sz="933" kern="0" dirty="0" smtClean="0">
                <a:solidFill>
                  <a:srgbClr val="1A47B8"/>
                </a:solidFill>
                <a:ea typeface="Arial"/>
                <a:cs typeface="Arial"/>
                <a:sym typeface="Arial"/>
              </a:rPr>
              <a:t>February 1, 2021</a:t>
            </a:r>
            <a:endParaRPr sz="933" kern="0" dirty="0">
              <a:solidFill>
                <a:srgbClr val="1A47B8"/>
              </a:solidFill>
              <a:ea typeface="Arial"/>
              <a:cs typeface="Arial"/>
              <a:sym typeface="Arial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267166" y="1530226"/>
            <a:ext cx="10430122" cy="2959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26709" indent="-223514">
              <a:lnSpc>
                <a:spcPct val="115000"/>
              </a:lnSpc>
              <a:buClr>
                <a:srgbClr val="000000"/>
              </a:buClr>
              <a:buSzPts val="1200"/>
              <a:buChar char="➔"/>
            </a:pPr>
            <a:r>
              <a:rPr lang="en-US" sz="2400" b="1" dirty="0" smtClean="0">
                <a:solidFill>
                  <a:srgbClr val="000000"/>
                </a:solidFill>
              </a:rPr>
              <a:t>ULAN and TGN errors</a:t>
            </a:r>
          </a:p>
          <a:p>
            <a:pPr marL="883909" lvl="1" indent="-223514">
              <a:lnSpc>
                <a:spcPct val="115000"/>
              </a:lnSpc>
              <a:buClr>
                <a:srgbClr val="000000"/>
              </a:buClr>
              <a:buSzPts val="1200"/>
              <a:buChar char="➔"/>
            </a:pPr>
            <a:r>
              <a:rPr lang="en-US" sz="2400" dirty="0" smtClean="0">
                <a:solidFill>
                  <a:srgbClr val="000000"/>
                </a:solidFill>
              </a:rPr>
              <a:t>Typos and grammar</a:t>
            </a:r>
          </a:p>
          <a:p>
            <a:pPr marL="883909" lvl="1" indent="-223514">
              <a:lnSpc>
                <a:spcPct val="115000"/>
              </a:lnSpc>
              <a:buClr>
                <a:srgbClr val="000000"/>
              </a:buClr>
              <a:buSzPts val="1200"/>
              <a:buChar char="➔"/>
            </a:pPr>
            <a:r>
              <a:rPr lang="en-US" sz="2400" dirty="0" smtClean="0">
                <a:solidFill>
                  <a:srgbClr val="000000"/>
                </a:solidFill>
              </a:rPr>
              <a:t>Name changes (“Macedonia” = “North Macedonia”)</a:t>
            </a:r>
          </a:p>
          <a:p>
            <a:pPr marL="883909" lvl="1" indent="-223514">
              <a:lnSpc>
                <a:spcPct val="115000"/>
              </a:lnSpc>
              <a:buClr>
                <a:srgbClr val="000000"/>
              </a:buClr>
              <a:buSzPts val="1200"/>
              <a:buChar char="➔"/>
            </a:pPr>
            <a:r>
              <a:rPr lang="en-US" sz="2400" dirty="0" smtClean="0">
                <a:solidFill>
                  <a:srgbClr val="000000"/>
                </a:solidFill>
              </a:rPr>
              <a:t>Name changes (</a:t>
            </a:r>
            <a:r>
              <a:rPr lang="en-US" sz="2400" dirty="0" err="1" smtClean="0">
                <a:solidFill>
                  <a:srgbClr val="000000"/>
                </a:solidFill>
              </a:rPr>
              <a:t>Perferred</a:t>
            </a:r>
            <a:r>
              <a:rPr lang="en-US" sz="2400" dirty="0" smtClean="0">
                <a:solidFill>
                  <a:srgbClr val="000000"/>
                </a:solidFill>
              </a:rPr>
              <a:t> “</a:t>
            </a:r>
            <a:r>
              <a:rPr lang="en-US" sz="2400" dirty="0" err="1" smtClean="0">
                <a:solidFill>
                  <a:srgbClr val="000000"/>
                </a:solidFill>
              </a:rPr>
              <a:t>Akagi</a:t>
            </a:r>
            <a:r>
              <a:rPr lang="en-US" sz="2400" dirty="0" smtClean="0">
                <a:solidFill>
                  <a:srgbClr val="000000"/>
                </a:solidFill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</a:rPr>
              <a:t>Yasunobu</a:t>
            </a:r>
            <a:r>
              <a:rPr lang="en-US" sz="2400" dirty="0" smtClean="0">
                <a:solidFill>
                  <a:srgbClr val="000000"/>
                </a:solidFill>
              </a:rPr>
              <a:t>” not “</a:t>
            </a:r>
            <a:r>
              <a:rPr lang="en-US" sz="2400" dirty="0" err="1" smtClean="0">
                <a:solidFill>
                  <a:srgbClr val="000000"/>
                </a:solidFill>
              </a:rPr>
              <a:t>Akagi</a:t>
            </a:r>
            <a:r>
              <a:rPr lang="en-US" sz="2400" dirty="0" smtClean="0">
                <a:solidFill>
                  <a:srgbClr val="000000"/>
                </a:solidFill>
              </a:rPr>
              <a:t>, </a:t>
            </a:r>
            <a:r>
              <a:rPr lang="en-US" sz="2400" dirty="0" err="1" smtClean="0">
                <a:solidFill>
                  <a:srgbClr val="000000"/>
                </a:solidFill>
              </a:rPr>
              <a:t>Yasunobu</a:t>
            </a:r>
            <a:r>
              <a:rPr lang="en-US" sz="2400" dirty="0" smtClean="0">
                <a:solidFill>
                  <a:srgbClr val="000000"/>
                </a:solidFill>
              </a:rPr>
              <a:t>”</a:t>
            </a:r>
          </a:p>
          <a:p>
            <a:pPr marL="883909" lvl="1" indent="-223514">
              <a:lnSpc>
                <a:spcPct val="115000"/>
              </a:lnSpc>
              <a:buClr>
                <a:srgbClr val="000000"/>
              </a:buClr>
              <a:buSzPts val="1200"/>
              <a:buChar char="➔"/>
            </a:pPr>
            <a:r>
              <a:rPr lang="en-US" sz="2400" dirty="0" smtClean="0">
                <a:solidFill>
                  <a:srgbClr val="000000"/>
                </a:solidFill>
              </a:rPr>
              <a:t>Data errors: wrong coordinates (TGN), wrong culture/nationality (ULAN</a:t>
            </a:r>
          </a:p>
          <a:p>
            <a:pPr marL="883909" lvl="1" indent="-223514">
              <a:lnSpc>
                <a:spcPct val="115000"/>
              </a:lnSpc>
              <a:buClr>
                <a:srgbClr val="000000"/>
              </a:buClr>
              <a:buSzPts val="1200"/>
              <a:buChar char="➔"/>
            </a:pPr>
            <a:r>
              <a:rPr lang="en-US" sz="2400" dirty="0" smtClean="0">
                <a:solidFill>
                  <a:srgbClr val="000000"/>
                </a:solidFill>
              </a:rPr>
              <a:t>Data errors: incorrect life dates (ULAN), wrong </a:t>
            </a:r>
            <a:r>
              <a:rPr lang="en-US" sz="2400" dirty="0" err="1" smtClean="0">
                <a:solidFill>
                  <a:srgbClr val="000000"/>
                </a:solidFill>
              </a:rPr>
              <a:t>hier</a:t>
            </a:r>
            <a:r>
              <a:rPr lang="en-US" sz="2400" dirty="0" smtClean="0">
                <a:solidFill>
                  <a:srgbClr val="000000"/>
                </a:solidFill>
              </a:rPr>
              <a:t> placement (TGN)</a:t>
            </a:r>
            <a:r>
              <a:rPr lang="en" sz="2000" b="1" dirty="0" smtClean="0">
                <a:solidFill>
                  <a:srgbClr val="000000"/>
                </a:solidFill>
              </a:rPr>
              <a:t/>
            </a:r>
            <a:br>
              <a:rPr lang="en" sz="2000" b="1" dirty="0" smtClean="0">
                <a:solidFill>
                  <a:srgbClr val="000000"/>
                </a:solidFill>
              </a:rPr>
            </a:b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69800" y="4799551"/>
            <a:ext cx="37719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Contact:</a:t>
            </a:r>
            <a:br>
              <a:rPr lang="en-US" sz="3200" dirty="0" smtClean="0"/>
            </a:br>
            <a:r>
              <a:rPr lang="en-US" sz="3200" dirty="0" err="1" smtClean="0"/>
              <a:t>vocab@getty.edu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997367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3526</TotalTime>
  <Words>435</Words>
  <Application>Microsoft Macintosh PowerPoint</Application>
  <PresentationFormat>Widescreen</PresentationFormat>
  <Paragraphs>83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Calibri</vt:lpstr>
      <vt:lpstr>Calibri Light</vt:lpstr>
      <vt:lpstr>Arial</vt:lpstr>
      <vt:lpstr>Office Theme</vt:lpstr>
      <vt:lpstr>Simple Light</vt:lpstr>
      <vt:lpstr>1_Simple Light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Jonathan Ward</dc:creator>
  <cp:lastModifiedBy>Jonathan Ward</cp:lastModifiedBy>
  <cp:revision>18</cp:revision>
  <dcterms:created xsi:type="dcterms:W3CDTF">2021-01-27T18:34:28Z</dcterms:created>
  <dcterms:modified xsi:type="dcterms:W3CDTF">2021-01-30T05:20:41Z</dcterms:modified>
</cp:coreProperties>
</file>