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71" r:id="rId3"/>
    <p:sldId id="270" r:id="rId4"/>
    <p:sldId id="274" r:id="rId5"/>
    <p:sldId id="257" r:id="rId6"/>
    <p:sldId id="258" r:id="rId7"/>
    <p:sldId id="261" r:id="rId8"/>
    <p:sldId id="262" r:id="rId9"/>
    <p:sldId id="275" r:id="rId10"/>
    <p:sldId id="263" r:id="rId11"/>
    <p:sldId id="276" r:id="rId12"/>
    <p:sldId id="267" r:id="rId13"/>
    <p:sldId id="268" r:id="rId14"/>
    <p:sldId id="264" r:id="rId15"/>
    <p:sldId id="269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50E3103-2A67-430E-872D-6156691CCA58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8C8E60-1E48-44A0-8FE0-318A54176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11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9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8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8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77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0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6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6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8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0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8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7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470C9-6078-4EDD-B600-C9651CB9D841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814EA-93D1-4953-A817-683FEB459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7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Non-Latin Scripts in MARC and BIBFRAME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Sally McCallum</a:t>
            </a:r>
          </a:p>
          <a:p>
            <a:r>
              <a:rPr lang="en-US" dirty="0"/>
              <a:t>2022 CC:AAM Program</a:t>
            </a:r>
          </a:p>
          <a:p>
            <a:r>
              <a:rPr lang="en-US" dirty="0"/>
              <a:t>June 16, 2022</a:t>
            </a:r>
          </a:p>
        </p:txBody>
      </p:sp>
    </p:spTree>
    <p:extLst>
      <p:ext uri="{BB962C8B-B14F-4D97-AF65-F5344CB8AC3E}">
        <p14:creationId xmlns:p14="http://schemas.microsoft.com/office/powerpoint/2010/main" val="691100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Potential with BIBFRAME: simpler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Unification of script conventions</a:t>
            </a:r>
          </a:p>
          <a:p>
            <a:pPr lvl="1"/>
            <a:r>
              <a:rPr lang="en-US" dirty="0"/>
              <a:t>Model A – Used for MARC </a:t>
            </a:r>
            <a:r>
              <a:rPr lang="en-US" u="sng" dirty="0"/>
              <a:t>bibliographic</a:t>
            </a:r>
            <a:r>
              <a:rPr lang="en-US" dirty="0"/>
              <a:t> records</a:t>
            </a:r>
          </a:p>
          <a:p>
            <a:pPr lvl="2"/>
            <a:r>
              <a:rPr lang="en-US" dirty="0"/>
              <a:t>One script in the </a:t>
            </a:r>
            <a:r>
              <a:rPr lang="en-US" u="sng" dirty="0"/>
              <a:t>regular</a:t>
            </a:r>
            <a:r>
              <a:rPr lang="en-US" dirty="0"/>
              <a:t> fields tags</a:t>
            </a:r>
          </a:p>
          <a:p>
            <a:pPr lvl="2"/>
            <a:r>
              <a:rPr lang="en-US" dirty="0"/>
              <a:t>Alternate scripts for the same data in 880 with $6 link to a regular field and script indicated with special symbols</a:t>
            </a:r>
          </a:p>
          <a:p>
            <a:pPr lvl="2"/>
            <a:r>
              <a:rPr lang="en-US" dirty="0"/>
              <a:t>US convention:</a:t>
            </a:r>
          </a:p>
          <a:p>
            <a:pPr lvl="3"/>
            <a:r>
              <a:rPr lang="en-US" dirty="0"/>
              <a:t>Latin only in regular tags</a:t>
            </a:r>
          </a:p>
          <a:p>
            <a:pPr lvl="3"/>
            <a:r>
              <a:rPr lang="en-US" dirty="0"/>
              <a:t>All non-Latin in 880 fields</a:t>
            </a:r>
          </a:p>
          <a:p>
            <a:pPr lvl="1"/>
            <a:r>
              <a:rPr lang="en-US" dirty="0"/>
              <a:t>Model B – Used for MARC </a:t>
            </a:r>
            <a:r>
              <a:rPr lang="en-US" u="sng" dirty="0"/>
              <a:t>authority</a:t>
            </a:r>
            <a:r>
              <a:rPr lang="en-US" dirty="0"/>
              <a:t> records</a:t>
            </a:r>
          </a:p>
          <a:p>
            <a:pPr lvl="2"/>
            <a:r>
              <a:rPr lang="en-US" dirty="0"/>
              <a:t>Different scripts can be used in the regular fields -- 880 NOT used</a:t>
            </a:r>
          </a:p>
          <a:p>
            <a:pPr lvl="2"/>
            <a:r>
              <a:rPr lang="en-US" dirty="0"/>
              <a:t>In NACO file, </a:t>
            </a:r>
            <a:r>
              <a:rPr lang="en-US" dirty="0" err="1"/>
              <a:t>romanization</a:t>
            </a:r>
            <a:r>
              <a:rPr lang="en-US" dirty="0"/>
              <a:t> used for the authorized form of names</a:t>
            </a:r>
          </a:p>
          <a:p>
            <a:pPr lvl="2"/>
            <a:r>
              <a:rPr lang="en-US" dirty="0"/>
              <a:t>Non-Latin forms of names in any script in 4XX fields of authority records</a:t>
            </a:r>
          </a:p>
          <a:p>
            <a:pPr lvl="2"/>
            <a:r>
              <a:rPr lang="en-US" dirty="0"/>
              <a:t>Script is not indicated in field</a:t>
            </a:r>
          </a:p>
        </p:txBody>
      </p:sp>
    </p:spTree>
    <p:extLst>
      <p:ext uri="{BB962C8B-B14F-4D97-AF65-F5344CB8AC3E}">
        <p14:creationId xmlns:p14="http://schemas.microsoft.com/office/powerpoint/2010/main" val="3978264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5889"/>
            <a:ext cx="10515600" cy="1325563"/>
          </a:xfrm>
        </p:spPr>
        <p:txBody>
          <a:bodyPr/>
          <a:lstStyle/>
          <a:p>
            <a:r>
              <a:rPr lang="en-US" b="1" dirty="0"/>
              <a:t>Potential with BIBFRAME: simpler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model for connecting non-Latin to its transliteration</a:t>
            </a:r>
          </a:p>
          <a:p>
            <a:pPr lvl="1"/>
            <a:r>
              <a:rPr lang="en-US" dirty="0"/>
              <a:t>Non-Latin text and </a:t>
            </a:r>
            <a:r>
              <a:rPr lang="en-US" dirty="0" err="1"/>
              <a:t>romanization</a:t>
            </a:r>
            <a:r>
              <a:rPr lang="en-US" dirty="0"/>
              <a:t> in an “envelop”</a:t>
            </a:r>
          </a:p>
          <a:p>
            <a:pPr lvl="1"/>
            <a:r>
              <a:rPr lang="en-US" dirty="0"/>
              <a:t>BIBFRAME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&lt;</a:t>
            </a:r>
            <a:r>
              <a:rPr lang="en-US" dirty="0" err="1">
                <a:solidFill>
                  <a:srgbClr val="FF0000"/>
                </a:solidFill>
              </a:rPr>
              <a:t>bf:Title</a:t>
            </a:r>
            <a:r>
              <a:rPr lang="en-US" dirty="0">
                <a:solidFill>
                  <a:srgbClr val="FF0000"/>
                </a:solidFill>
              </a:rPr>
              <a:t>&gt;</a:t>
            </a:r>
          </a:p>
          <a:p>
            <a:pPr lvl="2"/>
            <a:r>
              <a:rPr lang="en-US" dirty="0"/>
              <a:t>&lt;</a:t>
            </a:r>
            <a:r>
              <a:rPr lang="en-US" dirty="0" err="1"/>
              <a:t>bf:mainTitle</a:t>
            </a:r>
            <a:r>
              <a:rPr lang="en-US" dirty="0"/>
              <a:t>&gt;</a:t>
            </a:r>
            <a:r>
              <a:rPr lang="en-US" dirty="0" err="1"/>
              <a:t>Hyŏndae</a:t>
            </a:r>
            <a:r>
              <a:rPr lang="en-US" dirty="0"/>
              <a:t> </a:t>
            </a:r>
            <a:r>
              <a:rPr lang="en-US" dirty="0" err="1"/>
              <a:t>p'op'yullijŭm</a:t>
            </a:r>
            <a:r>
              <a:rPr lang="en-US" dirty="0"/>
              <a:t>&lt;/</a:t>
            </a:r>
            <a:r>
              <a:rPr lang="en-US" dirty="0" err="1"/>
              <a:t>bf:mainTitle</a:t>
            </a:r>
            <a:r>
              <a:rPr lang="en-US" dirty="0"/>
              <a:t>&gt;</a:t>
            </a:r>
          </a:p>
          <a:p>
            <a:pPr lvl="2"/>
            <a:r>
              <a:rPr lang="en-US" dirty="0"/>
              <a:t>&lt;</a:t>
            </a:r>
            <a:r>
              <a:rPr lang="en-US" dirty="0" err="1"/>
              <a:t>bf:mainTitle</a:t>
            </a:r>
            <a:r>
              <a:rPr lang="en-US" dirty="0"/>
              <a:t> </a:t>
            </a:r>
            <a:r>
              <a:rPr lang="en-US" dirty="0" err="1"/>
              <a:t>xml:lang</a:t>
            </a:r>
            <a:r>
              <a:rPr lang="en-US" dirty="0"/>
              <a:t>="</a:t>
            </a:r>
            <a:r>
              <a:rPr lang="en-US" dirty="0" err="1"/>
              <a:t>ko</a:t>
            </a:r>
            <a:r>
              <a:rPr lang="en-US" dirty="0"/>
              <a:t>-hang“ &gt;</a:t>
            </a:r>
            <a:r>
              <a:rPr lang="zh-CN" altLang="en-US" dirty="0"/>
              <a:t>현대 포퓰리즘</a:t>
            </a:r>
            <a:r>
              <a:rPr lang="en-US" dirty="0"/>
              <a:t>&lt;/</a:t>
            </a:r>
            <a:r>
              <a:rPr lang="en-US" dirty="0" err="1"/>
              <a:t>bf:mainTitle</a:t>
            </a:r>
            <a:r>
              <a:rPr lang="en-US" dirty="0"/>
              <a:t>&gt;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&lt;/</a:t>
            </a:r>
            <a:r>
              <a:rPr lang="en-US" dirty="0" err="1">
                <a:solidFill>
                  <a:srgbClr val="FF0000"/>
                </a:solidFill>
              </a:rPr>
              <a:t>bf:Title</a:t>
            </a:r>
            <a:r>
              <a:rPr lang="en-US" dirty="0">
                <a:solidFill>
                  <a:srgbClr val="FF0000"/>
                </a:solidFill>
              </a:rPr>
              <a:t>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621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Potential with BIBFRAME: </a:t>
            </a:r>
            <a:r>
              <a:rPr lang="en-US" sz="4000" b="1" dirty="0"/>
              <a:t>reduced </a:t>
            </a:r>
            <a:r>
              <a:rPr lang="en-US" sz="4000" b="1" dirty="0" err="1"/>
              <a:t>romanization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BIBFRAME investigate using pre-MARC convention for </a:t>
            </a:r>
            <a:r>
              <a:rPr lang="en-US" dirty="0" err="1"/>
              <a:t>romanization</a:t>
            </a:r>
            <a:endParaRPr lang="en-US" u="sng" dirty="0">
              <a:solidFill>
                <a:prstClr val="black"/>
              </a:solidFill>
            </a:endParaRPr>
          </a:p>
          <a:p>
            <a:pPr lvl="1"/>
            <a:endParaRPr lang="en-US" u="sng" dirty="0">
              <a:solidFill>
                <a:prstClr val="black"/>
              </a:solidFill>
            </a:endParaRPr>
          </a:p>
          <a:p>
            <a:pPr lvl="1"/>
            <a:r>
              <a:rPr lang="en-US" u="sng" dirty="0">
                <a:solidFill>
                  <a:prstClr val="black"/>
                </a:solidFill>
              </a:rPr>
              <a:t>Access points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romanized</a:t>
            </a:r>
            <a:r>
              <a:rPr lang="en-US" dirty="0">
                <a:solidFill>
                  <a:prstClr val="black"/>
                </a:solidFill>
              </a:rPr>
              <a:t> in Bibliographic descriptions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Main entry, Added entries in </a:t>
            </a:r>
            <a:r>
              <a:rPr lang="en-US" dirty="0" err="1">
                <a:solidFill>
                  <a:prstClr val="black"/>
                </a:solidFill>
              </a:rPr>
              <a:t>romanized</a:t>
            </a:r>
            <a:r>
              <a:rPr lang="en-US" dirty="0">
                <a:solidFill>
                  <a:prstClr val="black"/>
                </a:solidFill>
              </a:rPr>
              <a:t> form in Bibliographic descriptions with links to Authority records which contain original script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Title recorded in script of the item and also </a:t>
            </a:r>
            <a:r>
              <a:rPr lang="en-US" dirty="0" err="1">
                <a:solidFill>
                  <a:prstClr val="black"/>
                </a:solidFill>
              </a:rPr>
              <a:t>romanized</a:t>
            </a:r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dirty="0">
                <a:solidFill>
                  <a:prstClr val="black"/>
                </a:solidFill>
              </a:rPr>
              <a:t>Primary </a:t>
            </a:r>
            <a:r>
              <a:rPr lang="en-US" u="sng" dirty="0">
                <a:solidFill>
                  <a:prstClr val="black"/>
                </a:solidFill>
              </a:rPr>
              <a:t>Imprint</a:t>
            </a:r>
            <a:r>
              <a:rPr lang="en-US" dirty="0">
                <a:solidFill>
                  <a:prstClr val="black"/>
                </a:solidFill>
              </a:rPr>
              <a:t> statement recorded in script of the item and also </a:t>
            </a:r>
            <a:r>
              <a:rPr lang="en-US" dirty="0" err="1">
                <a:solidFill>
                  <a:prstClr val="black"/>
                </a:solidFill>
              </a:rPr>
              <a:t>romanized</a:t>
            </a:r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dirty="0">
                <a:solidFill>
                  <a:prstClr val="black"/>
                </a:solidFill>
              </a:rPr>
              <a:t>Descriptions use non-Latin where needed, </a:t>
            </a:r>
            <a:r>
              <a:rPr lang="en-US" u="sng" dirty="0">
                <a:solidFill>
                  <a:prstClr val="black"/>
                </a:solidFill>
              </a:rPr>
              <a:t>without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romanization</a:t>
            </a:r>
            <a:r>
              <a:rPr lang="en-US" dirty="0">
                <a:solidFill>
                  <a:prstClr val="black"/>
                </a:solidFill>
              </a:rPr>
              <a:t> (e.g.,  contents notes)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01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Can we move to limited Romanization?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Large saving in cataloger time</a:t>
            </a:r>
          </a:p>
          <a:p>
            <a:pPr lvl="1"/>
            <a:r>
              <a:rPr lang="en-US" dirty="0"/>
              <a:t>Focus on consistency in limited </a:t>
            </a:r>
            <a:r>
              <a:rPr lang="en-US" dirty="0" err="1"/>
              <a:t>romanization</a:t>
            </a:r>
            <a:endParaRPr lang="en-US" dirty="0"/>
          </a:p>
          <a:p>
            <a:pPr lvl="1"/>
            <a:r>
              <a:rPr lang="en-US" dirty="0"/>
              <a:t>End users better served by original script</a:t>
            </a:r>
          </a:p>
          <a:p>
            <a:r>
              <a:rPr lang="en-US" dirty="0"/>
              <a:t> Impacts</a:t>
            </a:r>
          </a:p>
          <a:p>
            <a:pPr lvl="1"/>
            <a:r>
              <a:rPr lang="en-US" dirty="0"/>
              <a:t>Current system limitations  </a:t>
            </a:r>
          </a:p>
          <a:p>
            <a:pPr lvl="2"/>
            <a:r>
              <a:rPr lang="en-US" dirty="0"/>
              <a:t>cannot handle non-Latin scripts</a:t>
            </a:r>
          </a:p>
          <a:p>
            <a:pPr lvl="2"/>
            <a:r>
              <a:rPr lang="en-US" dirty="0"/>
              <a:t>can handle scripts but not in regular fields</a:t>
            </a:r>
          </a:p>
          <a:p>
            <a:pPr lvl="1"/>
            <a:r>
              <a:rPr lang="en-US" dirty="0"/>
              <a:t>Are there other applications that need </a:t>
            </a:r>
            <a:r>
              <a:rPr lang="en-US" dirty="0" err="1"/>
              <a:t>romanization</a:t>
            </a:r>
            <a:r>
              <a:rPr lang="en-US" dirty="0"/>
              <a:t> of additional data?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624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Issues to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Discard the community convention that regular MARC fields can </a:t>
            </a:r>
            <a:r>
              <a:rPr lang="en-US" sz="3200" u="sng" dirty="0"/>
              <a:t>not</a:t>
            </a:r>
            <a:r>
              <a:rPr lang="en-US" sz="3200" dirty="0"/>
              <a:t> contain non-Latin data.</a:t>
            </a:r>
          </a:p>
          <a:p>
            <a:r>
              <a:rPr lang="en-US" sz="3200" dirty="0"/>
              <a:t>Where is </a:t>
            </a:r>
            <a:r>
              <a:rPr lang="en-US" sz="3200" dirty="0" err="1"/>
              <a:t>romanization</a:t>
            </a:r>
            <a:r>
              <a:rPr lang="en-US" sz="3200" dirty="0"/>
              <a:t> essential</a:t>
            </a:r>
          </a:p>
          <a:p>
            <a:r>
              <a:rPr lang="en-US" sz="3200" dirty="0"/>
              <a:t>Engage with the community on issues with adding scripts in the exchange environment</a:t>
            </a:r>
          </a:p>
        </p:txBody>
      </p:sp>
    </p:spTree>
    <p:extLst>
      <p:ext uri="{BB962C8B-B14F-4D97-AF65-F5344CB8AC3E}">
        <p14:creationId xmlns:p14="http://schemas.microsoft.com/office/powerpoint/2010/main" val="395863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to an exciting presentation on Marva, our BIBFRAME editor</a:t>
            </a:r>
          </a:p>
        </p:txBody>
      </p:sp>
    </p:spTree>
    <p:extLst>
      <p:ext uri="{BB962C8B-B14F-4D97-AF65-F5344CB8AC3E}">
        <p14:creationId xmlns:p14="http://schemas.microsoft.com/office/powerpoint/2010/main" val="3345887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2C674-5C23-48B7-8E86-BCEA89ECC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946" y="355889"/>
            <a:ext cx="10515600" cy="1325563"/>
          </a:xfrm>
        </p:spPr>
        <p:txBody>
          <a:bodyPr/>
          <a:lstStyle/>
          <a:p>
            <a:r>
              <a:rPr lang="en-US" b="1" dirty="0"/>
              <a:t>BIBFRAME at Library of Congress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AA921-0EF5-4628-BA18-F918AE8B8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 for 2022 is still BIBFRAME 100</a:t>
            </a:r>
          </a:p>
          <a:p>
            <a:r>
              <a:rPr lang="en-US" dirty="0"/>
              <a:t>BIBFRAME 100 means going from 100 catalogers working 2 days a week on pilot to approximately 300 catalogers working 5 days a week in production</a:t>
            </a:r>
          </a:p>
          <a:p>
            <a:r>
              <a:rPr lang="en-US" dirty="0"/>
              <a:t>Expectation:  success will be 80 to 90% of catalogers using BIBFRAME</a:t>
            </a:r>
          </a:p>
          <a:p>
            <a:pPr lvl="1"/>
            <a:r>
              <a:rPr lang="en-US" dirty="0"/>
              <a:t>Many interdependencies in some programs: CONSER and the CIP system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534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Major tasks for BIBFRAME 100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855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More robust system</a:t>
            </a:r>
          </a:p>
          <a:p>
            <a:r>
              <a:rPr lang="en-US" dirty="0"/>
              <a:t>BIBFRAME/MARC conversions – under development</a:t>
            </a:r>
          </a:p>
          <a:p>
            <a:r>
              <a:rPr lang="en-US" dirty="0"/>
              <a:t>New editor -- Marva</a:t>
            </a:r>
          </a:p>
          <a:p>
            <a:endParaRPr lang="en-US" dirty="0"/>
          </a:p>
          <a:p>
            <a:r>
              <a:rPr lang="en-US" dirty="0"/>
              <a:t>Continuing need for MARC</a:t>
            </a:r>
          </a:p>
          <a:p>
            <a:pPr lvl="1"/>
            <a:r>
              <a:rPr lang="en-US" dirty="0"/>
              <a:t>LC’s internal legacy subsystems may be MARC-based</a:t>
            </a:r>
          </a:p>
          <a:p>
            <a:pPr lvl="1"/>
            <a:r>
              <a:rPr lang="en-US" dirty="0"/>
              <a:t>MARC records for copy cataloging</a:t>
            </a:r>
          </a:p>
          <a:p>
            <a:pPr lvl="1"/>
            <a:r>
              <a:rPr lang="en-US" dirty="0"/>
              <a:t>Cooperative programs with library partners</a:t>
            </a:r>
          </a:p>
          <a:p>
            <a:pPr lvl="1"/>
            <a:r>
              <a:rPr lang="en-US" dirty="0"/>
              <a:t>Sharing the BIBFRAME descriptions with MARC colleagues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53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6652"/>
            <a:ext cx="10515600" cy="1325563"/>
          </a:xfrm>
        </p:spPr>
        <p:txBody>
          <a:bodyPr/>
          <a:lstStyle/>
          <a:p>
            <a:r>
              <a:rPr lang="en-US" b="1" dirty="0"/>
              <a:t>Some issues conversions brought to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MARC contains many unused or no longer used elements</a:t>
            </a:r>
          </a:p>
          <a:p>
            <a:pPr lvl="1"/>
            <a:r>
              <a:rPr lang="en-US" dirty="0"/>
              <a:t>Different MARC-based Integrated Library Systems (ILS) depend on different elements of MARC</a:t>
            </a:r>
          </a:p>
          <a:p>
            <a:pPr lvl="1"/>
            <a:r>
              <a:rPr lang="en-US" dirty="0"/>
              <a:t>Can we reconcile element duplication: codes in 008 with text in 3XX and elsewhere</a:t>
            </a:r>
          </a:p>
          <a:p>
            <a:pPr lvl="1"/>
            <a:r>
              <a:rPr lang="en-US" dirty="0"/>
              <a:t>How much Romanization is needed</a:t>
            </a:r>
          </a:p>
        </p:txBody>
      </p:sp>
    </p:spTree>
    <p:extLst>
      <p:ext uri="{BB962C8B-B14F-4D97-AF65-F5344CB8AC3E}">
        <p14:creationId xmlns:p14="http://schemas.microsoft.com/office/powerpoint/2010/main" val="119250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7800"/>
          </a:xfrm>
        </p:spPr>
        <p:txBody>
          <a:bodyPr/>
          <a:lstStyle/>
          <a:p>
            <a:r>
              <a:rPr lang="en-US" b="1" dirty="0"/>
              <a:t>A little history about </a:t>
            </a:r>
            <a:r>
              <a:rPr lang="en-US" b="1" dirty="0" err="1"/>
              <a:t>romanization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2926"/>
            <a:ext cx="10515600" cy="5367360"/>
          </a:xfrm>
        </p:spPr>
        <p:txBody>
          <a:bodyPr/>
          <a:lstStyle/>
          <a:p>
            <a:r>
              <a:rPr lang="en-US" dirty="0"/>
              <a:t>Romanization before MARC (i.e., before 1968)</a:t>
            </a:r>
          </a:p>
          <a:p>
            <a:pPr lvl="1"/>
            <a:r>
              <a:rPr lang="en-US" dirty="0"/>
              <a:t>Catalog descriptions were on cards</a:t>
            </a:r>
          </a:p>
          <a:p>
            <a:pPr lvl="2"/>
            <a:r>
              <a:rPr lang="en-US" dirty="0"/>
              <a:t>Access points </a:t>
            </a:r>
            <a:r>
              <a:rPr lang="en-US" dirty="0" err="1"/>
              <a:t>romanized</a:t>
            </a:r>
            <a:r>
              <a:rPr lang="en-US" dirty="0"/>
              <a:t> </a:t>
            </a:r>
          </a:p>
          <a:p>
            <a:pPr lvl="3"/>
            <a:r>
              <a:rPr lang="en-US" dirty="0"/>
              <a:t>Main entry, Added entries</a:t>
            </a:r>
          </a:p>
          <a:p>
            <a:pPr lvl="3"/>
            <a:r>
              <a:rPr lang="en-US" dirty="0"/>
              <a:t>Title recorded in script of the item and also </a:t>
            </a:r>
            <a:r>
              <a:rPr lang="en-US" dirty="0" err="1"/>
              <a:t>romanized</a:t>
            </a:r>
            <a:endParaRPr lang="en-US" dirty="0"/>
          </a:p>
          <a:p>
            <a:pPr lvl="1"/>
            <a:r>
              <a:rPr lang="en-US" dirty="0"/>
              <a:t>Descriptions used non-Latin where needed, without </a:t>
            </a:r>
            <a:r>
              <a:rPr lang="en-US" dirty="0" err="1"/>
              <a:t>romanization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433" y="3439886"/>
            <a:ext cx="6332621" cy="359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93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History – another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338" y="1900023"/>
            <a:ext cx="7115798" cy="413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40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History – along came computers and MARC, 1968-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State of support for character sets in computers in late 1960s:</a:t>
            </a:r>
          </a:p>
          <a:p>
            <a:pPr lvl="1"/>
            <a:r>
              <a:rPr lang="en-US" dirty="0"/>
              <a:t>Many supported only upper case Latin character set</a:t>
            </a:r>
          </a:p>
          <a:p>
            <a:pPr lvl="1"/>
            <a:r>
              <a:rPr lang="en-US" dirty="0"/>
              <a:t>Library community led by LC and working with the Association for Computing Machinery (ACM) developed Latin character set diacritics and terminals with diacritics</a:t>
            </a:r>
          </a:p>
          <a:p>
            <a:r>
              <a:rPr lang="en-US" dirty="0"/>
              <a:t>Because of the Latin-only limitation, LC had to </a:t>
            </a:r>
            <a:r>
              <a:rPr lang="en-US" dirty="0" err="1"/>
              <a:t>romanize</a:t>
            </a:r>
            <a:r>
              <a:rPr lang="en-US" dirty="0"/>
              <a:t> </a:t>
            </a:r>
            <a:r>
              <a:rPr lang="en-US" u="sng" dirty="0"/>
              <a:t>all</a:t>
            </a:r>
            <a:r>
              <a:rPr lang="en-US" dirty="0"/>
              <a:t> non-Latin for MARC in order to key and display descriptions -- so huge increase in </a:t>
            </a:r>
            <a:r>
              <a:rPr lang="en-US" dirty="0" err="1"/>
              <a:t>romanization</a:t>
            </a:r>
            <a:endParaRPr lang="en-US" dirty="0"/>
          </a:p>
          <a:p>
            <a:r>
              <a:rPr lang="en-US" dirty="0"/>
              <a:t>1970s-1980s slow international development of non-Latin character sets (96 character sets) and input/output devices– but difficult to implement</a:t>
            </a:r>
          </a:p>
          <a:p>
            <a:r>
              <a:rPr lang="en-US" dirty="0"/>
              <a:t>1990s – development of UNICODE – all scripts in one very large set </a:t>
            </a:r>
          </a:p>
        </p:txBody>
      </p:sp>
    </p:spTree>
    <p:extLst>
      <p:ext uri="{BB962C8B-B14F-4D97-AF65-F5344CB8AC3E}">
        <p14:creationId xmlns:p14="http://schemas.microsoft.com/office/powerpoint/2010/main" val="1550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History -- by 2000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MARC systems had been implemented with limited number of </a:t>
            </a:r>
            <a:r>
              <a:rPr lang="en-US" u="sng" dirty="0"/>
              <a:t>pre-Unicode</a:t>
            </a:r>
            <a:r>
              <a:rPr lang="en-US" dirty="0"/>
              <a:t> character sets: Chinese, Japanese, Korean, Hebrew, Arabic, Persian</a:t>
            </a:r>
          </a:p>
          <a:p>
            <a:r>
              <a:rPr lang="en-US" dirty="0"/>
              <a:t>By then new data structures were developing that </a:t>
            </a:r>
            <a:r>
              <a:rPr lang="en-US" u="sng" dirty="0"/>
              <a:t>required</a:t>
            </a:r>
            <a:r>
              <a:rPr lang="en-US" dirty="0"/>
              <a:t> the use of Unicode – XML and RDF</a:t>
            </a:r>
          </a:p>
          <a:p>
            <a:pPr lvl="1"/>
            <a:r>
              <a:rPr lang="en-US" dirty="0"/>
              <a:t>MARCXML developed for MARC data and now BIBFRAME RDF</a:t>
            </a:r>
          </a:p>
          <a:p>
            <a:r>
              <a:rPr lang="en-US" dirty="0"/>
              <a:t>So increasing opportunities to re-start recording more of the descriptions in non-Latin scripts (as was done before MARC) and reduce </a:t>
            </a:r>
            <a:r>
              <a:rPr lang="en-US" dirty="0" err="1"/>
              <a:t>romanization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1116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Potential with BIBFRAME:  script identification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Unicode fully utilized</a:t>
            </a:r>
          </a:p>
          <a:p>
            <a:r>
              <a:rPr lang="en-US" dirty="0"/>
              <a:t>Clear indication of scripts in data</a:t>
            </a:r>
          </a:p>
          <a:p>
            <a:r>
              <a:rPr lang="en-US" dirty="0"/>
              <a:t>Script indicators in MARC and BIBFRAME</a:t>
            </a:r>
          </a:p>
          <a:p>
            <a:pPr lvl="1"/>
            <a:r>
              <a:rPr lang="en-US" b="1" dirty="0"/>
              <a:t>BIBFRAME</a:t>
            </a:r>
          </a:p>
          <a:p>
            <a:pPr lvl="2"/>
            <a:r>
              <a:rPr lang="en-US" dirty="0"/>
              <a:t>&lt;</a:t>
            </a:r>
            <a:r>
              <a:rPr lang="en-US" dirty="0" err="1"/>
              <a:t>bf:Title</a:t>
            </a:r>
            <a:r>
              <a:rPr lang="en-US" dirty="0"/>
              <a:t>&gt;</a:t>
            </a:r>
          </a:p>
          <a:p>
            <a:pPr lvl="2"/>
            <a:r>
              <a:rPr lang="en-US" dirty="0"/>
              <a:t>&lt;</a:t>
            </a:r>
            <a:r>
              <a:rPr lang="en-US" dirty="0" err="1"/>
              <a:t>bf:mainTitle</a:t>
            </a:r>
            <a:r>
              <a:rPr lang="en-US" dirty="0"/>
              <a:t>&gt;</a:t>
            </a:r>
            <a:r>
              <a:rPr lang="en-US" dirty="0" err="1"/>
              <a:t>Hyŏndae</a:t>
            </a:r>
            <a:r>
              <a:rPr lang="en-US" dirty="0"/>
              <a:t> </a:t>
            </a:r>
            <a:r>
              <a:rPr lang="en-US" dirty="0" err="1"/>
              <a:t>p'op'yullijŭm</a:t>
            </a:r>
            <a:r>
              <a:rPr lang="en-US" dirty="0"/>
              <a:t>&lt;/</a:t>
            </a:r>
            <a:r>
              <a:rPr lang="en-US" dirty="0" err="1"/>
              <a:t>bf:mainTitle</a:t>
            </a:r>
            <a:r>
              <a:rPr lang="en-US" dirty="0"/>
              <a:t>&gt;</a:t>
            </a:r>
          </a:p>
          <a:p>
            <a:pPr lvl="2"/>
            <a:r>
              <a:rPr lang="en-US" dirty="0"/>
              <a:t>&lt;</a:t>
            </a:r>
            <a:r>
              <a:rPr lang="en-US" dirty="0" err="1"/>
              <a:t>bf:mainTitle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xml:lang</a:t>
            </a:r>
            <a:r>
              <a:rPr lang="en-US" dirty="0">
                <a:solidFill>
                  <a:srgbClr val="FF0000"/>
                </a:solidFill>
              </a:rPr>
              <a:t>="</a:t>
            </a:r>
            <a:r>
              <a:rPr lang="en-US" dirty="0" err="1">
                <a:solidFill>
                  <a:srgbClr val="FF0000"/>
                </a:solidFill>
              </a:rPr>
              <a:t>ko</a:t>
            </a:r>
            <a:r>
              <a:rPr lang="en-US" dirty="0">
                <a:solidFill>
                  <a:srgbClr val="FF0000"/>
                </a:solidFill>
              </a:rPr>
              <a:t>-hang“ </a:t>
            </a:r>
            <a:r>
              <a:rPr lang="en-US" dirty="0"/>
              <a:t>&gt;</a:t>
            </a:r>
            <a:r>
              <a:rPr lang="zh-CN" altLang="en-US" dirty="0"/>
              <a:t>현대 포퓰리즘</a:t>
            </a:r>
            <a:r>
              <a:rPr lang="en-US" dirty="0"/>
              <a:t>&lt;/</a:t>
            </a:r>
            <a:r>
              <a:rPr lang="en-US" dirty="0" err="1"/>
              <a:t>bf:mainTitle</a:t>
            </a:r>
            <a:r>
              <a:rPr lang="en-US" dirty="0"/>
              <a:t>&gt;</a:t>
            </a:r>
          </a:p>
          <a:p>
            <a:pPr lvl="2"/>
            <a:r>
              <a:rPr lang="en-US" dirty="0"/>
              <a:t>&lt;/</a:t>
            </a:r>
            <a:r>
              <a:rPr lang="en-US" dirty="0" err="1"/>
              <a:t>bf:Title</a:t>
            </a:r>
            <a:r>
              <a:rPr lang="en-US" dirty="0"/>
              <a:t>&gt;</a:t>
            </a:r>
          </a:p>
          <a:p>
            <a:pPr lvl="1"/>
            <a:r>
              <a:rPr lang="en-US" dirty="0"/>
              <a:t>ISO script code standard used:  language code + script code</a:t>
            </a:r>
          </a:p>
          <a:p>
            <a:pPr lvl="1"/>
            <a:r>
              <a:rPr lang="en-US" b="1" dirty="0"/>
              <a:t>MARC</a:t>
            </a:r>
          </a:p>
          <a:p>
            <a:pPr lvl="2"/>
            <a:r>
              <a:rPr lang="ru-RU" dirty="0"/>
              <a:t>245</a:t>
            </a:r>
            <a:r>
              <a:rPr lang="en-US" dirty="0"/>
              <a:t> </a:t>
            </a:r>
            <a:r>
              <a:rPr lang="ru-RU" dirty="0"/>
              <a:t>00</a:t>
            </a:r>
            <a:r>
              <a:rPr lang="en-US" dirty="0"/>
              <a:t> </a:t>
            </a:r>
            <a:r>
              <a:rPr lang="ru-RU" dirty="0"/>
              <a:t>|</a:t>
            </a:r>
            <a:r>
              <a:rPr lang="ru-RU" b="1" dirty="0"/>
              <a:t>6</a:t>
            </a:r>
            <a:r>
              <a:rPr lang="en-US" dirty="0"/>
              <a:t> </a:t>
            </a:r>
            <a:r>
              <a:rPr lang="ru-RU" dirty="0">
                <a:solidFill>
                  <a:srgbClr val="FF0000"/>
                </a:solidFill>
              </a:rPr>
              <a:t>880-02</a:t>
            </a:r>
            <a:r>
              <a:rPr lang="en-US" dirty="0"/>
              <a:t> </a:t>
            </a:r>
            <a:r>
              <a:rPr lang="ru-RU" dirty="0"/>
              <a:t>|</a:t>
            </a:r>
            <a:r>
              <a:rPr lang="en-US" b="1" dirty="0"/>
              <a:t>a</a:t>
            </a:r>
            <a:r>
              <a:rPr lang="en-US" dirty="0"/>
              <a:t> </a:t>
            </a:r>
            <a:r>
              <a:rPr lang="en-US" dirty="0" err="1"/>
              <a:t>Hyo</a:t>
            </a:r>
            <a:r>
              <a:rPr lang="ru-RU" dirty="0"/>
              <a:t>̆</a:t>
            </a:r>
            <a:r>
              <a:rPr lang="en-US" dirty="0" err="1"/>
              <a:t>ndae</a:t>
            </a:r>
            <a:r>
              <a:rPr lang="en-US" dirty="0"/>
              <a:t> p</a:t>
            </a:r>
            <a:r>
              <a:rPr lang="ru-RU" dirty="0"/>
              <a:t>'</a:t>
            </a:r>
            <a:r>
              <a:rPr lang="en-US" dirty="0"/>
              <a:t>op</a:t>
            </a:r>
            <a:r>
              <a:rPr lang="ru-RU" dirty="0"/>
              <a:t>'</a:t>
            </a:r>
            <a:r>
              <a:rPr lang="en-US" dirty="0" err="1"/>
              <a:t>yulliju</a:t>
            </a:r>
            <a:r>
              <a:rPr lang="ru-RU" dirty="0"/>
              <a:t>̆</a:t>
            </a:r>
            <a:r>
              <a:rPr lang="en-US" dirty="0"/>
              <a:t>m</a:t>
            </a:r>
            <a:r>
              <a:rPr lang="ru-RU" dirty="0"/>
              <a:t> </a:t>
            </a:r>
            <a:endParaRPr lang="en-US" dirty="0"/>
          </a:p>
          <a:p>
            <a:pPr lvl="2"/>
            <a:r>
              <a:rPr lang="en-US" dirty="0"/>
              <a:t>880 00 |</a:t>
            </a:r>
            <a:r>
              <a:rPr lang="en-US" b="1" dirty="0"/>
              <a:t>6</a:t>
            </a:r>
            <a:r>
              <a:rPr lang="en-US" dirty="0"/>
              <a:t> </a:t>
            </a:r>
            <a:r>
              <a:rPr lang="en-US" dirty="0">
                <a:solidFill>
                  <a:srgbClr val="FF0000"/>
                </a:solidFill>
              </a:rPr>
              <a:t>245-02</a:t>
            </a:r>
            <a:r>
              <a:rPr lang="en-US" dirty="0"/>
              <a:t>/</a:t>
            </a:r>
            <a:r>
              <a:rPr lang="en-US" dirty="0">
                <a:solidFill>
                  <a:srgbClr val="FF0000"/>
                </a:solidFill>
              </a:rPr>
              <a:t>$1</a:t>
            </a:r>
            <a:r>
              <a:rPr lang="en-US" dirty="0"/>
              <a:t> |</a:t>
            </a:r>
            <a:r>
              <a:rPr lang="en-US" b="1" dirty="0"/>
              <a:t>a</a:t>
            </a:r>
            <a:r>
              <a:rPr lang="en-US" dirty="0"/>
              <a:t> </a:t>
            </a:r>
            <a:r>
              <a:rPr lang="ko-KR" altLang="en-US" dirty="0"/>
              <a:t>현대 포〓리즘</a:t>
            </a:r>
            <a:endParaRPr lang="en-US" altLang="ko-KR" dirty="0"/>
          </a:p>
          <a:p>
            <a:pPr lvl="1"/>
            <a:r>
              <a:rPr lang="en-US" dirty="0"/>
              <a:t>Non-standard script indicator used</a:t>
            </a:r>
          </a:p>
        </p:txBody>
      </p:sp>
    </p:spTree>
    <p:extLst>
      <p:ext uri="{BB962C8B-B14F-4D97-AF65-F5344CB8AC3E}">
        <p14:creationId xmlns:p14="http://schemas.microsoft.com/office/powerpoint/2010/main" val="3392791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</TotalTime>
  <Words>858</Words>
  <Application>Microsoft Office PowerPoint</Application>
  <PresentationFormat>Widescreen</PresentationFormat>
  <Paragraphs>105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等线</vt:lpstr>
      <vt:lpstr>맑은 고딕</vt:lpstr>
      <vt:lpstr>Arial</vt:lpstr>
      <vt:lpstr>Calibri</vt:lpstr>
      <vt:lpstr>Calibri Light</vt:lpstr>
      <vt:lpstr>Office Theme</vt:lpstr>
      <vt:lpstr>Non-Latin Scripts in MARC and BIBFRAME</vt:lpstr>
      <vt:lpstr>BIBFRAME at Library of Congress</vt:lpstr>
      <vt:lpstr>Major tasks for BIBFRAME 100</vt:lpstr>
      <vt:lpstr>Some issues conversions brought to the surface</vt:lpstr>
      <vt:lpstr>A little history about romanization</vt:lpstr>
      <vt:lpstr>History – another example</vt:lpstr>
      <vt:lpstr>History – along came computers and MARC, 1968-</vt:lpstr>
      <vt:lpstr>History -- by 2000 …</vt:lpstr>
      <vt:lpstr>Potential with BIBFRAME:  script identification</vt:lpstr>
      <vt:lpstr>Potential with BIBFRAME: simpler models</vt:lpstr>
      <vt:lpstr>Potential with BIBFRAME: simpler models</vt:lpstr>
      <vt:lpstr>Potential with BIBFRAME: reduced romanization</vt:lpstr>
      <vt:lpstr>Can we move to limited Romanization?</vt:lpstr>
      <vt:lpstr>Issues to consider</vt:lpstr>
      <vt:lpstr>Thanks!</vt:lpstr>
    </vt:vector>
  </TitlesOfParts>
  <Company>The Library of Congress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Non-Latin and MARC</dc:title>
  <dc:creator>McCallum Sally</dc:creator>
  <cp:lastModifiedBy>Dagher, Iman</cp:lastModifiedBy>
  <cp:revision>56</cp:revision>
  <cp:lastPrinted>2020-02-05T21:25:04Z</cp:lastPrinted>
  <dcterms:created xsi:type="dcterms:W3CDTF">2020-02-05T19:13:55Z</dcterms:created>
  <dcterms:modified xsi:type="dcterms:W3CDTF">2022-06-23T14:19:52Z</dcterms:modified>
</cp:coreProperties>
</file>