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2" r:id="rId4"/>
    <p:sldId id="261" r:id="rId5"/>
    <p:sldId id="260" r:id="rId6"/>
    <p:sldId id="263" r:id="rId7"/>
    <p:sldId id="273" r:id="rId8"/>
    <p:sldId id="270" r:id="rId9"/>
    <p:sldId id="265" r:id="rId10"/>
    <p:sldId id="271" r:id="rId11"/>
    <p:sldId id="274" r:id="rId12"/>
    <p:sldId id="272" r:id="rId13"/>
    <p:sldId id="275" r:id="rId14"/>
    <p:sldId id="276" r:id="rId15"/>
    <p:sldId id="266" r:id="rId16"/>
    <p:sldId id="277" r:id="rId17"/>
    <p:sldId id="280" r:id="rId18"/>
    <p:sldId id="279" r:id="rId19"/>
    <p:sldId id="268" r:id="rId20"/>
    <p:sldId id="269" r:id="rId21"/>
  </p:sldIdLst>
  <p:sldSz cx="12192000" cy="6858000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388" autoAdjust="0"/>
  </p:normalViewPr>
  <p:slideViewPr>
    <p:cSldViewPr snapToGrid="0">
      <p:cViewPr varScale="1">
        <p:scale>
          <a:sx n="80" d="100"/>
          <a:sy n="80" d="100"/>
        </p:scale>
        <p:origin x="17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CF163F-F157-4004-BBD3-EAF1AA60A2DB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59F06CF-F417-49DA-8480-2AFDC9CFF085}">
      <dgm:prSet/>
      <dgm:spPr/>
      <dgm:t>
        <a:bodyPr/>
        <a:lstStyle/>
        <a:p>
          <a:pPr algn="l"/>
          <a:r>
            <a:rPr lang="en-US" b="0" i="0"/>
            <a:t>Surveys</a:t>
          </a:r>
          <a:endParaRPr lang="en-US"/>
        </a:p>
      </dgm:t>
    </dgm:pt>
    <dgm:pt modelId="{F813C6AA-DC0A-4C21-9D22-F06FAADD6082}" type="parTrans" cxnId="{D8A3AC9E-560C-4529-B893-FE209D6798CE}">
      <dgm:prSet/>
      <dgm:spPr/>
      <dgm:t>
        <a:bodyPr/>
        <a:lstStyle/>
        <a:p>
          <a:endParaRPr lang="en-US"/>
        </a:p>
      </dgm:t>
    </dgm:pt>
    <dgm:pt modelId="{907FEE66-F59D-4A2C-9946-C067700D9154}" type="sibTrans" cxnId="{D8A3AC9E-560C-4529-B893-FE209D6798CE}">
      <dgm:prSet/>
      <dgm:spPr/>
      <dgm:t>
        <a:bodyPr/>
        <a:lstStyle/>
        <a:p>
          <a:endParaRPr lang="en-US"/>
        </a:p>
      </dgm:t>
    </dgm:pt>
    <dgm:pt modelId="{F222F3C3-A094-4CC6-8721-5377CC88E73B}">
      <dgm:prSet/>
      <dgm:spPr/>
      <dgm:t>
        <a:bodyPr/>
        <a:lstStyle/>
        <a:p>
          <a:r>
            <a:rPr lang="en-US" b="0" i="0"/>
            <a:t>Grant opportunities</a:t>
          </a:r>
          <a:endParaRPr lang="en-US"/>
        </a:p>
      </dgm:t>
    </dgm:pt>
    <dgm:pt modelId="{125B782F-E248-4AC3-8E61-BBFF92FD431F}" type="parTrans" cxnId="{5252EB0F-4699-4B25-B438-5FD918987FEE}">
      <dgm:prSet/>
      <dgm:spPr/>
      <dgm:t>
        <a:bodyPr/>
        <a:lstStyle/>
        <a:p>
          <a:endParaRPr lang="en-US"/>
        </a:p>
      </dgm:t>
    </dgm:pt>
    <dgm:pt modelId="{377AE6DD-D4D6-40FD-B5F7-1D37C958A08F}" type="sibTrans" cxnId="{5252EB0F-4699-4B25-B438-5FD918987FEE}">
      <dgm:prSet/>
      <dgm:spPr/>
      <dgm:t>
        <a:bodyPr/>
        <a:lstStyle/>
        <a:p>
          <a:endParaRPr lang="en-US"/>
        </a:p>
      </dgm:t>
    </dgm:pt>
    <dgm:pt modelId="{209E65AC-0C88-4264-A59D-D2F0B786D456}">
      <dgm:prSet/>
      <dgm:spPr/>
      <dgm:t>
        <a:bodyPr/>
        <a:lstStyle/>
        <a:p>
          <a:r>
            <a:rPr lang="en-US" b="0" i="0"/>
            <a:t>OA and OE weeks </a:t>
          </a:r>
          <a:endParaRPr lang="en-US"/>
        </a:p>
      </dgm:t>
    </dgm:pt>
    <dgm:pt modelId="{F4972E1A-FF37-4833-B236-5EF123F5C5CB}" type="parTrans" cxnId="{AB04D18D-7CFE-4F42-8118-E3BAECB4D328}">
      <dgm:prSet/>
      <dgm:spPr/>
      <dgm:t>
        <a:bodyPr/>
        <a:lstStyle/>
        <a:p>
          <a:endParaRPr lang="en-US"/>
        </a:p>
      </dgm:t>
    </dgm:pt>
    <dgm:pt modelId="{4C20C26C-4570-4513-AA80-647537A0567F}" type="sibTrans" cxnId="{AB04D18D-7CFE-4F42-8118-E3BAECB4D328}">
      <dgm:prSet/>
      <dgm:spPr/>
      <dgm:t>
        <a:bodyPr/>
        <a:lstStyle/>
        <a:p>
          <a:endParaRPr lang="en-US"/>
        </a:p>
      </dgm:t>
    </dgm:pt>
    <dgm:pt modelId="{29913D01-E20F-4F2C-B5A9-DA12795694A0}">
      <dgm:prSet phldr="0"/>
      <dgm:spPr/>
      <dgm:t>
        <a:bodyPr/>
        <a:lstStyle/>
        <a:p>
          <a:pPr rtl="0"/>
          <a:r>
            <a:rPr lang="en-US">
              <a:latin typeface="Calibri Light" panose="020F0302020204030204"/>
            </a:rPr>
            <a:t>Professional development</a:t>
          </a:r>
          <a:endParaRPr lang="en-US"/>
        </a:p>
      </dgm:t>
    </dgm:pt>
    <dgm:pt modelId="{FD7F33DB-3BEB-49C0-90B9-AFD106CAC994}" type="parTrans" cxnId="{5A3EA8C2-D577-4A32-B5A5-02DFF0B3754F}">
      <dgm:prSet/>
      <dgm:spPr/>
      <dgm:t>
        <a:bodyPr/>
        <a:lstStyle/>
        <a:p>
          <a:endParaRPr lang="en-US"/>
        </a:p>
      </dgm:t>
    </dgm:pt>
    <dgm:pt modelId="{C1481EFB-EF56-4F51-9C5F-4796A8632146}" type="sibTrans" cxnId="{5A3EA8C2-D577-4A32-B5A5-02DFF0B3754F}">
      <dgm:prSet/>
      <dgm:spPr/>
      <dgm:t>
        <a:bodyPr/>
        <a:lstStyle/>
        <a:p>
          <a:endParaRPr lang="en-US"/>
        </a:p>
      </dgm:t>
    </dgm:pt>
    <dgm:pt modelId="{624CCB4D-CB96-4BD3-B15B-28DAD75C17F6}" type="pres">
      <dgm:prSet presAssocID="{7FCF163F-F157-4004-BBD3-EAF1AA60A2DB}" presName="Name0" presStyleCnt="0">
        <dgm:presLayoutVars>
          <dgm:dir/>
          <dgm:resizeHandles val="exact"/>
        </dgm:presLayoutVars>
      </dgm:prSet>
      <dgm:spPr/>
    </dgm:pt>
    <dgm:pt modelId="{2A43A319-F617-4EC8-8B7E-08D997D3AEFD}" type="pres">
      <dgm:prSet presAssocID="{D59F06CF-F417-49DA-8480-2AFDC9CFF085}" presName="node" presStyleLbl="node1" presStyleIdx="0" presStyleCnt="4">
        <dgm:presLayoutVars>
          <dgm:bulletEnabled val="1"/>
        </dgm:presLayoutVars>
      </dgm:prSet>
      <dgm:spPr/>
    </dgm:pt>
    <dgm:pt modelId="{5292F61C-9F5B-49C4-97AD-C118124306F7}" type="pres">
      <dgm:prSet presAssocID="{907FEE66-F59D-4A2C-9946-C067700D9154}" presName="sibTrans" presStyleLbl="sibTrans1D1" presStyleIdx="0" presStyleCnt="3"/>
      <dgm:spPr/>
    </dgm:pt>
    <dgm:pt modelId="{4B521696-60C3-4C44-93F5-5913425CD887}" type="pres">
      <dgm:prSet presAssocID="{907FEE66-F59D-4A2C-9946-C067700D9154}" presName="connectorText" presStyleLbl="sibTrans1D1" presStyleIdx="0" presStyleCnt="3"/>
      <dgm:spPr/>
    </dgm:pt>
    <dgm:pt modelId="{C9E574CB-26C3-4761-85A0-21354C6236FB}" type="pres">
      <dgm:prSet presAssocID="{F222F3C3-A094-4CC6-8721-5377CC88E73B}" presName="node" presStyleLbl="node1" presStyleIdx="1" presStyleCnt="4">
        <dgm:presLayoutVars>
          <dgm:bulletEnabled val="1"/>
        </dgm:presLayoutVars>
      </dgm:prSet>
      <dgm:spPr/>
    </dgm:pt>
    <dgm:pt modelId="{7638C3C6-17AF-444C-AC23-B90075704502}" type="pres">
      <dgm:prSet presAssocID="{377AE6DD-D4D6-40FD-B5F7-1D37C958A08F}" presName="sibTrans" presStyleLbl="sibTrans1D1" presStyleIdx="1" presStyleCnt="3"/>
      <dgm:spPr/>
    </dgm:pt>
    <dgm:pt modelId="{C3C5D0FD-BA99-47DA-9EE0-65FCBA71F0A4}" type="pres">
      <dgm:prSet presAssocID="{377AE6DD-D4D6-40FD-B5F7-1D37C958A08F}" presName="connectorText" presStyleLbl="sibTrans1D1" presStyleIdx="1" presStyleCnt="3"/>
      <dgm:spPr/>
    </dgm:pt>
    <dgm:pt modelId="{7A11479F-6717-417B-930D-BFA5923B925D}" type="pres">
      <dgm:prSet presAssocID="{209E65AC-0C88-4264-A59D-D2F0B786D456}" presName="node" presStyleLbl="node1" presStyleIdx="2" presStyleCnt="4">
        <dgm:presLayoutVars>
          <dgm:bulletEnabled val="1"/>
        </dgm:presLayoutVars>
      </dgm:prSet>
      <dgm:spPr/>
    </dgm:pt>
    <dgm:pt modelId="{2E6A55C5-B30E-4935-A1A8-F4C425BD4F72}" type="pres">
      <dgm:prSet presAssocID="{4C20C26C-4570-4513-AA80-647537A0567F}" presName="sibTrans" presStyleLbl="sibTrans1D1" presStyleIdx="2" presStyleCnt="3"/>
      <dgm:spPr/>
    </dgm:pt>
    <dgm:pt modelId="{57E98354-44B2-4A5C-8B8D-C3CB3F455425}" type="pres">
      <dgm:prSet presAssocID="{4C20C26C-4570-4513-AA80-647537A0567F}" presName="connectorText" presStyleLbl="sibTrans1D1" presStyleIdx="2" presStyleCnt="3"/>
      <dgm:spPr/>
    </dgm:pt>
    <dgm:pt modelId="{1AB77CDF-13E8-441F-90BB-A9234900E0B4}" type="pres">
      <dgm:prSet presAssocID="{29913D01-E20F-4F2C-B5A9-DA12795694A0}" presName="node" presStyleLbl="node1" presStyleIdx="3" presStyleCnt="4">
        <dgm:presLayoutVars>
          <dgm:bulletEnabled val="1"/>
        </dgm:presLayoutVars>
      </dgm:prSet>
      <dgm:spPr/>
    </dgm:pt>
  </dgm:ptLst>
  <dgm:cxnLst>
    <dgm:cxn modelId="{5252EB0F-4699-4B25-B438-5FD918987FEE}" srcId="{7FCF163F-F157-4004-BBD3-EAF1AA60A2DB}" destId="{F222F3C3-A094-4CC6-8721-5377CC88E73B}" srcOrd="1" destOrd="0" parTransId="{125B782F-E248-4AC3-8E61-BBFF92FD431F}" sibTransId="{377AE6DD-D4D6-40FD-B5F7-1D37C958A08F}"/>
    <dgm:cxn modelId="{EA48A414-F5ED-40D7-AF3E-062CEACA0F3A}" type="presOf" srcId="{209E65AC-0C88-4264-A59D-D2F0B786D456}" destId="{7A11479F-6717-417B-930D-BFA5923B925D}" srcOrd="0" destOrd="0" presId="urn:microsoft.com/office/officeart/2016/7/layout/RepeatingBendingProcessNew"/>
    <dgm:cxn modelId="{95703C38-6A00-4E51-A106-E8DE9C55442A}" type="presOf" srcId="{907FEE66-F59D-4A2C-9946-C067700D9154}" destId="{4B521696-60C3-4C44-93F5-5913425CD887}" srcOrd="1" destOrd="0" presId="urn:microsoft.com/office/officeart/2016/7/layout/RepeatingBendingProcessNew"/>
    <dgm:cxn modelId="{A22B783B-2E7C-48A0-827F-DF3D88A54249}" type="presOf" srcId="{7FCF163F-F157-4004-BBD3-EAF1AA60A2DB}" destId="{624CCB4D-CB96-4BD3-B15B-28DAD75C17F6}" srcOrd="0" destOrd="0" presId="urn:microsoft.com/office/officeart/2016/7/layout/RepeatingBendingProcessNew"/>
    <dgm:cxn modelId="{A6EDAE53-145F-4AF4-9A77-D34861EE2FB8}" type="presOf" srcId="{377AE6DD-D4D6-40FD-B5F7-1D37C958A08F}" destId="{C3C5D0FD-BA99-47DA-9EE0-65FCBA71F0A4}" srcOrd="1" destOrd="0" presId="urn:microsoft.com/office/officeart/2016/7/layout/RepeatingBendingProcessNew"/>
    <dgm:cxn modelId="{23925F7B-D32D-479F-9197-655F9B778AAA}" type="presOf" srcId="{907FEE66-F59D-4A2C-9946-C067700D9154}" destId="{5292F61C-9F5B-49C4-97AD-C118124306F7}" srcOrd="0" destOrd="0" presId="urn:microsoft.com/office/officeart/2016/7/layout/RepeatingBendingProcessNew"/>
    <dgm:cxn modelId="{AB04D18D-7CFE-4F42-8118-E3BAECB4D328}" srcId="{7FCF163F-F157-4004-BBD3-EAF1AA60A2DB}" destId="{209E65AC-0C88-4264-A59D-D2F0B786D456}" srcOrd="2" destOrd="0" parTransId="{F4972E1A-FF37-4833-B236-5EF123F5C5CB}" sibTransId="{4C20C26C-4570-4513-AA80-647537A0567F}"/>
    <dgm:cxn modelId="{D8A3AC9E-560C-4529-B893-FE209D6798CE}" srcId="{7FCF163F-F157-4004-BBD3-EAF1AA60A2DB}" destId="{D59F06CF-F417-49DA-8480-2AFDC9CFF085}" srcOrd="0" destOrd="0" parTransId="{F813C6AA-DC0A-4C21-9D22-F06FAADD6082}" sibTransId="{907FEE66-F59D-4A2C-9946-C067700D9154}"/>
    <dgm:cxn modelId="{209255A0-10A4-4173-A1B7-2379D040EB49}" type="presOf" srcId="{29913D01-E20F-4F2C-B5A9-DA12795694A0}" destId="{1AB77CDF-13E8-441F-90BB-A9234900E0B4}" srcOrd="0" destOrd="0" presId="urn:microsoft.com/office/officeart/2016/7/layout/RepeatingBendingProcessNew"/>
    <dgm:cxn modelId="{8414EDB8-A77D-46B1-A847-0BC1093FCD45}" type="presOf" srcId="{4C20C26C-4570-4513-AA80-647537A0567F}" destId="{2E6A55C5-B30E-4935-A1A8-F4C425BD4F72}" srcOrd="0" destOrd="0" presId="urn:microsoft.com/office/officeart/2016/7/layout/RepeatingBendingProcessNew"/>
    <dgm:cxn modelId="{5A3EA8C2-D577-4A32-B5A5-02DFF0B3754F}" srcId="{7FCF163F-F157-4004-BBD3-EAF1AA60A2DB}" destId="{29913D01-E20F-4F2C-B5A9-DA12795694A0}" srcOrd="3" destOrd="0" parTransId="{FD7F33DB-3BEB-49C0-90B9-AFD106CAC994}" sibTransId="{C1481EFB-EF56-4F51-9C5F-4796A8632146}"/>
    <dgm:cxn modelId="{1052B8C2-4FDE-49FD-9EDD-BC729D621951}" type="presOf" srcId="{4C20C26C-4570-4513-AA80-647537A0567F}" destId="{57E98354-44B2-4A5C-8B8D-C3CB3F455425}" srcOrd="1" destOrd="0" presId="urn:microsoft.com/office/officeart/2016/7/layout/RepeatingBendingProcessNew"/>
    <dgm:cxn modelId="{BABCC9C2-F0C9-451B-A6F2-24C08C9EB445}" type="presOf" srcId="{D59F06CF-F417-49DA-8480-2AFDC9CFF085}" destId="{2A43A319-F617-4EC8-8B7E-08D997D3AEFD}" srcOrd="0" destOrd="0" presId="urn:microsoft.com/office/officeart/2016/7/layout/RepeatingBendingProcessNew"/>
    <dgm:cxn modelId="{E33B7DF0-6543-459F-B852-583AF05A8F9B}" type="presOf" srcId="{377AE6DD-D4D6-40FD-B5F7-1D37C958A08F}" destId="{7638C3C6-17AF-444C-AC23-B90075704502}" srcOrd="0" destOrd="0" presId="urn:microsoft.com/office/officeart/2016/7/layout/RepeatingBendingProcessNew"/>
    <dgm:cxn modelId="{ADD165F1-431C-436C-A823-DB375BB15AEC}" type="presOf" srcId="{F222F3C3-A094-4CC6-8721-5377CC88E73B}" destId="{C9E574CB-26C3-4761-85A0-21354C6236FB}" srcOrd="0" destOrd="0" presId="urn:microsoft.com/office/officeart/2016/7/layout/RepeatingBendingProcessNew"/>
    <dgm:cxn modelId="{D87DB801-C8A4-4580-9177-E2C591F17DBC}" type="presParOf" srcId="{624CCB4D-CB96-4BD3-B15B-28DAD75C17F6}" destId="{2A43A319-F617-4EC8-8B7E-08D997D3AEFD}" srcOrd="0" destOrd="0" presId="urn:microsoft.com/office/officeart/2016/7/layout/RepeatingBendingProcessNew"/>
    <dgm:cxn modelId="{3FC05CC1-A4B7-4CFF-9EA5-74C5AEE9D040}" type="presParOf" srcId="{624CCB4D-CB96-4BD3-B15B-28DAD75C17F6}" destId="{5292F61C-9F5B-49C4-97AD-C118124306F7}" srcOrd="1" destOrd="0" presId="urn:microsoft.com/office/officeart/2016/7/layout/RepeatingBendingProcessNew"/>
    <dgm:cxn modelId="{E5918AAC-5319-45C0-91A2-77CA8EE5EB0D}" type="presParOf" srcId="{5292F61C-9F5B-49C4-97AD-C118124306F7}" destId="{4B521696-60C3-4C44-93F5-5913425CD887}" srcOrd="0" destOrd="0" presId="urn:microsoft.com/office/officeart/2016/7/layout/RepeatingBendingProcessNew"/>
    <dgm:cxn modelId="{A15C93F9-27D3-45AB-A534-CEF2F903A627}" type="presParOf" srcId="{624CCB4D-CB96-4BD3-B15B-28DAD75C17F6}" destId="{C9E574CB-26C3-4761-85A0-21354C6236FB}" srcOrd="2" destOrd="0" presId="urn:microsoft.com/office/officeart/2016/7/layout/RepeatingBendingProcessNew"/>
    <dgm:cxn modelId="{83D20839-39C4-4AB0-BDC6-37688880EA9C}" type="presParOf" srcId="{624CCB4D-CB96-4BD3-B15B-28DAD75C17F6}" destId="{7638C3C6-17AF-444C-AC23-B90075704502}" srcOrd="3" destOrd="0" presId="urn:microsoft.com/office/officeart/2016/7/layout/RepeatingBendingProcessNew"/>
    <dgm:cxn modelId="{F656944B-C033-4D9A-8851-1F145CB35123}" type="presParOf" srcId="{7638C3C6-17AF-444C-AC23-B90075704502}" destId="{C3C5D0FD-BA99-47DA-9EE0-65FCBA71F0A4}" srcOrd="0" destOrd="0" presId="urn:microsoft.com/office/officeart/2016/7/layout/RepeatingBendingProcessNew"/>
    <dgm:cxn modelId="{2290E2F2-9CE6-4C94-818D-A1CED4F8D39D}" type="presParOf" srcId="{624CCB4D-CB96-4BD3-B15B-28DAD75C17F6}" destId="{7A11479F-6717-417B-930D-BFA5923B925D}" srcOrd="4" destOrd="0" presId="urn:microsoft.com/office/officeart/2016/7/layout/RepeatingBendingProcessNew"/>
    <dgm:cxn modelId="{8C4A7949-5791-45C3-B7A7-147609FC86E8}" type="presParOf" srcId="{624CCB4D-CB96-4BD3-B15B-28DAD75C17F6}" destId="{2E6A55C5-B30E-4935-A1A8-F4C425BD4F72}" srcOrd="5" destOrd="0" presId="urn:microsoft.com/office/officeart/2016/7/layout/RepeatingBendingProcessNew"/>
    <dgm:cxn modelId="{B02C6444-67D5-419B-9906-20104B038070}" type="presParOf" srcId="{2E6A55C5-B30E-4935-A1A8-F4C425BD4F72}" destId="{57E98354-44B2-4A5C-8B8D-C3CB3F455425}" srcOrd="0" destOrd="0" presId="urn:microsoft.com/office/officeart/2016/7/layout/RepeatingBendingProcessNew"/>
    <dgm:cxn modelId="{24107AC1-ED48-440A-A711-36B4F10BCC68}" type="presParOf" srcId="{624CCB4D-CB96-4BD3-B15B-28DAD75C17F6}" destId="{1AB77CDF-13E8-441F-90BB-A9234900E0B4}" srcOrd="6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999FDE-FE5A-4657-B148-FF06BB3333B0}" type="doc">
      <dgm:prSet loTypeId="urn:microsoft.com/office/officeart/2005/8/layout/matrix3" loCatId="matrix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8E0AE3A-C12D-41E3-B772-28AB69671299}">
      <dgm:prSet/>
      <dgm:spPr/>
      <dgm:t>
        <a:bodyPr/>
        <a:lstStyle/>
        <a:p>
          <a:r>
            <a:rPr lang="en-US"/>
            <a:t>OER inventory</a:t>
          </a:r>
        </a:p>
      </dgm:t>
    </dgm:pt>
    <dgm:pt modelId="{4E6C8EE4-4A54-4812-B2CE-249B08CF2C7B}" type="parTrans" cxnId="{0D18C236-E8CC-4EC4-9F9E-AFF1DA85C768}">
      <dgm:prSet/>
      <dgm:spPr/>
      <dgm:t>
        <a:bodyPr/>
        <a:lstStyle/>
        <a:p>
          <a:endParaRPr lang="en-US"/>
        </a:p>
      </dgm:t>
    </dgm:pt>
    <dgm:pt modelId="{0743688E-8DBF-4693-9CD3-0E4488B115B0}" type="sibTrans" cxnId="{0D18C236-E8CC-4EC4-9F9E-AFF1DA85C768}">
      <dgm:prSet/>
      <dgm:spPr/>
      <dgm:t>
        <a:bodyPr/>
        <a:lstStyle/>
        <a:p>
          <a:endParaRPr lang="en-US"/>
        </a:p>
      </dgm:t>
    </dgm:pt>
    <dgm:pt modelId="{CCEB131F-EF29-45A0-9DCB-88092681C495}">
      <dgm:prSet/>
      <dgm:spPr/>
      <dgm:t>
        <a:bodyPr/>
        <a:lstStyle/>
        <a:p>
          <a:r>
            <a:rPr lang="en-US"/>
            <a:t>OA &amp; OER </a:t>
          </a:r>
          <a:r>
            <a:rPr lang="en-US">
              <a:latin typeface="Calibri Light" panose="020F0302020204030204"/>
            </a:rPr>
            <a:t>webinars</a:t>
          </a:r>
          <a:endParaRPr lang="en-US"/>
        </a:p>
      </dgm:t>
    </dgm:pt>
    <dgm:pt modelId="{9903B43E-ADD7-41A9-BEB1-C81DD207487C}" type="parTrans" cxnId="{BC33D314-D9A9-4023-9F80-922C149BB9EB}">
      <dgm:prSet/>
      <dgm:spPr/>
      <dgm:t>
        <a:bodyPr/>
        <a:lstStyle/>
        <a:p>
          <a:endParaRPr lang="en-US"/>
        </a:p>
      </dgm:t>
    </dgm:pt>
    <dgm:pt modelId="{598B7565-7AE5-4B0A-9688-C0768EFF1B6C}" type="sibTrans" cxnId="{BC33D314-D9A9-4023-9F80-922C149BB9EB}">
      <dgm:prSet/>
      <dgm:spPr/>
      <dgm:t>
        <a:bodyPr/>
        <a:lstStyle/>
        <a:p>
          <a:endParaRPr lang="en-US"/>
        </a:p>
      </dgm:t>
    </dgm:pt>
    <dgm:pt modelId="{0EB70042-1683-49ED-9AEB-35A55EB3EF35}">
      <dgm:prSet/>
      <dgm:spPr/>
      <dgm:t>
        <a:bodyPr/>
        <a:lstStyle/>
        <a:p>
          <a:pPr rtl="0"/>
          <a:r>
            <a:rPr lang="en-US">
              <a:latin typeface="Calibri Light" panose="020F0302020204030204"/>
            </a:rPr>
            <a:t>OER organizations</a:t>
          </a:r>
          <a:endParaRPr lang="en-US"/>
        </a:p>
      </dgm:t>
    </dgm:pt>
    <dgm:pt modelId="{7A7DDE1E-EF89-4ED1-BFC3-15ADD6749256}" type="parTrans" cxnId="{2B7413CC-E389-45CE-9514-C8AC2590D93C}">
      <dgm:prSet/>
      <dgm:spPr/>
      <dgm:t>
        <a:bodyPr/>
        <a:lstStyle/>
        <a:p>
          <a:endParaRPr lang="en-US"/>
        </a:p>
      </dgm:t>
    </dgm:pt>
    <dgm:pt modelId="{6FA1CF61-0761-4426-8FBA-61C34A66EFD9}" type="sibTrans" cxnId="{2B7413CC-E389-45CE-9514-C8AC2590D93C}">
      <dgm:prSet/>
      <dgm:spPr/>
      <dgm:t>
        <a:bodyPr/>
        <a:lstStyle/>
        <a:p>
          <a:endParaRPr lang="en-US"/>
        </a:p>
      </dgm:t>
    </dgm:pt>
    <dgm:pt modelId="{3B407F85-7EFA-4164-AC03-B1EC488EA480}">
      <dgm:prSet phldr="0"/>
      <dgm:spPr/>
      <dgm:t>
        <a:bodyPr/>
        <a:lstStyle/>
        <a:p>
          <a:pPr rtl="0"/>
          <a:r>
            <a:rPr lang="en-US">
              <a:latin typeface="Calibri Light" panose="020F0302020204030204"/>
            </a:rPr>
            <a:t>And more</a:t>
          </a:r>
          <a:endParaRPr lang="en-US"/>
        </a:p>
      </dgm:t>
    </dgm:pt>
    <dgm:pt modelId="{FC5D1128-9639-494F-97DF-8C7798811387}" type="parTrans" cxnId="{C5C70F4F-C668-486E-B0D2-FE0AD565B005}">
      <dgm:prSet/>
      <dgm:spPr/>
      <dgm:t>
        <a:bodyPr/>
        <a:lstStyle/>
        <a:p>
          <a:endParaRPr lang="en-US"/>
        </a:p>
      </dgm:t>
    </dgm:pt>
    <dgm:pt modelId="{75A76972-7FB4-49B0-B2B4-2A22EDE9DA74}" type="sibTrans" cxnId="{C5C70F4F-C668-486E-B0D2-FE0AD565B005}">
      <dgm:prSet/>
      <dgm:spPr/>
      <dgm:t>
        <a:bodyPr/>
        <a:lstStyle/>
        <a:p>
          <a:endParaRPr lang="en-US"/>
        </a:p>
      </dgm:t>
    </dgm:pt>
    <dgm:pt modelId="{5BE8029F-DF92-47BF-9D92-6A2DE131266B}" type="pres">
      <dgm:prSet presAssocID="{50999FDE-FE5A-4657-B148-FF06BB3333B0}" presName="matrix" presStyleCnt="0">
        <dgm:presLayoutVars>
          <dgm:chMax val="1"/>
          <dgm:dir/>
          <dgm:resizeHandles val="exact"/>
        </dgm:presLayoutVars>
      </dgm:prSet>
      <dgm:spPr/>
    </dgm:pt>
    <dgm:pt modelId="{09A6BCBE-1344-4F5C-AFA8-55A025739929}" type="pres">
      <dgm:prSet presAssocID="{50999FDE-FE5A-4657-B148-FF06BB3333B0}" presName="diamond" presStyleLbl="bgShp" presStyleIdx="0" presStyleCnt="1"/>
      <dgm:spPr/>
    </dgm:pt>
    <dgm:pt modelId="{07D9A949-0D35-48D4-BBDD-B516EB50EFFA}" type="pres">
      <dgm:prSet presAssocID="{50999FDE-FE5A-4657-B148-FF06BB3333B0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A9CCD1A5-D8D2-4F1C-9795-C59E13E3CF22}" type="pres">
      <dgm:prSet presAssocID="{50999FDE-FE5A-4657-B148-FF06BB3333B0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40CB114C-E2A5-408D-B23D-618A7FBD42A4}" type="pres">
      <dgm:prSet presAssocID="{50999FDE-FE5A-4657-B148-FF06BB3333B0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E7C0995-2077-4247-8D12-C18C8BAA9C99}" type="pres">
      <dgm:prSet presAssocID="{50999FDE-FE5A-4657-B148-FF06BB3333B0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BC33D314-D9A9-4023-9F80-922C149BB9EB}" srcId="{50999FDE-FE5A-4657-B148-FF06BB3333B0}" destId="{CCEB131F-EF29-45A0-9DCB-88092681C495}" srcOrd="1" destOrd="0" parTransId="{9903B43E-ADD7-41A9-BEB1-C81DD207487C}" sibTransId="{598B7565-7AE5-4B0A-9688-C0768EFF1B6C}"/>
    <dgm:cxn modelId="{6EA6D01E-1844-4CAD-82F3-732936B6E4DC}" type="presOf" srcId="{50999FDE-FE5A-4657-B148-FF06BB3333B0}" destId="{5BE8029F-DF92-47BF-9D92-6A2DE131266B}" srcOrd="0" destOrd="0" presId="urn:microsoft.com/office/officeart/2005/8/layout/matrix3"/>
    <dgm:cxn modelId="{0D18C236-E8CC-4EC4-9F9E-AFF1DA85C768}" srcId="{50999FDE-FE5A-4657-B148-FF06BB3333B0}" destId="{E8E0AE3A-C12D-41E3-B772-28AB69671299}" srcOrd="0" destOrd="0" parTransId="{4E6C8EE4-4A54-4812-B2CE-249B08CF2C7B}" sibTransId="{0743688E-8DBF-4693-9CD3-0E4488B115B0}"/>
    <dgm:cxn modelId="{BF761E38-13B2-49F5-A2F4-CB8540894608}" type="presOf" srcId="{E8E0AE3A-C12D-41E3-B772-28AB69671299}" destId="{07D9A949-0D35-48D4-BBDD-B516EB50EFFA}" srcOrd="0" destOrd="0" presId="urn:microsoft.com/office/officeart/2005/8/layout/matrix3"/>
    <dgm:cxn modelId="{9307EC45-B143-4D34-8616-62D6D58F7DE9}" type="presOf" srcId="{0EB70042-1683-49ED-9AEB-35A55EB3EF35}" destId="{40CB114C-E2A5-408D-B23D-618A7FBD42A4}" srcOrd="0" destOrd="0" presId="urn:microsoft.com/office/officeart/2005/8/layout/matrix3"/>
    <dgm:cxn modelId="{C5C70F4F-C668-486E-B0D2-FE0AD565B005}" srcId="{50999FDE-FE5A-4657-B148-FF06BB3333B0}" destId="{3B407F85-7EFA-4164-AC03-B1EC488EA480}" srcOrd="3" destOrd="0" parTransId="{FC5D1128-9639-494F-97DF-8C7798811387}" sibTransId="{75A76972-7FB4-49B0-B2B4-2A22EDE9DA74}"/>
    <dgm:cxn modelId="{BFFE76C1-3152-4DDE-9B47-C623787996C8}" type="presOf" srcId="{CCEB131F-EF29-45A0-9DCB-88092681C495}" destId="{A9CCD1A5-D8D2-4F1C-9795-C59E13E3CF22}" srcOrd="0" destOrd="0" presId="urn:microsoft.com/office/officeart/2005/8/layout/matrix3"/>
    <dgm:cxn modelId="{2B7413CC-E389-45CE-9514-C8AC2590D93C}" srcId="{50999FDE-FE5A-4657-B148-FF06BB3333B0}" destId="{0EB70042-1683-49ED-9AEB-35A55EB3EF35}" srcOrd="2" destOrd="0" parTransId="{7A7DDE1E-EF89-4ED1-BFC3-15ADD6749256}" sibTransId="{6FA1CF61-0761-4426-8FBA-61C34A66EFD9}"/>
    <dgm:cxn modelId="{19F5ABE7-3CE3-4639-867E-2A521A07BAE8}" type="presOf" srcId="{3B407F85-7EFA-4164-AC03-B1EC488EA480}" destId="{5E7C0995-2077-4247-8D12-C18C8BAA9C99}" srcOrd="0" destOrd="0" presId="urn:microsoft.com/office/officeart/2005/8/layout/matrix3"/>
    <dgm:cxn modelId="{E06320C5-6321-45DC-89F2-2CFFD917127A}" type="presParOf" srcId="{5BE8029F-DF92-47BF-9D92-6A2DE131266B}" destId="{09A6BCBE-1344-4F5C-AFA8-55A025739929}" srcOrd="0" destOrd="0" presId="urn:microsoft.com/office/officeart/2005/8/layout/matrix3"/>
    <dgm:cxn modelId="{38358143-3136-4A30-A57F-3D0C86D7E66D}" type="presParOf" srcId="{5BE8029F-DF92-47BF-9D92-6A2DE131266B}" destId="{07D9A949-0D35-48D4-BBDD-B516EB50EFFA}" srcOrd="1" destOrd="0" presId="urn:microsoft.com/office/officeart/2005/8/layout/matrix3"/>
    <dgm:cxn modelId="{59421AB8-8001-4C06-AAC1-2141EA10FC45}" type="presParOf" srcId="{5BE8029F-DF92-47BF-9D92-6A2DE131266B}" destId="{A9CCD1A5-D8D2-4F1C-9795-C59E13E3CF22}" srcOrd="2" destOrd="0" presId="urn:microsoft.com/office/officeart/2005/8/layout/matrix3"/>
    <dgm:cxn modelId="{321FAFAB-C1FF-4232-85E5-5545891DB1F6}" type="presParOf" srcId="{5BE8029F-DF92-47BF-9D92-6A2DE131266B}" destId="{40CB114C-E2A5-408D-B23D-618A7FBD42A4}" srcOrd="3" destOrd="0" presId="urn:microsoft.com/office/officeart/2005/8/layout/matrix3"/>
    <dgm:cxn modelId="{A7E5EEC3-74DC-47F5-8002-97656D7F7758}" type="presParOf" srcId="{5BE8029F-DF92-47BF-9D92-6A2DE131266B}" destId="{5E7C0995-2077-4247-8D12-C18C8BAA9C99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92F61C-9F5B-49C4-97AD-C118124306F7}">
      <dsp:nvSpPr>
        <dsp:cNvPr id="0" name=""/>
        <dsp:cNvSpPr/>
      </dsp:nvSpPr>
      <dsp:spPr>
        <a:xfrm>
          <a:off x="2604212" y="1712400"/>
          <a:ext cx="5685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68502" y="45720"/>
              </a:lnTo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873486" y="1755125"/>
        <a:ext cx="29955" cy="5991"/>
      </dsp:txXfrm>
    </dsp:sp>
    <dsp:sp modelId="{2A43A319-F617-4EC8-8B7E-08D997D3AEFD}">
      <dsp:nvSpPr>
        <dsp:cNvPr id="0" name=""/>
        <dsp:cNvSpPr/>
      </dsp:nvSpPr>
      <dsp:spPr>
        <a:xfrm>
          <a:off x="1220" y="976682"/>
          <a:ext cx="2604792" cy="15628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637" tIns="133978" rIns="127637" bIns="133978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b="0" i="0" kern="1200"/>
            <a:t>Surveys</a:t>
          </a:r>
          <a:endParaRPr lang="en-US" sz="3300" kern="1200"/>
        </a:p>
      </dsp:txBody>
      <dsp:txXfrm>
        <a:off x="1220" y="976682"/>
        <a:ext cx="2604792" cy="1562875"/>
      </dsp:txXfrm>
    </dsp:sp>
    <dsp:sp modelId="{7638C3C6-17AF-444C-AC23-B90075704502}">
      <dsp:nvSpPr>
        <dsp:cNvPr id="0" name=""/>
        <dsp:cNvSpPr/>
      </dsp:nvSpPr>
      <dsp:spPr>
        <a:xfrm>
          <a:off x="1303616" y="2537758"/>
          <a:ext cx="3203895" cy="568502"/>
        </a:xfrm>
        <a:custGeom>
          <a:avLst/>
          <a:gdLst/>
          <a:ahLst/>
          <a:cxnLst/>
          <a:rect l="0" t="0" r="0" b="0"/>
          <a:pathLst>
            <a:path>
              <a:moveTo>
                <a:pt x="3203895" y="0"/>
              </a:moveTo>
              <a:lnTo>
                <a:pt x="3203895" y="301351"/>
              </a:lnTo>
              <a:lnTo>
                <a:pt x="0" y="301351"/>
              </a:lnTo>
              <a:lnTo>
                <a:pt x="0" y="568502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824078" y="2819013"/>
        <a:ext cx="162971" cy="5991"/>
      </dsp:txXfrm>
    </dsp:sp>
    <dsp:sp modelId="{C9E574CB-26C3-4761-85A0-21354C6236FB}">
      <dsp:nvSpPr>
        <dsp:cNvPr id="0" name=""/>
        <dsp:cNvSpPr/>
      </dsp:nvSpPr>
      <dsp:spPr>
        <a:xfrm>
          <a:off x="3205115" y="976682"/>
          <a:ext cx="2604792" cy="156287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637" tIns="133978" rIns="127637" bIns="133978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b="0" i="0" kern="1200"/>
            <a:t>Grant opportunities</a:t>
          </a:r>
          <a:endParaRPr lang="en-US" sz="3300" kern="1200"/>
        </a:p>
      </dsp:txBody>
      <dsp:txXfrm>
        <a:off x="3205115" y="976682"/>
        <a:ext cx="2604792" cy="1562875"/>
      </dsp:txXfrm>
    </dsp:sp>
    <dsp:sp modelId="{2E6A55C5-B30E-4935-A1A8-F4C425BD4F72}">
      <dsp:nvSpPr>
        <dsp:cNvPr id="0" name=""/>
        <dsp:cNvSpPr/>
      </dsp:nvSpPr>
      <dsp:spPr>
        <a:xfrm>
          <a:off x="2604212" y="3874378"/>
          <a:ext cx="5685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68502" y="45720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873486" y="3917102"/>
        <a:ext cx="29955" cy="5991"/>
      </dsp:txXfrm>
    </dsp:sp>
    <dsp:sp modelId="{7A11479F-6717-417B-930D-BFA5923B925D}">
      <dsp:nvSpPr>
        <dsp:cNvPr id="0" name=""/>
        <dsp:cNvSpPr/>
      </dsp:nvSpPr>
      <dsp:spPr>
        <a:xfrm>
          <a:off x="1220" y="3138660"/>
          <a:ext cx="2604792" cy="15628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637" tIns="133978" rIns="127637" bIns="133978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b="0" i="0" kern="1200"/>
            <a:t>OA and OE weeks </a:t>
          </a:r>
          <a:endParaRPr lang="en-US" sz="3300" kern="1200"/>
        </a:p>
      </dsp:txBody>
      <dsp:txXfrm>
        <a:off x="1220" y="3138660"/>
        <a:ext cx="2604792" cy="1562875"/>
      </dsp:txXfrm>
    </dsp:sp>
    <dsp:sp modelId="{1AB77CDF-13E8-441F-90BB-A9234900E0B4}">
      <dsp:nvSpPr>
        <dsp:cNvPr id="0" name=""/>
        <dsp:cNvSpPr/>
      </dsp:nvSpPr>
      <dsp:spPr>
        <a:xfrm>
          <a:off x="3205115" y="3138660"/>
          <a:ext cx="2604792" cy="15628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637" tIns="133978" rIns="127637" bIns="133978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>
              <a:latin typeface="Calibri Light" panose="020F0302020204030204"/>
            </a:rPr>
            <a:t>Professional development</a:t>
          </a:r>
          <a:endParaRPr lang="en-US" sz="3300" kern="1200"/>
        </a:p>
      </dsp:txBody>
      <dsp:txXfrm>
        <a:off x="3205115" y="3138660"/>
        <a:ext cx="2604792" cy="15628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A6BCBE-1344-4F5C-AFA8-55A025739929}">
      <dsp:nvSpPr>
        <dsp:cNvPr id="0" name=""/>
        <dsp:cNvSpPr/>
      </dsp:nvSpPr>
      <dsp:spPr>
        <a:xfrm>
          <a:off x="379476" y="0"/>
          <a:ext cx="5504687" cy="5504687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D9A949-0D35-48D4-BBDD-B516EB50EFFA}">
      <dsp:nvSpPr>
        <dsp:cNvPr id="0" name=""/>
        <dsp:cNvSpPr/>
      </dsp:nvSpPr>
      <dsp:spPr>
        <a:xfrm>
          <a:off x="902421" y="522945"/>
          <a:ext cx="2146828" cy="214682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OER inventory</a:t>
          </a:r>
        </a:p>
      </dsp:txBody>
      <dsp:txXfrm>
        <a:off x="1007221" y="627745"/>
        <a:ext cx="1937228" cy="1937228"/>
      </dsp:txXfrm>
    </dsp:sp>
    <dsp:sp modelId="{A9CCD1A5-D8D2-4F1C-9795-C59E13E3CF22}">
      <dsp:nvSpPr>
        <dsp:cNvPr id="0" name=""/>
        <dsp:cNvSpPr/>
      </dsp:nvSpPr>
      <dsp:spPr>
        <a:xfrm>
          <a:off x="3214390" y="522945"/>
          <a:ext cx="2146828" cy="2146828"/>
        </a:xfrm>
        <a:prstGeom prst="round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OA &amp; OER </a:t>
          </a:r>
          <a:r>
            <a:rPr lang="en-US" sz="2500" kern="1200">
              <a:latin typeface="Calibri Light" panose="020F0302020204030204"/>
            </a:rPr>
            <a:t>webinars</a:t>
          </a:r>
          <a:endParaRPr lang="en-US" sz="2500" kern="1200"/>
        </a:p>
      </dsp:txBody>
      <dsp:txXfrm>
        <a:off x="3319190" y="627745"/>
        <a:ext cx="1937228" cy="1937228"/>
      </dsp:txXfrm>
    </dsp:sp>
    <dsp:sp modelId="{40CB114C-E2A5-408D-B23D-618A7FBD42A4}">
      <dsp:nvSpPr>
        <dsp:cNvPr id="0" name=""/>
        <dsp:cNvSpPr/>
      </dsp:nvSpPr>
      <dsp:spPr>
        <a:xfrm>
          <a:off x="902421" y="2834914"/>
          <a:ext cx="2146828" cy="2146828"/>
        </a:xfrm>
        <a:prstGeom prst="round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>
              <a:latin typeface="Calibri Light" panose="020F0302020204030204"/>
            </a:rPr>
            <a:t>OER organizations</a:t>
          </a:r>
          <a:endParaRPr lang="en-US" sz="2500" kern="1200"/>
        </a:p>
      </dsp:txBody>
      <dsp:txXfrm>
        <a:off x="1007221" y="2939714"/>
        <a:ext cx="1937228" cy="1937228"/>
      </dsp:txXfrm>
    </dsp:sp>
    <dsp:sp modelId="{5E7C0995-2077-4247-8D12-C18C8BAA9C99}">
      <dsp:nvSpPr>
        <dsp:cNvPr id="0" name=""/>
        <dsp:cNvSpPr/>
      </dsp:nvSpPr>
      <dsp:spPr>
        <a:xfrm>
          <a:off x="3214390" y="2834914"/>
          <a:ext cx="2146828" cy="2146828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>
              <a:latin typeface="Calibri Light" panose="020F0302020204030204"/>
            </a:rPr>
            <a:t>And more</a:t>
          </a:r>
          <a:endParaRPr lang="en-US" sz="2500" kern="1200"/>
        </a:p>
      </dsp:txBody>
      <dsp:txXfrm>
        <a:off x="3319190" y="2939714"/>
        <a:ext cx="1937228" cy="19372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CC3BA0E5-E4CD-48D6-AE58-48A7DC2D4577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6438" y="1160463"/>
            <a:ext cx="5572125" cy="3133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67781"/>
            <a:ext cx="5588000" cy="3655457"/>
          </a:xfrm>
          <a:prstGeom prst="rect">
            <a:avLst/>
          </a:prstGeom>
        </p:spPr>
        <p:txBody>
          <a:bodyPr vert="horz" lIns="92958" tIns="46479" rIns="92958" bIns="4647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F1A187F1-7D8E-47B7-879D-DD40A748E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036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187F1-7D8E-47B7-879D-DD40A748E2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6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187F1-7D8E-47B7-879D-DD40A748E2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526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187F1-7D8E-47B7-879D-DD40A748E2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906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DA725-47BB-4FC6-A17E-F06C7F5C45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B76685-978E-4966-BDB9-B3DA360D5F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5E75A2-9936-4AD3-BAD4-6F4C7DFAE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A9BA-2AAC-4ABC-B0D9-F1DB61432611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9C657-C00A-42A7-8EBF-6B3F5CE62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C3881-2860-4673-B014-1EAE781E6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78CDB-E31E-408E-8A87-06BBE7FA8B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20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33C39-4E4B-4866-9C46-73C19CD2B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003571-39EB-47E5-AF15-BC94418ABA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5CB674-4C96-4A63-988C-90EC6EE80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A9BA-2AAC-4ABC-B0D9-F1DB61432611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CB8BAD-EA55-4FE9-91D7-AFEECAAE1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A0DF5B-36BF-4AEC-9743-A5EBBFE3B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78CDB-E31E-408E-8A87-06BBE7FA8B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07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CDE9991-4BC3-428A-8B5A-EBB0BC3A04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612E3E-A5CF-4A06-8C1A-912DCB3B7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46FA8-A62A-467C-B179-62D5B5B1A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A9BA-2AAC-4ABC-B0D9-F1DB61432611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81759-4440-4906-957C-6A0106DA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AC2BA-0C51-4954-BC34-A837014B0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78CDB-E31E-408E-8A87-06BBE7FA8B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742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F8A9E-1C77-4A17-AA6F-B551A09F6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DEBDC-2B25-4722-886D-CFFC8EE2B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88F40-0C97-4066-88B1-2DB6E5204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A9BA-2AAC-4ABC-B0D9-F1DB61432611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CF0DF-12BE-45FB-A4C6-8A5779125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FAC0A2-CE7D-4CF2-86BA-33DF1212C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78CDB-E31E-408E-8A87-06BBE7FA8B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5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367AB-7900-4A97-90C4-6B062EF54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C18CF8-7B5A-4F24-9803-AC49E3AEF4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041CE-6FF1-41EF-8727-8DD5F943B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A9BA-2AAC-4ABC-B0D9-F1DB61432611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995A2-434E-47D7-A17F-3771F8BA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F13034-704F-4931-B05B-9CA1CD1BC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78CDB-E31E-408E-8A87-06BBE7FA8B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66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5F67D-902C-430A-9DCF-50616B3D2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CF182-45B7-4AD8-A088-BF82B06D9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671634-5469-461E-B0C8-529824AF43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7AD86C-B186-4692-B14C-4C9FF76F3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A9BA-2AAC-4ABC-B0D9-F1DB61432611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325A1B-95D6-4F17-A15A-D262F99EA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E0602-1237-475E-B632-72A644D8B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78CDB-E31E-408E-8A87-06BBE7FA8B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3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153E2-D355-4BA0-A46D-4340F4D4E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C58895-6C21-457F-9383-AFB0047EE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C99B4B-52C8-4E5E-9CF5-375876A40A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B33DA9-6DB2-445C-9C47-51FF7F8E21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D7576A-669A-4A85-9678-711D07F9A1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2D7D52-9021-4926-B9B8-823633110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A9BA-2AAC-4ABC-B0D9-F1DB61432611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B006C0-1B13-4E15-A90D-EEF1BE385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F63B8F-4F28-42C3-BB3E-4D6ACF9E4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78CDB-E31E-408E-8A87-06BBE7FA8B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339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E75CD-E292-4ABA-99D1-5801AA990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846AF3-2875-425C-94AA-90C0394B2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A9BA-2AAC-4ABC-B0D9-F1DB61432611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577A17-2EAB-48C1-8F2C-2AD0B1CF6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7B7B9D-5589-46F8-93DE-5421B38CF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78CDB-E31E-408E-8A87-06BBE7FA8B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766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D45C2D-D9CD-48B5-BFF6-130ADFC82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A9BA-2AAC-4ABC-B0D9-F1DB61432611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618B07-E0BC-453F-B290-A08F6951D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FC8E22-F543-4313-91D4-63567FC56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78CDB-E31E-408E-8A87-06BBE7FA8B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56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CAC3B-9E99-40A3-BF7F-32C3D3469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3D9905-FFD2-4175-A9FB-F24C8D396A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C105C8-1831-4F84-B6BB-3D9732F033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319316-16AE-468E-A998-7FFF2539C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A9BA-2AAC-4ABC-B0D9-F1DB61432611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BE916F-9CDA-4BF7-A0BD-EC814876B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7B56C-1EC4-497F-A0C9-9454ADE78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78CDB-E31E-408E-8A87-06BBE7FA8B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175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81F92-D4DE-43DD-98FA-B86064A74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5D44B2-E3F3-4D9F-9333-07C0977E17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870528-56A8-46C0-BCF2-04F6B1EFBD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E37B98-3A46-48C6-9045-3DA35ABB0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A9BA-2AAC-4ABC-B0D9-F1DB61432611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4C1000-FADE-46D6-8683-7A1CC42B7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09B910-1E1A-418D-9E68-883E7477B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78CDB-E31E-408E-8A87-06BBE7FA8B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374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E2C4EE-A746-439F-974D-570837F3B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446A1A-2C7F-4121-BC15-77FF832AE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82420-F8DA-487E-984E-0435538C5F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0A9BA-2AAC-4ABC-B0D9-F1DB61432611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3123B-09A5-4E3B-A304-021602DC5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CDB6A-1C75-4F58-8FB5-66BD7C2A2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78CDB-E31E-408E-8A87-06BBE7FA8B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31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arodgers4@dccc.edu" TargetMode="External"/><Relationship Id="rId2" Type="http://schemas.openxmlformats.org/officeDocument/2006/relationships/hyperlink" Target="mailto:lfeldmann@dccc.ed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hyperlink" Target="https://creativecommons.org/licenses/by-sa/4.0/deed.en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iki/File:OER_Logo_Open_Educational_Resources.png" TargetMode="Externa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://www.openaccessweek.org/page/graphic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building with glass windows&#10;&#10;Description automatically generated with low confidence">
            <a:extLst>
              <a:ext uri="{FF2B5EF4-FFF2-40B4-BE49-F238E27FC236}">
                <a16:creationId xmlns:a16="http://schemas.microsoft.com/office/drawing/2014/main" id="{188BA509-CBEB-4472-A2E0-592B00668A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573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AEAC29-7C3F-41B2-9B84-3AEC9FCC17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Open Access Discoverability and Advocacy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EC0C45-7CBA-4AF5-ACAE-ABF1CEC9F1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a community college perspective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DB74950-8059-44D4-8283-6C3E11E7FCAA}"/>
              </a:ext>
            </a:extLst>
          </p:cNvPr>
          <p:cNvGrpSpPr/>
          <p:nvPr/>
        </p:nvGrpSpPr>
        <p:grpSpPr>
          <a:xfrm>
            <a:off x="1950720" y="6203797"/>
            <a:ext cx="10006149" cy="369332"/>
            <a:chOff x="1262743" y="6221214"/>
            <a:chExt cx="10006149" cy="36933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D59D3B5-8894-46E4-BE05-6FD4E13FD481}"/>
                </a:ext>
              </a:extLst>
            </p:cNvPr>
            <p:cNvSpPr txBox="1"/>
            <p:nvPr/>
          </p:nvSpPr>
          <p:spPr>
            <a:xfrm>
              <a:off x="3311454" y="6221214"/>
              <a:ext cx="79574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Bell MT" panose="02020503060305020303" pitchFamily="18" charset="0"/>
                </a:rPr>
                <a:t>Andrea Rodgers, Delaware County Community College, Media, PA</a:t>
              </a:r>
            </a:p>
          </p:txBody>
        </p:sp>
        <p:pic>
          <p:nvPicPr>
            <p:cNvPr id="7" name="Graphic 6" descr="Add with solid fill">
              <a:extLst>
                <a:ext uri="{FF2B5EF4-FFF2-40B4-BE49-F238E27FC236}">
                  <a16:creationId xmlns:a16="http://schemas.microsoft.com/office/drawing/2014/main" id="{BA913723-BD2E-4AA0-9A38-6DD5F8C92E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78480" y="6289393"/>
              <a:ext cx="232974" cy="232974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530154A-EB1E-4438-AB5C-23FA65365DFF}"/>
                </a:ext>
              </a:extLst>
            </p:cNvPr>
            <p:cNvSpPr txBox="1"/>
            <p:nvPr/>
          </p:nvSpPr>
          <p:spPr>
            <a:xfrm>
              <a:off x="1262743" y="6221214"/>
              <a:ext cx="23730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Bell MT" panose="02020503060305020303" pitchFamily="18" charset="0"/>
                </a:rPr>
                <a:t>Louise Feldmann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52190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48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E21C97-B72C-4200-9E29-424B679A6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3" y="1396686"/>
            <a:ext cx="3382819" cy="4064628"/>
          </a:xfrm>
        </p:spPr>
        <p:txBody>
          <a:bodyPr>
            <a:normAutofit/>
          </a:bodyPr>
          <a:lstStyle/>
          <a:p>
            <a:r>
              <a:rPr lang="en-US" sz="4100">
                <a:solidFill>
                  <a:srgbClr val="FFFFFF"/>
                </a:solidFill>
              </a:rPr>
              <a:t>Discoverability:</a:t>
            </a:r>
            <a:br>
              <a:rPr lang="en-US" sz="4100">
                <a:solidFill>
                  <a:srgbClr val="FFFFFF"/>
                </a:solidFill>
              </a:rPr>
            </a:br>
            <a:r>
              <a:rPr lang="en-US" sz="4100">
                <a:solidFill>
                  <a:srgbClr val="FFFFFF"/>
                </a:solidFill>
              </a:rPr>
              <a:t>   Open Access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 descr="Magnifying glass outline">
            <a:extLst>
              <a:ext uri="{FF2B5EF4-FFF2-40B4-BE49-F238E27FC236}">
                <a16:creationId xmlns:a16="http://schemas.microsoft.com/office/drawing/2014/main" id="{E4763F1D-1D0F-44D8-A801-1B01B1830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51483" y="4123767"/>
            <a:ext cx="914400" cy="914400"/>
          </a:xfr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68AF09-B19C-49B3-8A4D-A828011799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776" y="1396686"/>
            <a:ext cx="6834679" cy="4619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5727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E21C97-B72C-4200-9E29-424B679A6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3" y="1396686"/>
            <a:ext cx="3382819" cy="4064628"/>
          </a:xfrm>
        </p:spPr>
        <p:txBody>
          <a:bodyPr>
            <a:normAutofit/>
          </a:bodyPr>
          <a:lstStyle/>
          <a:p>
            <a:r>
              <a:rPr lang="en-US" sz="4100">
                <a:solidFill>
                  <a:srgbClr val="FFFFFF"/>
                </a:solidFill>
              </a:rPr>
              <a:t>Discoverability:</a:t>
            </a:r>
            <a:br>
              <a:rPr lang="en-US" sz="4100">
                <a:solidFill>
                  <a:srgbClr val="FFFFFF"/>
                </a:solidFill>
              </a:rPr>
            </a:br>
            <a:r>
              <a:rPr lang="en-US" sz="4100">
                <a:solidFill>
                  <a:srgbClr val="FFFFFF"/>
                </a:solidFill>
              </a:rPr>
              <a:t>   OER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 descr="Magnifying glass outline">
            <a:extLst>
              <a:ext uri="{FF2B5EF4-FFF2-40B4-BE49-F238E27FC236}">
                <a16:creationId xmlns:a16="http://schemas.microsoft.com/office/drawing/2014/main" id="{E4763F1D-1D0F-44D8-A801-1B01B1830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51483" y="4123767"/>
            <a:ext cx="914400" cy="9144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913E2E-F829-42E5-BC07-2B10AFA5A9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9986" y="1419959"/>
            <a:ext cx="6107543" cy="40413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8577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E21C97-B72C-4200-9E29-424B679A6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3" y="1396686"/>
            <a:ext cx="3382819" cy="4064628"/>
          </a:xfrm>
        </p:spPr>
        <p:txBody>
          <a:bodyPr>
            <a:normAutofit/>
          </a:bodyPr>
          <a:lstStyle/>
          <a:p>
            <a:r>
              <a:rPr lang="en-US" sz="4100">
                <a:solidFill>
                  <a:srgbClr val="FFFFFF"/>
                </a:solidFill>
              </a:rPr>
              <a:t>Discoverability:</a:t>
            </a:r>
            <a:br>
              <a:rPr lang="en-US" sz="4100">
                <a:solidFill>
                  <a:srgbClr val="FFFFFF"/>
                </a:solidFill>
              </a:rPr>
            </a:br>
            <a:r>
              <a:rPr lang="en-US" sz="4100">
                <a:solidFill>
                  <a:srgbClr val="FFFFFF"/>
                </a:solidFill>
              </a:rPr>
              <a:t>   OER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 descr="Magnifying glass outline">
            <a:extLst>
              <a:ext uri="{FF2B5EF4-FFF2-40B4-BE49-F238E27FC236}">
                <a16:creationId xmlns:a16="http://schemas.microsoft.com/office/drawing/2014/main" id="{E4763F1D-1D0F-44D8-A801-1B01B1830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51483" y="4123767"/>
            <a:ext cx="914400" cy="91440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9910C2-868A-4549-A639-FB3E5506C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3937" y="1238250"/>
            <a:ext cx="6750985" cy="4619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1478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E21C97-B72C-4200-9E29-424B679A6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3" y="1396686"/>
            <a:ext cx="3382819" cy="4064628"/>
          </a:xfrm>
        </p:spPr>
        <p:txBody>
          <a:bodyPr>
            <a:normAutofit/>
          </a:bodyPr>
          <a:lstStyle/>
          <a:p>
            <a:r>
              <a:rPr lang="en-US" sz="4100">
                <a:solidFill>
                  <a:srgbClr val="FFFFFF"/>
                </a:solidFill>
              </a:rPr>
              <a:t>Discoverability:</a:t>
            </a:r>
            <a:br>
              <a:rPr lang="en-US" sz="4100">
                <a:solidFill>
                  <a:srgbClr val="FFFFFF"/>
                </a:solidFill>
              </a:rPr>
            </a:br>
            <a:r>
              <a:rPr lang="en-US" sz="4100">
                <a:solidFill>
                  <a:srgbClr val="FFFFFF"/>
                </a:solidFill>
              </a:rPr>
              <a:t>   OER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 descr="Magnifying glass outline">
            <a:extLst>
              <a:ext uri="{FF2B5EF4-FFF2-40B4-BE49-F238E27FC236}">
                <a16:creationId xmlns:a16="http://schemas.microsoft.com/office/drawing/2014/main" id="{E4763F1D-1D0F-44D8-A801-1B01B1830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51483" y="4123767"/>
            <a:ext cx="914400" cy="91440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6967E73-FAFB-4647-B2BF-1640F81E07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9725" y="2266219"/>
            <a:ext cx="4901676" cy="2514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368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E21C97-B72C-4200-9E29-424B679A6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3" y="1396686"/>
            <a:ext cx="3382819" cy="4064628"/>
          </a:xfrm>
        </p:spPr>
        <p:txBody>
          <a:bodyPr>
            <a:normAutofit/>
          </a:bodyPr>
          <a:lstStyle/>
          <a:p>
            <a:r>
              <a:rPr lang="en-US" sz="4100">
                <a:solidFill>
                  <a:srgbClr val="FFFFFF"/>
                </a:solidFill>
              </a:rPr>
              <a:t>Discoverability:</a:t>
            </a:r>
            <a:br>
              <a:rPr lang="en-US" sz="4100">
                <a:solidFill>
                  <a:srgbClr val="FFFFFF"/>
                </a:solidFill>
              </a:rPr>
            </a:br>
            <a:r>
              <a:rPr lang="en-US" sz="4100">
                <a:solidFill>
                  <a:srgbClr val="FFFFFF"/>
                </a:solidFill>
              </a:rPr>
              <a:t>   OER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 descr="Magnifying glass outline">
            <a:extLst>
              <a:ext uri="{FF2B5EF4-FFF2-40B4-BE49-F238E27FC236}">
                <a16:creationId xmlns:a16="http://schemas.microsoft.com/office/drawing/2014/main" id="{E4763F1D-1D0F-44D8-A801-1B01B1830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51483" y="4123767"/>
            <a:ext cx="914400" cy="9144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134345-3D21-4BFD-9DE5-4A51CFC346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8771" y="533090"/>
            <a:ext cx="4602156" cy="5461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7848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05CBC3C-2E5A-4839-8B9B-2E5A6ADF0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5B423A-57CC-4C58-AA26-8E2E862B0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5217023" cy="3994777"/>
          </a:xfrm>
          <a:custGeom>
            <a:avLst/>
            <a:gdLst>
              <a:gd name="connsiteX0" fmla="*/ 1945461 w 5217023"/>
              <a:gd name="connsiteY0" fmla="*/ 3787398 h 3994777"/>
              <a:gd name="connsiteX1" fmla="*/ 1942113 w 5217023"/>
              <a:gd name="connsiteY1" fmla="*/ 3790053 h 3994777"/>
              <a:gd name="connsiteX2" fmla="*/ 1946982 w 5217023"/>
              <a:gd name="connsiteY2" fmla="*/ 3787990 h 3994777"/>
              <a:gd name="connsiteX3" fmla="*/ 1945461 w 5217023"/>
              <a:gd name="connsiteY3" fmla="*/ 3787398 h 3994777"/>
              <a:gd name="connsiteX4" fmla="*/ 0 w 5217023"/>
              <a:gd name="connsiteY4" fmla="*/ 0 h 3994777"/>
              <a:gd name="connsiteX5" fmla="*/ 5030958 w 5217023"/>
              <a:gd name="connsiteY5" fmla="*/ 0 h 3994777"/>
              <a:gd name="connsiteX6" fmla="*/ 5046198 w 5217023"/>
              <a:gd name="connsiteY6" fmla="*/ 153449 h 3994777"/>
              <a:gd name="connsiteX7" fmla="*/ 5055729 w 5217023"/>
              <a:gd name="connsiteY7" fmla="*/ 415828 h 3994777"/>
              <a:gd name="connsiteX8" fmla="*/ 4735242 w 5217023"/>
              <a:gd name="connsiteY8" fmla="*/ 1867130 h 3994777"/>
              <a:gd name="connsiteX9" fmla="*/ 3907395 w 5217023"/>
              <a:gd name="connsiteY9" fmla="*/ 2938441 h 3994777"/>
              <a:gd name="connsiteX10" fmla="*/ 3946497 w 5217023"/>
              <a:gd name="connsiteY10" fmla="*/ 2908567 h 3994777"/>
              <a:gd name="connsiteX11" fmla="*/ 4585421 w 5217023"/>
              <a:gd name="connsiteY11" fmla="*/ 2188401 h 3994777"/>
              <a:gd name="connsiteX12" fmla="*/ 5142585 w 5217023"/>
              <a:gd name="connsiteY12" fmla="*/ 276891 h 3994777"/>
              <a:gd name="connsiteX13" fmla="*/ 5121833 w 5217023"/>
              <a:gd name="connsiteY13" fmla="*/ 30208 h 3994777"/>
              <a:gd name="connsiteX14" fmla="*/ 5116229 w 5217023"/>
              <a:gd name="connsiteY14" fmla="*/ 0 h 3994777"/>
              <a:gd name="connsiteX15" fmla="*/ 5184724 w 5217023"/>
              <a:gd name="connsiteY15" fmla="*/ 0 h 3994777"/>
              <a:gd name="connsiteX16" fmla="*/ 5196265 w 5217023"/>
              <a:gd name="connsiteY16" fmla="*/ 66113 h 3994777"/>
              <a:gd name="connsiteX17" fmla="*/ 5058603 w 5217023"/>
              <a:gd name="connsiteY17" fmla="*/ 1368242 h 3994777"/>
              <a:gd name="connsiteX18" fmla="*/ 4096624 w 5217023"/>
              <a:gd name="connsiteY18" fmla="*/ 2870829 h 3994777"/>
              <a:gd name="connsiteX19" fmla="*/ 3833203 w 5217023"/>
              <a:gd name="connsiteY19" fmla="*/ 3092190 h 3994777"/>
              <a:gd name="connsiteX20" fmla="*/ 3536509 w 5217023"/>
              <a:gd name="connsiteY20" fmla="*/ 3297128 h 3994777"/>
              <a:gd name="connsiteX21" fmla="*/ 3148966 w 5217023"/>
              <a:gd name="connsiteY21" fmla="*/ 3485478 h 3994777"/>
              <a:gd name="connsiteX22" fmla="*/ 1860557 w 5217023"/>
              <a:gd name="connsiteY22" fmla="*/ 3880910 h 3994777"/>
              <a:gd name="connsiteX23" fmla="*/ 573715 w 5217023"/>
              <a:gd name="connsiteY23" fmla="*/ 3983764 h 3994777"/>
              <a:gd name="connsiteX24" fmla="*/ 108410 w 5217023"/>
              <a:gd name="connsiteY24" fmla="*/ 3908816 h 3994777"/>
              <a:gd name="connsiteX25" fmla="*/ 0 w 5217023"/>
              <a:gd name="connsiteY25" fmla="*/ 3876793 h 3994777"/>
              <a:gd name="connsiteX26" fmla="*/ 0 w 5217023"/>
              <a:gd name="connsiteY26" fmla="*/ 3802912 h 3994777"/>
              <a:gd name="connsiteX27" fmla="*/ 36975 w 5217023"/>
              <a:gd name="connsiteY27" fmla="*/ 3815954 h 3994777"/>
              <a:gd name="connsiteX28" fmla="*/ 561628 w 5217023"/>
              <a:gd name="connsiteY28" fmla="*/ 3912655 h 3994777"/>
              <a:gd name="connsiteX29" fmla="*/ 1683086 w 5217023"/>
              <a:gd name="connsiteY29" fmla="*/ 3844334 h 3994777"/>
              <a:gd name="connsiteX30" fmla="*/ 1806023 w 5217023"/>
              <a:gd name="connsiteY30" fmla="*/ 3820992 h 3994777"/>
              <a:gd name="connsiteX31" fmla="*/ 1921817 w 5217023"/>
              <a:gd name="connsiteY31" fmla="*/ 3795747 h 3994777"/>
              <a:gd name="connsiteX32" fmla="*/ 1243689 w 5217023"/>
              <a:gd name="connsiteY32" fmla="*/ 3846539 h 3994777"/>
              <a:gd name="connsiteX33" fmla="*/ 62875 w 5217023"/>
              <a:gd name="connsiteY33" fmla="*/ 3668143 h 3994777"/>
              <a:gd name="connsiteX34" fmla="*/ 0 w 5217023"/>
              <a:gd name="connsiteY34" fmla="*/ 3644185 h 3994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217023" h="3994777">
                <a:moveTo>
                  <a:pt x="1945461" y="3787398"/>
                </a:moveTo>
                <a:lnTo>
                  <a:pt x="1942113" y="3790053"/>
                </a:lnTo>
                <a:lnTo>
                  <a:pt x="1946982" y="3787990"/>
                </a:lnTo>
                <a:cubicBezTo>
                  <a:pt x="1946982" y="3787990"/>
                  <a:pt x="1946379" y="3787019"/>
                  <a:pt x="1945461" y="3787398"/>
                </a:cubicBezTo>
                <a:close/>
                <a:moveTo>
                  <a:pt x="0" y="0"/>
                </a:moveTo>
                <a:lnTo>
                  <a:pt x="5030958" y="0"/>
                </a:lnTo>
                <a:lnTo>
                  <a:pt x="5046198" y="153449"/>
                </a:lnTo>
                <a:cubicBezTo>
                  <a:pt x="5052189" y="240558"/>
                  <a:pt x="5055458" y="328007"/>
                  <a:pt x="5055729" y="415828"/>
                </a:cubicBezTo>
                <a:cubicBezTo>
                  <a:pt x="5057604" y="923672"/>
                  <a:pt x="4959210" y="1409054"/>
                  <a:pt x="4735242" y="1867130"/>
                </a:cubicBezTo>
                <a:cubicBezTo>
                  <a:pt x="4533284" y="2280198"/>
                  <a:pt x="4248921" y="2629330"/>
                  <a:pt x="3907395" y="2938441"/>
                </a:cubicBezTo>
                <a:cubicBezTo>
                  <a:pt x="3922498" y="2931535"/>
                  <a:pt x="3935859" y="2921330"/>
                  <a:pt x="3946497" y="2908567"/>
                </a:cubicBezTo>
                <a:cubicBezTo>
                  <a:pt x="4193494" y="2700987"/>
                  <a:pt x="4408756" y="2458364"/>
                  <a:pt x="4585421" y="2188401"/>
                </a:cubicBezTo>
                <a:cubicBezTo>
                  <a:pt x="4967641" y="1608533"/>
                  <a:pt x="5169304" y="975361"/>
                  <a:pt x="5142585" y="276891"/>
                </a:cubicBezTo>
                <a:cubicBezTo>
                  <a:pt x="5139764" y="194215"/>
                  <a:pt x="5132824" y="111888"/>
                  <a:pt x="5121833" y="30208"/>
                </a:cubicBezTo>
                <a:lnTo>
                  <a:pt x="5116229" y="0"/>
                </a:lnTo>
                <a:lnTo>
                  <a:pt x="5184724" y="0"/>
                </a:lnTo>
                <a:lnTo>
                  <a:pt x="5196265" y="66113"/>
                </a:lnTo>
                <a:cubicBezTo>
                  <a:pt x="5249921" y="496647"/>
                  <a:pt x="5197997" y="931171"/>
                  <a:pt x="5058603" y="1368242"/>
                </a:cubicBezTo>
                <a:cubicBezTo>
                  <a:pt x="4872414" y="1953929"/>
                  <a:pt x="4544298" y="2451351"/>
                  <a:pt x="4096624" y="2870829"/>
                </a:cubicBezTo>
                <a:cubicBezTo>
                  <a:pt x="4012832" y="2949426"/>
                  <a:pt x="3924415" y="3022439"/>
                  <a:pt x="3833203" y="3092190"/>
                </a:cubicBezTo>
                <a:cubicBezTo>
                  <a:pt x="3741992" y="3161943"/>
                  <a:pt x="3648667" y="3225510"/>
                  <a:pt x="3536509" y="3297128"/>
                </a:cubicBezTo>
                <a:cubicBezTo>
                  <a:pt x="3427215" y="3372735"/>
                  <a:pt x="3288598" y="3430233"/>
                  <a:pt x="3148966" y="3485478"/>
                </a:cubicBezTo>
                <a:cubicBezTo>
                  <a:pt x="2729930" y="3651299"/>
                  <a:pt x="2302194" y="3788890"/>
                  <a:pt x="1860557" y="3880910"/>
                </a:cubicBezTo>
                <a:cubicBezTo>
                  <a:pt x="1435974" y="3969444"/>
                  <a:pt x="1008052" y="4017957"/>
                  <a:pt x="573715" y="3983764"/>
                </a:cubicBezTo>
                <a:cubicBezTo>
                  <a:pt x="415134" y="3971300"/>
                  <a:pt x="259585" y="3947743"/>
                  <a:pt x="108410" y="3908816"/>
                </a:cubicBezTo>
                <a:lnTo>
                  <a:pt x="0" y="3876793"/>
                </a:lnTo>
                <a:lnTo>
                  <a:pt x="0" y="3802912"/>
                </a:lnTo>
                <a:lnTo>
                  <a:pt x="36975" y="3815954"/>
                </a:lnTo>
                <a:cubicBezTo>
                  <a:pt x="206404" y="3867475"/>
                  <a:pt x="382020" y="3897326"/>
                  <a:pt x="561628" y="3912655"/>
                </a:cubicBezTo>
                <a:cubicBezTo>
                  <a:pt x="938583" y="3944832"/>
                  <a:pt x="1311814" y="3910697"/>
                  <a:pt x="1683086" y="3844334"/>
                </a:cubicBezTo>
                <a:cubicBezTo>
                  <a:pt x="1724123" y="3837151"/>
                  <a:pt x="1765097" y="3829374"/>
                  <a:pt x="1806023" y="3820992"/>
                </a:cubicBezTo>
                <a:cubicBezTo>
                  <a:pt x="1844740" y="3813079"/>
                  <a:pt x="1883218" y="3804161"/>
                  <a:pt x="1921817" y="3795747"/>
                </a:cubicBezTo>
                <a:cubicBezTo>
                  <a:pt x="1697011" y="3826435"/>
                  <a:pt x="1470551" y="3843387"/>
                  <a:pt x="1243689" y="3846539"/>
                </a:cubicBezTo>
                <a:cubicBezTo>
                  <a:pt x="839058" y="3849054"/>
                  <a:pt x="443424" y="3800206"/>
                  <a:pt x="62875" y="3668143"/>
                </a:cubicBezTo>
                <a:lnTo>
                  <a:pt x="0" y="3644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028A8A-0E92-449C-9DE0-AE0EEE98A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3770"/>
            <a:ext cx="3220329" cy="2027227"/>
          </a:xfrm>
        </p:spPr>
        <p:txBody>
          <a:bodyPr anchor="t">
            <a:normAutofit/>
          </a:bodyPr>
          <a:lstStyle/>
          <a:p>
            <a:r>
              <a:rPr lang="en-US" sz="5400">
                <a:solidFill>
                  <a:srgbClr val="FFFFFF"/>
                </a:solidFill>
              </a:rPr>
              <a:t>Advocacy</a:t>
            </a:r>
            <a:endParaRPr lang="en-US" sz="5400">
              <a:solidFill>
                <a:srgbClr val="FFFFFF"/>
              </a:solidFill>
              <a:cs typeface="Calibri Light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31F0829-0FFE-4BB3-B753-B11F7FAA07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5163644"/>
              </p:ext>
            </p:extLst>
          </p:nvPr>
        </p:nvGraphicFramePr>
        <p:xfrm>
          <a:off x="5542672" y="541606"/>
          <a:ext cx="5811128" cy="5678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BC3C0DA-5547-4BD6-AC33-725642929F0C}"/>
              </a:ext>
            </a:extLst>
          </p:cNvPr>
          <p:cNvSpPr txBox="1"/>
          <p:nvPr/>
        </p:nvSpPr>
        <p:spPr>
          <a:xfrm>
            <a:off x="5757231" y="617921"/>
            <a:ext cx="55965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2800" b="0" i="0">
                <a:latin typeface="+mj-lt"/>
              </a:rPr>
              <a:t>Support | Resources | Webinars</a:t>
            </a:r>
            <a:endParaRPr lang="en-US" sz="2800">
              <a:latin typeface="+mj-lt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982D967-444F-443B-80F5-8FED2CE236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60" y="2511409"/>
            <a:ext cx="2304497" cy="3950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26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9" name="Rectangle 58">
            <a:extLst>
              <a:ext uri="{FF2B5EF4-FFF2-40B4-BE49-F238E27FC236}">
                <a16:creationId xmlns:a16="http://schemas.microsoft.com/office/drawing/2014/main" id="{53B475F8-50AE-46A0-9943-B2B63183D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517FE0-6260-4224-9E88-5256D023E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365125"/>
            <a:ext cx="6986015" cy="177648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Surveys</a:t>
            </a:r>
          </a:p>
        </p:txBody>
      </p:sp>
      <p:pic>
        <p:nvPicPr>
          <p:cNvPr id="12" name="Picture 12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FEE99C55-8E55-42EB-9B42-A5A476F7D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182" y="1986220"/>
            <a:ext cx="5937778" cy="125335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1" name="sketch line">
            <a:extLst>
              <a:ext uri="{FF2B5EF4-FFF2-40B4-BE49-F238E27FC236}">
                <a16:creationId xmlns:a16="http://schemas.microsoft.com/office/drawing/2014/main" id="{75F6FDB4-2351-48C2-A863-2364A0234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2315691"/>
            <a:ext cx="4343400" cy="18288"/>
          </a:xfrm>
          <a:custGeom>
            <a:avLst/>
            <a:gdLst>
              <a:gd name="connsiteX0" fmla="*/ 0 w 4343400"/>
              <a:gd name="connsiteY0" fmla="*/ 0 h 18288"/>
              <a:gd name="connsiteX1" fmla="*/ 577052 w 4343400"/>
              <a:gd name="connsiteY1" fmla="*/ 0 h 18288"/>
              <a:gd name="connsiteX2" fmla="*/ 1067235 w 4343400"/>
              <a:gd name="connsiteY2" fmla="*/ 0 h 18288"/>
              <a:gd name="connsiteX3" fmla="*/ 1600853 w 4343400"/>
              <a:gd name="connsiteY3" fmla="*/ 0 h 18288"/>
              <a:gd name="connsiteX4" fmla="*/ 2264773 w 4343400"/>
              <a:gd name="connsiteY4" fmla="*/ 0 h 18288"/>
              <a:gd name="connsiteX5" fmla="*/ 2841825 w 4343400"/>
              <a:gd name="connsiteY5" fmla="*/ 0 h 18288"/>
              <a:gd name="connsiteX6" fmla="*/ 3375442 w 4343400"/>
              <a:gd name="connsiteY6" fmla="*/ 0 h 18288"/>
              <a:gd name="connsiteX7" fmla="*/ 4343400 w 4343400"/>
              <a:gd name="connsiteY7" fmla="*/ 0 h 18288"/>
              <a:gd name="connsiteX8" fmla="*/ 4343400 w 4343400"/>
              <a:gd name="connsiteY8" fmla="*/ 18288 h 18288"/>
              <a:gd name="connsiteX9" fmla="*/ 3722914 w 4343400"/>
              <a:gd name="connsiteY9" fmla="*/ 18288 h 18288"/>
              <a:gd name="connsiteX10" fmla="*/ 3189297 w 4343400"/>
              <a:gd name="connsiteY10" fmla="*/ 18288 h 18288"/>
              <a:gd name="connsiteX11" fmla="*/ 2481943 w 4343400"/>
              <a:gd name="connsiteY11" fmla="*/ 18288 h 18288"/>
              <a:gd name="connsiteX12" fmla="*/ 1904891 w 4343400"/>
              <a:gd name="connsiteY12" fmla="*/ 18288 h 18288"/>
              <a:gd name="connsiteX13" fmla="*/ 1414707 w 4343400"/>
              <a:gd name="connsiteY13" fmla="*/ 18288 h 18288"/>
              <a:gd name="connsiteX14" fmla="*/ 750788 w 4343400"/>
              <a:gd name="connsiteY14" fmla="*/ 18288 h 18288"/>
              <a:gd name="connsiteX15" fmla="*/ 0 w 4343400"/>
              <a:gd name="connsiteY15" fmla="*/ 18288 h 18288"/>
              <a:gd name="connsiteX16" fmla="*/ 0 w 43434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343400" h="18288" fill="none" extrusionOk="0">
                <a:moveTo>
                  <a:pt x="0" y="0"/>
                </a:moveTo>
                <a:cubicBezTo>
                  <a:pt x="233209" y="-19550"/>
                  <a:pt x="330816" y="19068"/>
                  <a:pt x="577052" y="0"/>
                </a:cubicBezTo>
                <a:cubicBezTo>
                  <a:pt x="823288" y="-19068"/>
                  <a:pt x="875077" y="10360"/>
                  <a:pt x="1067235" y="0"/>
                </a:cubicBezTo>
                <a:cubicBezTo>
                  <a:pt x="1259393" y="-10360"/>
                  <a:pt x="1410699" y="2939"/>
                  <a:pt x="1600853" y="0"/>
                </a:cubicBezTo>
                <a:cubicBezTo>
                  <a:pt x="1791007" y="-2939"/>
                  <a:pt x="2101644" y="-26225"/>
                  <a:pt x="2264773" y="0"/>
                </a:cubicBezTo>
                <a:cubicBezTo>
                  <a:pt x="2427902" y="26225"/>
                  <a:pt x="2690426" y="-27726"/>
                  <a:pt x="2841825" y="0"/>
                </a:cubicBezTo>
                <a:cubicBezTo>
                  <a:pt x="2993224" y="27726"/>
                  <a:pt x="3172320" y="-18569"/>
                  <a:pt x="3375442" y="0"/>
                </a:cubicBezTo>
                <a:cubicBezTo>
                  <a:pt x="3578564" y="18569"/>
                  <a:pt x="4003119" y="21909"/>
                  <a:pt x="4343400" y="0"/>
                </a:cubicBezTo>
                <a:cubicBezTo>
                  <a:pt x="4343798" y="7429"/>
                  <a:pt x="4343380" y="10822"/>
                  <a:pt x="4343400" y="18288"/>
                </a:cubicBezTo>
                <a:cubicBezTo>
                  <a:pt x="4109047" y="14709"/>
                  <a:pt x="3996986" y="7919"/>
                  <a:pt x="3722914" y="18288"/>
                </a:cubicBezTo>
                <a:cubicBezTo>
                  <a:pt x="3448842" y="28657"/>
                  <a:pt x="3340973" y="29252"/>
                  <a:pt x="3189297" y="18288"/>
                </a:cubicBezTo>
                <a:cubicBezTo>
                  <a:pt x="3037621" y="7324"/>
                  <a:pt x="2636891" y="-9539"/>
                  <a:pt x="2481943" y="18288"/>
                </a:cubicBezTo>
                <a:cubicBezTo>
                  <a:pt x="2326995" y="46115"/>
                  <a:pt x="2131632" y="740"/>
                  <a:pt x="1904891" y="18288"/>
                </a:cubicBezTo>
                <a:cubicBezTo>
                  <a:pt x="1678150" y="35836"/>
                  <a:pt x="1575362" y="-3381"/>
                  <a:pt x="1414707" y="18288"/>
                </a:cubicBezTo>
                <a:cubicBezTo>
                  <a:pt x="1254052" y="39957"/>
                  <a:pt x="1051093" y="-335"/>
                  <a:pt x="750788" y="18288"/>
                </a:cubicBezTo>
                <a:cubicBezTo>
                  <a:pt x="450483" y="36911"/>
                  <a:pt x="293781" y="22900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343400" h="18288" stroke="0" extrusionOk="0">
                <a:moveTo>
                  <a:pt x="0" y="0"/>
                </a:moveTo>
                <a:cubicBezTo>
                  <a:pt x="212719" y="-28531"/>
                  <a:pt x="340561" y="-1164"/>
                  <a:pt x="577052" y="0"/>
                </a:cubicBezTo>
                <a:cubicBezTo>
                  <a:pt x="813543" y="1164"/>
                  <a:pt x="866967" y="-9376"/>
                  <a:pt x="1067235" y="0"/>
                </a:cubicBezTo>
                <a:cubicBezTo>
                  <a:pt x="1267503" y="9376"/>
                  <a:pt x="1485778" y="-20470"/>
                  <a:pt x="1774589" y="0"/>
                </a:cubicBezTo>
                <a:cubicBezTo>
                  <a:pt x="2063400" y="20470"/>
                  <a:pt x="2090152" y="-14502"/>
                  <a:pt x="2351641" y="0"/>
                </a:cubicBezTo>
                <a:cubicBezTo>
                  <a:pt x="2613130" y="14502"/>
                  <a:pt x="2802864" y="19125"/>
                  <a:pt x="2928693" y="0"/>
                </a:cubicBezTo>
                <a:cubicBezTo>
                  <a:pt x="3054522" y="-19125"/>
                  <a:pt x="3482611" y="-2038"/>
                  <a:pt x="3636046" y="0"/>
                </a:cubicBezTo>
                <a:cubicBezTo>
                  <a:pt x="3789481" y="2038"/>
                  <a:pt x="4012363" y="973"/>
                  <a:pt x="4343400" y="0"/>
                </a:cubicBezTo>
                <a:cubicBezTo>
                  <a:pt x="4342514" y="5429"/>
                  <a:pt x="4344221" y="14046"/>
                  <a:pt x="4343400" y="18288"/>
                </a:cubicBezTo>
                <a:cubicBezTo>
                  <a:pt x="4078870" y="-6138"/>
                  <a:pt x="4015967" y="29658"/>
                  <a:pt x="3809782" y="18288"/>
                </a:cubicBezTo>
                <a:cubicBezTo>
                  <a:pt x="3603597" y="6918"/>
                  <a:pt x="3495552" y="24439"/>
                  <a:pt x="3189297" y="18288"/>
                </a:cubicBezTo>
                <a:cubicBezTo>
                  <a:pt x="2883042" y="12137"/>
                  <a:pt x="2850610" y="32583"/>
                  <a:pt x="2568811" y="18288"/>
                </a:cubicBezTo>
                <a:cubicBezTo>
                  <a:pt x="2287012" y="3993"/>
                  <a:pt x="2279820" y="23580"/>
                  <a:pt x="1991759" y="18288"/>
                </a:cubicBezTo>
                <a:cubicBezTo>
                  <a:pt x="1703698" y="12996"/>
                  <a:pt x="1616455" y="23157"/>
                  <a:pt x="1284405" y="18288"/>
                </a:cubicBezTo>
                <a:cubicBezTo>
                  <a:pt x="952355" y="13419"/>
                  <a:pt x="783530" y="16053"/>
                  <a:pt x="577052" y="18288"/>
                </a:cubicBezTo>
                <a:cubicBezTo>
                  <a:pt x="370574" y="20523"/>
                  <a:pt x="173929" y="519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D6E759D-4708-4AA0-9582-04B9BC810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06" y="3959762"/>
            <a:ext cx="4756286" cy="152590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EDCF9BA-5F0C-4B3E-8A20-26646E2A3A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3112" y="4270658"/>
            <a:ext cx="5540828" cy="206198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8409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05CBC3C-2E5A-4839-8B9B-2E5A6ADF0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5B423A-57CC-4C58-AA26-8E2E862B0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5217023" cy="3994777"/>
          </a:xfrm>
          <a:custGeom>
            <a:avLst/>
            <a:gdLst>
              <a:gd name="connsiteX0" fmla="*/ 1945461 w 5217023"/>
              <a:gd name="connsiteY0" fmla="*/ 3787398 h 3994777"/>
              <a:gd name="connsiteX1" fmla="*/ 1942113 w 5217023"/>
              <a:gd name="connsiteY1" fmla="*/ 3790053 h 3994777"/>
              <a:gd name="connsiteX2" fmla="*/ 1946982 w 5217023"/>
              <a:gd name="connsiteY2" fmla="*/ 3787990 h 3994777"/>
              <a:gd name="connsiteX3" fmla="*/ 1945461 w 5217023"/>
              <a:gd name="connsiteY3" fmla="*/ 3787398 h 3994777"/>
              <a:gd name="connsiteX4" fmla="*/ 0 w 5217023"/>
              <a:gd name="connsiteY4" fmla="*/ 0 h 3994777"/>
              <a:gd name="connsiteX5" fmla="*/ 5030958 w 5217023"/>
              <a:gd name="connsiteY5" fmla="*/ 0 h 3994777"/>
              <a:gd name="connsiteX6" fmla="*/ 5046198 w 5217023"/>
              <a:gd name="connsiteY6" fmla="*/ 153449 h 3994777"/>
              <a:gd name="connsiteX7" fmla="*/ 5055729 w 5217023"/>
              <a:gd name="connsiteY7" fmla="*/ 415828 h 3994777"/>
              <a:gd name="connsiteX8" fmla="*/ 4735242 w 5217023"/>
              <a:gd name="connsiteY8" fmla="*/ 1867130 h 3994777"/>
              <a:gd name="connsiteX9" fmla="*/ 3907395 w 5217023"/>
              <a:gd name="connsiteY9" fmla="*/ 2938441 h 3994777"/>
              <a:gd name="connsiteX10" fmla="*/ 3946497 w 5217023"/>
              <a:gd name="connsiteY10" fmla="*/ 2908567 h 3994777"/>
              <a:gd name="connsiteX11" fmla="*/ 4585421 w 5217023"/>
              <a:gd name="connsiteY11" fmla="*/ 2188401 h 3994777"/>
              <a:gd name="connsiteX12" fmla="*/ 5142585 w 5217023"/>
              <a:gd name="connsiteY12" fmla="*/ 276891 h 3994777"/>
              <a:gd name="connsiteX13" fmla="*/ 5121833 w 5217023"/>
              <a:gd name="connsiteY13" fmla="*/ 30208 h 3994777"/>
              <a:gd name="connsiteX14" fmla="*/ 5116229 w 5217023"/>
              <a:gd name="connsiteY14" fmla="*/ 0 h 3994777"/>
              <a:gd name="connsiteX15" fmla="*/ 5184724 w 5217023"/>
              <a:gd name="connsiteY15" fmla="*/ 0 h 3994777"/>
              <a:gd name="connsiteX16" fmla="*/ 5196265 w 5217023"/>
              <a:gd name="connsiteY16" fmla="*/ 66113 h 3994777"/>
              <a:gd name="connsiteX17" fmla="*/ 5058603 w 5217023"/>
              <a:gd name="connsiteY17" fmla="*/ 1368242 h 3994777"/>
              <a:gd name="connsiteX18" fmla="*/ 4096624 w 5217023"/>
              <a:gd name="connsiteY18" fmla="*/ 2870829 h 3994777"/>
              <a:gd name="connsiteX19" fmla="*/ 3833203 w 5217023"/>
              <a:gd name="connsiteY19" fmla="*/ 3092190 h 3994777"/>
              <a:gd name="connsiteX20" fmla="*/ 3536509 w 5217023"/>
              <a:gd name="connsiteY20" fmla="*/ 3297128 h 3994777"/>
              <a:gd name="connsiteX21" fmla="*/ 3148966 w 5217023"/>
              <a:gd name="connsiteY21" fmla="*/ 3485478 h 3994777"/>
              <a:gd name="connsiteX22" fmla="*/ 1860557 w 5217023"/>
              <a:gd name="connsiteY22" fmla="*/ 3880910 h 3994777"/>
              <a:gd name="connsiteX23" fmla="*/ 573715 w 5217023"/>
              <a:gd name="connsiteY23" fmla="*/ 3983764 h 3994777"/>
              <a:gd name="connsiteX24" fmla="*/ 108410 w 5217023"/>
              <a:gd name="connsiteY24" fmla="*/ 3908816 h 3994777"/>
              <a:gd name="connsiteX25" fmla="*/ 0 w 5217023"/>
              <a:gd name="connsiteY25" fmla="*/ 3876793 h 3994777"/>
              <a:gd name="connsiteX26" fmla="*/ 0 w 5217023"/>
              <a:gd name="connsiteY26" fmla="*/ 3802912 h 3994777"/>
              <a:gd name="connsiteX27" fmla="*/ 36975 w 5217023"/>
              <a:gd name="connsiteY27" fmla="*/ 3815954 h 3994777"/>
              <a:gd name="connsiteX28" fmla="*/ 561628 w 5217023"/>
              <a:gd name="connsiteY28" fmla="*/ 3912655 h 3994777"/>
              <a:gd name="connsiteX29" fmla="*/ 1683086 w 5217023"/>
              <a:gd name="connsiteY29" fmla="*/ 3844334 h 3994777"/>
              <a:gd name="connsiteX30" fmla="*/ 1806023 w 5217023"/>
              <a:gd name="connsiteY30" fmla="*/ 3820992 h 3994777"/>
              <a:gd name="connsiteX31" fmla="*/ 1921817 w 5217023"/>
              <a:gd name="connsiteY31" fmla="*/ 3795747 h 3994777"/>
              <a:gd name="connsiteX32" fmla="*/ 1243689 w 5217023"/>
              <a:gd name="connsiteY32" fmla="*/ 3846539 h 3994777"/>
              <a:gd name="connsiteX33" fmla="*/ 62875 w 5217023"/>
              <a:gd name="connsiteY33" fmla="*/ 3668143 h 3994777"/>
              <a:gd name="connsiteX34" fmla="*/ 0 w 5217023"/>
              <a:gd name="connsiteY34" fmla="*/ 3644185 h 3994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217023" h="3994777">
                <a:moveTo>
                  <a:pt x="1945461" y="3787398"/>
                </a:moveTo>
                <a:lnTo>
                  <a:pt x="1942113" y="3790053"/>
                </a:lnTo>
                <a:lnTo>
                  <a:pt x="1946982" y="3787990"/>
                </a:lnTo>
                <a:cubicBezTo>
                  <a:pt x="1946982" y="3787990"/>
                  <a:pt x="1946379" y="3787019"/>
                  <a:pt x="1945461" y="3787398"/>
                </a:cubicBezTo>
                <a:close/>
                <a:moveTo>
                  <a:pt x="0" y="0"/>
                </a:moveTo>
                <a:lnTo>
                  <a:pt x="5030958" y="0"/>
                </a:lnTo>
                <a:lnTo>
                  <a:pt x="5046198" y="153449"/>
                </a:lnTo>
                <a:cubicBezTo>
                  <a:pt x="5052189" y="240558"/>
                  <a:pt x="5055458" y="328007"/>
                  <a:pt x="5055729" y="415828"/>
                </a:cubicBezTo>
                <a:cubicBezTo>
                  <a:pt x="5057604" y="923672"/>
                  <a:pt x="4959210" y="1409054"/>
                  <a:pt x="4735242" y="1867130"/>
                </a:cubicBezTo>
                <a:cubicBezTo>
                  <a:pt x="4533284" y="2280198"/>
                  <a:pt x="4248921" y="2629330"/>
                  <a:pt x="3907395" y="2938441"/>
                </a:cubicBezTo>
                <a:cubicBezTo>
                  <a:pt x="3922498" y="2931535"/>
                  <a:pt x="3935859" y="2921330"/>
                  <a:pt x="3946497" y="2908567"/>
                </a:cubicBezTo>
                <a:cubicBezTo>
                  <a:pt x="4193494" y="2700987"/>
                  <a:pt x="4408756" y="2458364"/>
                  <a:pt x="4585421" y="2188401"/>
                </a:cubicBezTo>
                <a:cubicBezTo>
                  <a:pt x="4967641" y="1608533"/>
                  <a:pt x="5169304" y="975361"/>
                  <a:pt x="5142585" y="276891"/>
                </a:cubicBezTo>
                <a:cubicBezTo>
                  <a:pt x="5139764" y="194215"/>
                  <a:pt x="5132824" y="111888"/>
                  <a:pt x="5121833" y="30208"/>
                </a:cubicBezTo>
                <a:lnTo>
                  <a:pt x="5116229" y="0"/>
                </a:lnTo>
                <a:lnTo>
                  <a:pt x="5184724" y="0"/>
                </a:lnTo>
                <a:lnTo>
                  <a:pt x="5196265" y="66113"/>
                </a:lnTo>
                <a:cubicBezTo>
                  <a:pt x="5249921" y="496647"/>
                  <a:pt x="5197997" y="931171"/>
                  <a:pt x="5058603" y="1368242"/>
                </a:cubicBezTo>
                <a:cubicBezTo>
                  <a:pt x="4872414" y="1953929"/>
                  <a:pt x="4544298" y="2451351"/>
                  <a:pt x="4096624" y="2870829"/>
                </a:cubicBezTo>
                <a:cubicBezTo>
                  <a:pt x="4012832" y="2949426"/>
                  <a:pt x="3924415" y="3022439"/>
                  <a:pt x="3833203" y="3092190"/>
                </a:cubicBezTo>
                <a:cubicBezTo>
                  <a:pt x="3741992" y="3161943"/>
                  <a:pt x="3648667" y="3225510"/>
                  <a:pt x="3536509" y="3297128"/>
                </a:cubicBezTo>
                <a:cubicBezTo>
                  <a:pt x="3427215" y="3372735"/>
                  <a:pt x="3288598" y="3430233"/>
                  <a:pt x="3148966" y="3485478"/>
                </a:cubicBezTo>
                <a:cubicBezTo>
                  <a:pt x="2729930" y="3651299"/>
                  <a:pt x="2302194" y="3788890"/>
                  <a:pt x="1860557" y="3880910"/>
                </a:cubicBezTo>
                <a:cubicBezTo>
                  <a:pt x="1435974" y="3969444"/>
                  <a:pt x="1008052" y="4017957"/>
                  <a:pt x="573715" y="3983764"/>
                </a:cubicBezTo>
                <a:cubicBezTo>
                  <a:pt x="415134" y="3971300"/>
                  <a:pt x="259585" y="3947743"/>
                  <a:pt x="108410" y="3908816"/>
                </a:cubicBezTo>
                <a:lnTo>
                  <a:pt x="0" y="3876793"/>
                </a:lnTo>
                <a:lnTo>
                  <a:pt x="0" y="3802912"/>
                </a:lnTo>
                <a:lnTo>
                  <a:pt x="36975" y="3815954"/>
                </a:lnTo>
                <a:cubicBezTo>
                  <a:pt x="206404" y="3867475"/>
                  <a:pt x="382020" y="3897326"/>
                  <a:pt x="561628" y="3912655"/>
                </a:cubicBezTo>
                <a:cubicBezTo>
                  <a:pt x="938583" y="3944832"/>
                  <a:pt x="1311814" y="3910697"/>
                  <a:pt x="1683086" y="3844334"/>
                </a:cubicBezTo>
                <a:cubicBezTo>
                  <a:pt x="1724123" y="3837151"/>
                  <a:pt x="1765097" y="3829374"/>
                  <a:pt x="1806023" y="3820992"/>
                </a:cubicBezTo>
                <a:cubicBezTo>
                  <a:pt x="1844740" y="3813079"/>
                  <a:pt x="1883218" y="3804161"/>
                  <a:pt x="1921817" y="3795747"/>
                </a:cubicBezTo>
                <a:cubicBezTo>
                  <a:pt x="1697011" y="3826435"/>
                  <a:pt x="1470551" y="3843387"/>
                  <a:pt x="1243689" y="3846539"/>
                </a:cubicBezTo>
                <a:cubicBezTo>
                  <a:pt x="839058" y="3849054"/>
                  <a:pt x="443424" y="3800206"/>
                  <a:pt x="62875" y="3668143"/>
                </a:cubicBezTo>
                <a:lnTo>
                  <a:pt x="0" y="3644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028A8A-0E92-449C-9DE0-AE0EEE98A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3770"/>
            <a:ext cx="3220329" cy="2027227"/>
          </a:xfrm>
        </p:spPr>
        <p:txBody>
          <a:bodyPr anchor="t">
            <a:normAutofit/>
          </a:bodyPr>
          <a:lstStyle/>
          <a:p>
            <a:r>
              <a:rPr lang="en-US" sz="5400">
                <a:solidFill>
                  <a:srgbClr val="FFFFFF"/>
                </a:solidFill>
              </a:rPr>
              <a:t>Grants</a:t>
            </a:r>
            <a:endParaRPr lang="en-US" sz="5400">
              <a:solidFill>
                <a:srgbClr val="FFFFFF"/>
              </a:solidFill>
              <a:cs typeface="Calibri Light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982D967-444F-443B-80F5-8FED2CE236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60" y="2511409"/>
            <a:ext cx="2304497" cy="3950568"/>
          </a:xfrm>
          <a:prstGeom prst="rect">
            <a:avLst/>
          </a:prstGeom>
        </p:spPr>
      </p:pic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A34232FE-ED3F-4D5F-83FD-682644C60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0237" y="1523701"/>
            <a:ext cx="6130506" cy="2870471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3600">
                <a:ea typeface="+mn-lt"/>
                <a:cs typeface="+mn-lt"/>
              </a:rPr>
              <a:t>Awarded</a:t>
            </a:r>
          </a:p>
          <a:p>
            <a:pPr marL="342900" indent="-342900" algn="ctr"/>
            <a:r>
              <a:rPr lang="en-US">
                <a:ea typeface="+mn-lt"/>
                <a:cs typeface="+mn-lt"/>
              </a:rPr>
              <a:t>Art History</a:t>
            </a:r>
            <a:endParaRPr lang="en-US">
              <a:cs typeface="Calibri"/>
            </a:endParaRPr>
          </a:p>
          <a:p>
            <a:pPr marL="342900" indent="-342900" algn="ctr"/>
            <a:r>
              <a:rPr lang="en-US">
                <a:ea typeface="+mn-lt"/>
                <a:cs typeface="+mn-lt"/>
              </a:rPr>
              <a:t>Reading</a:t>
            </a:r>
          </a:p>
          <a:p>
            <a:endParaRPr lang="en-US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 sz="3600">
                <a:ea typeface="+mn-lt"/>
                <a:cs typeface="+mn-lt"/>
              </a:rPr>
              <a:t>In process</a:t>
            </a:r>
          </a:p>
          <a:p>
            <a:pPr marL="342900" indent="-342900" algn="ctr"/>
            <a:r>
              <a:rPr lang="en-US">
                <a:ea typeface="+mn-lt"/>
                <a:cs typeface="+mn-lt"/>
              </a:rPr>
              <a:t>Workforce Development (Construction)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E87CF10-9042-4C06-AAEE-ADF4B887077B}"/>
              </a:ext>
            </a:extLst>
          </p:cNvPr>
          <p:cNvSpPr txBox="1"/>
          <p:nvPr/>
        </p:nvSpPr>
        <p:spPr>
          <a:xfrm>
            <a:off x="5716438" y="411192"/>
            <a:ext cx="5805577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latin typeface="Abadi Extra Light"/>
              </a:rPr>
              <a:t>Pennsylvania Grants for Open and Affordable Learning (PA Goal)</a:t>
            </a:r>
            <a:endParaRPr lang="en-US" sz="2000">
              <a:cs typeface="Calibri" panose="020F050202020403020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D56DB8-E144-4AF8-9407-8C308EEEFCF5}"/>
              </a:ext>
            </a:extLst>
          </p:cNvPr>
          <p:cNvSpPr txBox="1"/>
          <p:nvPr/>
        </p:nvSpPr>
        <p:spPr>
          <a:xfrm>
            <a:off x="5788325" y="5112588"/>
            <a:ext cx="5848709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latin typeface="Abadi Extra Light"/>
                <a:cs typeface="Arial"/>
              </a:rPr>
              <a:t>Other grants​</a:t>
            </a:r>
            <a:endParaRPr lang="en-US" sz="2800">
              <a:latin typeface="Abadi Extra Light"/>
              <a:cs typeface="Calibri" panose="020F0502020204030204"/>
            </a:endParaRPr>
          </a:p>
          <a:p>
            <a:pPr algn="ctr">
              <a:buChar char="•"/>
            </a:pPr>
            <a:r>
              <a:rPr lang="en-US" sz="2600">
                <a:cs typeface="Arial"/>
              </a:rPr>
              <a:t>Spanish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29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" name="Rectangle 44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BDD6C4-5E60-49FC-91FD-39B754AD1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3571810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Professional Development</a:t>
            </a:r>
          </a:p>
        </p:txBody>
      </p:sp>
      <p:sp>
        <p:nvSpPr>
          <p:cNvPr id="52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3A61361B-CD0F-4658-8F97-2AB96EBEA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1386173"/>
            <a:ext cx="7214616" cy="40582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5227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959722-6AA4-4150-B8FF-AAA9A2B4F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r>
              <a:rPr lang="en-US" sz="6000">
                <a:solidFill>
                  <a:schemeClr val="bg1"/>
                </a:solidFill>
                <a:cs typeface="Calibri Light"/>
              </a:rPr>
              <a:t>Continued Advocacy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C561A56-FA73-414F-B964-43B7740EA8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722990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0618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FFCDD23B-75C8-427B-BD08-53C8156CD7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A01B398D-15B1-4F97-B8EC-DF2A8BC504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1" b="1001"/>
          <a:stretch/>
        </p:blipFill>
        <p:spPr>
          <a:xfrm>
            <a:off x="-1" y="190"/>
            <a:ext cx="8128855" cy="529119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AFFC87AC-C919-4FE5-BAC3-39509E001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64" y="5282206"/>
            <a:ext cx="12192264" cy="1163844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11000"/>
                </a:schemeClr>
              </a:gs>
              <a:gs pos="100000">
                <a:srgbClr val="000000">
                  <a:alpha val="77000"/>
                </a:srgb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B5E08C4-8CDD-4623-A5B8-E998C6DEE3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5282206"/>
            <a:ext cx="12191998" cy="158648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76228-C9E6-46A1-A493-406F55285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5" y="5635366"/>
            <a:ext cx="7091299" cy="89858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Delaware County Community College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5F33878-D502-4FFA-8ACE-F2AECDB2A2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5282206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building with a sign in front of it&#10;&#10;Description automatically generated with low confidence">
            <a:extLst>
              <a:ext uri="{FF2B5EF4-FFF2-40B4-BE49-F238E27FC236}">
                <a16:creationId xmlns:a16="http://schemas.microsoft.com/office/drawing/2014/main" id="{E36082E6-67E0-41B5-AB4B-081E6E1BA54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4" r="9314" b="-3"/>
          <a:stretch/>
        </p:blipFill>
        <p:spPr>
          <a:xfrm>
            <a:off x="8128856" y="1"/>
            <a:ext cx="4063143" cy="529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31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9A38EBA-6E97-44A4-B4B8-D9FB5D33F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792A09-9B75-43DB-B69B-D2EBCD18C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" y="991443"/>
            <a:ext cx="4502858" cy="1087819"/>
          </a:xfrm>
        </p:spPr>
        <p:txBody>
          <a:bodyPr anchor="b">
            <a:normAutofit/>
          </a:bodyPr>
          <a:lstStyle/>
          <a:p>
            <a:r>
              <a:rPr lang="en-US" sz="3400"/>
              <a:t>Questions &amp; Comments</a:t>
            </a:r>
          </a:p>
        </p:txBody>
      </p:sp>
      <p:sp>
        <p:nvSpPr>
          <p:cNvPr id="11" name="!!accent">
            <a:extLst>
              <a:ext uri="{FF2B5EF4-FFF2-40B4-BE49-F238E27FC236}">
                <a16:creationId xmlns:a16="http://schemas.microsoft.com/office/drawing/2014/main" id="{33AE4636-AEEC-45D6-84D4-7AC2DA48E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9CE0F4-2EB2-4F1F-8AAC-DB3571D9F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5541"/>
            <a:ext cx="4480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958BA-5C4C-4F5A-A697-52F57B182E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" y="2684095"/>
            <a:ext cx="4502858" cy="3492868"/>
          </a:xfrm>
        </p:spPr>
        <p:txBody>
          <a:bodyPr>
            <a:normAutofit/>
          </a:bodyPr>
          <a:lstStyle/>
          <a:p>
            <a:r>
              <a:rPr lang="en-US" sz="1800"/>
              <a:t>Louise Feldmann</a:t>
            </a:r>
            <a:br>
              <a:rPr lang="en-US" sz="1800"/>
            </a:br>
            <a:r>
              <a:rPr lang="en-US" sz="1800"/>
              <a:t>Assistant Professor &amp; OER Librarian </a:t>
            </a:r>
            <a:r>
              <a:rPr lang="en-US" sz="1800">
                <a:hlinkClick r:id="rId2"/>
              </a:rPr>
              <a:t>lfeldmann@dccc.edu</a:t>
            </a:r>
            <a:endParaRPr lang="en-US" sz="1800"/>
          </a:p>
          <a:p>
            <a:r>
              <a:rPr lang="en-US" sz="1800"/>
              <a:t>Andrea Rodgers</a:t>
            </a:r>
            <a:br>
              <a:rPr lang="en-US" sz="1800"/>
            </a:br>
            <a:r>
              <a:rPr lang="en-US" sz="1800"/>
              <a:t>Assistant Professor &amp; Electronic Resources Librarian </a:t>
            </a:r>
            <a:br>
              <a:rPr lang="en-US" sz="1800"/>
            </a:br>
            <a:r>
              <a:rPr lang="en-US" sz="1800">
                <a:hlinkClick r:id="rId3"/>
              </a:rPr>
              <a:t>arodgers4@dccc.edu</a:t>
            </a:r>
            <a:r>
              <a:rPr lang="en-US" sz="1800"/>
              <a:t> </a:t>
            </a:r>
          </a:p>
        </p:txBody>
      </p:sp>
      <p:pic>
        <p:nvPicPr>
          <p:cNvPr id="5" name="Picture 4" descr="Colourful envelopes">
            <a:extLst>
              <a:ext uri="{FF2B5EF4-FFF2-40B4-BE49-F238E27FC236}">
                <a16:creationId xmlns:a16="http://schemas.microsoft.com/office/drawing/2014/main" id="{A1E0E034-161B-4628-B6E7-8A1C0A27F7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711" r="16042" b="-2"/>
          <a:stretch/>
        </p:blipFill>
        <p:spPr>
          <a:xfrm>
            <a:off x="5385816" y="-2"/>
            <a:ext cx="6806184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59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058A14AF-9FB5-4CC7-BA35-E8E85D3ED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0AB7F1-B626-4A98-BCAC-744DDB56F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en-US" sz="4800"/>
              <a:t>Institutional Context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F66034-D585-4984-B422-5C6F36D34B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1" y="2400300"/>
            <a:ext cx="4530898" cy="3838659"/>
          </a:xfrm>
        </p:spPr>
        <p:txBody>
          <a:bodyPr anchor="ctr">
            <a:normAutofit fontScale="92500"/>
          </a:bodyPr>
          <a:lstStyle/>
          <a:p>
            <a:r>
              <a:rPr lang="en-US" sz="2000"/>
              <a:t>Founded in 1967</a:t>
            </a:r>
          </a:p>
          <a:p>
            <a:r>
              <a:rPr lang="en-US" sz="2000"/>
              <a:t>8 locations in Southeastern Pennsylvania across two counties (Delaware &amp; Chester)</a:t>
            </a:r>
          </a:p>
          <a:p>
            <a:r>
              <a:rPr lang="en-US" sz="2000"/>
              <a:t>As of Fall 2021:</a:t>
            </a:r>
          </a:p>
          <a:p>
            <a:pPr lvl="1"/>
            <a:r>
              <a:rPr lang="en-US" sz="2000"/>
              <a:t>Full-time Equivalent (FTE): 5,714</a:t>
            </a:r>
          </a:p>
          <a:p>
            <a:pPr lvl="1"/>
            <a:r>
              <a:rPr lang="en-US" sz="2000"/>
              <a:t>Total Enrollment: 9,143</a:t>
            </a:r>
          </a:p>
          <a:p>
            <a:pPr lvl="1"/>
            <a:r>
              <a:rPr lang="en-US" sz="2000"/>
              <a:t>Full-time attendance: 23%</a:t>
            </a:r>
          </a:p>
          <a:p>
            <a:pPr lvl="1"/>
            <a:r>
              <a:rPr lang="en-US" sz="2000"/>
              <a:t>Part-time attendance: 77%</a:t>
            </a:r>
          </a:p>
          <a:p>
            <a:pPr lvl="1"/>
            <a:r>
              <a:rPr lang="en-US" sz="2000"/>
              <a:t>Program enrollment:</a:t>
            </a:r>
          </a:p>
          <a:p>
            <a:pPr lvl="2"/>
            <a:r>
              <a:rPr lang="en-US" sz="1600"/>
              <a:t>Transfer programs: 57%</a:t>
            </a:r>
          </a:p>
          <a:p>
            <a:pPr lvl="2"/>
            <a:r>
              <a:rPr lang="en-US" sz="1600"/>
              <a:t>General studies: 3%</a:t>
            </a:r>
          </a:p>
          <a:p>
            <a:pPr lvl="2"/>
            <a:r>
              <a:rPr lang="en-US" sz="1600"/>
              <a:t>Career/Occupational: 40%</a:t>
            </a:r>
          </a:p>
          <a:p>
            <a:pPr lvl="1"/>
            <a:endParaRPr lang="en-US" sz="2000"/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BAC35D9F-0CC1-418B-88AB-88FAC0C80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532" y="2796294"/>
            <a:ext cx="5150277" cy="3090166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02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LC" descr="A picture containing text, indoor, floor, ceiling&#10;&#10;Description automatically generated">
            <a:extLst>
              <a:ext uri="{FF2B5EF4-FFF2-40B4-BE49-F238E27FC236}">
                <a16:creationId xmlns:a16="http://schemas.microsoft.com/office/drawing/2014/main" id="{9C1A9FA1-5F29-4A6B-BC4D-ABD7E64CB2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96" b="11424"/>
          <a:stretch/>
        </p:blipFill>
        <p:spPr>
          <a:xfrm>
            <a:off x="0" y="0"/>
            <a:ext cx="12191980" cy="6857990"/>
          </a:xfrm>
          <a:prstGeom prst="rect">
            <a:avLst/>
          </a:prstGeom>
        </p:spPr>
      </p:pic>
      <p:pic>
        <p:nvPicPr>
          <p:cNvPr id="6" name="Library" descr="A library with tables and chairs&#10;&#10;Description automatically generated with low confidence">
            <a:extLst>
              <a:ext uri="{FF2B5EF4-FFF2-40B4-BE49-F238E27FC236}">
                <a16:creationId xmlns:a16="http://schemas.microsoft.com/office/drawing/2014/main" id="{668BFF34-3661-46D3-8729-39463F608B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8" y="-1534136"/>
            <a:ext cx="4592270" cy="12192001"/>
          </a:xfrm>
          <a:prstGeom prst="rect">
            <a:avLst/>
          </a:prstGeom>
          <a:gradFill>
            <a:gsLst>
              <a:gs pos="35000">
                <a:schemeClr val="bg1">
                  <a:alpha val="46000"/>
                </a:schemeClr>
              </a:gs>
              <a:gs pos="21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08C545-1459-47E3-8B4C-9E28C8FD9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553" y="3091928"/>
            <a:ext cx="9078562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/>
              <a:t>From Library to Learning Commons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3793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ceiling, floor, room&#10;&#10;Description automatically generated">
            <a:extLst>
              <a:ext uri="{FF2B5EF4-FFF2-40B4-BE49-F238E27FC236}">
                <a16:creationId xmlns:a16="http://schemas.microsoft.com/office/drawing/2014/main" id="{A7A49841-D602-4EDB-9868-891A1467FA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 b="33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A057F1-F368-4358-8F1C-DF574DB17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  <a:sym typeface="Garamond"/>
              </a:rPr>
              <a:t>Heavy weeding - 30,000 physical materials removed</a:t>
            </a:r>
            <a:endParaRPr lang="en-US" sz="320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264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1F32EBA-ED97-466E-8CFA-8382584155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12C5E87-CB8A-4EB6-9DF9-90164F54C6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3983755" y="404258"/>
            <a:ext cx="7775429" cy="6051730"/>
          </a:xfrm>
          <a:custGeom>
            <a:avLst/>
            <a:gdLst>
              <a:gd name="connsiteX0" fmla="*/ 6757888 w 7775429"/>
              <a:gd name="connsiteY0" fmla="*/ 3123835 h 6051730"/>
              <a:gd name="connsiteX1" fmla="*/ 5223007 w 7775429"/>
              <a:gd name="connsiteY1" fmla="*/ 3123835 h 6051730"/>
              <a:gd name="connsiteX2" fmla="*/ 5003739 w 7775429"/>
              <a:gd name="connsiteY2" fmla="*/ 3001951 h 6051730"/>
              <a:gd name="connsiteX3" fmla="*/ 4236300 w 7775429"/>
              <a:gd name="connsiteY3" fmla="*/ 1688315 h 6051730"/>
              <a:gd name="connsiteX4" fmla="*/ 4236300 w 7775429"/>
              <a:gd name="connsiteY4" fmla="*/ 1435519 h 6051730"/>
              <a:gd name="connsiteX5" fmla="*/ 5003739 w 7775429"/>
              <a:gd name="connsiteY5" fmla="*/ 121884 h 6051730"/>
              <a:gd name="connsiteX6" fmla="*/ 5223007 w 7775429"/>
              <a:gd name="connsiteY6" fmla="*/ 0 h 6051730"/>
              <a:gd name="connsiteX7" fmla="*/ 6757888 w 7775429"/>
              <a:gd name="connsiteY7" fmla="*/ 0 h 6051730"/>
              <a:gd name="connsiteX8" fmla="*/ 6977155 w 7775429"/>
              <a:gd name="connsiteY8" fmla="*/ 121884 h 6051730"/>
              <a:gd name="connsiteX9" fmla="*/ 7744595 w 7775429"/>
              <a:gd name="connsiteY9" fmla="*/ 1435519 h 6051730"/>
              <a:gd name="connsiteX10" fmla="*/ 7744595 w 7775429"/>
              <a:gd name="connsiteY10" fmla="*/ 1688315 h 6051730"/>
              <a:gd name="connsiteX11" fmla="*/ 6977155 w 7775429"/>
              <a:gd name="connsiteY11" fmla="*/ 3001951 h 6051730"/>
              <a:gd name="connsiteX12" fmla="*/ 6757888 w 7775429"/>
              <a:gd name="connsiteY12" fmla="*/ 3123835 h 6051730"/>
              <a:gd name="connsiteX13" fmla="*/ 3556238 w 7775429"/>
              <a:gd name="connsiteY13" fmla="*/ 5503115 h 6051730"/>
              <a:gd name="connsiteX14" fmla="*/ 3291436 w 7775429"/>
              <a:gd name="connsiteY14" fmla="*/ 5503115 h 6051730"/>
              <a:gd name="connsiteX15" fmla="*/ 3260544 w 7775429"/>
              <a:gd name="connsiteY15" fmla="*/ 5503115 h 6051730"/>
              <a:gd name="connsiteX16" fmla="*/ 3231067 w 7775429"/>
              <a:gd name="connsiteY16" fmla="*/ 5452355 h 6051730"/>
              <a:gd name="connsiteX17" fmla="*/ 3086688 w 7775429"/>
              <a:gd name="connsiteY17" fmla="*/ 5203722 h 6051730"/>
              <a:gd name="connsiteX18" fmla="*/ 3086688 w 7775429"/>
              <a:gd name="connsiteY18" fmla="*/ 5064553 h 6051730"/>
              <a:gd name="connsiteX19" fmla="*/ 3481893 w 7775429"/>
              <a:gd name="connsiteY19" fmla="*/ 4383983 h 6051730"/>
              <a:gd name="connsiteX20" fmla="*/ 3602840 w 7775429"/>
              <a:gd name="connsiteY20" fmla="*/ 4312701 h 6051730"/>
              <a:gd name="connsiteX21" fmla="*/ 4391548 w 7775429"/>
              <a:gd name="connsiteY21" fmla="*/ 4312701 h 6051730"/>
              <a:gd name="connsiteX22" fmla="*/ 4428679 w 7775429"/>
              <a:gd name="connsiteY22" fmla="*/ 4317633 h 6051730"/>
              <a:gd name="connsiteX23" fmla="*/ 4454216 w 7775429"/>
              <a:gd name="connsiteY23" fmla="*/ 4328340 h 6051730"/>
              <a:gd name="connsiteX24" fmla="*/ 4438609 w 7775429"/>
              <a:gd name="connsiteY24" fmla="*/ 4355333 h 6051730"/>
              <a:gd name="connsiteX25" fmla="*/ 3885668 w 7775429"/>
              <a:gd name="connsiteY25" fmla="*/ 5311656 h 6051730"/>
              <a:gd name="connsiteX26" fmla="*/ 3556238 w 7775429"/>
              <a:gd name="connsiteY26" fmla="*/ 5503115 h 6051730"/>
              <a:gd name="connsiteX27" fmla="*/ 4438254 w 7775429"/>
              <a:gd name="connsiteY27" fmla="*/ 6051730 h 6051730"/>
              <a:gd name="connsiteX28" fmla="*/ 3548595 w 7775429"/>
              <a:gd name="connsiteY28" fmla="*/ 6051730 h 6051730"/>
              <a:gd name="connsiteX29" fmla="*/ 3412169 w 7775429"/>
              <a:gd name="connsiteY29" fmla="*/ 5971324 h 6051730"/>
              <a:gd name="connsiteX30" fmla="*/ 3173058 w 7775429"/>
              <a:gd name="connsiteY30" fmla="*/ 5559560 h 6051730"/>
              <a:gd name="connsiteX31" fmla="*/ 3146046 w 7775429"/>
              <a:gd name="connsiteY31" fmla="*/ 5513043 h 6051730"/>
              <a:gd name="connsiteX32" fmla="*/ 3167300 w 7775429"/>
              <a:gd name="connsiteY32" fmla="*/ 5513043 h 6051730"/>
              <a:gd name="connsiteX33" fmla="*/ 3267756 w 7775429"/>
              <a:gd name="connsiteY33" fmla="*/ 5513043 h 6051730"/>
              <a:gd name="connsiteX34" fmla="*/ 3311396 w 7775429"/>
              <a:gd name="connsiteY34" fmla="*/ 5588194 h 6051730"/>
              <a:gd name="connsiteX35" fmla="*/ 3478124 w 7775429"/>
              <a:gd name="connsiteY35" fmla="*/ 5875309 h 6051730"/>
              <a:gd name="connsiteX36" fmla="*/ 3599071 w 7775429"/>
              <a:gd name="connsiteY36" fmla="*/ 5946592 h 6051730"/>
              <a:gd name="connsiteX37" fmla="*/ 4387779 w 7775429"/>
              <a:gd name="connsiteY37" fmla="*/ 5946592 h 6051730"/>
              <a:gd name="connsiteX38" fmla="*/ 4510428 w 7775429"/>
              <a:gd name="connsiteY38" fmla="*/ 5875309 h 6051730"/>
              <a:gd name="connsiteX39" fmla="*/ 4903930 w 7775429"/>
              <a:gd name="connsiteY39" fmla="*/ 5194740 h 6051730"/>
              <a:gd name="connsiteX40" fmla="*/ 4903930 w 7775429"/>
              <a:gd name="connsiteY40" fmla="*/ 5055570 h 6051730"/>
              <a:gd name="connsiteX41" fmla="*/ 4510428 w 7775429"/>
              <a:gd name="connsiteY41" fmla="*/ 4375000 h 6051730"/>
              <a:gd name="connsiteX42" fmla="*/ 4458686 w 7775429"/>
              <a:gd name="connsiteY42" fmla="*/ 4322811 h 6051730"/>
              <a:gd name="connsiteX43" fmla="*/ 4452698 w 7775429"/>
              <a:gd name="connsiteY43" fmla="*/ 4320302 h 6051730"/>
              <a:gd name="connsiteX44" fmla="*/ 4484794 w 7775429"/>
              <a:gd name="connsiteY44" fmla="*/ 4264792 h 6051730"/>
              <a:gd name="connsiteX45" fmla="*/ 4508664 w 7775429"/>
              <a:gd name="connsiteY45" fmla="*/ 4223507 h 6051730"/>
              <a:gd name="connsiteX46" fmla="*/ 4483907 w 7775429"/>
              <a:gd name="connsiteY46" fmla="*/ 4213126 h 6051730"/>
              <a:gd name="connsiteX47" fmla="*/ 4442024 w 7775429"/>
              <a:gd name="connsiteY47" fmla="*/ 4207562 h 6051730"/>
              <a:gd name="connsiteX48" fmla="*/ 3552365 w 7775429"/>
              <a:gd name="connsiteY48" fmla="*/ 4207562 h 6051730"/>
              <a:gd name="connsiteX49" fmla="*/ 3415938 w 7775429"/>
              <a:gd name="connsiteY49" fmla="*/ 4287967 h 6051730"/>
              <a:gd name="connsiteX50" fmla="*/ 2970149 w 7775429"/>
              <a:gd name="connsiteY50" fmla="*/ 5055647 h 6051730"/>
              <a:gd name="connsiteX51" fmla="*/ 2970149 w 7775429"/>
              <a:gd name="connsiteY51" fmla="*/ 5212628 h 6051730"/>
              <a:gd name="connsiteX52" fmla="*/ 3117294 w 7775429"/>
              <a:gd name="connsiteY52" fmla="*/ 5466022 h 6051730"/>
              <a:gd name="connsiteX53" fmla="*/ 3138834 w 7775429"/>
              <a:gd name="connsiteY53" fmla="*/ 5503115 h 6051730"/>
              <a:gd name="connsiteX54" fmla="*/ 3039048 w 7775429"/>
              <a:gd name="connsiteY54" fmla="*/ 5503115 h 6051730"/>
              <a:gd name="connsiteX55" fmla="*/ 1437823 w 7775429"/>
              <a:gd name="connsiteY55" fmla="*/ 5503115 h 6051730"/>
              <a:gd name="connsiteX56" fmla="*/ 1112968 w 7775429"/>
              <a:gd name="connsiteY56" fmla="*/ 5311656 h 6051730"/>
              <a:gd name="connsiteX57" fmla="*/ 51474 w 7775429"/>
              <a:gd name="connsiteY57" fmla="*/ 3483691 h 6051730"/>
              <a:gd name="connsiteX58" fmla="*/ 51474 w 7775429"/>
              <a:gd name="connsiteY58" fmla="*/ 3109892 h 6051730"/>
              <a:gd name="connsiteX59" fmla="*/ 1112968 w 7775429"/>
              <a:gd name="connsiteY59" fmla="*/ 1281925 h 6051730"/>
              <a:gd name="connsiteX60" fmla="*/ 1437823 w 7775429"/>
              <a:gd name="connsiteY60" fmla="*/ 1090467 h 6051730"/>
              <a:gd name="connsiteX61" fmla="*/ 3556238 w 7775429"/>
              <a:gd name="connsiteY61" fmla="*/ 1090467 h 6051730"/>
              <a:gd name="connsiteX62" fmla="*/ 3885668 w 7775429"/>
              <a:gd name="connsiteY62" fmla="*/ 1281925 h 6051730"/>
              <a:gd name="connsiteX63" fmla="*/ 4942588 w 7775429"/>
              <a:gd name="connsiteY63" fmla="*/ 3109892 h 6051730"/>
              <a:gd name="connsiteX64" fmla="*/ 4942588 w 7775429"/>
              <a:gd name="connsiteY64" fmla="*/ 3483691 h 6051730"/>
              <a:gd name="connsiteX65" fmla="*/ 4550147 w 7775429"/>
              <a:gd name="connsiteY65" fmla="*/ 4162428 h 6051730"/>
              <a:gd name="connsiteX66" fmla="*/ 4517072 w 7775429"/>
              <a:gd name="connsiteY66" fmla="*/ 4219628 h 6051730"/>
              <a:gd name="connsiteX67" fmla="*/ 4518236 w 7775429"/>
              <a:gd name="connsiteY67" fmla="*/ 4220116 h 6051730"/>
              <a:gd name="connsiteX68" fmla="*/ 4576603 w 7775429"/>
              <a:gd name="connsiteY68" fmla="*/ 4278984 h 6051730"/>
              <a:gd name="connsiteX69" fmla="*/ 5020470 w 7775429"/>
              <a:gd name="connsiteY69" fmla="*/ 5046664 h 6051730"/>
              <a:gd name="connsiteX70" fmla="*/ 5020470 w 7775429"/>
              <a:gd name="connsiteY70" fmla="*/ 5203646 h 6051730"/>
              <a:gd name="connsiteX71" fmla="*/ 4576603 w 7775429"/>
              <a:gd name="connsiteY71" fmla="*/ 5971324 h 6051730"/>
              <a:gd name="connsiteX72" fmla="*/ 4438254 w 7775429"/>
              <a:gd name="connsiteY72" fmla="*/ 6051730 h 605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775429" h="6051730">
                <a:moveTo>
                  <a:pt x="6757888" y="3123835"/>
                </a:moveTo>
                <a:cubicBezTo>
                  <a:pt x="5223007" y="3123835"/>
                  <a:pt x="5223007" y="3123835"/>
                  <a:pt x="5223007" y="3123835"/>
                </a:cubicBezTo>
                <a:cubicBezTo>
                  <a:pt x="5145351" y="3123835"/>
                  <a:pt x="5044851" y="3069664"/>
                  <a:pt x="5003739" y="3001951"/>
                </a:cubicBezTo>
                <a:cubicBezTo>
                  <a:pt x="4236300" y="1688315"/>
                  <a:pt x="4236300" y="1688315"/>
                  <a:pt x="4236300" y="1688315"/>
                </a:cubicBezTo>
                <a:cubicBezTo>
                  <a:pt x="4199755" y="1616088"/>
                  <a:pt x="4199755" y="1507747"/>
                  <a:pt x="4236300" y="1435519"/>
                </a:cubicBezTo>
                <a:cubicBezTo>
                  <a:pt x="5003739" y="121884"/>
                  <a:pt x="5003739" y="121884"/>
                  <a:pt x="5003739" y="121884"/>
                </a:cubicBezTo>
                <a:cubicBezTo>
                  <a:pt x="5044851" y="54170"/>
                  <a:pt x="5145351" y="0"/>
                  <a:pt x="5223007" y="0"/>
                </a:cubicBezTo>
                <a:lnTo>
                  <a:pt x="6757888" y="0"/>
                </a:lnTo>
                <a:cubicBezTo>
                  <a:pt x="6840113" y="0"/>
                  <a:pt x="6940611" y="54170"/>
                  <a:pt x="6977155" y="121884"/>
                </a:cubicBezTo>
                <a:cubicBezTo>
                  <a:pt x="7744595" y="1435519"/>
                  <a:pt x="7744595" y="1435519"/>
                  <a:pt x="7744595" y="1435519"/>
                </a:cubicBezTo>
                <a:cubicBezTo>
                  <a:pt x="7785708" y="1507747"/>
                  <a:pt x="7785708" y="1616088"/>
                  <a:pt x="7744595" y="1688315"/>
                </a:cubicBezTo>
                <a:cubicBezTo>
                  <a:pt x="6977155" y="3001951"/>
                  <a:pt x="6977155" y="3001951"/>
                  <a:pt x="6977155" y="3001951"/>
                </a:cubicBezTo>
                <a:cubicBezTo>
                  <a:pt x="6940611" y="3069664"/>
                  <a:pt x="6840113" y="3123835"/>
                  <a:pt x="6757888" y="3123835"/>
                </a:cubicBezTo>
                <a:close/>
                <a:moveTo>
                  <a:pt x="3556238" y="5503115"/>
                </a:moveTo>
                <a:cubicBezTo>
                  <a:pt x="3556238" y="5503115"/>
                  <a:pt x="3556238" y="5503115"/>
                  <a:pt x="3291436" y="5503115"/>
                </a:cubicBezTo>
                <a:lnTo>
                  <a:pt x="3260544" y="5503115"/>
                </a:lnTo>
                <a:lnTo>
                  <a:pt x="3231067" y="5452355"/>
                </a:lnTo>
                <a:cubicBezTo>
                  <a:pt x="3190023" y="5381674"/>
                  <a:pt x="3142263" y="5299428"/>
                  <a:pt x="3086688" y="5203722"/>
                </a:cubicBezTo>
                <a:cubicBezTo>
                  <a:pt x="3061136" y="5161292"/>
                  <a:pt x="3061136" y="5106983"/>
                  <a:pt x="3086688" y="5064553"/>
                </a:cubicBezTo>
                <a:cubicBezTo>
                  <a:pt x="3086688" y="5064553"/>
                  <a:pt x="3086688" y="5064553"/>
                  <a:pt x="3481893" y="4383983"/>
                </a:cubicBezTo>
                <a:cubicBezTo>
                  <a:pt x="3505743" y="4339856"/>
                  <a:pt x="3553439" y="4312701"/>
                  <a:pt x="3602840" y="4312701"/>
                </a:cubicBezTo>
                <a:cubicBezTo>
                  <a:pt x="3602840" y="4312701"/>
                  <a:pt x="3602840" y="4312701"/>
                  <a:pt x="4391548" y="4312701"/>
                </a:cubicBezTo>
                <a:cubicBezTo>
                  <a:pt x="4404323" y="4312701"/>
                  <a:pt x="4416781" y="4314398"/>
                  <a:pt x="4428679" y="4317633"/>
                </a:cubicBezTo>
                <a:lnTo>
                  <a:pt x="4454216" y="4328340"/>
                </a:lnTo>
                <a:lnTo>
                  <a:pt x="4438609" y="4355333"/>
                </a:lnTo>
                <a:cubicBezTo>
                  <a:pt x="4297495" y="4599392"/>
                  <a:pt x="4116869" y="4911789"/>
                  <a:pt x="3885668" y="5311656"/>
                </a:cubicBezTo>
                <a:cubicBezTo>
                  <a:pt x="3817038" y="5430178"/>
                  <a:pt x="3693500" y="5503115"/>
                  <a:pt x="3556238" y="5503115"/>
                </a:cubicBezTo>
                <a:close/>
                <a:moveTo>
                  <a:pt x="4438254" y="6051730"/>
                </a:moveTo>
                <a:cubicBezTo>
                  <a:pt x="4438254" y="6051730"/>
                  <a:pt x="4438254" y="6051730"/>
                  <a:pt x="3548595" y="6051730"/>
                </a:cubicBezTo>
                <a:cubicBezTo>
                  <a:pt x="3492871" y="6051730"/>
                  <a:pt x="3439071" y="6021098"/>
                  <a:pt x="3412169" y="5971324"/>
                </a:cubicBezTo>
                <a:cubicBezTo>
                  <a:pt x="3412169" y="5971324"/>
                  <a:pt x="3412169" y="5971324"/>
                  <a:pt x="3173058" y="5559560"/>
                </a:cubicBezTo>
                <a:lnTo>
                  <a:pt x="3146046" y="5513043"/>
                </a:lnTo>
                <a:lnTo>
                  <a:pt x="3167300" y="5513043"/>
                </a:lnTo>
                <a:lnTo>
                  <a:pt x="3267756" y="5513043"/>
                </a:lnTo>
                <a:lnTo>
                  <a:pt x="3311396" y="5588194"/>
                </a:lnTo>
                <a:cubicBezTo>
                  <a:pt x="3478124" y="5875309"/>
                  <a:pt x="3478124" y="5875309"/>
                  <a:pt x="3478124" y="5875309"/>
                </a:cubicBezTo>
                <a:cubicBezTo>
                  <a:pt x="3501973" y="5919436"/>
                  <a:pt x="3549670" y="5946592"/>
                  <a:pt x="3599071" y="5946592"/>
                </a:cubicBezTo>
                <a:cubicBezTo>
                  <a:pt x="4387779" y="5946592"/>
                  <a:pt x="4387779" y="5946592"/>
                  <a:pt x="4387779" y="5946592"/>
                </a:cubicBezTo>
                <a:cubicBezTo>
                  <a:pt x="4438882" y="5946592"/>
                  <a:pt x="4484876" y="5919436"/>
                  <a:pt x="4510428" y="5875309"/>
                </a:cubicBezTo>
                <a:cubicBezTo>
                  <a:pt x="4903930" y="5194740"/>
                  <a:pt x="4903930" y="5194740"/>
                  <a:pt x="4903930" y="5194740"/>
                </a:cubicBezTo>
                <a:cubicBezTo>
                  <a:pt x="4929483" y="5152309"/>
                  <a:pt x="4929483" y="5098000"/>
                  <a:pt x="4903930" y="5055570"/>
                </a:cubicBezTo>
                <a:cubicBezTo>
                  <a:pt x="4510428" y="4375000"/>
                  <a:pt x="4510428" y="4375000"/>
                  <a:pt x="4510428" y="4375000"/>
                </a:cubicBezTo>
                <a:cubicBezTo>
                  <a:pt x="4497651" y="4352936"/>
                  <a:pt x="4479766" y="4335115"/>
                  <a:pt x="4458686" y="4322811"/>
                </a:cubicBezTo>
                <a:lnTo>
                  <a:pt x="4452698" y="4320302"/>
                </a:lnTo>
                <a:lnTo>
                  <a:pt x="4484794" y="4264792"/>
                </a:lnTo>
                <a:lnTo>
                  <a:pt x="4508664" y="4223507"/>
                </a:lnTo>
                <a:lnTo>
                  <a:pt x="4483907" y="4213126"/>
                </a:lnTo>
                <a:cubicBezTo>
                  <a:pt x="4470485" y="4209476"/>
                  <a:pt x="4456434" y="4207562"/>
                  <a:pt x="4442024" y="4207562"/>
                </a:cubicBezTo>
                <a:cubicBezTo>
                  <a:pt x="3552365" y="4207562"/>
                  <a:pt x="3552365" y="4207562"/>
                  <a:pt x="3552365" y="4207562"/>
                </a:cubicBezTo>
                <a:cubicBezTo>
                  <a:pt x="3496641" y="4207562"/>
                  <a:pt x="3442841" y="4238192"/>
                  <a:pt x="3415938" y="4287967"/>
                </a:cubicBezTo>
                <a:cubicBezTo>
                  <a:pt x="2970149" y="5055647"/>
                  <a:pt x="2970149" y="5055647"/>
                  <a:pt x="2970149" y="5055647"/>
                </a:cubicBezTo>
                <a:cubicBezTo>
                  <a:pt x="2941326" y="5103506"/>
                  <a:pt x="2941326" y="5164767"/>
                  <a:pt x="2970149" y="5212628"/>
                </a:cubicBezTo>
                <a:cubicBezTo>
                  <a:pt x="3025872" y="5308588"/>
                  <a:pt x="3074630" y="5392553"/>
                  <a:pt x="3117294" y="5466022"/>
                </a:cubicBezTo>
                <a:lnTo>
                  <a:pt x="3138834" y="5503115"/>
                </a:lnTo>
                <a:lnTo>
                  <a:pt x="3039048" y="5503115"/>
                </a:lnTo>
                <a:cubicBezTo>
                  <a:pt x="2728732" y="5503115"/>
                  <a:pt x="2232229" y="5503115"/>
                  <a:pt x="1437823" y="5503115"/>
                </a:cubicBezTo>
                <a:cubicBezTo>
                  <a:pt x="1305136" y="5503115"/>
                  <a:pt x="1177024" y="5430178"/>
                  <a:pt x="1112968" y="5311656"/>
                </a:cubicBezTo>
                <a:cubicBezTo>
                  <a:pt x="1112968" y="5311656"/>
                  <a:pt x="1112968" y="5311656"/>
                  <a:pt x="51474" y="3483691"/>
                </a:cubicBezTo>
                <a:cubicBezTo>
                  <a:pt x="-17158" y="3369728"/>
                  <a:pt x="-17158" y="3223855"/>
                  <a:pt x="51474" y="3109892"/>
                </a:cubicBezTo>
                <a:cubicBezTo>
                  <a:pt x="51474" y="3109892"/>
                  <a:pt x="51474" y="3109892"/>
                  <a:pt x="1112968" y="1281925"/>
                </a:cubicBezTo>
                <a:cubicBezTo>
                  <a:pt x="1177024" y="1163403"/>
                  <a:pt x="1305136" y="1090467"/>
                  <a:pt x="1437823" y="1090467"/>
                </a:cubicBezTo>
                <a:cubicBezTo>
                  <a:pt x="1437823" y="1090467"/>
                  <a:pt x="1437823" y="1090467"/>
                  <a:pt x="3556238" y="1090467"/>
                </a:cubicBezTo>
                <a:cubicBezTo>
                  <a:pt x="3693500" y="1090467"/>
                  <a:pt x="3817038" y="1163403"/>
                  <a:pt x="3885668" y="1281925"/>
                </a:cubicBezTo>
                <a:cubicBezTo>
                  <a:pt x="3885668" y="1281925"/>
                  <a:pt x="3885668" y="1281925"/>
                  <a:pt x="4942588" y="3109892"/>
                </a:cubicBezTo>
                <a:cubicBezTo>
                  <a:pt x="5011220" y="3223855"/>
                  <a:pt x="5011220" y="3369728"/>
                  <a:pt x="4942588" y="3483691"/>
                </a:cubicBezTo>
                <a:cubicBezTo>
                  <a:pt x="4942588" y="3483691"/>
                  <a:pt x="4942588" y="3483691"/>
                  <a:pt x="4550147" y="4162428"/>
                </a:cubicBezTo>
                <a:lnTo>
                  <a:pt x="4517072" y="4219628"/>
                </a:lnTo>
                <a:lnTo>
                  <a:pt x="4518236" y="4220116"/>
                </a:lnTo>
                <a:cubicBezTo>
                  <a:pt x="4542015" y="4233996"/>
                  <a:pt x="4562190" y="4254096"/>
                  <a:pt x="4576603" y="4278984"/>
                </a:cubicBezTo>
                <a:cubicBezTo>
                  <a:pt x="4576603" y="4278984"/>
                  <a:pt x="4576603" y="4278984"/>
                  <a:pt x="5020470" y="5046664"/>
                </a:cubicBezTo>
                <a:cubicBezTo>
                  <a:pt x="5049294" y="5094524"/>
                  <a:pt x="5049294" y="5155785"/>
                  <a:pt x="5020470" y="5203646"/>
                </a:cubicBezTo>
                <a:cubicBezTo>
                  <a:pt x="5020470" y="5203646"/>
                  <a:pt x="5020470" y="5203646"/>
                  <a:pt x="4576603" y="5971324"/>
                </a:cubicBezTo>
                <a:cubicBezTo>
                  <a:pt x="4547780" y="6021098"/>
                  <a:pt x="4495898" y="6051730"/>
                  <a:pt x="4438254" y="605173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8B877B-4D5A-4AB2-B2E9-882BD1A4A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199" y="465676"/>
            <a:ext cx="5451504" cy="27546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/>
              <a:t>Open Access &amp; Open Education Resources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529055-E839-442C-B141-C5E7B1740484}"/>
              </a:ext>
            </a:extLst>
          </p:cNvPr>
          <p:cNvSpPr txBox="1"/>
          <p:nvPr/>
        </p:nvSpPr>
        <p:spPr>
          <a:xfrm>
            <a:off x="965200" y="3393569"/>
            <a:ext cx="3018553" cy="31238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>
              <a:cs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8F52FE-CABD-4141-8A99-423F831B9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4433" y="4382067"/>
            <a:ext cx="2377245" cy="8272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BD1B3D-A5D3-4FA8-B7CC-990E4DE8A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7354" y="2117993"/>
            <a:ext cx="2600111" cy="2098101"/>
          </a:xfrm>
          <a:prstGeom prst="rect">
            <a:avLst/>
          </a:prstGeom>
        </p:spPr>
      </p:pic>
      <p:sp>
        <p:nvSpPr>
          <p:cNvPr id="9" name="Google Shape;79;p17">
            <a:extLst>
              <a:ext uri="{FF2B5EF4-FFF2-40B4-BE49-F238E27FC236}">
                <a16:creationId xmlns:a16="http://schemas.microsoft.com/office/drawing/2014/main" id="{99C47DE6-B465-4DB3-A3C5-6BEE39ABF796}"/>
              </a:ext>
            </a:extLst>
          </p:cNvPr>
          <p:cNvSpPr txBox="1"/>
          <p:nvPr/>
        </p:nvSpPr>
        <p:spPr>
          <a:xfrm>
            <a:off x="792519" y="6335932"/>
            <a:ext cx="11399481" cy="35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r"/>
            <a:r>
              <a:rPr lang="en" sz="1100"/>
              <a:t>“</a:t>
            </a:r>
            <a:r>
              <a:rPr lang="en" sz="1100" u="sng">
                <a:solidFill>
                  <a:schemeClr val="hlink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 Access logo</a:t>
            </a:r>
            <a:r>
              <a:rPr lang="en" sz="1100"/>
              <a:t>” by Nick Shockey is licensed under </a:t>
            </a:r>
            <a:r>
              <a:rPr lang="en" sz="1100" u="sng">
                <a:solidFill>
                  <a:schemeClr val="hlink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 4.0</a:t>
            </a:r>
            <a:r>
              <a:rPr lang="en" sz="1100"/>
              <a:t> ; “</a:t>
            </a:r>
            <a:r>
              <a:rPr lang="en" sz="1100" u="sng">
                <a:solidFill>
                  <a:schemeClr val="hlink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OER Logo Open Educational Resources</a:t>
            </a:r>
            <a:r>
              <a:rPr lang="en" sz="1100"/>
              <a:t>” by Markus </a:t>
            </a:r>
            <a:r>
              <a:rPr lang="en" sz="1100" err="1"/>
              <a:t>Busges</a:t>
            </a:r>
            <a:r>
              <a:rPr lang="en" sz="1100"/>
              <a:t> is licensed under </a:t>
            </a:r>
            <a:r>
              <a:rPr lang="en" sz="1100" u="sng">
                <a:solidFill>
                  <a:schemeClr val="hlink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endParaRPr lang="en-US" sz="1100">
              <a:solidFill>
                <a:schemeClr val="hlink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109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E21C97-B72C-4200-9E29-424B679A6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3" y="1396686"/>
            <a:ext cx="3382819" cy="4064628"/>
          </a:xfrm>
        </p:spPr>
        <p:txBody>
          <a:bodyPr>
            <a:normAutofit/>
          </a:bodyPr>
          <a:lstStyle/>
          <a:p>
            <a:r>
              <a:rPr lang="en-US" sz="4100">
                <a:solidFill>
                  <a:srgbClr val="FFFFFF"/>
                </a:solidFill>
              </a:rPr>
              <a:t>Discoverability:</a:t>
            </a:r>
            <a:br>
              <a:rPr lang="en-US" sz="4100">
                <a:solidFill>
                  <a:srgbClr val="FFFFFF"/>
                </a:solidFill>
              </a:rPr>
            </a:br>
            <a:r>
              <a:rPr lang="en-US" sz="4100">
                <a:solidFill>
                  <a:srgbClr val="FFFFFF"/>
                </a:solidFill>
              </a:rPr>
              <a:t>   Open Access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 descr="Magnifying glass outline">
            <a:extLst>
              <a:ext uri="{FF2B5EF4-FFF2-40B4-BE49-F238E27FC236}">
                <a16:creationId xmlns:a16="http://schemas.microsoft.com/office/drawing/2014/main" id="{E4763F1D-1D0F-44D8-A801-1B01B1830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51483" y="4123767"/>
            <a:ext cx="914400" cy="91440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9089DE3-E245-448A-A578-6280240168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0152" y="1576544"/>
            <a:ext cx="6463336" cy="3952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8528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E21C97-B72C-4200-9E29-424B679A6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3" y="1396686"/>
            <a:ext cx="3382819" cy="4064628"/>
          </a:xfrm>
        </p:spPr>
        <p:txBody>
          <a:bodyPr>
            <a:normAutofit/>
          </a:bodyPr>
          <a:lstStyle/>
          <a:p>
            <a:r>
              <a:rPr lang="en-US" sz="4100">
                <a:solidFill>
                  <a:srgbClr val="FFFFFF"/>
                </a:solidFill>
              </a:rPr>
              <a:t>Discoverability:</a:t>
            </a:r>
            <a:br>
              <a:rPr lang="en-US" sz="4100">
                <a:solidFill>
                  <a:srgbClr val="FFFFFF"/>
                </a:solidFill>
              </a:rPr>
            </a:br>
            <a:r>
              <a:rPr lang="en-US" sz="4100">
                <a:solidFill>
                  <a:srgbClr val="FFFFFF"/>
                </a:solidFill>
              </a:rPr>
              <a:t>   Open Access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 descr="Magnifying glass outline">
            <a:extLst>
              <a:ext uri="{FF2B5EF4-FFF2-40B4-BE49-F238E27FC236}">
                <a16:creationId xmlns:a16="http://schemas.microsoft.com/office/drawing/2014/main" id="{E4763F1D-1D0F-44D8-A801-1B01B1830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51483" y="4123767"/>
            <a:ext cx="914400" cy="914400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2CB728-DADB-4D13-B68D-756E905A8F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7881" y="1396686"/>
            <a:ext cx="6745364" cy="4682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8952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E21C97-B72C-4200-9E29-424B679A6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3" y="1396686"/>
            <a:ext cx="3382819" cy="4064628"/>
          </a:xfrm>
        </p:spPr>
        <p:txBody>
          <a:bodyPr>
            <a:normAutofit/>
          </a:bodyPr>
          <a:lstStyle/>
          <a:p>
            <a:r>
              <a:rPr lang="en-US" sz="4100">
                <a:solidFill>
                  <a:srgbClr val="FFFFFF"/>
                </a:solidFill>
              </a:rPr>
              <a:t>Discoverability:</a:t>
            </a:r>
            <a:br>
              <a:rPr lang="en-US" sz="4100">
                <a:solidFill>
                  <a:srgbClr val="FFFFFF"/>
                </a:solidFill>
              </a:rPr>
            </a:br>
            <a:r>
              <a:rPr lang="en-US" sz="4100">
                <a:solidFill>
                  <a:srgbClr val="FFFFFF"/>
                </a:solidFill>
              </a:rPr>
              <a:t>   Open Access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 descr="Magnifying glass outline">
            <a:extLst>
              <a:ext uri="{FF2B5EF4-FFF2-40B4-BE49-F238E27FC236}">
                <a16:creationId xmlns:a16="http://schemas.microsoft.com/office/drawing/2014/main" id="{E4763F1D-1D0F-44D8-A801-1B01B1830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51483" y="4123767"/>
            <a:ext cx="914400" cy="9144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3460E4-342E-4243-97AF-31305963CD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7390" y="1396685"/>
            <a:ext cx="6647802" cy="45373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113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270</Words>
  <Application>Microsoft Office PowerPoint</Application>
  <PresentationFormat>Widescreen</PresentationFormat>
  <Paragraphs>58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Abadi Extra Light</vt:lpstr>
      <vt:lpstr>Arial</vt:lpstr>
      <vt:lpstr>Bell MT</vt:lpstr>
      <vt:lpstr>Calibri</vt:lpstr>
      <vt:lpstr>Calibri Light</vt:lpstr>
      <vt:lpstr>Office Theme</vt:lpstr>
      <vt:lpstr>Open Access Discoverability and Advocacy</vt:lpstr>
      <vt:lpstr>Delaware County Community College</vt:lpstr>
      <vt:lpstr>Institutional Context</vt:lpstr>
      <vt:lpstr>From Library to Learning Commons</vt:lpstr>
      <vt:lpstr>Heavy weeding - 30,000 physical materials removed</vt:lpstr>
      <vt:lpstr>Open Access &amp; Open Education Resources</vt:lpstr>
      <vt:lpstr>Discoverability:    Open Access</vt:lpstr>
      <vt:lpstr>Discoverability:    Open Access</vt:lpstr>
      <vt:lpstr>Discoverability:    Open Access</vt:lpstr>
      <vt:lpstr>Discoverability:    Open Access</vt:lpstr>
      <vt:lpstr>Discoverability:    OER</vt:lpstr>
      <vt:lpstr>Discoverability:    OER</vt:lpstr>
      <vt:lpstr>Discoverability:    OER</vt:lpstr>
      <vt:lpstr>Discoverability:    OER</vt:lpstr>
      <vt:lpstr>Advocacy</vt:lpstr>
      <vt:lpstr>Surveys</vt:lpstr>
      <vt:lpstr>Grants</vt:lpstr>
      <vt:lpstr>Professional Development</vt:lpstr>
      <vt:lpstr>Continued Advocacy</vt:lpstr>
      <vt:lpstr>Questions &amp; Comments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Access Discoverability and Advocacy</dc:title>
  <dc:creator>Andrea Rodgers</dc:creator>
  <cp:lastModifiedBy>Walton, Kerry</cp:lastModifiedBy>
  <cp:revision>3</cp:revision>
  <cp:lastPrinted>2022-03-07T18:22:20Z</cp:lastPrinted>
  <dcterms:created xsi:type="dcterms:W3CDTF">2022-02-28T16:07:57Z</dcterms:created>
  <dcterms:modified xsi:type="dcterms:W3CDTF">2022-03-20T22:56:26Z</dcterms:modified>
</cp:coreProperties>
</file>