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7" r:id="rId1"/>
  </p:sldMasterIdLst>
  <p:notesMasterIdLst>
    <p:notesMasterId r:id="rId16"/>
  </p:notesMasterIdLst>
  <p:sldIdLst>
    <p:sldId id="307" r:id="rId2"/>
    <p:sldId id="303" r:id="rId3"/>
    <p:sldId id="304" r:id="rId4"/>
    <p:sldId id="305" r:id="rId5"/>
    <p:sldId id="268" r:id="rId6"/>
    <p:sldId id="274" r:id="rId7"/>
    <p:sldId id="285" r:id="rId8"/>
    <p:sldId id="265" r:id="rId9"/>
    <p:sldId id="269" r:id="rId10"/>
    <p:sldId id="306" r:id="rId11"/>
    <p:sldId id="308" r:id="rId12"/>
    <p:sldId id="309" r:id="rId13"/>
    <p:sldId id="310" r:id="rId14"/>
    <p:sldId id="311" r:id="rId15"/>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pitchFamily="84"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84"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84"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84"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84" charset="0"/>
        <a:ea typeface="+mn-ea"/>
        <a:cs typeface="+mn-cs"/>
      </a:defRPr>
    </a:lvl5pPr>
    <a:lvl6pPr marL="2286000" algn="l" defTabSz="914400" rtl="0" eaLnBrk="1" latinLnBrk="0" hangingPunct="1">
      <a:defRPr sz="2400" kern="1200">
        <a:solidFill>
          <a:schemeClr val="tx1"/>
        </a:solidFill>
        <a:latin typeface="Times" pitchFamily="84" charset="0"/>
        <a:ea typeface="+mn-ea"/>
        <a:cs typeface="+mn-cs"/>
      </a:defRPr>
    </a:lvl6pPr>
    <a:lvl7pPr marL="2743200" algn="l" defTabSz="914400" rtl="0" eaLnBrk="1" latinLnBrk="0" hangingPunct="1">
      <a:defRPr sz="2400" kern="1200">
        <a:solidFill>
          <a:schemeClr val="tx1"/>
        </a:solidFill>
        <a:latin typeface="Times" pitchFamily="84" charset="0"/>
        <a:ea typeface="+mn-ea"/>
        <a:cs typeface="+mn-cs"/>
      </a:defRPr>
    </a:lvl7pPr>
    <a:lvl8pPr marL="3200400" algn="l" defTabSz="914400" rtl="0" eaLnBrk="1" latinLnBrk="0" hangingPunct="1">
      <a:defRPr sz="2400" kern="1200">
        <a:solidFill>
          <a:schemeClr val="tx1"/>
        </a:solidFill>
        <a:latin typeface="Times" pitchFamily="84" charset="0"/>
        <a:ea typeface="+mn-ea"/>
        <a:cs typeface="+mn-cs"/>
      </a:defRPr>
    </a:lvl8pPr>
    <a:lvl9pPr marL="3657600" algn="l" defTabSz="914400" rtl="0" eaLnBrk="1" latinLnBrk="0" hangingPunct="1">
      <a:defRPr sz="2400" kern="1200">
        <a:solidFill>
          <a:schemeClr val="tx1"/>
        </a:solidFill>
        <a:latin typeface="Times" pitchFamily="8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chemeClr val="tx1"/>
    </p:penClr>
  </p:showPr>
  <p:clrMru>
    <a:srgbClr val="917C3F"/>
    <a:srgbClr val="806D38"/>
    <a:srgbClr val="FFC726"/>
    <a:srgbClr val="00929F"/>
    <a:srgbClr val="5B6495"/>
    <a:srgbClr val="EA7E1D"/>
    <a:srgbClr val="CF1C21"/>
    <a:srgbClr val="00767D"/>
    <a:srgbClr val="2F4048"/>
    <a:srgbClr val="EEEBC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79" autoAdjust="0"/>
    <p:restoredTop sz="98925" autoAdjust="0"/>
  </p:normalViewPr>
  <p:slideViewPr>
    <p:cSldViewPr>
      <p:cViewPr varScale="1">
        <p:scale>
          <a:sx n="67" d="100"/>
          <a:sy n="67" d="100"/>
        </p:scale>
        <p:origin x="-456" y="-96"/>
      </p:cViewPr>
      <p:guideLst>
        <p:guide orient="horz" pos="3936"/>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F87B9DE-1346-4043-B015-EA2699302E58}" type="datetimeFigureOut">
              <a:rPr lang="en-US" smtClean="0"/>
              <a:pPr/>
              <a:t>7/11/2011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9E2081E-FD79-4255-B151-C411B28C64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9E2081E-FD79-4255-B151-C411B28C642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MUSE journal publishers have books they would like to sell electronically; HFS client presses are seeking digital distribution</a:t>
            </a:r>
          </a:p>
          <a:p>
            <a:r>
              <a:rPr lang="en-US" dirty="0" smtClean="0"/>
              <a:t>MUSE currently partners with over 100 publishers; HFS has 15+ client presses</a:t>
            </a:r>
          </a:p>
          <a:p>
            <a:endParaRPr lang="en-US" dirty="0" smtClean="0"/>
          </a:p>
          <a:p>
            <a:r>
              <a:rPr lang="en-US" dirty="0" smtClean="0"/>
              <a:t>Libraries trust MUSE to deliver what it promises, and publishers trust MUSE and HFS to support the effort on the back offices with accurate reporting and timely payments. Users trust MUSE to provide high quality, peer-reviewed research material in a easy-to-navigate interface.</a:t>
            </a:r>
          </a:p>
        </p:txBody>
      </p:sp>
      <p:sp>
        <p:nvSpPr>
          <p:cNvPr id="4" name="Slide Number Placeholder 3"/>
          <p:cNvSpPr>
            <a:spLocks noGrp="1"/>
          </p:cNvSpPr>
          <p:nvPr>
            <p:ph type="sldNum" sz="quarter" idx="10"/>
          </p:nvPr>
        </p:nvSpPr>
        <p:spPr/>
        <p:txBody>
          <a:bodyPr/>
          <a:lstStyle/>
          <a:p>
            <a:fld id="{89E2081E-FD79-4255-B151-C411B28C642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MUSE journal publishers have books they would like to sell electronically; HFS client presses are seeking digital distribution</a:t>
            </a:r>
          </a:p>
          <a:p>
            <a:r>
              <a:rPr lang="en-US" dirty="0" smtClean="0"/>
              <a:t>MUSE currently partners with over 100 publishers; HFS has 15+ client presses</a:t>
            </a:r>
          </a:p>
          <a:p>
            <a:endParaRPr lang="en-US" dirty="0" smtClean="0"/>
          </a:p>
          <a:p>
            <a:r>
              <a:rPr lang="en-US" dirty="0" smtClean="0"/>
              <a:t>Libraries trust MUSE to deliver what it promises, and publishers trust MUSE and HFS to support the effort on the back offices with accurate reporting and timely payments. Users trust MUSE to provide high quality, peer-reviewed research material in a easy-to-navigate interface.</a:t>
            </a:r>
          </a:p>
        </p:txBody>
      </p:sp>
      <p:sp>
        <p:nvSpPr>
          <p:cNvPr id="4" name="Slide Number Placeholder 3"/>
          <p:cNvSpPr>
            <a:spLocks noGrp="1"/>
          </p:cNvSpPr>
          <p:nvPr>
            <p:ph type="sldNum" sz="quarter" idx="10"/>
          </p:nvPr>
        </p:nvSpPr>
        <p:spPr/>
        <p:txBody>
          <a:bodyPr/>
          <a:lstStyle/>
          <a:p>
            <a:fld id="{89E2081E-FD79-4255-B151-C411B28C642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MUSE journal publishers have books they would like to sell electronically; HFS client presses are seeking digital distribution</a:t>
            </a:r>
          </a:p>
          <a:p>
            <a:r>
              <a:rPr lang="en-US" dirty="0" smtClean="0"/>
              <a:t>MUSE currently partners with over 100 publishers; HFS has 15+ client presses</a:t>
            </a:r>
          </a:p>
          <a:p>
            <a:endParaRPr lang="en-US" dirty="0" smtClean="0"/>
          </a:p>
          <a:p>
            <a:r>
              <a:rPr lang="en-US" dirty="0" smtClean="0"/>
              <a:t>Libraries trust MUSE to deliver what it promises, and publishers trust MUSE and HFS to support the effort on the back offices with accurate reporting and timely payments. Users trust MUSE to provide high quality, peer-reviewed research material in a easy-to-navigate interface.</a:t>
            </a:r>
          </a:p>
        </p:txBody>
      </p:sp>
      <p:sp>
        <p:nvSpPr>
          <p:cNvPr id="4" name="Slide Number Placeholder 3"/>
          <p:cNvSpPr>
            <a:spLocks noGrp="1"/>
          </p:cNvSpPr>
          <p:nvPr>
            <p:ph type="sldNum" sz="quarter" idx="10"/>
          </p:nvPr>
        </p:nvSpPr>
        <p:spPr/>
        <p:txBody>
          <a:bodyPr/>
          <a:lstStyle/>
          <a:p>
            <a:fld id="{89E2081E-FD79-4255-B151-C411B28C642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MUSE journal publishers have books they would like to sell electronically; HFS client presses are seeking digital distribution</a:t>
            </a:r>
          </a:p>
          <a:p>
            <a:r>
              <a:rPr lang="en-US" dirty="0" smtClean="0"/>
              <a:t>MUSE currently partners with over 100 publishers; HFS has 15+ client presses</a:t>
            </a:r>
          </a:p>
          <a:p>
            <a:endParaRPr lang="en-US" dirty="0" smtClean="0"/>
          </a:p>
          <a:p>
            <a:r>
              <a:rPr lang="en-US" dirty="0" smtClean="0"/>
              <a:t>Libraries trust MUSE to deliver what it promises, and publishers trust MUSE and HFS to support the effort on the back offices with accurate reporting and timely payments. Users trust MUSE to provide high quality, peer-reviewed research material in a easy-to-navigate interface.</a:t>
            </a:r>
          </a:p>
        </p:txBody>
      </p:sp>
      <p:sp>
        <p:nvSpPr>
          <p:cNvPr id="4" name="Slide Number Placeholder 3"/>
          <p:cNvSpPr>
            <a:spLocks noGrp="1"/>
          </p:cNvSpPr>
          <p:nvPr>
            <p:ph type="sldNum" sz="quarter" idx="10"/>
          </p:nvPr>
        </p:nvSpPr>
        <p:spPr/>
        <p:txBody>
          <a:bodyPr/>
          <a:lstStyle/>
          <a:p>
            <a:fld id="{89E2081E-FD79-4255-B151-C411B28C642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MUSE journal publishers have books they would like to sell electronically; HFS client presses are seeking digital distribution</a:t>
            </a:r>
          </a:p>
          <a:p>
            <a:r>
              <a:rPr lang="en-US" dirty="0" smtClean="0"/>
              <a:t>MUSE currently partners with over 100 publishers; HFS has 15+ client presses</a:t>
            </a:r>
          </a:p>
          <a:p>
            <a:endParaRPr lang="en-US" dirty="0" smtClean="0"/>
          </a:p>
          <a:p>
            <a:r>
              <a:rPr lang="en-US" dirty="0" smtClean="0"/>
              <a:t>Libraries trust MUSE to deliver what it promises, and publishers trust MUSE and HFS to support the effort on the back offices with accurate reporting and timely payments. Users trust MUSE to provide high quality, peer-reviewed research material in a easy-to-navigate interface.</a:t>
            </a:r>
          </a:p>
        </p:txBody>
      </p:sp>
      <p:sp>
        <p:nvSpPr>
          <p:cNvPr id="4" name="Slide Number Placeholder 3"/>
          <p:cNvSpPr>
            <a:spLocks noGrp="1"/>
          </p:cNvSpPr>
          <p:nvPr>
            <p:ph type="sldNum" sz="quarter" idx="10"/>
          </p:nvPr>
        </p:nvSpPr>
        <p:spPr/>
        <p:txBody>
          <a:bodyPr/>
          <a:lstStyle/>
          <a:p>
            <a:fld id="{89E2081E-FD79-4255-B151-C411B28C642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fld id="{FEAD3E7F-A774-45F3-ADBB-0026F6AA592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are at the moment in contract talks with a select group of publishers (numbering around 20), most current MUSE or HFS clients, about being part of the initial launch. We expect to announce the first group of participants later this fall.</a:t>
            </a:r>
          </a:p>
          <a:p>
            <a:endParaRPr lang="en-US" dirty="0" smtClean="0"/>
          </a:p>
          <a:p>
            <a:r>
              <a:rPr lang="en-US" dirty="0" smtClean="0"/>
              <a:t>We expect to demo the books on MUSE for libraries at the ACRL conference in March 2011.</a:t>
            </a:r>
          </a:p>
        </p:txBody>
      </p:sp>
      <p:sp>
        <p:nvSpPr>
          <p:cNvPr id="4" name="Slide Number Placeholder 3"/>
          <p:cNvSpPr>
            <a:spLocks noGrp="1"/>
          </p:cNvSpPr>
          <p:nvPr>
            <p:ph type="sldNum" sz="quarter" idx="10"/>
          </p:nvPr>
        </p:nvSpPr>
        <p:spPr/>
        <p:txBody>
          <a:bodyPr/>
          <a:lstStyle/>
          <a:p>
            <a:fld id="{89E2081E-FD79-4255-B151-C411B28C642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D3EF75-0958-41AA-B394-E46FF4DDB701}" type="slidenum">
              <a:rPr lang="en-US" smtClean="0"/>
              <a:pPr/>
              <a:t>‹#›</a:t>
            </a:fld>
            <a:endParaRPr lang="en-US"/>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7DE729-7B89-4711-8FA8-1DB0878D0CE8}" type="slidenum">
              <a:rPr lang="en-US" smtClean="0"/>
              <a:pPr/>
              <a:t>‹#›</a:t>
            </a:fld>
            <a:endParaRPr lang="en-US"/>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2E4C58C-E621-4DD9-A964-CA12A5677673}" type="slidenum">
              <a:rPr lang="en-US" smtClean="0"/>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0D75FC-A83D-4E2B-B2F1-84FDC80215A2}" type="slidenum">
              <a:rPr lang="en-US" smtClean="0"/>
              <a:pPr/>
              <a:t>‹#›</a:t>
            </a:fld>
            <a:endParaRPr lang="en-US"/>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D0AD52-E64D-43FE-805F-9926742A563B}" type="slidenum">
              <a:rPr lang="en-US" smtClean="0"/>
              <a:pPr/>
              <a:t>‹#›</a:t>
            </a:fld>
            <a:endParaRPr lang="en-US"/>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CCF61FE-98D8-4A6E-9949-75773995DB95}" type="slidenum">
              <a:rPr lang="en-US" smtClean="0"/>
              <a:pPr/>
              <a:t>‹#›</a:t>
            </a:fld>
            <a:endParaRPr lang="en-US"/>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AFD8A06-5A85-4325-9EF8-6B6E4477D1CC}" type="slidenum">
              <a:rPr lang="en-US" smtClean="0"/>
              <a:pPr/>
              <a:t>‹#›</a:t>
            </a:fld>
            <a:endParaRPr lang="en-US"/>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4102D6C-F84D-4388-BEF6-9DD66EB74569}" type="slidenum">
              <a:rPr lang="en-US" smtClean="0"/>
              <a:pPr/>
              <a:t>‹#›</a:t>
            </a:fld>
            <a:endParaRPr lang="en-US"/>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747B51F-D3EC-4D89-90A4-B821A8B62F4E}" type="slidenum">
              <a:rPr lang="en-US" smtClean="0"/>
              <a:pPr/>
              <a:t>‹#›</a:t>
            </a:fld>
            <a:endParaRPr lang="en-US"/>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C952D20-E4E6-45C2-9629-62712F28B005}" type="slidenum">
              <a:rPr lang="en-US" smtClean="0"/>
              <a:pPr/>
              <a:t>‹#›</a:t>
            </a:fld>
            <a:endParaRPr lang="en-US"/>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97BCB39-8861-4840-B062-8A1BFAA2F8D8}" type="slidenum">
              <a:rPr lang="en-US" smtClean="0"/>
              <a:pPr/>
              <a:t>‹#›</a:t>
            </a:fld>
            <a:endParaRPr lang="en-US"/>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BCD3644-487C-4916-A56E-CD3A5B5C4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advClick="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pitchFamily="84" charset="0"/>
        </a:defRPr>
      </a:lvl2pPr>
      <a:lvl3pPr algn="ctr" rtl="0" eaLnBrk="1" fontAlgn="base" hangingPunct="1">
        <a:spcBef>
          <a:spcPct val="0"/>
        </a:spcBef>
        <a:spcAft>
          <a:spcPct val="0"/>
        </a:spcAft>
        <a:defRPr sz="4400">
          <a:solidFill>
            <a:schemeClr val="tx2"/>
          </a:solidFill>
          <a:latin typeface="Times" pitchFamily="84" charset="0"/>
        </a:defRPr>
      </a:lvl3pPr>
      <a:lvl4pPr algn="ctr" rtl="0" eaLnBrk="1" fontAlgn="base" hangingPunct="1">
        <a:spcBef>
          <a:spcPct val="0"/>
        </a:spcBef>
        <a:spcAft>
          <a:spcPct val="0"/>
        </a:spcAft>
        <a:defRPr sz="4400">
          <a:solidFill>
            <a:schemeClr val="tx2"/>
          </a:solidFill>
          <a:latin typeface="Times" pitchFamily="84" charset="0"/>
        </a:defRPr>
      </a:lvl4pPr>
      <a:lvl5pPr algn="ctr" rtl="0" eaLnBrk="1" fontAlgn="base" hangingPunct="1">
        <a:spcBef>
          <a:spcPct val="0"/>
        </a:spcBef>
        <a:spcAft>
          <a:spcPct val="0"/>
        </a:spcAft>
        <a:defRPr sz="4400">
          <a:solidFill>
            <a:schemeClr val="tx2"/>
          </a:solidFill>
          <a:latin typeface="Times" pitchFamily="84" charset="0"/>
        </a:defRPr>
      </a:lvl5pPr>
      <a:lvl6pPr marL="457200" algn="ctr" rtl="0" eaLnBrk="1" fontAlgn="base" hangingPunct="1">
        <a:spcBef>
          <a:spcPct val="0"/>
        </a:spcBef>
        <a:spcAft>
          <a:spcPct val="0"/>
        </a:spcAft>
        <a:defRPr sz="4400">
          <a:solidFill>
            <a:schemeClr val="tx2"/>
          </a:solidFill>
          <a:latin typeface="Times" pitchFamily="84" charset="0"/>
        </a:defRPr>
      </a:lvl6pPr>
      <a:lvl7pPr marL="914400" algn="ctr" rtl="0" eaLnBrk="1" fontAlgn="base" hangingPunct="1">
        <a:spcBef>
          <a:spcPct val="0"/>
        </a:spcBef>
        <a:spcAft>
          <a:spcPct val="0"/>
        </a:spcAft>
        <a:defRPr sz="4400">
          <a:solidFill>
            <a:schemeClr val="tx2"/>
          </a:solidFill>
          <a:latin typeface="Times" pitchFamily="84" charset="0"/>
        </a:defRPr>
      </a:lvl7pPr>
      <a:lvl8pPr marL="1371600" algn="ctr" rtl="0" eaLnBrk="1" fontAlgn="base" hangingPunct="1">
        <a:spcBef>
          <a:spcPct val="0"/>
        </a:spcBef>
        <a:spcAft>
          <a:spcPct val="0"/>
        </a:spcAft>
        <a:defRPr sz="4400">
          <a:solidFill>
            <a:schemeClr val="tx2"/>
          </a:solidFill>
          <a:latin typeface="Times" pitchFamily="84" charset="0"/>
        </a:defRPr>
      </a:lvl8pPr>
      <a:lvl9pPr marL="1828800" algn="ctr" rtl="0" eaLnBrk="1" fontAlgn="base" hangingPunct="1">
        <a:spcBef>
          <a:spcPct val="0"/>
        </a:spcBef>
        <a:spcAft>
          <a:spcPct val="0"/>
        </a:spcAft>
        <a:defRPr sz="4400">
          <a:solidFill>
            <a:schemeClr val="tx2"/>
          </a:solidFill>
          <a:latin typeface="Times" pitchFamily="8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6477000"/>
            <a:ext cx="9144000" cy="381000"/>
          </a:xfrm>
          <a:prstGeom prst="rect">
            <a:avLst/>
          </a:prstGeom>
          <a:solidFill>
            <a:srgbClr val="5B6495"/>
          </a:solidFill>
          <a:ln w="9525">
            <a:noFill/>
            <a:miter lim="800000"/>
            <a:headEnd/>
            <a:tailEnd/>
          </a:ln>
          <a:effectLst/>
        </p:spPr>
        <p:txBody>
          <a:bodyPr wrap="none" anchor="ctr"/>
          <a:lstStyle/>
          <a:p>
            <a:endParaRPr lang="en-US"/>
          </a:p>
        </p:txBody>
      </p:sp>
      <p:sp>
        <p:nvSpPr>
          <p:cNvPr id="8195" name="Rectangle 3"/>
          <p:cNvSpPr>
            <a:spLocks noChangeArrowheads="1"/>
          </p:cNvSpPr>
          <p:nvPr/>
        </p:nvSpPr>
        <p:spPr bwMode="auto">
          <a:xfrm>
            <a:off x="0" y="0"/>
            <a:ext cx="9144000" cy="5105400"/>
          </a:xfrm>
          <a:prstGeom prst="rect">
            <a:avLst/>
          </a:prstGeom>
          <a:solidFill>
            <a:srgbClr val="00767D"/>
          </a:solidFill>
          <a:ln w="9525">
            <a:noFill/>
            <a:miter lim="800000"/>
            <a:headEnd/>
            <a:tailEnd/>
          </a:ln>
          <a:effectLst/>
        </p:spPr>
        <p:txBody>
          <a:bodyPr wrap="none" anchor="ctr"/>
          <a:lstStyle/>
          <a:p>
            <a:pPr algn="ctr"/>
            <a:endParaRPr lang="en-US"/>
          </a:p>
        </p:txBody>
      </p:sp>
      <p:pic>
        <p:nvPicPr>
          <p:cNvPr id="8205" name="Picture 13"/>
          <p:cNvPicPr>
            <a:picLocks noChangeAspect="1" noChangeArrowheads="1"/>
          </p:cNvPicPr>
          <p:nvPr/>
        </p:nvPicPr>
        <p:blipFill>
          <a:blip r:embed="rId3" cstate="print"/>
          <a:srcRect/>
          <a:stretch>
            <a:fillRect/>
          </a:stretch>
        </p:blipFill>
        <p:spPr bwMode="auto">
          <a:xfrm>
            <a:off x="0" y="5002213"/>
            <a:ext cx="9145588" cy="1527175"/>
          </a:xfrm>
          <a:prstGeom prst="rect">
            <a:avLst/>
          </a:prstGeom>
          <a:noFill/>
        </p:spPr>
      </p:pic>
      <p:sp>
        <p:nvSpPr>
          <p:cNvPr id="8196" name="Text Box 4"/>
          <p:cNvSpPr txBox="1">
            <a:spLocks noChangeArrowheads="1"/>
          </p:cNvSpPr>
          <p:nvPr/>
        </p:nvSpPr>
        <p:spPr bwMode="auto">
          <a:xfrm>
            <a:off x="990600" y="609600"/>
            <a:ext cx="7239000" cy="3939540"/>
          </a:xfrm>
          <a:prstGeom prst="rect">
            <a:avLst/>
          </a:prstGeom>
          <a:noFill/>
          <a:ln w="9525">
            <a:noFill/>
            <a:miter lim="800000"/>
            <a:headEnd/>
            <a:tailEnd/>
          </a:ln>
          <a:effectLst/>
        </p:spPr>
        <p:txBody>
          <a:bodyPr wrap="square">
            <a:spAutoFit/>
          </a:bodyPr>
          <a:lstStyle/>
          <a:p>
            <a:pPr algn="ctr"/>
            <a:r>
              <a:rPr lang="en-US" sz="4400" dirty="0" smtClean="0">
                <a:solidFill>
                  <a:schemeClr val="bg1"/>
                </a:solidFill>
                <a:latin typeface="Calibri" pitchFamily="34" charset="0"/>
              </a:rPr>
              <a:t>Managing Your Future E-Book Collection</a:t>
            </a:r>
          </a:p>
          <a:p>
            <a:pPr algn="ctr"/>
            <a:endParaRPr lang="en-US" sz="1800" dirty="0" smtClean="0">
              <a:solidFill>
                <a:schemeClr val="bg1"/>
              </a:solidFill>
              <a:latin typeface="Calibri" pitchFamily="34" charset="0"/>
            </a:endParaRPr>
          </a:p>
          <a:p>
            <a:pPr algn="ctr"/>
            <a:r>
              <a:rPr lang="en-US" sz="3200" dirty="0" smtClean="0">
                <a:solidFill>
                  <a:schemeClr val="bg1"/>
                </a:solidFill>
                <a:latin typeface="Calibri" pitchFamily="34" charset="0"/>
              </a:rPr>
              <a:t>A Publisher/Aggregator Perspective on Opportunities and Challenges</a:t>
            </a:r>
          </a:p>
          <a:p>
            <a:pPr algn="ctr"/>
            <a:endParaRPr lang="en-US" sz="4000" dirty="0" smtClean="0">
              <a:solidFill>
                <a:schemeClr val="bg1"/>
              </a:solidFill>
              <a:latin typeface="Calibri" pitchFamily="34" charset="0"/>
            </a:endParaRPr>
          </a:p>
          <a:p>
            <a:pPr algn="ctr"/>
            <a:r>
              <a:rPr lang="en-US" sz="2000" dirty="0" smtClean="0">
                <a:solidFill>
                  <a:schemeClr val="bg1"/>
                </a:solidFill>
                <a:latin typeface="Calibri" pitchFamily="34" charset="0"/>
              </a:rPr>
              <a:t>Melanie </a:t>
            </a:r>
            <a:r>
              <a:rPr lang="en-US" sz="2000" dirty="0" err="1" smtClean="0">
                <a:solidFill>
                  <a:schemeClr val="bg1"/>
                </a:solidFill>
                <a:latin typeface="Calibri" pitchFamily="34" charset="0"/>
              </a:rPr>
              <a:t>Schaffner</a:t>
            </a:r>
            <a:r>
              <a:rPr lang="en-US" sz="2000" dirty="0" smtClean="0">
                <a:solidFill>
                  <a:schemeClr val="bg1"/>
                </a:solidFill>
                <a:latin typeface="Calibri" pitchFamily="34" charset="0"/>
              </a:rPr>
              <a:t>, Marketing and Sales Manager, Project MUSE</a:t>
            </a:r>
          </a:p>
          <a:p>
            <a:pPr algn="ctr"/>
            <a:r>
              <a:rPr lang="en-US" sz="2000" dirty="0" smtClean="0">
                <a:solidFill>
                  <a:schemeClr val="bg1"/>
                </a:solidFill>
                <a:latin typeface="Calibri" pitchFamily="34" charset="0"/>
              </a:rPr>
              <a:t>PVLR Interest Group, ALA Annual 2011</a:t>
            </a:r>
          </a:p>
        </p:txBody>
      </p:sp>
      <p:sp>
        <p:nvSpPr>
          <p:cNvPr id="8200" name="Text Box 8"/>
          <p:cNvSpPr txBox="1">
            <a:spLocks noChangeArrowheads="1"/>
          </p:cNvSpPr>
          <p:nvPr/>
        </p:nvSpPr>
        <p:spPr bwMode="auto">
          <a:xfrm>
            <a:off x="5486400" y="6083300"/>
            <a:ext cx="3276600" cy="198438"/>
          </a:xfrm>
          <a:prstGeom prst="rect">
            <a:avLst/>
          </a:prstGeom>
          <a:noFill/>
          <a:ln w="9525">
            <a:noFill/>
            <a:miter lim="800000"/>
            <a:headEnd/>
            <a:tailEnd/>
          </a:ln>
          <a:effectLst/>
        </p:spPr>
        <p:txBody>
          <a:bodyPr lIns="0" tIns="0" rIns="0" bIns="0">
            <a:spAutoFit/>
          </a:bodyPr>
          <a:lstStyle/>
          <a:p>
            <a:pPr algn="r">
              <a:spcBef>
                <a:spcPct val="50000"/>
              </a:spcBef>
            </a:pPr>
            <a:r>
              <a:rPr lang="en-US" sz="1300">
                <a:solidFill>
                  <a:srgbClr val="2F4048"/>
                </a:solidFill>
                <a:latin typeface="Verdana" pitchFamily="84" charset="0"/>
              </a:rPr>
              <a:t>http://muse.jhu.edu</a:t>
            </a:r>
          </a:p>
        </p:txBody>
      </p:sp>
    </p:spTree>
  </p:cSld>
  <p:clrMapOvr>
    <a:masterClrMapping/>
  </p:clrMapOvr>
  <p:transition advClick="0" advTm="4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UPCC eBook Collections:</a:t>
            </a:r>
          </a:p>
          <a:p>
            <a:r>
              <a:rPr lang="en-US" sz="4000" dirty="0" smtClean="0">
                <a:solidFill>
                  <a:schemeClr val="bg1"/>
                </a:solidFill>
                <a:latin typeface="Calibri" pitchFamily="34" charset="0"/>
              </a:rPr>
              <a:t>Opportunities</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990904"/>
            <a:ext cx="7848600" cy="3724096"/>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200" dirty="0" smtClean="0">
                <a:latin typeface="Calibri" pitchFamily="34" charset="0"/>
                <a:cs typeface="Calibri" pitchFamily="34" charset="0"/>
              </a:rPr>
              <a:t>Synergies and discovery paths created by bringing critical mass of many thousands of UP scholarly books into the same platform with over 200,000 articles from 500+ journals</a:t>
            </a:r>
          </a:p>
          <a:p>
            <a:pPr marL="228600" indent="-228600">
              <a:buClr>
                <a:srgbClr val="C00000"/>
              </a:buClr>
              <a:buSzPct val="120000"/>
              <a:buFont typeface="Wingdings" pitchFamily="2" charset="2"/>
              <a:buChar char="§"/>
            </a:pPr>
            <a:r>
              <a:rPr lang="en-US" sz="2200" dirty="0" smtClean="0">
                <a:latin typeface="Calibri" pitchFamily="34" charset="0"/>
                <a:cs typeface="Calibri" pitchFamily="34" charset="0"/>
              </a:rPr>
              <a:t>Exposure of book content to base of millions of installed users worldwide</a:t>
            </a:r>
          </a:p>
          <a:p>
            <a:pPr marL="228600" indent="-228600">
              <a:buClr>
                <a:srgbClr val="C00000"/>
              </a:buClr>
              <a:buSzPct val="120000"/>
              <a:buFont typeface="Wingdings" pitchFamily="2" charset="2"/>
              <a:buChar char="§"/>
            </a:pPr>
            <a:r>
              <a:rPr lang="en-US" sz="2200" dirty="0" smtClean="0">
                <a:latin typeface="Calibri" pitchFamily="34" charset="0"/>
                <a:cs typeface="Calibri" pitchFamily="34" charset="0"/>
              </a:rPr>
              <a:t>Built-in customer base for books product; familiar and trusted vendor for libraries</a:t>
            </a:r>
          </a:p>
          <a:p>
            <a:pPr marL="228600" indent="-228600">
              <a:buClr>
                <a:srgbClr val="C00000"/>
              </a:buClr>
              <a:buSzPct val="120000"/>
              <a:buFont typeface="Wingdings" pitchFamily="2" charset="2"/>
              <a:buChar char="§"/>
            </a:pPr>
            <a:r>
              <a:rPr lang="en-US" sz="2200" dirty="0" smtClean="0">
                <a:latin typeface="Calibri" pitchFamily="34" charset="0"/>
                <a:cs typeface="Calibri" pitchFamily="34" charset="0"/>
              </a:rPr>
              <a:t>Ability to apply lessons learned in e-journal world to create user-friendly, library-friendly product offering and business model, expand dissemination and grow revenue for publishers</a:t>
            </a:r>
          </a:p>
          <a:p>
            <a:pPr marL="228600" indent="-228600">
              <a:buClr>
                <a:srgbClr val="C00000"/>
              </a:buClr>
              <a:buSzPct val="120000"/>
              <a:buFont typeface="Wingdings" pitchFamily="2" charset="2"/>
              <a:buChar char="§"/>
            </a:pPr>
            <a:r>
              <a:rPr lang="en-US" sz="2200" dirty="0" smtClean="0">
                <a:latin typeface="Calibri" pitchFamily="34" charset="0"/>
                <a:cs typeface="Calibri" pitchFamily="34" charset="0"/>
              </a:rPr>
              <a:t>Opportunities to leverage existing partnerships, form new ones</a:t>
            </a:r>
          </a:p>
        </p:txBody>
      </p:sp>
    </p:spTree>
  </p:cSld>
  <p:clrMapOvr>
    <a:masterClrMapping/>
  </p:clrMapOvr>
  <p:transition advClick="0" advTm="4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UPCC eBook Collections:</a:t>
            </a:r>
          </a:p>
          <a:p>
            <a:r>
              <a:rPr lang="en-US" sz="4000" dirty="0" smtClean="0">
                <a:solidFill>
                  <a:schemeClr val="bg1"/>
                </a:solidFill>
                <a:latin typeface="Calibri" pitchFamily="34" charset="0"/>
              </a:rPr>
              <a:t>Challenges #1: Data, Data, Data</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981200"/>
            <a:ext cx="7848600" cy="3816429"/>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Availability.</a:t>
            </a: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Timing of availability</a:t>
            </a: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Inconsistent approaches, lack of standards</a:t>
            </a:r>
          </a:p>
          <a:p>
            <a:pPr marL="685800" lvl="1" indent="-228600">
              <a:buClr>
                <a:srgbClr val="C00000"/>
              </a:buClr>
              <a:buSzPct val="120000"/>
              <a:buFont typeface="Wingdings" pitchFamily="2" charset="2"/>
              <a:buChar char="§"/>
            </a:pPr>
            <a:r>
              <a:rPr lang="en-US" dirty="0" err="1" smtClean="0">
                <a:latin typeface="Calibri" pitchFamily="34" charset="0"/>
                <a:cs typeface="Calibri" pitchFamily="34" charset="0"/>
              </a:rPr>
              <a:t>eISBNs</a:t>
            </a:r>
            <a:endParaRPr lang="en-US" dirty="0" smtClean="0">
              <a:latin typeface="Calibri" pitchFamily="34" charset="0"/>
              <a:cs typeface="Calibri" pitchFamily="34" charset="0"/>
            </a:endParaRP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BISAC codes</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“List price”</a:t>
            </a: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Moving target</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Publishers choosing participating titles</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List will grow and change</a:t>
            </a:r>
          </a:p>
        </p:txBody>
      </p:sp>
    </p:spTree>
  </p:cSld>
  <p:clrMapOvr>
    <a:masterClrMapping/>
  </p:clrMapOvr>
  <p:transition advClick="0" advTm="4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UPCC eBook Collections:</a:t>
            </a:r>
          </a:p>
          <a:p>
            <a:r>
              <a:rPr lang="en-US" sz="4000" dirty="0" smtClean="0">
                <a:solidFill>
                  <a:schemeClr val="bg1"/>
                </a:solidFill>
                <a:latin typeface="Calibri" pitchFamily="34" charset="0"/>
              </a:rPr>
              <a:t>Challenges #2: Still Data</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981200"/>
            <a:ext cx="7848600" cy="3631763"/>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Sharing</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With whom? (New partners, new contacts)</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How? (Opt-in? Push?)</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How often?</a:t>
            </a:r>
          </a:p>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MARC records</a:t>
            </a:r>
          </a:p>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Timeliness of holdings information</a:t>
            </a:r>
          </a:p>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Complexity of holdings information</a:t>
            </a:r>
          </a:p>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De-duping concerns</a:t>
            </a:r>
          </a:p>
          <a:p>
            <a:pPr marL="228600" indent="-228600">
              <a:buClr>
                <a:srgbClr val="C00000"/>
              </a:buClr>
              <a:buSzPct val="120000"/>
              <a:buFont typeface="Wingdings" pitchFamily="2" charset="2"/>
              <a:buChar char="§"/>
            </a:pPr>
            <a:endParaRPr lang="en-US" dirty="0" smtClean="0">
              <a:latin typeface="Calibri" pitchFamily="34" charset="0"/>
              <a:cs typeface="Calibri" pitchFamily="34" charset="0"/>
            </a:endParaRPr>
          </a:p>
        </p:txBody>
      </p:sp>
    </p:spTree>
  </p:cSld>
  <p:clrMapOvr>
    <a:masterClrMapping/>
  </p:clrMapOvr>
  <p:transition advClick="0" advTm="4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7848600" cy="1231106"/>
          </a:xfrm>
          <a:prstGeom prst="rect">
            <a:avLst/>
          </a:prstGeom>
          <a:noFill/>
          <a:ln w="9525">
            <a:noFill/>
            <a:miter lim="800000"/>
            <a:headEnd/>
            <a:tailEnd/>
          </a:ln>
          <a:effectLst/>
        </p:spPr>
        <p:txBody>
          <a:bodyPr wrap="square" lIns="0" tIns="0" rIns="0" bIns="0">
            <a:spAutoFit/>
          </a:bodyPr>
          <a:lstStyle/>
          <a:p>
            <a:r>
              <a:rPr lang="en-US" sz="4000" dirty="0" smtClean="0">
                <a:solidFill>
                  <a:schemeClr val="bg1"/>
                </a:solidFill>
                <a:latin typeface="Calibri" pitchFamily="34" charset="0"/>
              </a:rPr>
              <a:t>UPCC eBook Collections:</a:t>
            </a:r>
          </a:p>
          <a:p>
            <a:r>
              <a:rPr lang="en-US" sz="4000" dirty="0" smtClean="0">
                <a:solidFill>
                  <a:schemeClr val="bg1"/>
                </a:solidFill>
                <a:latin typeface="Calibri" pitchFamily="34" charset="0"/>
              </a:rPr>
              <a:t>Challenges #3: Pricing and Collections</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828800"/>
            <a:ext cx="7924800" cy="3816429"/>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800" dirty="0" smtClean="0">
                <a:latin typeface="Calibri" pitchFamily="34" charset="0"/>
                <a:cs typeface="Calibri" pitchFamily="34" charset="0"/>
              </a:rPr>
              <a:t>Subject Collections</a:t>
            </a:r>
          </a:p>
          <a:p>
            <a:pPr marL="1143000" lvl="2" indent="-228600">
              <a:buClr>
                <a:srgbClr val="C00000"/>
              </a:buClr>
              <a:buSzPct val="120000"/>
              <a:buFont typeface="Wingdings" pitchFamily="2" charset="2"/>
              <a:buChar char="§"/>
            </a:pPr>
            <a:r>
              <a:rPr lang="en-US" sz="2000" dirty="0" smtClean="0">
                <a:latin typeface="Calibri" pitchFamily="34" charset="0"/>
                <a:cs typeface="Calibri" pitchFamily="34" charset="0"/>
              </a:rPr>
              <a:t>How granular?</a:t>
            </a:r>
          </a:p>
          <a:p>
            <a:pPr marL="1143000" lvl="2" indent="-228600">
              <a:buClr>
                <a:srgbClr val="C00000"/>
              </a:buClr>
              <a:buSzPct val="120000"/>
              <a:buFont typeface="Wingdings" pitchFamily="2" charset="2"/>
              <a:buChar char="§"/>
            </a:pPr>
            <a:r>
              <a:rPr lang="en-US" sz="2000" dirty="0" smtClean="0">
                <a:latin typeface="Calibri" pitchFamily="34" charset="0"/>
                <a:cs typeface="Calibri" pitchFamily="34" charset="0"/>
              </a:rPr>
              <a:t>How big?</a:t>
            </a:r>
          </a:p>
          <a:p>
            <a:pPr marL="1143000" lvl="2" indent="-228600">
              <a:buClr>
                <a:srgbClr val="C00000"/>
              </a:buClr>
              <a:buSzPct val="120000"/>
              <a:buFont typeface="Wingdings" pitchFamily="2" charset="2"/>
              <a:buChar char="§"/>
            </a:pPr>
            <a:r>
              <a:rPr lang="en-US" sz="2000" dirty="0" smtClean="0">
                <a:latin typeface="Calibri" pitchFamily="34" charset="0"/>
                <a:cs typeface="Calibri" pitchFamily="34" charset="0"/>
              </a:rPr>
              <a:t>Interdisciplinary titles</a:t>
            </a:r>
          </a:p>
          <a:p>
            <a:pPr marL="228600" indent="-228600">
              <a:buClr>
                <a:srgbClr val="C00000"/>
              </a:buClr>
              <a:buSzPct val="120000"/>
              <a:buFont typeface="Wingdings" pitchFamily="2" charset="2"/>
              <a:buChar char="§"/>
            </a:pPr>
            <a:r>
              <a:rPr lang="en-US" sz="2800" dirty="0" err="1" smtClean="0">
                <a:latin typeface="Calibri" pitchFamily="34" charset="0"/>
                <a:cs typeface="Calibri" pitchFamily="34" charset="0"/>
              </a:rPr>
              <a:t>Frontlist</a:t>
            </a:r>
            <a:r>
              <a:rPr lang="en-US" sz="2800" dirty="0" smtClean="0">
                <a:latin typeface="Calibri" pitchFamily="34" charset="0"/>
                <a:cs typeface="Calibri" pitchFamily="34" charset="0"/>
              </a:rPr>
              <a:t> collection details not final at time of pricing; libraries need to know what they can expect for price</a:t>
            </a:r>
          </a:p>
          <a:p>
            <a:pPr marL="228600" indent="-228600">
              <a:buClr>
                <a:srgbClr val="C00000"/>
              </a:buClr>
              <a:buSzPct val="120000"/>
              <a:buFont typeface="Wingdings" pitchFamily="2" charset="2"/>
              <a:buChar char="§"/>
            </a:pPr>
            <a:r>
              <a:rPr lang="en-US" sz="2800" i="1" dirty="0" smtClean="0">
                <a:latin typeface="Calibri" pitchFamily="34" charset="0"/>
                <a:cs typeface="Calibri" pitchFamily="34" charset="0"/>
              </a:rPr>
              <a:t>What’s the formula for appropriate guaranteed delivery?</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Publisher estimates v. actual submissions</a:t>
            </a:r>
          </a:p>
          <a:p>
            <a:pPr marL="685800" lvl="1" indent="-228600">
              <a:buClr>
                <a:srgbClr val="C00000"/>
              </a:buClr>
              <a:buSzPct val="120000"/>
              <a:buFont typeface="Wingdings" pitchFamily="2" charset="2"/>
              <a:buChar char="§"/>
            </a:pPr>
            <a:r>
              <a:rPr lang="en-US" dirty="0" smtClean="0">
                <a:latin typeface="Calibri" pitchFamily="34" charset="0"/>
                <a:cs typeface="Calibri" pitchFamily="34" charset="0"/>
              </a:rPr>
              <a:t>Late submissions?</a:t>
            </a:r>
          </a:p>
        </p:txBody>
      </p:sp>
    </p:spTree>
  </p:cSld>
  <p:clrMapOvr>
    <a:masterClrMapping/>
  </p:clrMapOvr>
  <p:transition advClick="0" advTm="4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UPCC eBook Collections:</a:t>
            </a:r>
          </a:p>
          <a:p>
            <a:r>
              <a:rPr lang="en-US" sz="4000" dirty="0" smtClean="0">
                <a:solidFill>
                  <a:schemeClr val="bg1"/>
                </a:solidFill>
                <a:latin typeface="Calibri" pitchFamily="34" charset="0"/>
              </a:rPr>
              <a:t>Challenges #4: Thorny Issues</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981200"/>
            <a:ext cx="7848600" cy="2954655"/>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Keeping sales simple</a:t>
            </a: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Current books supply chain</a:t>
            </a:r>
          </a:p>
          <a:p>
            <a:pPr marL="228600" indent="-228600">
              <a:buClr>
                <a:srgbClr val="C00000"/>
              </a:buClr>
              <a:buSzPct val="120000"/>
              <a:buFont typeface="Wingdings" pitchFamily="2" charset="2"/>
              <a:buChar char="§"/>
            </a:pPr>
            <a:r>
              <a:rPr lang="en-US" sz="3200" dirty="0" err="1" smtClean="0">
                <a:latin typeface="Calibri" pitchFamily="34" charset="0"/>
                <a:cs typeface="Calibri" pitchFamily="34" charset="0"/>
              </a:rPr>
              <a:t>eILL</a:t>
            </a:r>
            <a:endParaRPr lang="en-US" sz="3200" dirty="0" smtClean="0">
              <a:latin typeface="Calibri" pitchFamily="34" charset="0"/>
              <a:cs typeface="Calibri" pitchFamily="34" charset="0"/>
            </a:endParaRP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DDA/Approval Plan and other forms of single title purchasing</a:t>
            </a:r>
          </a:p>
          <a:p>
            <a:pPr marL="228600" indent="-228600">
              <a:buClr>
                <a:srgbClr val="C00000"/>
              </a:buClr>
              <a:buSzPct val="120000"/>
              <a:buFont typeface="Wingdings" pitchFamily="2" charset="2"/>
              <a:buChar char="§"/>
            </a:pPr>
            <a:r>
              <a:rPr lang="en-US" sz="3200" dirty="0" smtClean="0">
                <a:latin typeface="Calibri" pitchFamily="34" charset="0"/>
                <a:cs typeface="Calibri" pitchFamily="34" charset="0"/>
              </a:rPr>
              <a:t>Institutional Platform customization</a:t>
            </a:r>
          </a:p>
        </p:txBody>
      </p:sp>
    </p:spTree>
  </p:cSld>
  <p:clrMapOvr>
    <a:masterClrMapping/>
  </p:clrMapOvr>
  <p:transition advClick="0" advTm="4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Celebrating 15 Years of</a:t>
            </a:r>
          </a:p>
          <a:p>
            <a:r>
              <a:rPr lang="en-US" sz="4000" dirty="0" smtClean="0">
                <a:solidFill>
                  <a:schemeClr val="bg1"/>
                </a:solidFill>
                <a:latin typeface="Calibri" pitchFamily="34" charset="0"/>
              </a:rPr>
              <a:t>Project MUSE!</a:t>
            </a:r>
          </a:p>
        </p:txBody>
      </p:sp>
      <p:sp>
        <p:nvSpPr>
          <p:cNvPr id="7175" name="Text Box 7"/>
          <p:cNvSpPr txBox="1">
            <a:spLocks noChangeArrowheads="1"/>
          </p:cNvSpPr>
          <p:nvPr/>
        </p:nvSpPr>
        <p:spPr bwMode="auto">
          <a:xfrm>
            <a:off x="685800" y="1981200"/>
            <a:ext cx="7848600" cy="4001095"/>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600" dirty="0" smtClean="0">
                <a:latin typeface="Calibri" pitchFamily="34" charset="0"/>
              </a:rPr>
              <a:t>Originated from a grant-funded joint effort of the library and university press at JHU to deliver the JHUP journals in an electronic format</a:t>
            </a:r>
            <a:endParaRPr lang="en-US" sz="2600" dirty="0">
              <a:latin typeface="Calibri" pitchFamily="34" charset="0"/>
            </a:endParaRPr>
          </a:p>
          <a:p>
            <a:pPr marL="228600" indent="-228600">
              <a:buClr>
                <a:srgbClr val="C00000"/>
              </a:buClr>
              <a:buSzPct val="120000"/>
              <a:buFont typeface="Wingdings" pitchFamily="2" charset="2"/>
              <a:buChar char="§"/>
            </a:pPr>
            <a:r>
              <a:rPr lang="en-US" sz="2600" dirty="0" smtClean="0">
                <a:latin typeface="Calibri" pitchFamily="34" charset="0"/>
              </a:rPr>
              <a:t>First collection of 40 JHUP journals offered on the web in Fall 1996</a:t>
            </a:r>
          </a:p>
          <a:p>
            <a:pPr marL="228600" indent="-228600">
              <a:buClr>
                <a:srgbClr val="C00000"/>
              </a:buClr>
              <a:buSzPct val="120000"/>
              <a:buFont typeface="Wingdings" pitchFamily="2" charset="2"/>
              <a:buChar char="§"/>
            </a:pPr>
            <a:r>
              <a:rPr lang="en-US" sz="2600" dirty="0" smtClean="0">
                <a:latin typeface="Calibri" pitchFamily="34" charset="0"/>
              </a:rPr>
              <a:t>Early adopters included VIVA, </a:t>
            </a:r>
            <a:r>
              <a:rPr lang="en-US" sz="2600" dirty="0" err="1" smtClean="0">
                <a:latin typeface="Calibri" pitchFamily="34" charset="0"/>
              </a:rPr>
              <a:t>OhioLINK</a:t>
            </a:r>
            <a:r>
              <a:rPr lang="en-US" sz="2600" dirty="0" smtClean="0">
                <a:latin typeface="Calibri" pitchFamily="34" charset="0"/>
              </a:rPr>
              <a:t>, the Oberlin Group, California Digital Library, CAUL (Australia)</a:t>
            </a:r>
          </a:p>
          <a:p>
            <a:pPr marL="228600" indent="-228600">
              <a:buClr>
                <a:srgbClr val="C00000"/>
              </a:buClr>
              <a:buSzPct val="120000"/>
              <a:buFont typeface="Wingdings" pitchFamily="2" charset="2"/>
              <a:buChar char="§"/>
            </a:pPr>
            <a:r>
              <a:rPr lang="en-US" sz="2600" dirty="0" smtClean="0">
                <a:latin typeface="Calibri" pitchFamily="34" charset="0"/>
              </a:rPr>
              <a:t>Expanded in 2000 to incorporate journal content from other not-for-profit scholarly presses, with initial group including 11 major university presses</a:t>
            </a: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Tree>
  </p:cSld>
  <p:clrMapOvr>
    <a:masterClrMapping/>
  </p:clrMapOvr>
  <p:transition advClick="0" advTm="4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107996"/>
          </a:xfrm>
          <a:prstGeom prst="rect">
            <a:avLst/>
          </a:prstGeom>
          <a:noFill/>
          <a:ln w="9525">
            <a:noFill/>
            <a:miter lim="800000"/>
            <a:headEnd/>
            <a:tailEnd/>
          </a:ln>
          <a:effectLst/>
        </p:spPr>
        <p:txBody>
          <a:bodyPr lIns="0" tIns="0" rIns="0" bIns="0">
            <a:spAutoFit/>
          </a:bodyPr>
          <a:lstStyle/>
          <a:p>
            <a:r>
              <a:rPr lang="en-US" sz="3600" dirty="0" smtClean="0">
                <a:solidFill>
                  <a:schemeClr val="bg1"/>
                </a:solidFill>
                <a:latin typeface="Calibri" pitchFamily="34" charset="0"/>
              </a:rPr>
              <a:t>Celebrating 10 Years of Successful Partnership with Publishers</a:t>
            </a:r>
          </a:p>
        </p:txBody>
      </p:sp>
      <p:sp>
        <p:nvSpPr>
          <p:cNvPr id="7175" name="Text Box 7"/>
          <p:cNvSpPr txBox="1">
            <a:spLocks noChangeArrowheads="1"/>
          </p:cNvSpPr>
          <p:nvPr/>
        </p:nvSpPr>
        <p:spPr bwMode="auto">
          <a:xfrm>
            <a:off x="533400" y="1905000"/>
            <a:ext cx="8001000" cy="3877985"/>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800" dirty="0" smtClean="0">
                <a:latin typeface="Calibri" pitchFamily="34" charset="0"/>
              </a:rPr>
              <a:t>Well over 100 not-for-profit scholarly publishers now have journals in MUSE collections</a:t>
            </a:r>
            <a:endParaRPr lang="en-US" sz="2800" dirty="0">
              <a:latin typeface="Calibri" pitchFamily="34" charset="0"/>
            </a:endParaRPr>
          </a:p>
          <a:p>
            <a:pPr marL="228600" indent="-228600">
              <a:buClr>
                <a:srgbClr val="C00000"/>
              </a:buClr>
              <a:buSzPct val="120000"/>
              <a:buFont typeface="Wingdings" pitchFamily="2" charset="2"/>
              <a:buChar char="§"/>
            </a:pPr>
            <a:r>
              <a:rPr lang="en-US" sz="2800" dirty="0" smtClean="0">
                <a:latin typeface="Calibri" pitchFamily="34" charset="0"/>
              </a:rPr>
              <a:t>Contributors include UPs, scholarly societies, independent research institutes, departments</a:t>
            </a:r>
          </a:p>
          <a:p>
            <a:pPr marL="228600" indent="-228600">
              <a:buClr>
                <a:srgbClr val="C00000"/>
              </a:buClr>
              <a:buSzPct val="120000"/>
              <a:buFont typeface="Wingdings" pitchFamily="2" charset="2"/>
              <a:buChar char="§"/>
            </a:pPr>
            <a:r>
              <a:rPr lang="en-US" sz="2800" dirty="0" smtClean="0">
                <a:latin typeface="Calibri" pitchFamily="34" charset="0"/>
              </a:rPr>
              <a:t>MUSE has returned over $70m in royalties to participating </a:t>
            </a:r>
            <a:r>
              <a:rPr lang="en-US" sz="2800" smtClean="0">
                <a:latin typeface="Calibri" pitchFamily="34" charset="0"/>
              </a:rPr>
              <a:t>publishers -$100m </a:t>
            </a:r>
            <a:r>
              <a:rPr lang="en-US" sz="2800" dirty="0" smtClean="0">
                <a:latin typeface="Calibri" pitchFamily="34" charset="0"/>
              </a:rPr>
              <a:t>in savings to libraries</a:t>
            </a:r>
          </a:p>
          <a:p>
            <a:pPr marL="228600" indent="-228600">
              <a:buClr>
                <a:srgbClr val="C00000"/>
              </a:buClr>
              <a:buSzPct val="120000"/>
              <a:buFont typeface="Wingdings" pitchFamily="2" charset="2"/>
              <a:buChar char="§"/>
            </a:pPr>
            <a:r>
              <a:rPr lang="en-US" sz="2800" dirty="0" smtClean="0">
                <a:latin typeface="Calibri" pitchFamily="34" charset="0"/>
              </a:rPr>
              <a:t>MUSE royalties sustain small/specialized publishing programs, support broad dissemination of scholarship, and help publishers retain journals</a:t>
            </a:r>
            <a:endParaRPr lang="en-US" sz="2800" dirty="0">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Tree>
  </p:cSld>
  <p:clrMapOvr>
    <a:masterClrMapping/>
  </p:clrMapOvr>
  <p:transition advClick="0" advTm="4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MUSE Journal Collections</a:t>
            </a:r>
          </a:p>
          <a:p>
            <a:r>
              <a:rPr lang="en-US" sz="4000" dirty="0" smtClean="0">
                <a:solidFill>
                  <a:schemeClr val="bg1"/>
                </a:solidFill>
                <a:latin typeface="Calibri" pitchFamily="34" charset="0"/>
              </a:rPr>
              <a:t>Today</a:t>
            </a:r>
          </a:p>
        </p:txBody>
      </p:sp>
      <p:sp>
        <p:nvSpPr>
          <p:cNvPr id="7175" name="Text Box 7"/>
          <p:cNvSpPr txBox="1">
            <a:spLocks noChangeArrowheads="1"/>
          </p:cNvSpPr>
          <p:nvPr/>
        </p:nvSpPr>
        <p:spPr bwMode="auto">
          <a:xfrm>
            <a:off x="762000" y="1828800"/>
            <a:ext cx="7848600" cy="4185761"/>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800" dirty="0" smtClean="0">
                <a:latin typeface="Calibri" pitchFamily="34" charset="0"/>
              </a:rPr>
              <a:t>Six collections available for subscription</a:t>
            </a:r>
          </a:p>
          <a:p>
            <a:pPr marL="685800" lvl="1" indent="-228600">
              <a:buClr>
                <a:srgbClr val="C00000"/>
              </a:buClr>
              <a:buSzPct val="120000"/>
              <a:buFont typeface="Wingdings" pitchFamily="2" charset="2"/>
              <a:buChar char="§"/>
            </a:pPr>
            <a:r>
              <a:rPr lang="en-US" dirty="0" smtClean="0">
                <a:latin typeface="Calibri" pitchFamily="34" charset="0"/>
              </a:rPr>
              <a:t>Four interdisciplinary, for varying research needs</a:t>
            </a:r>
          </a:p>
          <a:p>
            <a:pPr marL="685800" lvl="1" indent="-228600">
              <a:buClr>
                <a:srgbClr val="C00000"/>
              </a:buClr>
              <a:buSzPct val="120000"/>
              <a:buFont typeface="Wingdings" pitchFamily="2" charset="2"/>
              <a:buChar char="§"/>
            </a:pPr>
            <a:r>
              <a:rPr lang="en-US" dirty="0" smtClean="0">
                <a:latin typeface="Calibri" pitchFamily="34" charset="0"/>
              </a:rPr>
              <a:t>Two subject-specific (Humanities, Social Science)</a:t>
            </a:r>
            <a:endParaRPr lang="en-US" sz="2800" dirty="0">
              <a:latin typeface="Calibri" pitchFamily="34" charset="0"/>
            </a:endParaRPr>
          </a:p>
          <a:p>
            <a:pPr marL="228600" indent="-228600">
              <a:buClr>
                <a:srgbClr val="C00000"/>
              </a:buClr>
              <a:buSzPct val="120000"/>
              <a:buFont typeface="Wingdings" pitchFamily="2" charset="2"/>
              <a:buChar char="§"/>
            </a:pPr>
            <a:r>
              <a:rPr lang="en-US" sz="2800" dirty="0" smtClean="0">
                <a:latin typeface="Calibri" pitchFamily="34" charset="0"/>
              </a:rPr>
              <a:t>Content included from over 500 peer-reviewed journals in the humanities and social sciences</a:t>
            </a:r>
          </a:p>
          <a:p>
            <a:pPr marL="228600" indent="-228600">
              <a:buClr>
                <a:srgbClr val="C00000"/>
              </a:buClr>
              <a:buSzPct val="120000"/>
              <a:buFont typeface="Wingdings" pitchFamily="2" charset="2"/>
              <a:buChar char="§"/>
            </a:pPr>
            <a:r>
              <a:rPr lang="en-US" sz="2800" dirty="0" smtClean="0">
                <a:latin typeface="Calibri" pitchFamily="34" charset="0"/>
              </a:rPr>
              <a:t>Content is stable, and subscriptions include all available archival volumes at no additional cost</a:t>
            </a:r>
          </a:p>
          <a:p>
            <a:pPr marL="228600" indent="-228600">
              <a:buClr>
                <a:srgbClr val="C00000"/>
              </a:buClr>
              <a:buSzPct val="120000"/>
              <a:buFont typeface="Wingdings" pitchFamily="2" charset="2"/>
              <a:buChar char="§"/>
            </a:pPr>
            <a:r>
              <a:rPr lang="en-US" sz="2800" dirty="0" smtClean="0">
                <a:latin typeface="Calibri" pitchFamily="34" charset="0"/>
              </a:rPr>
              <a:t>Tiered pricing offered for collections, based on library type and usage</a:t>
            </a:r>
          </a:p>
          <a:p>
            <a:pPr marL="228600" indent="-228600">
              <a:buClr>
                <a:srgbClr val="C00000"/>
              </a:buClr>
              <a:buSzPct val="120000"/>
              <a:buFont typeface="Wingdings" pitchFamily="2" charset="2"/>
              <a:buChar char="§"/>
            </a:pPr>
            <a:r>
              <a:rPr lang="en-US" sz="2800" dirty="0" smtClean="0">
                <a:latin typeface="Calibri" pitchFamily="34" charset="0"/>
              </a:rPr>
              <a:t>Libraries own content and retain archival rights</a:t>
            </a: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Tree>
  </p:cSld>
  <p:clrMapOvr>
    <a:masterClrMapping/>
  </p:clrMapOvr>
  <p:transition advClick="0" advTm="4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5075"/>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Why e-Book Collections on Project MUSE?</a:t>
            </a:r>
            <a:endParaRPr lang="en-US" sz="4000" dirty="0">
              <a:solidFill>
                <a:schemeClr val="bg1"/>
              </a:solidFill>
              <a:latin typeface="Calibri" pitchFamily="34" charset="0"/>
            </a:endParaRPr>
          </a:p>
        </p:txBody>
      </p:sp>
      <p:sp>
        <p:nvSpPr>
          <p:cNvPr id="7175" name="Text Box 7"/>
          <p:cNvSpPr txBox="1">
            <a:spLocks noChangeArrowheads="1"/>
          </p:cNvSpPr>
          <p:nvPr/>
        </p:nvSpPr>
        <p:spPr bwMode="auto">
          <a:xfrm>
            <a:off x="685800" y="2133600"/>
            <a:ext cx="7848600" cy="3877985"/>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sz="2800" dirty="0" smtClean="0">
                <a:latin typeface="Calibri" pitchFamily="34" charset="0"/>
              </a:rPr>
              <a:t>Project MUSE has a successful 15-year track record serving libraries, publishers, and users</a:t>
            </a:r>
            <a:endParaRPr lang="en-US" sz="2800" dirty="0">
              <a:latin typeface="Calibri" pitchFamily="34" charset="0"/>
            </a:endParaRPr>
          </a:p>
          <a:p>
            <a:pPr marL="228600" indent="-228600">
              <a:buClr>
                <a:srgbClr val="C00000"/>
              </a:buClr>
              <a:buSzPct val="120000"/>
              <a:buFont typeface="Wingdings" pitchFamily="2" charset="2"/>
              <a:buChar char="§"/>
            </a:pPr>
            <a:r>
              <a:rPr lang="en-US" sz="2800" dirty="0" smtClean="0">
                <a:latin typeface="Calibri" pitchFamily="34" charset="0"/>
              </a:rPr>
              <a:t>The JHU Press has strong publisher relationships via both MUSE and Hopkins Fulfillment Services </a:t>
            </a:r>
          </a:p>
          <a:p>
            <a:pPr marL="228600" indent="-228600">
              <a:buClr>
                <a:srgbClr val="C00000"/>
              </a:buClr>
              <a:buSzPct val="120000"/>
              <a:buFont typeface="Wingdings" pitchFamily="2" charset="2"/>
              <a:buChar char="§"/>
            </a:pPr>
            <a:r>
              <a:rPr lang="en-US" sz="2800" dirty="0" smtClean="0">
                <a:latin typeface="Calibri" pitchFamily="34" charset="0"/>
              </a:rPr>
              <a:t>End users want an integrated experience; MUSE is already a “go to” source for many</a:t>
            </a:r>
          </a:p>
          <a:p>
            <a:pPr marL="228600" indent="-228600">
              <a:buClr>
                <a:srgbClr val="C00000"/>
              </a:buClr>
              <a:buSzPct val="120000"/>
              <a:buFont typeface="Wingdings" pitchFamily="2" charset="2"/>
              <a:buChar char="§"/>
            </a:pPr>
            <a:r>
              <a:rPr lang="en-US" sz="2800" dirty="0" smtClean="0">
                <a:latin typeface="Calibri" pitchFamily="34" charset="0"/>
              </a:rPr>
              <a:t>Library customers have been asking for some time that MUSE content expand to books</a:t>
            </a:r>
          </a:p>
          <a:p>
            <a:pPr marL="228600" indent="-228600">
              <a:buClr>
                <a:srgbClr val="C00000"/>
              </a:buClr>
              <a:buSzPct val="120000"/>
            </a:pPr>
            <a:endParaRPr lang="en-US" sz="2800" dirty="0">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Tree>
  </p:cSld>
  <p:clrMapOvr>
    <a:masterClrMapping/>
  </p:clrMapOvr>
  <p:transition advClick="0" advTm="4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7848600" cy="1231106"/>
          </a:xfrm>
          <a:prstGeom prst="rect">
            <a:avLst/>
          </a:prstGeom>
          <a:noFill/>
          <a:ln w="9525">
            <a:noFill/>
            <a:miter lim="800000"/>
            <a:headEnd/>
            <a:tailEnd/>
          </a:ln>
          <a:effectLst/>
        </p:spPr>
        <p:txBody>
          <a:bodyPr wrap="square" lIns="0" tIns="0" rIns="0" bIns="0">
            <a:spAutoFit/>
          </a:bodyPr>
          <a:lstStyle/>
          <a:p>
            <a:r>
              <a:rPr lang="en-US" sz="4000" dirty="0" smtClean="0">
                <a:solidFill>
                  <a:schemeClr val="bg1"/>
                </a:solidFill>
                <a:latin typeface="Calibri" pitchFamily="34" charset="0"/>
              </a:rPr>
              <a:t>Project MUSE + </a:t>
            </a:r>
            <a:r>
              <a:rPr lang="en-US" sz="4000" dirty="0" err="1" smtClean="0">
                <a:solidFill>
                  <a:schemeClr val="bg1"/>
                </a:solidFill>
                <a:latin typeface="Calibri" pitchFamily="34" charset="0"/>
              </a:rPr>
              <a:t>UPeC</a:t>
            </a:r>
            <a:r>
              <a:rPr lang="en-US" sz="4000" dirty="0" smtClean="0">
                <a:solidFill>
                  <a:schemeClr val="bg1"/>
                </a:solidFill>
                <a:latin typeface="Calibri" pitchFamily="34" charset="0"/>
              </a:rPr>
              <a:t> =</a:t>
            </a:r>
          </a:p>
          <a:p>
            <a:r>
              <a:rPr lang="en-US" sz="4000" dirty="0" smtClean="0">
                <a:solidFill>
                  <a:schemeClr val="bg1"/>
                </a:solidFill>
                <a:latin typeface="Calibri" pitchFamily="34" charset="0"/>
              </a:rPr>
              <a:t>UPCC eBooks Collections on MUSE</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11" name="Content Placeholder 10"/>
          <p:cNvSpPr>
            <a:spLocks noGrp="1"/>
          </p:cNvSpPr>
          <p:nvPr>
            <p:ph sz="half" idx="1"/>
          </p:nvPr>
        </p:nvSpPr>
        <p:spPr>
          <a:xfrm>
            <a:off x="685800" y="1905000"/>
            <a:ext cx="3810000" cy="2971800"/>
          </a:xfrm>
        </p:spPr>
        <p:txBody>
          <a:bodyPr/>
          <a:lstStyle/>
          <a:p>
            <a:pPr marL="228600" indent="-228600">
              <a:buClr>
                <a:srgbClr val="C00000"/>
              </a:buClr>
              <a:buSzPct val="120000"/>
              <a:buNone/>
            </a:pPr>
            <a:r>
              <a:rPr lang="en-US" sz="1800" b="1" dirty="0" smtClean="0">
                <a:latin typeface="Calibri" pitchFamily="34" charset="0"/>
              </a:rPr>
              <a:t>University Press eBook Consortium</a:t>
            </a:r>
          </a:p>
          <a:p>
            <a:pPr marL="228600" indent="-228600">
              <a:buClr>
                <a:srgbClr val="C00000"/>
              </a:buClr>
              <a:buSzPct val="120000"/>
              <a:buFont typeface="Wingdings" pitchFamily="2" charset="2"/>
              <a:buChar char="§"/>
            </a:pPr>
            <a:r>
              <a:rPr lang="en-US" sz="1600" dirty="0" smtClean="0">
                <a:latin typeface="Calibri" pitchFamily="34" charset="0"/>
              </a:rPr>
              <a:t>Led by directors at NYU, Temple, Penn, Rutgers, Nebraska</a:t>
            </a:r>
          </a:p>
          <a:p>
            <a:pPr marL="228600" indent="-228600">
              <a:buClr>
                <a:srgbClr val="C00000"/>
              </a:buClr>
              <a:buSzPct val="120000"/>
              <a:buFont typeface="Wingdings" pitchFamily="2" charset="2"/>
              <a:buChar char="§"/>
            </a:pPr>
            <a:r>
              <a:rPr lang="en-US" sz="1600" dirty="0" smtClean="0">
                <a:latin typeface="Calibri" pitchFamily="34" charset="0"/>
              </a:rPr>
              <a:t>Multi-year Mellon-funded study on feasibility of collaborative UP e-book platform</a:t>
            </a:r>
          </a:p>
          <a:p>
            <a:pPr marL="228600" indent="-228600">
              <a:buClr>
                <a:srgbClr val="C00000"/>
              </a:buClr>
              <a:buSzPct val="120000"/>
              <a:buFont typeface="Wingdings" pitchFamily="2" charset="2"/>
              <a:buChar char="§"/>
            </a:pPr>
            <a:r>
              <a:rPr lang="en-US" sz="1600" dirty="0" smtClean="0">
                <a:latin typeface="Calibri" pitchFamily="34" charset="0"/>
              </a:rPr>
              <a:t>LOIs from 60+ North American UP’s expressing interest in participating</a:t>
            </a:r>
          </a:p>
          <a:p>
            <a:pPr marL="228600" indent="-228600">
              <a:buClr>
                <a:srgbClr val="C00000"/>
              </a:buClr>
              <a:buSzPct val="120000"/>
              <a:buFont typeface="Wingdings" pitchFamily="2" charset="2"/>
              <a:buChar char="§"/>
            </a:pPr>
            <a:r>
              <a:rPr lang="en-US" sz="1600" dirty="0" smtClean="0">
                <a:latin typeface="Calibri" pitchFamily="34" charset="0"/>
              </a:rPr>
              <a:t>November 2010: RFP for an implementation partner to bring their vision to fruition</a:t>
            </a:r>
          </a:p>
        </p:txBody>
      </p:sp>
      <p:sp>
        <p:nvSpPr>
          <p:cNvPr id="12" name="Content Placeholder 11"/>
          <p:cNvSpPr>
            <a:spLocks noGrp="1"/>
          </p:cNvSpPr>
          <p:nvPr>
            <p:ph sz="half" idx="2"/>
          </p:nvPr>
        </p:nvSpPr>
        <p:spPr>
          <a:xfrm>
            <a:off x="4648200" y="1905000"/>
            <a:ext cx="3810000" cy="2743200"/>
          </a:xfrm>
        </p:spPr>
        <p:txBody>
          <a:bodyPr/>
          <a:lstStyle/>
          <a:p>
            <a:pPr marL="228600" indent="-228600">
              <a:buClr>
                <a:srgbClr val="C00000"/>
              </a:buClr>
              <a:buSzPct val="120000"/>
              <a:buNone/>
            </a:pPr>
            <a:r>
              <a:rPr lang="en-US" sz="1800" b="1" dirty="0" smtClean="0">
                <a:latin typeface="Calibri" pitchFamily="34" charset="0"/>
              </a:rPr>
              <a:t>Project MUSE Editions</a:t>
            </a:r>
          </a:p>
          <a:p>
            <a:pPr marL="228600" indent="-228600">
              <a:buClr>
                <a:srgbClr val="C00000"/>
              </a:buClr>
              <a:buSzPct val="120000"/>
              <a:buFont typeface="Wingdings" pitchFamily="2" charset="2"/>
              <a:buChar char="§"/>
            </a:pPr>
            <a:r>
              <a:rPr lang="en-US" sz="1600" dirty="0" smtClean="0">
                <a:latin typeface="Calibri" pitchFamily="34" charset="0"/>
              </a:rPr>
              <a:t>Research and planning began in 2008</a:t>
            </a:r>
          </a:p>
          <a:p>
            <a:pPr marL="228600" indent="-228600">
              <a:buClr>
                <a:srgbClr val="C00000"/>
              </a:buClr>
              <a:buSzPct val="120000"/>
              <a:buFont typeface="Wingdings" pitchFamily="2" charset="2"/>
              <a:buChar char="§"/>
            </a:pPr>
            <a:r>
              <a:rPr lang="en-US" sz="1600" dirty="0" smtClean="0">
                <a:latin typeface="Calibri" pitchFamily="34" charset="0"/>
              </a:rPr>
              <a:t>Initial meeting of interested presses in February 2009</a:t>
            </a:r>
          </a:p>
          <a:p>
            <a:pPr marL="228600" indent="-228600">
              <a:buClr>
                <a:srgbClr val="C00000"/>
              </a:buClr>
              <a:buSzPct val="120000"/>
              <a:buFont typeface="Wingdings" pitchFamily="2" charset="2"/>
              <a:buChar char="§"/>
            </a:pPr>
            <a:r>
              <a:rPr lang="en-US" sz="1600" dirty="0" smtClean="0">
                <a:latin typeface="Calibri" pitchFamily="34" charset="0"/>
              </a:rPr>
              <a:t>Program announced in fall 2010; core premise to fully integrate book content with journal content on MUSE platform</a:t>
            </a:r>
          </a:p>
          <a:p>
            <a:pPr marL="228600" indent="-228600">
              <a:buClr>
                <a:srgbClr val="C00000"/>
              </a:buClr>
              <a:buSzPct val="120000"/>
              <a:buFont typeface="Wingdings" pitchFamily="2" charset="2"/>
              <a:buChar char="§"/>
            </a:pPr>
            <a:r>
              <a:rPr lang="en-US" sz="1600" dirty="0" smtClean="0">
                <a:latin typeface="Calibri" pitchFamily="34" charset="0"/>
              </a:rPr>
              <a:t>Early spring 2011: 28 publishers contracted, with planned launch July 1 2010</a:t>
            </a:r>
          </a:p>
          <a:p>
            <a:pPr>
              <a:buNone/>
            </a:pPr>
            <a:endParaRPr lang="en-US" dirty="0"/>
          </a:p>
        </p:txBody>
      </p:sp>
      <p:sp>
        <p:nvSpPr>
          <p:cNvPr id="13" name="TextBox 12"/>
          <p:cNvSpPr txBox="1"/>
          <p:nvPr/>
        </p:nvSpPr>
        <p:spPr>
          <a:xfrm>
            <a:off x="838200" y="4876800"/>
            <a:ext cx="7467600" cy="1384995"/>
          </a:xfrm>
          <a:prstGeom prst="rect">
            <a:avLst/>
          </a:prstGeom>
          <a:noFill/>
        </p:spPr>
        <p:txBody>
          <a:bodyPr wrap="square" rtlCol="0">
            <a:spAutoFit/>
          </a:bodyPr>
          <a:lstStyle/>
          <a:p>
            <a:pPr marL="228600" indent="-228600">
              <a:lnSpc>
                <a:spcPct val="150000"/>
              </a:lnSpc>
              <a:buClr>
                <a:srgbClr val="C00000"/>
              </a:buClr>
              <a:buSzPct val="120000"/>
              <a:buFont typeface="Wingdings" pitchFamily="2" charset="2"/>
              <a:buChar char="§"/>
            </a:pPr>
            <a:r>
              <a:rPr lang="en-US" sz="2000" b="1" dirty="0" smtClean="0">
                <a:latin typeface="Calibri" pitchFamily="34" charset="0"/>
              </a:rPr>
              <a:t>January 2011: MUSE among small group of finalists for </a:t>
            </a:r>
            <a:r>
              <a:rPr lang="en-US" sz="2000" b="1" dirty="0" err="1" smtClean="0">
                <a:latin typeface="Calibri" pitchFamily="34" charset="0"/>
              </a:rPr>
              <a:t>UPeC</a:t>
            </a:r>
            <a:r>
              <a:rPr lang="en-US" sz="2000" b="1" dirty="0" smtClean="0">
                <a:latin typeface="Calibri" pitchFamily="34" charset="0"/>
              </a:rPr>
              <a:t> RFP</a:t>
            </a:r>
          </a:p>
          <a:p>
            <a:pPr marL="228600" indent="-228600">
              <a:lnSpc>
                <a:spcPct val="150000"/>
              </a:lnSpc>
              <a:buClr>
                <a:srgbClr val="C00000"/>
              </a:buClr>
              <a:buSzPct val="120000"/>
              <a:buFont typeface="Wingdings" pitchFamily="2" charset="2"/>
              <a:buChar char="§"/>
            </a:pPr>
            <a:r>
              <a:rPr lang="en-US" sz="2000" b="1" dirty="0" smtClean="0">
                <a:latin typeface="Calibri" pitchFamily="34" charset="0"/>
              </a:rPr>
              <a:t>March 2011: MUSE selected as </a:t>
            </a:r>
            <a:r>
              <a:rPr lang="en-US" sz="2000" b="1" dirty="0" err="1" smtClean="0">
                <a:latin typeface="Calibri" pitchFamily="34" charset="0"/>
              </a:rPr>
              <a:t>UPeC</a:t>
            </a:r>
            <a:r>
              <a:rPr lang="en-US" sz="2000" b="1" dirty="0" smtClean="0">
                <a:latin typeface="Calibri" pitchFamily="34" charset="0"/>
              </a:rPr>
              <a:t> partner and projects merged</a:t>
            </a:r>
            <a:endParaRPr lang="en-US" sz="2000" b="1" dirty="0" smtClean="0"/>
          </a:p>
          <a:p>
            <a:endParaRPr lang="en-US" dirty="0"/>
          </a:p>
        </p:txBody>
      </p:sp>
    </p:spTree>
  </p:cSld>
  <p:clrMapOvr>
    <a:masterClrMapping/>
  </p:clrMapOvr>
  <p:transition advClick="0" advTm="4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0"/>
          <p:cNvPicPr>
            <a:picLocks noChangeAspect="1" noChangeArrowheads="1"/>
          </p:cNvPicPr>
          <p:nvPr/>
        </p:nvPicPr>
        <p:blipFill>
          <a:blip r:embed="rId3" cstate="print"/>
          <a:srcRect/>
          <a:stretch>
            <a:fillRect/>
          </a:stretch>
        </p:blipFill>
        <p:spPr bwMode="auto">
          <a:xfrm>
            <a:off x="0" y="5867400"/>
            <a:ext cx="9145588" cy="990600"/>
          </a:xfrm>
          <a:prstGeom prst="rect">
            <a:avLst/>
          </a:prstGeom>
          <a:noFill/>
          <a:ln w="9525">
            <a:noFill/>
            <a:miter lim="800000"/>
            <a:headEnd/>
            <a:tailEnd/>
          </a:ln>
        </p:spPr>
      </p:pic>
      <p:sp>
        <p:nvSpPr>
          <p:cNvPr id="26627" name="Rectangle 6"/>
          <p:cNvSpPr>
            <a:spLocks noChangeArrowheads="1"/>
          </p:cNvSpPr>
          <p:nvPr/>
        </p:nvSpPr>
        <p:spPr bwMode="auto">
          <a:xfrm>
            <a:off x="0" y="0"/>
            <a:ext cx="9144000" cy="1828800"/>
          </a:xfrm>
          <a:prstGeom prst="rect">
            <a:avLst/>
          </a:prstGeom>
          <a:solidFill>
            <a:srgbClr val="5B6495"/>
          </a:solidFill>
          <a:ln w="9525">
            <a:noFill/>
            <a:miter lim="800000"/>
            <a:headEnd/>
            <a:tailEnd/>
          </a:ln>
        </p:spPr>
        <p:txBody>
          <a:bodyPr wrap="none" anchor="ctr"/>
          <a:lstStyle/>
          <a:p>
            <a:endParaRPr lang="en-US"/>
          </a:p>
        </p:txBody>
      </p:sp>
      <p:sp>
        <p:nvSpPr>
          <p:cNvPr id="26628" name="Text Box 3"/>
          <p:cNvSpPr txBox="1">
            <a:spLocks noChangeArrowheads="1"/>
          </p:cNvSpPr>
          <p:nvPr/>
        </p:nvSpPr>
        <p:spPr bwMode="auto">
          <a:xfrm>
            <a:off x="685800" y="304800"/>
            <a:ext cx="8001000" cy="1107996"/>
          </a:xfrm>
          <a:prstGeom prst="rect">
            <a:avLst/>
          </a:prstGeom>
          <a:noFill/>
          <a:ln w="9525">
            <a:noFill/>
            <a:miter lim="800000"/>
            <a:headEnd/>
            <a:tailEnd/>
          </a:ln>
        </p:spPr>
        <p:txBody>
          <a:bodyPr lIns="0" tIns="0" rIns="0" bIns="0">
            <a:spAutoFit/>
          </a:bodyPr>
          <a:lstStyle/>
          <a:p>
            <a:r>
              <a:rPr lang="en-US" sz="3600" dirty="0" smtClean="0">
                <a:solidFill>
                  <a:schemeClr val="bg1"/>
                </a:solidFill>
                <a:latin typeface="Helvetica" charset="0"/>
              </a:rPr>
              <a:t>University Press Content Consortium:</a:t>
            </a:r>
          </a:p>
          <a:p>
            <a:r>
              <a:rPr lang="en-US" sz="3600" dirty="0" smtClean="0">
                <a:solidFill>
                  <a:schemeClr val="bg1"/>
                </a:solidFill>
                <a:latin typeface="Helvetica" charset="0"/>
              </a:rPr>
              <a:t>65 Publishers Confirmed</a:t>
            </a:r>
            <a:endParaRPr lang="en-US" sz="3600" dirty="0">
              <a:solidFill>
                <a:schemeClr val="bg1"/>
              </a:solidFill>
              <a:latin typeface="Helvetica" charset="0"/>
            </a:endParaRPr>
          </a:p>
        </p:txBody>
      </p:sp>
      <p:sp>
        <p:nvSpPr>
          <p:cNvPr id="26629" name="Text Box 9"/>
          <p:cNvSpPr txBox="1">
            <a:spLocks noChangeArrowheads="1"/>
          </p:cNvSpPr>
          <p:nvPr/>
        </p:nvSpPr>
        <p:spPr bwMode="auto">
          <a:xfrm>
            <a:off x="5943600" y="6477000"/>
            <a:ext cx="2286000" cy="201613"/>
          </a:xfrm>
          <a:prstGeom prst="rect">
            <a:avLst/>
          </a:prstGeom>
          <a:noFill/>
          <a:ln w="9525">
            <a:noFill/>
            <a:miter lim="800000"/>
            <a:headEnd/>
            <a:tailEnd/>
          </a:ln>
        </p:spPr>
        <p:txBody>
          <a:bodyPr lIns="0" tIns="0" rIns="0" bIns="0">
            <a:spAutoFit/>
          </a:bodyPr>
          <a:lstStyle/>
          <a:p>
            <a:pPr algn="r">
              <a:spcBef>
                <a:spcPct val="50000"/>
              </a:spcBef>
            </a:pPr>
            <a:r>
              <a:rPr lang="en-US" sz="1300">
                <a:solidFill>
                  <a:srgbClr val="2F4048"/>
                </a:solidFill>
                <a:latin typeface="Calibri" pitchFamily="34" charset="0"/>
              </a:rPr>
              <a:t>http://muse.jhu.edu</a:t>
            </a:r>
          </a:p>
        </p:txBody>
      </p:sp>
      <p:graphicFrame>
        <p:nvGraphicFramePr>
          <p:cNvPr id="8" name="Table 7"/>
          <p:cNvGraphicFramePr>
            <a:graphicFrameLocks noGrp="1"/>
          </p:cNvGraphicFramePr>
          <p:nvPr/>
        </p:nvGraphicFramePr>
        <p:xfrm>
          <a:off x="304800" y="1828800"/>
          <a:ext cx="8686800" cy="4114800"/>
        </p:xfrm>
        <a:graphic>
          <a:graphicData uri="http://schemas.openxmlformats.org/drawingml/2006/table">
            <a:tbl>
              <a:tblPr/>
              <a:tblGrid>
                <a:gridCol w="2895600"/>
                <a:gridCol w="2895600"/>
                <a:gridCol w="2895600"/>
              </a:tblGrid>
              <a:tr h="3810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Baylor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Brookings Institution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Cork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Duke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Duquesne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ELT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The Feminist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Fordham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The Franciscan Institute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Gallaudet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Georgetown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Hong Kong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Indiana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Jewish Publication Society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Johns Hopkins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Kent State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Michigan State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Minnesota Historical Society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NUS Press Ltd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New York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Northwestern University Press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Helvetica" charset="0"/>
                        <a:ea typeface="ヒラギノ角ゴ Pro W3"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Ohio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Oregon State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Pennsylvania State University Press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Purdue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Russell Sage Foundation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Rutgers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err="1" smtClean="0">
                          <a:ln>
                            <a:noFill/>
                          </a:ln>
                          <a:solidFill>
                            <a:srgbClr val="FF0000"/>
                          </a:solidFill>
                          <a:effectLst/>
                          <a:latin typeface="Helvetica" charset="0"/>
                          <a:ea typeface="ヒラギノ角ゴ Pro W3" charset="-128"/>
                        </a:rPr>
                        <a:t>Slavica</a:t>
                      </a:r>
                      <a:r>
                        <a:rPr kumimoji="0" lang="en-US" sz="1100" b="1" i="0" u="none" strike="noStrike" cap="none" normalizeH="0" baseline="0" dirty="0" smtClean="0">
                          <a:ln>
                            <a:noFill/>
                          </a:ln>
                          <a:solidFill>
                            <a:srgbClr val="FF0000"/>
                          </a:solidFill>
                          <a:effectLst/>
                          <a:latin typeface="Helvetica" charset="0"/>
                          <a:ea typeface="ヒラギノ角ゴ Pro W3" charset="-128"/>
                        </a:rPr>
                        <a:t> Publishers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Southern Illinois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SUNY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Syracuse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Temple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Texas A&amp;M University Press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Texas Christian University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Akron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Alabama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Arizona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Arkansas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Georgia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Hawaii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Iowa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Massachusetts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Michigan Press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Nebraska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Nevada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New Mexico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North Texas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Notre Dame Press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Pennsylvania Press</a:t>
                      </a:r>
                      <a:br>
                        <a:rPr kumimoji="0" lang="en-US" sz="1100" b="1" i="0" u="none" strike="noStrike" cap="none" normalizeH="0" baseline="0" dirty="0" smtClean="0">
                          <a:ln>
                            <a:noFill/>
                          </a:ln>
                          <a:solidFill>
                            <a:srgbClr val="FF0000"/>
                          </a:solidFill>
                          <a:effectLst/>
                          <a:latin typeface="Helvetica" charset="0"/>
                          <a:ea typeface="ヒラギノ角ゴ Pro W3" charset="-128"/>
                        </a:rPr>
                      </a:b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Pittsburgh Press</a:t>
                      </a:r>
                      <a:r>
                        <a:rPr kumimoji="0" lang="en-US" sz="1100" b="1" i="0" u="none" strike="noStrike" cap="none" normalizeH="0" baseline="0" dirty="0" smtClean="0">
                          <a:ln>
                            <a:noFill/>
                          </a:ln>
                          <a:solidFill>
                            <a:schemeClr val="tx1"/>
                          </a:solidFill>
                          <a:effectLst/>
                          <a:latin typeface="Helvetica" charset="0"/>
                          <a:ea typeface="ヒラギノ角ゴ Pro W3" charset="-128"/>
                        </a:rPr>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Texas Press </a:t>
                      </a:r>
                      <a:r>
                        <a:rPr kumimoji="0" lang="en-US" sz="1100" b="1" i="0" u="none" strike="noStrike" cap="none" normalizeH="0" baseline="0" dirty="0" smtClean="0">
                          <a:ln>
                            <a:noFill/>
                          </a:ln>
                          <a:solidFill>
                            <a:schemeClr val="tx1"/>
                          </a:solidFill>
                          <a:effectLst/>
                          <a:latin typeface="Helvetica" charset="0"/>
                          <a:ea typeface="ヒラギノ角ゴ Pro W3" charset="-128"/>
                        </a:rPr>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Virginia Press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of Washington Press</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rgbClr val="FF0000"/>
                          </a:solidFill>
                          <a:effectLst/>
                          <a:latin typeface="Helvetica" charset="0"/>
                          <a:ea typeface="ヒラギノ角ゴ Pro W3" charset="-128"/>
                        </a:rPr>
                        <a:t>University of Wisconsin Press</a:t>
                      </a:r>
                      <a:r>
                        <a:rPr kumimoji="0" lang="en-US" sz="1100" b="1" i="0" u="none" strike="noStrike" cap="none" normalizeH="0" baseline="0" dirty="0" smtClean="0">
                          <a:ln>
                            <a:noFill/>
                          </a:ln>
                          <a:solidFill>
                            <a:schemeClr val="tx1"/>
                          </a:solidFill>
                          <a:effectLst/>
                          <a:latin typeface="Helvetica" charset="0"/>
                          <a:ea typeface="ヒラギノ角ゴ Pro W3" charset="-128"/>
                        </a:rPr>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Press of Colorado</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Press of Kentucky</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Press of Mississippi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University Press of New England</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Utah State University Press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Vanderbilt University Press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rgbClr val="FF0000"/>
                          </a:solidFill>
                          <a:effectLst/>
                          <a:latin typeface="Helvetica" charset="0"/>
                          <a:ea typeface="ヒラギノ角ゴ Pro W3" charset="-128"/>
                        </a:rPr>
                        <a:t>Wayne State University Press </a:t>
                      </a:r>
                      <a:r>
                        <a:rPr kumimoji="0" lang="en-US" sz="1100" b="1" i="0" u="none" strike="noStrike" cap="none" normalizeH="0" baseline="0" dirty="0" smtClean="0">
                          <a:ln>
                            <a:noFill/>
                          </a:ln>
                          <a:solidFill>
                            <a:schemeClr val="tx1"/>
                          </a:solidFill>
                          <a:effectLst/>
                          <a:latin typeface="Helvetica" charset="0"/>
                          <a:ea typeface="ヒラギノ角ゴ Pro W3" charset="-128"/>
                        </a:rPr>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chemeClr val="tx1"/>
                          </a:solidFill>
                          <a:effectLst/>
                          <a:latin typeface="Helvetica" charset="0"/>
                          <a:ea typeface="ヒラギノ角ゴ Pro W3" charset="-128"/>
                        </a:rPr>
                        <a:t>Wesleyan University Press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smtClean="0">
                          <a:ln>
                            <a:noFill/>
                          </a:ln>
                          <a:solidFill>
                            <a:srgbClr val="FF0000"/>
                          </a:solidFill>
                          <a:effectLst/>
                          <a:latin typeface="Helvetica" charset="0"/>
                          <a:ea typeface="ヒラギノ角ゴ Pro W3" charset="-128"/>
                        </a:rPr>
                        <a:t>West Virginia University Press</a:t>
                      </a:r>
                      <a:r>
                        <a:rPr kumimoji="0" lang="en-US" sz="1100" b="1" i="0" u="none" strike="noStrike" cap="none" normalizeH="0" baseline="0" dirty="0" smtClean="0">
                          <a:ln>
                            <a:noFill/>
                          </a:ln>
                          <a:solidFill>
                            <a:schemeClr val="tx1"/>
                          </a:solidFill>
                          <a:effectLst/>
                          <a:latin typeface="Helvetica" charset="0"/>
                          <a:ea typeface="ヒラギノ角ゴ Pro W3" charset="-128"/>
                        </a:rPr>
                        <a:t/>
                      </a:r>
                      <a:br>
                        <a:rPr kumimoji="0" lang="en-US" sz="1100" b="1" i="0" u="none" strike="noStrike" cap="none" normalizeH="0" baseline="0" dirty="0" smtClean="0">
                          <a:ln>
                            <a:noFill/>
                          </a:ln>
                          <a:solidFill>
                            <a:schemeClr val="tx1"/>
                          </a:solidFill>
                          <a:effectLst/>
                          <a:latin typeface="Helvetica" charset="0"/>
                          <a:ea typeface="ヒラギノ角ゴ Pro W3" charset="-128"/>
                        </a:rPr>
                      </a:br>
                      <a:r>
                        <a:rPr kumimoji="0" lang="en-US" sz="1100" b="1" i="0" u="none" strike="noStrike" cap="none" normalizeH="0" baseline="0" dirty="0" err="1" smtClean="0">
                          <a:ln>
                            <a:noFill/>
                          </a:ln>
                          <a:solidFill>
                            <a:schemeClr val="tx1"/>
                          </a:solidFill>
                          <a:effectLst/>
                          <a:latin typeface="Helvetica" charset="0"/>
                          <a:ea typeface="ヒラギノ角ゴ Pro W3" charset="-128"/>
                        </a:rPr>
                        <a:t>Wilfrid</a:t>
                      </a:r>
                      <a:r>
                        <a:rPr kumimoji="0" lang="en-US" sz="1100" b="1" i="0" u="none" strike="noStrike" cap="none" normalizeH="0" baseline="0" dirty="0" smtClean="0">
                          <a:ln>
                            <a:noFill/>
                          </a:ln>
                          <a:solidFill>
                            <a:schemeClr val="tx1"/>
                          </a:solidFill>
                          <a:effectLst/>
                          <a:latin typeface="Helvetica" charset="0"/>
                          <a:ea typeface="ヒラギノ角ゴ Pro W3" charset="-128"/>
                        </a:rPr>
                        <a:t> Laurier University Press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Helvetica" charset="0"/>
                        <a:ea typeface="ヒラギノ角ゴ Pro W3"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0000"/>
                          </a:solidFill>
                          <a:effectLst/>
                          <a:latin typeface="Helvetica" charset="0"/>
                          <a:ea typeface="ヒラギノ角ゴ Pro W3" charset="-128"/>
                        </a:rPr>
                        <a:t>*Also have journals in MUSE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Helvetica" charset="0"/>
                        <a:ea typeface="ヒラギノ角ゴ Pro W3"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Click="0" advTm="4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7391400" cy="1231106"/>
          </a:xfrm>
          <a:prstGeom prst="rect">
            <a:avLst/>
          </a:prstGeom>
          <a:noFill/>
          <a:ln w="9525">
            <a:noFill/>
            <a:miter lim="800000"/>
            <a:headEnd/>
            <a:tailEnd/>
          </a:ln>
          <a:effectLst/>
        </p:spPr>
        <p:txBody>
          <a:bodyPr wrap="square" lIns="0" tIns="0" rIns="0" bIns="0">
            <a:spAutoFit/>
          </a:bodyPr>
          <a:lstStyle/>
          <a:p>
            <a:r>
              <a:rPr lang="en-US" sz="4000" dirty="0" smtClean="0">
                <a:solidFill>
                  <a:schemeClr val="bg1"/>
                </a:solidFill>
                <a:latin typeface="Calibri" pitchFamily="34" charset="0"/>
              </a:rPr>
              <a:t>What will UPCC eBook Collections on Project MUSE offer?</a:t>
            </a:r>
            <a:endParaRPr lang="en-US" sz="4000" dirty="0">
              <a:solidFill>
                <a:schemeClr val="bg1"/>
              </a:solidFill>
              <a:latin typeface="Calibri" pitchFamily="34" charset="0"/>
            </a:endParaRPr>
          </a:p>
        </p:txBody>
      </p:sp>
      <p:sp>
        <p:nvSpPr>
          <p:cNvPr id="7175" name="Text Box 7"/>
          <p:cNvSpPr txBox="1">
            <a:spLocks noChangeArrowheads="1"/>
          </p:cNvSpPr>
          <p:nvPr/>
        </p:nvSpPr>
        <p:spPr bwMode="auto">
          <a:xfrm>
            <a:off x="685800" y="1981200"/>
            <a:ext cx="7848600" cy="3693319"/>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Scholarly books from not-for-profit organizations with rigorous peer-review and editorial processes</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Digital books released simultaneously with print</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Ownership and perpetual access rights</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Books in PDF format, searchable and retrievable to the chapter level</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Unlimited simultaneous usage, downloading and printing</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Books fully integrated on the MUSE platform, with seamless searching across both book and journal content</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COUNTER-compliant statistics; free MARC records</a:t>
            </a: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Tree>
  </p:cSld>
  <p:clrMapOvr>
    <a:masterClrMapping/>
  </p:clrMapOvr>
  <p:transition advClick="0" advTm="4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8" name="Picture 10"/>
          <p:cNvPicPr>
            <a:picLocks noChangeAspect="1" noChangeArrowheads="1"/>
          </p:cNvPicPr>
          <p:nvPr/>
        </p:nvPicPr>
        <p:blipFill>
          <a:blip r:embed="rId3" cstate="print"/>
          <a:srcRect/>
          <a:stretch>
            <a:fillRect/>
          </a:stretch>
        </p:blipFill>
        <p:spPr bwMode="auto">
          <a:xfrm>
            <a:off x="0" y="5916613"/>
            <a:ext cx="9145588" cy="941387"/>
          </a:xfrm>
          <a:prstGeom prst="rect">
            <a:avLst/>
          </a:prstGeom>
          <a:noFill/>
        </p:spPr>
      </p:pic>
      <p:sp>
        <p:nvSpPr>
          <p:cNvPr id="7174" name="Rectangle 6"/>
          <p:cNvSpPr>
            <a:spLocks noChangeArrowheads="1"/>
          </p:cNvSpPr>
          <p:nvPr/>
        </p:nvSpPr>
        <p:spPr bwMode="auto">
          <a:xfrm>
            <a:off x="0" y="0"/>
            <a:ext cx="9144000" cy="1828800"/>
          </a:xfrm>
          <a:prstGeom prst="rect">
            <a:avLst/>
          </a:prstGeom>
          <a:solidFill>
            <a:srgbClr val="5B6495"/>
          </a:solidFill>
          <a:ln w="9525">
            <a:noFill/>
            <a:miter lim="800000"/>
            <a:headEnd/>
            <a:tailEnd/>
          </a:ln>
          <a:effectLst/>
        </p:spPr>
        <p:txBody>
          <a:bodyPr wrap="none" anchor="ctr"/>
          <a:lstStyle/>
          <a:p>
            <a:endParaRPr lang="en-US"/>
          </a:p>
        </p:txBody>
      </p:sp>
      <p:sp>
        <p:nvSpPr>
          <p:cNvPr id="7171" name="Text Box 3"/>
          <p:cNvSpPr txBox="1">
            <a:spLocks noChangeArrowheads="1"/>
          </p:cNvSpPr>
          <p:nvPr/>
        </p:nvSpPr>
        <p:spPr bwMode="auto">
          <a:xfrm>
            <a:off x="685800" y="304800"/>
            <a:ext cx="6629400" cy="1231106"/>
          </a:xfrm>
          <a:prstGeom prst="rect">
            <a:avLst/>
          </a:prstGeom>
          <a:noFill/>
          <a:ln w="9525">
            <a:noFill/>
            <a:miter lim="800000"/>
            <a:headEnd/>
            <a:tailEnd/>
          </a:ln>
          <a:effectLst/>
        </p:spPr>
        <p:txBody>
          <a:bodyPr lIns="0" tIns="0" rIns="0" bIns="0">
            <a:spAutoFit/>
          </a:bodyPr>
          <a:lstStyle/>
          <a:p>
            <a:r>
              <a:rPr lang="en-US" sz="4000" dirty="0" smtClean="0">
                <a:solidFill>
                  <a:schemeClr val="bg1"/>
                </a:solidFill>
                <a:latin typeface="Calibri" pitchFamily="34" charset="0"/>
              </a:rPr>
              <a:t>How will I purchase UPCC eBook Collections on MUSE?</a:t>
            </a:r>
            <a:endParaRPr lang="en-US" sz="4000" dirty="0">
              <a:solidFill>
                <a:schemeClr val="bg1"/>
              </a:solidFill>
              <a:latin typeface="Calibri" pitchFamily="34" charset="0"/>
            </a:endParaRPr>
          </a:p>
        </p:txBody>
      </p:sp>
      <p:sp>
        <p:nvSpPr>
          <p:cNvPr id="7177" name="Text Box 9"/>
          <p:cNvSpPr txBox="1">
            <a:spLocks noChangeArrowheads="1"/>
          </p:cNvSpPr>
          <p:nvPr/>
        </p:nvSpPr>
        <p:spPr bwMode="auto">
          <a:xfrm>
            <a:off x="5943600" y="6477000"/>
            <a:ext cx="2286000" cy="201613"/>
          </a:xfrm>
          <a:prstGeom prst="rect">
            <a:avLst/>
          </a:prstGeom>
          <a:noFill/>
          <a:ln w="9525">
            <a:noFill/>
            <a:miter lim="800000"/>
            <a:headEnd/>
            <a:tailEnd/>
          </a:ln>
          <a:effectLst/>
        </p:spPr>
        <p:txBody>
          <a:bodyPr lIns="0" tIns="0" rIns="0" bIns="0">
            <a:spAutoFit/>
          </a:bodyPr>
          <a:lstStyle/>
          <a:p>
            <a:pPr algn="r">
              <a:spcBef>
                <a:spcPct val="50000"/>
              </a:spcBef>
            </a:pPr>
            <a:r>
              <a:rPr lang="en-US" sz="1300" dirty="0">
                <a:solidFill>
                  <a:srgbClr val="2F4048"/>
                </a:solidFill>
                <a:latin typeface="Calibri" pitchFamily="34" charset="0"/>
              </a:rPr>
              <a:t>http://muse.jhu.edu</a:t>
            </a:r>
          </a:p>
        </p:txBody>
      </p:sp>
      <p:sp>
        <p:nvSpPr>
          <p:cNvPr id="7" name="Text Box 7"/>
          <p:cNvSpPr txBox="1">
            <a:spLocks noChangeArrowheads="1"/>
          </p:cNvSpPr>
          <p:nvPr/>
        </p:nvSpPr>
        <p:spPr bwMode="auto">
          <a:xfrm>
            <a:off x="609600" y="1981200"/>
            <a:ext cx="7848600" cy="3323987"/>
          </a:xfrm>
          <a:prstGeom prst="rect">
            <a:avLst/>
          </a:prstGeom>
          <a:noFill/>
          <a:ln w="9525">
            <a:noFill/>
            <a:miter lim="800000"/>
            <a:headEnd/>
            <a:tailEnd/>
          </a:ln>
          <a:effectLst/>
        </p:spPr>
        <p:txBody>
          <a:bodyPr wrap="square" lIns="0" tIns="0" rIns="0" bIns="0">
            <a:spAutoFit/>
          </a:bodyPr>
          <a:lstStyle/>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Calendar-year collections of all available academic titles, and calendar-year subject-based collections</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Initial collections of books from 2010, 2011, and forthcoming 2012 titles, with very special pricing on bundles of books from all three years</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Pre-purchase of future years’ </a:t>
            </a:r>
            <a:r>
              <a:rPr lang="en-US" dirty="0" err="1" smtClean="0">
                <a:latin typeface="Calibri" pitchFamily="34" charset="0"/>
                <a:cs typeface="Calibri" pitchFamily="34" charset="0"/>
              </a:rPr>
              <a:t>frontlist</a:t>
            </a:r>
            <a:r>
              <a:rPr lang="en-US" dirty="0" smtClean="0">
                <a:latin typeface="Calibri" pitchFamily="34" charset="0"/>
                <a:cs typeface="Calibri" pitchFamily="34" charset="0"/>
              </a:rPr>
              <a:t> titles</a:t>
            </a:r>
          </a:p>
          <a:p>
            <a:pPr marL="228600" indent="-228600">
              <a:buClr>
                <a:srgbClr val="C00000"/>
              </a:buClr>
              <a:buSzPct val="120000"/>
              <a:buFont typeface="Wingdings" pitchFamily="2" charset="2"/>
              <a:buChar char="§"/>
            </a:pPr>
            <a:r>
              <a:rPr lang="en-US" dirty="0" smtClean="0">
                <a:latin typeface="Calibri" pitchFamily="34" charset="0"/>
                <a:cs typeface="Calibri" pitchFamily="34" charset="0"/>
              </a:rPr>
              <a:t>Comprehensive and subject-based archival collections of backlist titles, with library-friendly terms, at very affordable prices</a:t>
            </a:r>
          </a:p>
        </p:txBody>
      </p:sp>
    </p:spTree>
  </p:cSld>
  <p:clrMapOvr>
    <a:masterClrMapping/>
  </p:clrMapOvr>
  <p:transition advClick="0" advTm="4000"/>
  <p:timing>
    <p:tnLst>
      <p:par>
        <p:cTn id="1" dur="indefinite" restart="never" nodeType="tmRoot"/>
      </p:par>
    </p:tnLst>
  </p:timing>
</p:sld>
</file>

<file path=ppt/theme/theme1.xml><?xml version="1.0" encoding="utf-8"?>
<a:theme xmlns:a="http://schemas.openxmlformats.org/drawingml/2006/main" name="Theme1">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8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8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2918</TotalTime>
  <Words>1957</Words>
  <Application>Microsoft Office PowerPoint</Application>
  <PresentationFormat>On-screen Show (4:3)</PresentationFormat>
  <Paragraphs>225</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Theme1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Cornerstone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Peterson</dc:creator>
  <cp:lastModifiedBy>UAB Employee</cp:lastModifiedBy>
  <cp:revision>498</cp:revision>
  <dcterms:created xsi:type="dcterms:W3CDTF">2010-03-23T17:38:57Z</dcterms:created>
  <dcterms:modified xsi:type="dcterms:W3CDTF">2011-07-11T20:20:36Z</dcterms:modified>
</cp:coreProperties>
</file>