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272" r:id="rId3"/>
    <p:sldId id="258" r:id="rId4"/>
    <p:sldId id="260" r:id="rId5"/>
    <p:sldId id="261" r:id="rId6"/>
    <p:sldId id="273" r:id="rId7"/>
    <p:sldId id="270" r:id="rId8"/>
    <p:sldId id="271" r:id="rId9"/>
    <p:sldId id="266" r:id="rId10"/>
    <p:sldId id="304" r:id="rId11"/>
    <p:sldId id="274" r:id="rId12"/>
    <p:sldId id="275" r:id="rId13"/>
    <p:sldId id="276" r:id="rId14"/>
    <p:sldId id="263" r:id="rId15"/>
    <p:sldId id="264" r:id="rId16"/>
    <p:sldId id="278" r:id="rId17"/>
    <p:sldId id="279" r:id="rId18"/>
    <p:sldId id="265" r:id="rId19"/>
    <p:sldId id="267" r:id="rId20"/>
    <p:sldId id="268" r:id="rId21"/>
    <p:sldId id="282" r:id="rId22"/>
    <p:sldId id="281" r:id="rId23"/>
    <p:sldId id="283" r:id="rId24"/>
    <p:sldId id="285" r:id="rId25"/>
    <p:sldId id="286" r:id="rId26"/>
    <p:sldId id="303" r:id="rId27"/>
    <p:sldId id="287" r:id="rId28"/>
    <p:sldId id="306" r:id="rId29"/>
    <p:sldId id="288" r:id="rId30"/>
    <p:sldId id="289" r:id="rId31"/>
    <p:sldId id="290" r:id="rId32"/>
    <p:sldId id="291" r:id="rId33"/>
    <p:sldId id="269" r:id="rId34"/>
    <p:sldId id="295" r:id="rId35"/>
    <p:sldId id="309" r:id="rId36"/>
    <p:sldId id="292" r:id="rId37"/>
    <p:sldId id="307" r:id="rId38"/>
    <p:sldId id="296" r:id="rId39"/>
    <p:sldId id="301" r:id="rId40"/>
    <p:sldId id="297" r:id="rId41"/>
    <p:sldId id="298" r:id="rId42"/>
    <p:sldId id="302" r:id="rId43"/>
    <p:sldId id="299" r:id="rId44"/>
    <p:sldId id="300" r:id="rId45"/>
    <p:sldId id="308" r:id="rId46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D330"/>
    <a:srgbClr val="00CC00"/>
    <a:srgbClr val="0C7CD2"/>
    <a:srgbClr val="1F7EE7"/>
    <a:srgbClr val="AE1517"/>
    <a:srgbClr val="CC0000"/>
    <a:srgbClr val="758C3A"/>
    <a:srgbClr val="D138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4660"/>
  </p:normalViewPr>
  <p:slideViewPr>
    <p:cSldViewPr>
      <p:cViewPr varScale="1">
        <p:scale>
          <a:sx n="87" d="100"/>
          <a:sy n="87" d="100"/>
        </p:scale>
        <p:origin x="147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4B7FAB5-A825-413E-B328-9AC8AACDC674}" type="datetimeFigureOut">
              <a:rPr lang="en-US"/>
              <a:pPr>
                <a:defRPr/>
              </a:pPr>
              <a:t>2/24/2018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5379785-5891-4342-9512-CA2076ACB5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1276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Nothing constant; different order of instruments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78B4072-3401-4F63-AE50-EB595E5D4D71}" type="slidenum">
              <a:rPr lang="en-US" altLang="en-US" smtClean="0"/>
              <a:pPr/>
              <a:t>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61811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4B5676B-B5AA-4227-8CC4-BE17B366F568}" type="slidenum">
              <a:rPr lang="en-US" altLang="en-US" smtClean="0"/>
              <a:pPr/>
              <a:t>13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595939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4E7A595-5561-4589-ABDE-045258256345}" type="slidenum">
              <a:rPr lang="en-US" altLang="en-US" smtClean="0"/>
              <a:pPr/>
              <a:t>14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479012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50553AC-9E96-4224-8B34-6CF0426919F7}" type="slidenum">
              <a:rPr lang="en-US" altLang="en-US" smtClean="0"/>
              <a:pPr/>
              <a:t>15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2433505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50553AC-9E96-4224-8B34-6CF0426919F7}" type="slidenum">
              <a:rPr lang="en-US" altLang="en-US" smtClean="0"/>
              <a:pPr/>
              <a:t>16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3447502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50553AC-9E96-4224-8B34-6CF0426919F7}" type="slidenum">
              <a:rPr lang="en-US" altLang="en-US" smtClean="0"/>
              <a:pPr/>
              <a:t>17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3374471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5666F6F-B7EC-4EA7-B975-45C22F6DAA37}" type="slidenum">
              <a:rPr lang="en-US" altLang="en-US" smtClean="0"/>
              <a:pPr/>
              <a:t>18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003797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0987874-CFB5-4EDC-8284-A3A4F5074727}" type="slidenum">
              <a:rPr lang="en-US" altLang="en-US" smtClean="0"/>
              <a:pPr/>
              <a:t>19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1856162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382B12-8EE0-439A-90C2-3B36DBF92D4E}" type="slidenum">
              <a:rPr lang="en-US" altLang="en-US" smtClean="0"/>
              <a:pPr/>
              <a:t>20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253805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382B12-8EE0-439A-90C2-3B36DBF92D4E}" type="slidenum">
              <a:rPr lang="en-US" altLang="en-US" smtClean="0"/>
              <a:pPr/>
              <a:t>21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5015885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382B12-8EE0-439A-90C2-3B36DBF92D4E}" type="slidenum">
              <a:rPr lang="en-US" altLang="en-US" smtClean="0"/>
              <a:pPr/>
              <a:t>22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90914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Short list; systems don’t use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D1B6957-7E12-43F0-9D8F-A99A0B5D562C}" type="slidenum">
              <a:rPr lang="en-US" altLang="en-US" smtClean="0"/>
              <a:pPr/>
              <a:t>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7424312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23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1009186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24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1724265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25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8928223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26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822332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27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8183954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28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0761987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29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735585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30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850250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31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42435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32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498732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6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188505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CADAD31-2862-4900-857D-935FC5B11015}" type="slidenum">
              <a:rPr lang="en-US" altLang="en-US" smtClean="0"/>
              <a:pPr/>
              <a:t>33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0767834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34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79909926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 smtClean="0"/>
              <a:t>Levels: creator of what?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35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27579190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 err="1" smtClean="0"/>
              <a:t>FRBRoo</a:t>
            </a:r>
            <a:r>
              <a:rPr lang="en-US" altLang="en-US" dirty="0" smtClean="0"/>
              <a:t>: recording,</a:t>
            </a:r>
            <a:r>
              <a:rPr lang="en-US" altLang="en-US" baseline="0" dirty="0" smtClean="0"/>
              <a:t> performance works</a:t>
            </a:r>
            <a:endParaRPr lang="en-US" altLang="en-US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36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3778609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37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4705219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 smtClean="0"/>
              <a:t>Long list of options; awareness of separate interface;</a:t>
            </a:r>
            <a:r>
              <a:rPr lang="en-US" altLang="en-US" baseline="0" dirty="0" smtClean="0"/>
              <a:t> ease of switching; MLA report</a:t>
            </a:r>
            <a:endParaRPr lang="en-US" altLang="en-US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38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73997033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 smtClean="0"/>
              <a:t>Can’t separate audio and video</a:t>
            </a:r>
            <a:r>
              <a:rPr lang="en-US" altLang="en-US" baseline="0" dirty="0" smtClean="0"/>
              <a:t> </a:t>
            </a:r>
            <a:r>
              <a:rPr lang="en-US" altLang="en-US" baseline="0" smtClean="0"/>
              <a:t>coming from PCI</a:t>
            </a: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39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8799643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40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0999266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 smtClean="0"/>
              <a:t>https://knowledge.exlibrisgroup.com/Primo/Product_Documentation/Back_Office_Guide/100Facets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41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324624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 smtClean="0"/>
              <a:t>https://knowledge.exlibrisgroup.com/Primo/Product_Documentation/Back_Office_Guide/100Facets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42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27827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F64AA5A-48FC-4D77-9474-07BE6CB5AD14}" type="slidenum">
              <a:rPr lang="en-US" altLang="en-US" smtClean="0"/>
              <a:pPr/>
              <a:t>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7562042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43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5422786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44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00421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681E14F-0099-4F78-992E-9A2681511F91}" type="slidenum">
              <a:rPr lang="en-US" altLang="en-US" smtClean="0"/>
              <a:pPr/>
              <a:t>45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25899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401AEBB-6555-482B-A464-C90092533966}" type="slidenum">
              <a:rPr lang="en-US" altLang="en-US" smtClean="0"/>
              <a:pPr/>
              <a:t>8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39705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BB4272D-5A9C-4CF4-8714-D641D4B9C699}" type="slidenum">
              <a:rPr lang="en-US" altLang="en-US" smtClean="0"/>
              <a:pPr/>
              <a:t>9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355547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D1B6957-7E12-43F0-9D8F-A99A0B5D562C}" type="slidenum">
              <a:rPr lang="en-US" altLang="en-US" smtClean="0"/>
              <a:pPr/>
              <a:t>10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011999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4B5676B-B5AA-4227-8CC4-BE17B366F568}" type="slidenum">
              <a:rPr lang="en-US" altLang="en-US" smtClean="0"/>
              <a:pPr/>
              <a:t>11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461870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4B5676B-B5AA-4227-8CC4-BE17B366F568}" type="slidenum">
              <a:rPr lang="en-US" altLang="en-US" smtClean="0"/>
              <a:pPr/>
              <a:t>12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657265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336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96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884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329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2196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692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673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131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0259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758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0074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powerpointstyles.com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1"/>
          <p:cNvSpPr txBox="1">
            <a:spLocks noChangeArrowheads="1"/>
          </p:cNvSpPr>
          <p:nvPr userDrawn="1"/>
        </p:nvSpPr>
        <p:spPr bwMode="auto">
          <a:xfrm>
            <a:off x="3348038" y="6237288"/>
            <a:ext cx="2457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en-US" smtClean="0">
                <a:hlinkClick r:id="rId13"/>
              </a:rPr>
              <a:t>Powerpoint Templates</a:t>
            </a:r>
            <a:endParaRPr lang="fr-FR" altLang="en-US" smtClean="0"/>
          </a:p>
        </p:txBody>
      </p:sp>
      <p:pic>
        <p:nvPicPr>
          <p:cNvPr id="1027" name="Picture 30" descr="gfsdgsd, niofzsh foze zans titre-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ext Box 8"/>
          <p:cNvSpPr txBox="1">
            <a:spLocks noChangeArrowheads="1"/>
          </p:cNvSpPr>
          <p:nvPr userDrawn="1"/>
        </p:nvSpPr>
        <p:spPr bwMode="auto">
          <a:xfrm>
            <a:off x="7962900" y="6375400"/>
            <a:ext cx="1073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en-US" b="1" smtClean="0"/>
              <a:t>Page </a:t>
            </a:r>
            <a:fld id="{A49E63ED-1624-4807-9CC0-65EC77022DE6}" type="slidenum">
              <a:rPr lang="fr-FR" altLang="en-US" b="1" smtClean="0"/>
              <a:pPr eaLnBrk="1" hangingPunct="1">
                <a:defRPr/>
              </a:pPr>
              <a:t>‹#›</a:t>
            </a:fld>
            <a:endParaRPr lang="fr-FR" altLang="en-US" b="1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powerpointstyles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hyperlink" Target="http://www.flaticon.com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reepik.com/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G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G"/><Relationship Id="rId4" Type="http://schemas.openxmlformats.org/officeDocument/2006/relationships/image" Target="../media/image46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siclibraryassoc.org/mpage/mdr_IA" TargetMode="External"/><Relationship Id="rId7" Type="http://schemas.openxmlformats.org/officeDocument/2006/relationships/hyperlink" Target="https://tinyurl.com/ya9a2eoz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tinyurl.com/ybu2vwdx" TargetMode="External"/><Relationship Id="rId5" Type="http://schemas.openxmlformats.org/officeDocument/2006/relationships/hyperlink" Target="https://tinyurl.com/ycxfce7r" TargetMode="External"/><Relationship Id="rId4" Type="http://schemas.openxmlformats.org/officeDocument/2006/relationships/hyperlink" Target="https://tinyurl.com/yajp7sux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alliance-primo-sb.hosted.exlibrisgroup.com/primo_library/libweb/action/search.do?vid=UO_NRWG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7"/>
          <p:cNvSpPr txBox="1">
            <a:spLocks noChangeArrowheads="1"/>
          </p:cNvSpPr>
          <p:nvPr/>
        </p:nvSpPr>
        <p:spPr bwMode="auto">
          <a:xfrm>
            <a:off x="3348038" y="6237288"/>
            <a:ext cx="2457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en-US" dirty="0">
                <a:hlinkClick r:id="rId2"/>
              </a:rPr>
              <a:t>Powerpoint </a:t>
            </a:r>
            <a:r>
              <a:rPr lang="fr-FR" altLang="en-US" dirty="0" err="1">
                <a:hlinkClick r:id="rId2"/>
              </a:rPr>
              <a:t>Templates</a:t>
            </a:r>
            <a:endParaRPr lang="fr-FR" altLang="en-US"/>
          </a:p>
        </p:txBody>
      </p:sp>
      <p:pic>
        <p:nvPicPr>
          <p:cNvPr id="3075" name="Picture 26" descr="Sasdfznvxcvs terzegfdb,tre-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79388" y="765175"/>
            <a:ext cx="8713787" cy="593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4000" b="1" dirty="0" smtClean="0">
                <a:latin typeface="Verdana" panose="020B0604030504040204" pitchFamily="34" charset="0"/>
              </a:rPr>
              <a:t>Using MARC Facets for Music with Primo: Strategies and Challenges</a:t>
            </a:r>
          </a:p>
          <a:p>
            <a:pPr algn="r" eaLnBrk="1" hangingPunct="1"/>
            <a:endParaRPr lang="en-US" altLang="en-US" sz="2200" b="1" i="1" dirty="0" smtClean="0">
              <a:latin typeface="Verdana" panose="020B0604030504040204" pitchFamily="34" charset="0"/>
            </a:endParaRPr>
          </a:p>
          <a:p>
            <a:pPr algn="r" eaLnBrk="1" hangingPunct="1"/>
            <a:r>
              <a:rPr lang="en-US" altLang="en-US" sz="2600" b="1" i="1" dirty="0" smtClean="0">
                <a:latin typeface="Verdana" panose="020B0604030504040204" pitchFamily="34" charset="0"/>
              </a:rPr>
              <a:t>Faceted Subject Access</a:t>
            </a:r>
          </a:p>
          <a:p>
            <a:pPr algn="r" eaLnBrk="1" hangingPunct="1"/>
            <a:r>
              <a:rPr lang="en-US" altLang="en-US" sz="2600" b="1" i="1" dirty="0" smtClean="0">
                <a:latin typeface="Verdana" panose="020B0604030504040204" pitchFamily="34" charset="0"/>
              </a:rPr>
              <a:t>Interest Group</a:t>
            </a:r>
          </a:p>
          <a:p>
            <a:pPr eaLnBrk="1" hangingPunct="1"/>
            <a:endParaRPr lang="en-US" altLang="en-US" sz="2400" b="1" i="1" dirty="0" smtClean="0">
              <a:latin typeface="Verdana" panose="020B0604030504040204" pitchFamily="34" charset="0"/>
            </a:endParaRPr>
          </a:p>
          <a:p>
            <a:pPr eaLnBrk="1" hangingPunct="1"/>
            <a:r>
              <a:rPr lang="en-US" altLang="en-US" sz="2400" b="1" i="1" dirty="0" smtClean="0">
                <a:latin typeface="Verdana" panose="020B0604030504040204" pitchFamily="34" charset="0"/>
              </a:rPr>
              <a:t>ALA Midwinter</a:t>
            </a:r>
          </a:p>
          <a:p>
            <a:pPr eaLnBrk="1" hangingPunct="1"/>
            <a:r>
              <a:rPr lang="en-US" altLang="en-US" sz="2400" b="1" i="1" dirty="0" smtClean="0">
                <a:latin typeface="Verdana" panose="020B0604030504040204" pitchFamily="34" charset="0"/>
              </a:rPr>
              <a:t>February 10, 2018</a:t>
            </a:r>
          </a:p>
          <a:p>
            <a:pPr eaLnBrk="1" hangingPunct="1"/>
            <a:endParaRPr lang="en-US" altLang="en-US" sz="2400" b="1" i="1" dirty="0" smtClean="0">
              <a:latin typeface="Verdana" panose="020B0604030504040204" pitchFamily="34" charset="0"/>
            </a:endParaRPr>
          </a:p>
          <a:p>
            <a:pPr eaLnBrk="1" hangingPunct="1"/>
            <a:r>
              <a:rPr lang="en-US" altLang="en-US" sz="2400" b="1" i="1" dirty="0" smtClean="0">
                <a:latin typeface="Verdana" panose="020B0604030504040204" pitchFamily="34" charset="0"/>
              </a:rPr>
              <a:t>Kelley McGrath</a:t>
            </a:r>
          </a:p>
          <a:p>
            <a:pPr eaLnBrk="1" hangingPunct="1"/>
            <a:r>
              <a:rPr lang="en-US" altLang="en-US" sz="2400" b="1" i="1" dirty="0" smtClean="0">
                <a:latin typeface="Verdana" panose="020B0604030504040204" pitchFamily="34" charset="0"/>
              </a:rPr>
              <a:t>Metadata Management Librarian</a:t>
            </a:r>
          </a:p>
          <a:p>
            <a:pPr eaLnBrk="1" hangingPunct="1"/>
            <a:r>
              <a:rPr lang="en-US" altLang="en-US" sz="2400" b="1" i="1" dirty="0" smtClean="0">
                <a:latin typeface="Verdana" panose="020B0604030504040204" pitchFamily="34" charset="0"/>
              </a:rPr>
              <a:t>University of Oregon</a:t>
            </a:r>
            <a:endParaRPr lang="en-US" altLang="en-US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395288" y="188913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en-US" sz="3200">
                <a:latin typeface="Verdana" panose="020B0604030504040204" pitchFamily="34" charset="0"/>
              </a:rPr>
              <a:t>MARC 048</a:t>
            </a:r>
            <a:endParaRPr lang="fr-FR" altLang="en-US" sz="3200"/>
          </a:p>
        </p:txBody>
      </p:sp>
      <p:sp>
        <p:nvSpPr>
          <p:cNvPr id="8195" name="Text Box 8"/>
          <p:cNvSpPr txBox="1">
            <a:spLocks noChangeArrowheads="1"/>
          </p:cNvSpPr>
          <p:nvPr/>
        </p:nvSpPr>
        <p:spPr bwMode="auto">
          <a:xfrm>
            <a:off x="900113" y="9810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en-US" sz="2400" dirty="0" smtClean="0">
                <a:latin typeface="Verdana" panose="020B0604030504040204" pitchFamily="34" charset="0"/>
              </a:rPr>
              <a:t>N</a:t>
            </a:r>
            <a:r>
              <a:rPr lang="en-US" altLang="en-US" sz="2400" dirty="0" smtClean="0">
                <a:latin typeface="Verdana" panose="020B0604030504040204" pitchFamily="34" charset="0"/>
              </a:rPr>
              <a:t>umber of Musical Instruments or Voices Code</a:t>
            </a:r>
          </a:p>
          <a:p>
            <a:pPr eaLnBrk="1" hangingPunct="1">
              <a:defRPr/>
            </a:pPr>
            <a:endParaRPr lang="en-US" altLang="en-US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defRPr/>
            </a:pPr>
            <a:r>
              <a:rPr lang="en-US" alt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Local implementation of codes maintained by the </a:t>
            </a:r>
            <a:r>
              <a:rPr lang="en-US" sz="2000" dirty="0"/>
              <a:t> International Association of Music Libraries, Archives and Documentation </a:t>
            </a:r>
            <a:r>
              <a:rPr lang="en-US" sz="2000" dirty="0" err="1"/>
              <a:t>Centres</a:t>
            </a:r>
            <a:r>
              <a:rPr lang="en-US" sz="2000" dirty="0"/>
              <a:t> (IAML</a:t>
            </a:r>
            <a:r>
              <a:rPr lang="en-US" sz="2000" dirty="0" smtClean="0"/>
              <a:t>)</a:t>
            </a:r>
            <a:endParaRPr lang="en-US" altLang="en-US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24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24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24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fr-FR" altLang="en-US" sz="2400" dirty="0" smtClean="0">
              <a:latin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0114" y="2852936"/>
            <a:ext cx="7920358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2400" dirty="0" smtClean="0">
                <a:latin typeface="Verdana" panose="020B0604030504040204" pitchFamily="34" charset="0"/>
              </a:rPr>
              <a:t>048 $a 0</a:t>
            </a:r>
            <a:r>
              <a:rPr lang="en-US" sz="2400" dirty="0" smtClean="0"/>
              <a:t>1wsa $a01kpf $x02xx $z </a:t>
            </a:r>
            <a:r>
              <a:rPr lang="en-US" sz="2400" dirty="0" err="1" smtClean="0"/>
              <a:t>sn</a:t>
            </a:r>
            <a:r>
              <a:rPr lang="en-US" sz="2400" dirty="0" smtClean="0"/>
              <a:t> $z </a:t>
            </a:r>
            <a:r>
              <a:rPr lang="en-US" sz="2400" dirty="0" err="1" smtClean="0"/>
              <a:t>chbr</a:t>
            </a:r>
            <a:r>
              <a:rPr lang="en-US" sz="2400" dirty="0" smtClean="0"/>
              <a:t> $2 local</a:t>
            </a:r>
            <a:endParaRPr lang="en-US" altLang="en-US" sz="2400" dirty="0">
              <a:latin typeface="Verdana" panose="020B0604030504040204" pitchFamily="34" charset="0"/>
            </a:endParaRPr>
          </a:p>
          <a:p>
            <a:pPr marL="365760">
              <a:defRPr/>
            </a:pPr>
            <a:endParaRPr lang="en-US" sz="1000" dirty="0" smtClean="0"/>
          </a:p>
          <a:p>
            <a:pPr marL="365760">
              <a:defRPr/>
            </a:pPr>
            <a:r>
              <a:rPr lang="en-US" dirty="0" smtClean="0"/>
              <a:t>[mapped from LCSH: 	</a:t>
            </a:r>
            <a:r>
              <a:rPr lang="en-US" u="sng" dirty="0" smtClean="0"/>
              <a:t>Sonatas </a:t>
            </a:r>
            <a:r>
              <a:rPr lang="en-US" u="sng" dirty="0"/>
              <a:t>(Saxophone and piano</a:t>
            </a:r>
            <a:r>
              <a:rPr lang="en-US" u="sng" dirty="0" smtClean="0"/>
              <a:t>)</a:t>
            </a:r>
          </a:p>
          <a:p>
            <a:pPr marL="2194560" lvl="4">
              <a:defRPr/>
            </a:pPr>
            <a:r>
              <a:rPr lang="en-US" dirty="0" smtClean="0"/>
              <a:t>	sonata for 1 saxophone and 1 piano]</a:t>
            </a:r>
          </a:p>
          <a:p>
            <a:pPr marL="365760">
              <a:defRPr/>
            </a:pPr>
            <a:endParaRPr lang="en-US" sz="1000" dirty="0" smtClean="0"/>
          </a:p>
          <a:p>
            <a:pPr marL="3566160" lvl="7">
              <a:defRPr/>
            </a:pPr>
            <a:r>
              <a:rPr lang="en-US" sz="2000" dirty="0" smtClean="0"/>
              <a:t>$</a:t>
            </a:r>
            <a:r>
              <a:rPr lang="en-US" sz="2000" dirty="0"/>
              <a:t>a Performer or </a:t>
            </a:r>
            <a:r>
              <a:rPr lang="en-US" sz="2000" dirty="0" smtClean="0"/>
              <a:t>ensemble</a:t>
            </a:r>
          </a:p>
          <a:p>
            <a:pPr marL="3566160" lvl="7">
              <a:defRPr/>
            </a:pPr>
            <a:r>
              <a:rPr lang="en-US" sz="2000" dirty="0" smtClean="0"/>
              <a:t>$x Total number of parts</a:t>
            </a:r>
          </a:p>
          <a:p>
            <a:pPr marL="3566160" lvl="7">
              <a:defRPr/>
            </a:pPr>
            <a:r>
              <a:rPr lang="en-US" sz="2000" dirty="0" smtClean="0"/>
              <a:t>$z genre (also IAML code)</a:t>
            </a:r>
          </a:p>
          <a:p>
            <a:pPr marL="3566160" lvl="7">
              <a:defRPr/>
            </a:pPr>
            <a:r>
              <a:rPr lang="en-US" sz="2000" dirty="0" smtClean="0"/>
              <a:t>$z comprehensive marker for scope</a:t>
            </a:r>
            <a:endParaRPr lang="en-US" sz="2000" dirty="0"/>
          </a:p>
          <a:p>
            <a:pPr marL="365760">
              <a:defRPr/>
            </a:pPr>
            <a:endParaRPr lang="en-US" altLang="en-US" sz="1000" dirty="0">
              <a:latin typeface="Verdana" panose="020B0604030504040204" pitchFamily="34" charset="0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2289" y="6299284"/>
            <a:ext cx="6264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IAML codes available at http</a:t>
            </a:r>
            <a:r>
              <a:rPr lang="en-US" sz="1400" dirty="0"/>
              <a:t>://www.urfm.braidense.it/risorse/searchmedium_en.php</a:t>
            </a:r>
          </a:p>
        </p:txBody>
      </p:sp>
    </p:spTree>
    <p:extLst>
      <p:ext uri="{BB962C8B-B14F-4D97-AF65-F5344CB8AC3E}">
        <p14:creationId xmlns:p14="http://schemas.microsoft.com/office/powerpoint/2010/main" val="102351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en-US" sz="3200" dirty="0">
                <a:latin typeface="Verdana" panose="020B0604030504040204" pitchFamily="34" charset="0"/>
              </a:rPr>
              <a:t>Exact instrumentation</a:t>
            </a:r>
            <a:endParaRPr lang="fr-FR" altLang="en-US" sz="3200" dirty="0"/>
          </a:p>
        </p:txBody>
      </p:sp>
      <p:sp>
        <p:nvSpPr>
          <p:cNvPr id="22531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>
              <a:latin typeface="Verdana" panose="020B0604030504040204" pitchFamily="34" charset="0"/>
            </a:endParaRPr>
          </a:p>
          <a:p>
            <a:pPr eaLnBrk="1" hangingPunct="1"/>
            <a:endParaRPr lang="en-US" altLang="en-US" sz="2400">
              <a:latin typeface="Verdana" panose="020B0604030504040204" pitchFamily="34" charset="0"/>
            </a:endParaRPr>
          </a:p>
          <a:p>
            <a:pPr eaLnBrk="1" hangingPunct="1"/>
            <a:endParaRPr lang="fr-FR" altLang="en-US" sz="2400">
              <a:latin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38684"/>
            <a:ext cx="5042508" cy="457854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149080"/>
            <a:ext cx="5876925" cy="199072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419872" y="3382491"/>
            <a:ext cx="1728192" cy="28803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07504" y="5190893"/>
            <a:ext cx="1728192" cy="28803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51520" y="1196975"/>
            <a:ext cx="2664296" cy="28803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Includes instrument</a:t>
            </a:r>
            <a:endParaRPr lang="en-US" altLang="en-US" sz="3200" dirty="0"/>
          </a:p>
        </p:txBody>
      </p:sp>
      <p:sp>
        <p:nvSpPr>
          <p:cNvPr id="22531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>
              <a:latin typeface="Verdana" panose="020B0604030504040204" pitchFamily="34" charset="0"/>
            </a:endParaRPr>
          </a:p>
          <a:p>
            <a:pPr eaLnBrk="1" hangingPunct="1"/>
            <a:endParaRPr lang="en-US" altLang="en-US" sz="2400">
              <a:latin typeface="Verdana" panose="020B0604030504040204" pitchFamily="34" charset="0"/>
            </a:endParaRPr>
          </a:p>
          <a:p>
            <a:pPr eaLnBrk="1" hangingPunct="1"/>
            <a:endParaRPr lang="fr-FR" altLang="en-US" sz="2400">
              <a:latin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931236"/>
            <a:ext cx="5049894" cy="487402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082" y="4224226"/>
            <a:ext cx="5811134" cy="204617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86792" y="1556792"/>
            <a:ext cx="4248720" cy="320458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671392" y="3553224"/>
            <a:ext cx="1728192" cy="28803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07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Exact number of parts</a:t>
            </a:r>
            <a:endParaRPr lang="en-US" altLang="en-US" sz="3200" dirty="0"/>
          </a:p>
        </p:txBody>
      </p:sp>
      <p:sp>
        <p:nvSpPr>
          <p:cNvPr id="22531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>
              <a:latin typeface="Verdana" panose="020B0604030504040204" pitchFamily="34" charset="0"/>
            </a:endParaRPr>
          </a:p>
          <a:p>
            <a:pPr eaLnBrk="1" hangingPunct="1"/>
            <a:endParaRPr lang="en-US" altLang="en-US" sz="2400">
              <a:latin typeface="Verdana" panose="020B0604030504040204" pitchFamily="34" charset="0"/>
            </a:endParaRPr>
          </a:p>
          <a:p>
            <a:pPr eaLnBrk="1" hangingPunct="1"/>
            <a:endParaRPr lang="fr-FR" altLang="en-US" sz="2400">
              <a:latin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924944"/>
            <a:ext cx="6686550" cy="22669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02736"/>
            <a:ext cx="2880320" cy="553021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51520" y="1484784"/>
            <a:ext cx="1872208" cy="36004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20664" y="6056403"/>
            <a:ext cx="1728192" cy="28803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04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en-US" sz="3200">
                <a:latin typeface="Verdana" panose="020B0604030504040204" pitchFamily="34" charset="0"/>
              </a:rPr>
              <a:t>Primo normalization rules</a:t>
            </a:r>
            <a:endParaRPr lang="fr-FR" altLang="en-US" sz="3200"/>
          </a:p>
        </p:txBody>
      </p:sp>
      <p:pic>
        <p:nvPicPr>
          <p:cNvPr id="16387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9638"/>
            <a:ext cx="9144000" cy="416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4675188"/>
            <a:ext cx="2833687" cy="206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2"/>
          <p:cNvSpPr txBox="1">
            <a:spLocks noChangeArrowheads="1"/>
          </p:cNvSpPr>
          <p:nvPr/>
        </p:nvSpPr>
        <p:spPr bwMode="auto">
          <a:xfrm>
            <a:off x="385763" y="5675313"/>
            <a:ext cx="2736850" cy="646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/>
              <a:t>382 $s 1 </a:t>
            </a:r>
            <a:r>
              <a:rPr lang="en-US" altLang="en-US">
                <a:sym typeface="Wingdings" panose="05000000000000000000" pitchFamily="2" charset="2"/>
              </a:rPr>
              <a:t> 1 performer</a:t>
            </a:r>
          </a:p>
          <a:p>
            <a:r>
              <a:rPr lang="en-US" altLang="en-US">
                <a:sym typeface="Wingdings" panose="05000000000000000000" pitchFamily="2" charset="2"/>
              </a:rPr>
              <a:t>382 $s 2   </a:t>
            </a: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en-US" sz="3200">
                <a:latin typeface="Verdana" panose="020B0604030504040204" pitchFamily="34" charset="0"/>
              </a:rPr>
              <a:t>Medium of performance facet</a:t>
            </a:r>
            <a:endParaRPr lang="fr-FR" altLang="en-US" sz="3200"/>
          </a:p>
        </p:txBody>
      </p:sp>
      <p:sp>
        <p:nvSpPr>
          <p:cNvPr id="24579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dirty="0" smtClean="0">
                <a:latin typeface="Verdana" panose="020B0604030504040204" pitchFamily="34" charset="0"/>
              </a:rPr>
              <a:t>382 $a [medium]</a:t>
            </a:r>
          </a:p>
          <a:p>
            <a:pPr eaLnBrk="1" hangingPunct="1"/>
            <a:endParaRPr lang="en-US" altLang="en-US" sz="2400" dirty="0" smtClean="0">
              <a:latin typeface="Verdana" panose="020B0604030504040204" pitchFamily="34" charset="0"/>
            </a:endParaRPr>
          </a:p>
          <a:p>
            <a:pPr eaLnBrk="1" hangingPunct="1"/>
            <a:r>
              <a:rPr lang="en-US" altLang="en-US" sz="2400" dirty="0" smtClean="0">
                <a:latin typeface="Verdana" panose="020B0604030504040204" pitchFamily="34" charset="0"/>
              </a:rPr>
              <a:t>382 $b [soloist]</a:t>
            </a:r>
          </a:p>
          <a:p>
            <a:pPr eaLnBrk="1" hangingPunct="1"/>
            <a:endParaRPr lang="en-US" altLang="en-US" sz="2400" dirty="0" smtClean="0">
              <a:latin typeface="Verdana" panose="020B0604030504040204" pitchFamily="34" charset="0"/>
            </a:endParaRPr>
          </a:p>
          <a:p>
            <a:pPr eaLnBrk="1" hangingPunct="1"/>
            <a:r>
              <a:rPr lang="en-US" altLang="en-US" sz="2400" dirty="0" smtClean="0">
                <a:latin typeface="Verdana" panose="020B0604030504040204" pitchFamily="34" charset="0"/>
              </a:rPr>
              <a:t>382 $b + «  (solo) »</a:t>
            </a:r>
            <a:endParaRPr lang="en-US" altLang="en-US" sz="2400" dirty="0">
              <a:latin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731838"/>
            <a:ext cx="3672408" cy="60393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3501008"/>
            <a:ext cx="3280364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en-US" sz="3200">
                <a:latin typeface="Verdana" panose="020B0604030504040204" pitchFamily="34" charset="0"/>
              </a:rPr>
              <a:t>Medium of performance facet</a:t>
            </a:r>
            <a:endParaRPr lang="fr-FR" altLang="en-US" sz="3200"/>
          </a:p>
        </p:txBody>
      </p:sp>
      <p:sp>
        <p:nvSpPr>
          <p:cNvPr id="24579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fr-FR" altLang="en-US" sz="2400" dirty="0">
              <a:latin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10" y="843541"/>
            <a:ext cx="1962150" cy="12858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4067370"/>
            <a:ext cx="4419600" cy="2514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61" y="3842058"/>
            <a:ext cx="2962275" cy="15144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267" y="1085272"/>
            <a:ext cx="5924550" cy="2514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06542" y="1301812"/>
            <a:ext cx="981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AND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72872" y="4194904"/>
            <a:ext cx="981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OR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788024" y="4293096"/>
            <a:ext cx="28803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779912" y="1340768"/>
            <a:ext cx="28803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229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en-US" sz="3200">
                <a:latin typeface="Verdana" panose="020B0604030504040204" pitchFamily="34" charset="0"/>
              </a:rPr>
              <a:t>Medium of performance facet</a:t>
            </a:r>
            <a:endParaRPr lang="fr-FR" altLang="en-US" sz="3200"/>
          </a:p>
        </p:txBody>
      </p:sp>
      <p:sp>
        <p:nvSpPr>
          <p:cNvPr id="24579" name="Text Box 8"/>
          <p:cNvSpPr txBox="1">
            <a:spLocks noChangeArrowheads="1"/>
          </p:cNvSpPr>
          <p:nvPr/>
        </p:nvSpPr>
        <p:spPr bwMode="auto">
          <a:xfrm>
            <a:off x="-3600450" y="168318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fr-FR" altLang="en-US" sz="2400" dirty="0">
              <a:latin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94" y="806313"/>
            <a:ext cx="2359174" cy="15460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267" y="1085272"/>
            <a:ext cx="5924550" cy="2514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06542" y="1301812"/>
            <a:ext cx="981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AND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3779912" y="1340768"/>
            <a:ext cx="28803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3" y="2871314"/>
            <a:ext cx="5867400" cy="4010025"/>
          </a:xfrm>
          <a:prstGeom prst="rect">
            <a:avLst/>
          </a:prstGeom>
        </p:spPr>
      </p:pic>
      <p:sp>
        <p:nvSpPr>
          <p:cNvPr id="9" name="5-Point Star 8"/>
          <p:cNvSpPr/>
          <p:nvPr/>
        </p:nvSpPr>
        <p:spPr>
          <a:xfrm>
            <a:off x="971600" y="6669360"/>
            <a:ext cx="72008" cy="72008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1763688" y="6525344"/>
            <a:ext cx="72008" cy="72008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51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Total number of performers</a:t>
            </a:r>
            <a:endParaRPr lang="en-US" altLang="en-US" sz="3200" dirty="0"/>
          </a:p>
        </p:txBody>
      </p:sp>
      <p:sp>
        <p:nvSpPr>
          <p:cNvPr id="26627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>
              <a:latin typeface="Verdana" panose="020B0604030504040204" pitchFamily="34" charset="0"/>
            </a:endParaRPr>
          </a:p>
          <a:p>
            <a:pPr eaLnBrk="1" hangingPunct="1"/>
            <a:endParaRPr lang="en-US" altLang="en-US" sz="2400">
              <a:latin typeface="Verdana" panose="020B0604030504040204" pitchFamily="34" charset="0"/>
            </a:endParaRPr>
          </a:p>
          <a:p>
            <a:pPr eaLnBrk="1" hangingPunct="1"/>
            <a:endParaRPr lang="fr-FR" altLang="en-US" sz="2400">
              <a:latin typeface="Verdana" panose="020B0604030504040204" pitchFamily="34" charset="0"/>
            </a:endParaRPr>
          </a:p>
        </p:txBody>
      </p:sp>
      <p:pic>
        <p:nvPicPr>
          <p:cNvPr id="26628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981075"/>
            <a:ext cx="4176713" cy="440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en-US" sz="3200">
                <a:latin typeface="Verdana" panose="020B0604030504040204" pitchFamily="34" charset="0"/>
              </a:rPr>
              <a:t>Number of performers with medium</a:t>
            </a:r>
            <a:endParaRPr lang="fr-FR" altLang="en-US" sz="3200"/>
          </a:p>
        </p:txBody>
      </p:sp>
      <p:sp>
        <p:nvSpPr>
          <p:cNvPr id="28675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>
              <a:latin typeface="Verdana" panose="020B0604030504040204" pitchFamily="34" charset="0"/>
            </a:endParaRPr>
          </a:p>
          <a:p>
            <a:pPr eaLnBrk="1" hangingPunct="1"/>
            <a:endParaRPr lang="en-US" altLang="en-US" sz="2400">
              <a:latin typeface="Verdana" panose="020B0604030504040204" pitchFamily="34" charset="0"/>
            </a:endParaRPr>
          </a:p>
          <a:p>
            <a:pPr eaLnBrk="1" hangingPunct="1"/>
            <a:endParaRPr lang="fr-FR" altLang="en-US" sz="2400">
              <a:latin typeface="Verdana" panose="020B0604030504040204" pitchFamily="34" charset="0"/>
            </a:endParaRPr>
          </a:p>
        </p:txBody>
      </p:sp>
      <p:pic>
        <p:nvPicPr>
          <p:cNvPr id="28676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981075"/>
            <a:ext cx="9018587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7"/>
          <p:cNvSpPr txBox="1">
            <a:spLocks noChangeArrowheads="1"/>
          </p:cNvSpPr>
          <p:nvPr/>
        </p:nvSpPr>
        <p:spPr bwMode="auto">
          <a:xfrm>
            <a:off x="395288" y="188913"/>
            <a:ext cx="8280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 dirty="0" smtClean="0">
                <a:latin typeface="Verdana" panose="020B0604030504040204" pitchFamily="34" charset="0"/>
              </a:rPr>
              <a:t>Why can’t I find saxophone music?</a:t>
            </a:r>
            <a:endParaRPr lang="en-US" altLang="en-US" sz="3200" dirty="0"/>
          </a:p>
        </p:txBody>
      </p:sp>
      <p:sp>
        <p:nvSpPr>
          <p:cNvPr id="6147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704138" cy="431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endParaRPr lang="fr-FR" altLang="en-US" sz="2000" b="1">
              <a:latin typeface="Verdana" panose="020B0604030504040204" pitchFamily="34" charset="0"/>
            </a:endParaRPr>
          </a:p>
        </p:txBody>
      </p:sp>
      <p:pic>
        <p:nvPicPr>
          <p:cNvPr id="6149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713" y="1017588"/>
            <a:ext cx="2713037" cy="295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3789363"/>
            <a:ext cx="241935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628775"/>
            <a:ext cx="1012825" cy="101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1521" y="6581001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https://openclipart.org/detail/188609/angry-coder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en-US" sz="3200">
                <a:latin typeface="Verdana" panose="020B0604030504040204" pitchFamily="34" charset="0"/>
              </a:rPr>
              <a:t>Challenges for collocation</a:t>
            </a:r>
            <a:endParaRPr lang="fr-FR" altLang="en-US" sz="3200"/>
          </a:p>
        </p:txBody>
      </p:sp>
      <p:sp>
        <p:nvSpPr>
          <p:cNvPr id="3072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>
              <a:latin typeface="Verdana" panose="020B0604030504040204" pitchFamily="34" charset="0"/>
            </a:endParaRPr>
          </a:p>
          <a:p>
            <a:pPr eaLnBrk="1" hangingPunct="1"/>
            <a:endParaRPr lang="en-US" altLang="en-US" sz="2400">
              <a:latin typeface="Verdana" panose="020B0604030504040204" pitchFamily="34" charset="0"/>
            </a:endParaRPr>
          </a:p>
          <a:p>
            <a:pPr eaLnBrk="1" hangingPunct="1"/>
            <a:endParaRPr lang="fr-FR" altLang="en-US" sz="2400">
              <a:latin typeface="Verdana" panose="020B0604030504040204" pitchFamily="34" charset="0"/>
            </a:endParaRPr>
          </a:p>
        </p:txBody>
      </p:sp>
      <p:sp>
        <p:nvSpPr>
          <p:cNvPr id="30724" name="TextBox 1"/>
          <p:cNvSpPr txBox="1">
            <a:spLocks noChangeArrowheads="1"/>
          </p:cNvSpPr>
          <p:nvPr/>
        </p:nvSpPr>
        <p:spPr bwMode="auto">
          <a:xfrm>
            <a:off x="222250" y="2320925"/>
            <a:ext cx="4105275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Order matters: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piano (1); violin (2); viola (1); cello (1)</a:t>
            </a:r>
          </a:p>
          <a:p>
            <a:pPr eaLnBrk="1" hangingPunct="1"/>
            <a:r>
              <a:rPr lang="en-US" altLang="en-US"/>
              <a:t>violin (2); viola (1); cello (1); piano (1)</a:t>
            </a:r>
          </a:p>
        </p:txBody>
      </p:sp>
      <p:pic>
        <p:nvPicPr>
          <p:cNvPr id="30725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00088"/>
            <a:ext cx="4484688" cy="571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>
            <a:off x="4211638" y="3068638"/>
            <a:ext cx="360362" cy="194468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484438" y="3556000"/>
            <a:ext cx="2087562" cy="217646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5-Point Star 7"/>
          <p:cNvSpPr/>
          <p:nvPr/>
        </p:nvSpPr>
        <p:spPr>
          <a:xfrm>
            <a:off x="6444208" y="1268760"/>
            <a:ext cx="288032" cy="28803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5868144" y="4221088"/>
            <a:ext cx="288032" cy="28803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Numeric designation of musical work</a:t>
            </a:r>
            <a:endParaRPr lang="en-US" altLang="en-US" sz="3200" dirty="0"/>
          </a:p>
        </p:txBody>
      </p:sp>
      <p:sp>
        <p:nvSpPr>
          <p:cNvPr id="3072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dirty="0" smtClean="0">
                <a:latin typeface="Verdana" panose="020B0604030504040204" pitchFamily="34" charset="0"/>
              </a:rPr>
              <a:t>383</a:t>
            </a:r>
          </a:p>
          <a:p>
            <a:pPr eaLnBrk="1" hangingPunct="1"/>
            <a:r>
              <a:rPr lang="en-US" altLang="en-US" sz="2400" dirty="0" smtClean="0">
                <a:latin typeface="Verdana" panose="020B0604030504040204" pitchFamily="34" charset="0"/>
              </a:rPr>
              <a:t>$a Serial number (repeatable)</a:t>
            </a:r>
          </a:p>
          <a:p>
            <a:pPr eaLnBrk="1" hangingPunct="1"/>
            <a:r>
              <a:rPr lang="en-US" altLang="en-US" sz="2400" dirty="0" smtClean="0">
                <a:latin typeface="Verdana" panose="020B0604030504040204" pitchFamily="34" charset="0"/>
              </a:rPr>
              <a:t>$b Opus number (repeatable)</a:t>
            </a:r>
          </a:p>
          <a:p>
            <a:pPr eaLnBrk="1" hangingPunct="1"/>
            <a:r>
              <a:rPr lang="en-US" altLang="en-US" sz="2400" dirty="0" smtClean="0">
                <a:latin typeface="Verdana" panose="020B0604030504040204" pitchFamily="34" charset="0"/>
              </a:rPr>
              <a:t>$e Publisher associated with opus number (NR)</a:t>
            </a:r>
          </a:p>
          <a:p>
            <a:pPr eaLnBrk="1" hangingPunct="1"/>
            <a:endParaRPr lang="en-US" altLang="en-US" sz="2400" dirty="0">
              <a:latin typeface="Verdana" panose="020B0604030504040204" pitchFamily="34" charset="0"/>
            </a:endParaRPr>
          </a:p>
          <a:p>
            <a:pPr eaLnBrk="1" hangingPunct="1"/>
            <a:r>
              <a:rPr lang="en-US" altLang="en-US" sz="2400" dirty="0" smtClean="0">
                <a:latin typeface="Verdana" panose="020B0604030504040204" pitchFamily="34" charset="0"/>
              </a:rPr>
              <a:t>$c Thematic index number (repeatable)</a:t>
            </a:r>
          </a:p>
          <a:p>
            <a:pPr eaLnBrk="1" hangingPunct="1"/>
            <a:r>
              <a:rPr lang="en-US" altLang="en-US" sz="2400" dirty="0" smtClean="0">
                <a:latin typeface="Verdana" panose="020B0604030504040204" pitchFamily="34" charset="0"/>
              </a:rPr>
              <a:t>$d Thematic index code (NR)</a:t>
            </a:r>
            <a:endParaRPr lang="en-US" altLang="en-US" sz="2400" dirty="0">
              <a:latin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825081"/>
            <a:ext cx="2376264" cy="25469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31316" y="4247875"/>
            <a:ext cx="1690547" cy="8002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op. 21, no. </a:t>
            </a:r>
            <a:r>
              <a:rPr lang="en-US" dirty="0" smtClean="0"/>
              <a:t>3</a:t>
            </a:r>
          </a:p>
          <a:p>
            <a:endParaRPr lang="en-US" sz="1000" dirty="0" smtClean="0"/>
          </a:p>
          <a:p>
            <a:r>
              <a:rPr lang="en-US" dirty="0" smtClean="0"/>
              <a:t>op. 23 op. 87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07904" y="4221088"/>
            <a:ext cx="1224384" cy="13542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op. 21</a:t>
            </a:r>
          </a:p>
          <a:p>
            <a:r>
              <a:rPr lang="en-US" dirty="0"/>
              <a:t>n</a:t>
            </a:r>
            <a:r>
              <a:rPr lang="en-US" dirty="0" smtClean="0"/>
              <a:t>o. 3</a:t>
            </a:r>
          </a:p>
          <a:p>
            <a:endParaRPr lang="en-US" sz="1000" dirty="0" smtClean="0"/>
          </a:p>
          <a:p>
            <a:r>
              <a:rPr lang="en-US" dirty="0"/>
              <a:t>o</a:t>
            </a:r>
            <a:r>
              <a:rPr lang="en-US" dirty="0" smtClean="0"/>
              <a:t>p. 23</a:t>
            </a:r>
          </a:p>
          <a:p>
            <a:r>
              <a:rPr lang="en-US" dirty="0"/>
              <a:t>o</a:t>
            </a:r>
            <a:r>
              <a:rPr lang="en-US" dirty="0" smtClean="0"/>
              <a:t>p.87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Musical key</a:t>
            </a:r>
            <a:endParaRPr lang="en-US" altLang="en-US" sz="3200" dirty="0"/>
          </a:p>
        </p:txBody>
      </p:sp>
      <p:sp>
        <p:nvSpPr>
          <p:cNvPr id="3072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>
              <a:latin typeface="Verdana" panose="020B0604030504040204" pitchFamily="34" charset="0"/>
            </a:endParaRPr>
          </a:p>
          <a:p>
            <a:pPr eaLnBrk="1" hangingPunct="1"/>
            <a:endParaRPr lang="en-US" altLang="en-US" sz="2400">
              <a:latin typeface="Verdana" panose="020B0604030504040204" pitchFamily="34" charset="0"/>
            </a:endParaRPr>
          </a:p>
          <a:p>
            <a:pPr eaLnBrk="1" hangingPunct="1"/>
            <a:endParaRPr lang="fr-FR" altLang="en-US" sz="2400">
              <a:latin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1618647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384 $a key</a:t>
            </a:r>
          </a:p>
        </p:txBody>
      </p:sp>
      <p:pic>
        <p:nvPicPr>
          <p:cNvPr id="6" name="Picture 5" descr="primo musical ke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1880257"/>
            <a:ext cx="3528392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Composers and performers</a:t>
            </a:r>
            <a:endParaRPr lang="en-US" altLang="en-US" sz="3200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400" dirty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fr-FR" altLang="en-US" sz="2400" dirty="0" smtClean="0">
              <a:latin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541837"/>
            <a:ext cx="3076575" cy="31527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216" y="2792389"/>
            <a:ext cx="2828925" cy="3333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1858224"/>
            <a:ext cx="36529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Top results for operas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Composers and performers</a:t>
            </a:r>
            <a:endParaRPr lang="en-US" altLang="en-US" sz="3200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400" dirty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fr-FR" altLang="en-US" sz="2400" dirty="0" smtClean="0">
              <a:latin typeface="Verdana" panose="020B060403050404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442348"/>
              </p:ext>
            </p:extLst>
          </p:nvPr>
        </p:nvGraphicFramePr>
        <p:xfrm>
          <a:off x="1187624" y="1340768"/>
          <a:ext cx="6768752" cy="1351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3177">
                  <a:extLst>
                    <a:ext uri="{9D8B030D-6E8A-4147-A177-3AD203B41FA5}">
                      <a16:colId xmlns:a16="http://schemas.microsoft.com/office/drawing/2014/main" xmlns="" val="3240685382"/>
                    </a:ext>
                  </a:extLst>
                </a:gridCol>
                <a:gridCol w="4425575">
                  <a:extLst>
                    <a:ext uri="{9D8B030D-6E8A-4147-A177-3AD203B41FA5}">
                      <a16:colId xmlns:a16="http://schemas.microsoft.com/office/drawing/2014/main" xmlns="" val="3627976787"/>
                    </a:ext>
                  </a:extLst>
                </a:gridCol>
              </a:tblGrid>
              <a:tr h="450578">
                <a:tc gridSpan="2"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Any record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91154134"/>
                  </a:ext>
                </a:extLst>
              </a:tr>
              <a:tr h="45057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100/700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$e = composer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10228282"/>
                  </a:ext>
                </a:extLst>
              </a:tr>
              <a:tr h="45057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100/700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$4 = </a:t>
                      </a:r>
                      <a:r>
                        <a:rPr lang="en-US" altLang="en-US" sz="2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cmp</a:t>
                      </a:r>
                      <a:endParaRPr lang="en-US" altLang="en-US" sz="2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3594567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790701"/>
              </p:ext>
            </p:extLst>
          </p:nvPr>
        </p:nvGraphicFramePr>
        <p:xfrm>
          <a:off x="1178108" y="3025441"/>
          <a:ext cx="6768752" cy="1351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3990">
                  <a:extLst>
                    <a:ext uri="{9D8B030D-6E8A-4147-A177-3AD203B41FA5}">
                      <a16:colId xmlns:a16="http://schemas.microsoft.com/office/drawing/2014/main" xmlns="" val="3240685382"/>
                    </a:ext>
                  </a:extLst>
                </a:gridCol>
                <a:gridCol w="3924762">
                  <a:extLst>
                    <a:ext uri="{9D8B030D-6E8A-4147-A177-3AD203B41FA5}">
                      <a16:colId xmlns:a16="http://schemas.microsoft.com/office/drawing/2014/main" xmlns="" val="3627976787"/>
                    </a:ext>
                  </a:extLst>
                </a:gridCol>
              </a:tblGrid>
              <a:tr h="450578">
                <a:tc gridSpan="2">
                  <a:txBody>
                    <a:bodyPr/>
                    <a:lstStyle/>
                    <a:p>
                      <a:pPr eaLnBrk="1" hangingPunct="1">
                        <a:defRPr/>
                      </a:pPr>
                      <a:r>
                        <a:rPr lang="en-US" alt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Record format = score (</a:t>
                      </a:r>
                      <a:r>
                        <a:rPr lang="en-US" altLang="en-US" sz="2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ldr</a:t>
                      </a:r>
                      <a:r>
                        <a:rPr lang="en-US" alt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/06 = c or </a:t>
                      </a:r>
                      <a:r>
                        <a:rPr lang="en-US" altLang="en-US" sz="2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ldr</a:t>
                      </a:r>
                      <a:r>
                        <a:rPr lang="en-US" alt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/06 = d)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91154134"/>
                  </a:ext>
                </a:extLst>
              </a:tr>
              <a:tr h="45057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10228282"/>
                  </a:ext>
                </a:extLst>
              </a:tr>
              <a:tr h="450578">
                <a:tc>
                  <a:txBody>
                    <a:bodyPr/>
                    <a:lstStyle/>
                    <a:p>
                      <a:r>
                        <a:rPr lang="en-US" alt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700 2</a:t>
                      </a:r>
                      <a:r>
                        <a:rPr lang="en-US" altLang="en-US" sz="200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</a:t>
                      </a:r>
                      <a:r>
                        <a:rPr lang="en-US" alt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indicator 2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$t (title) exists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3594567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746194"/>
              </p:ext>
            </p:extLst>
          </p:nvPr>
        </p:nvGraphicFramePr>
        <p:xfrm>
          <a:off x="1187624" y="4603098"/>
          <a:ext cx="6768752" cy="13558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2292">
                  <a:extLst>
                    <a:ext uri="{9D8B030D-6E8A-4147-A177-3AD203B41FA5}">
                      <a16:colId xmlns:a16="http://schemas.microsoft.com/office/drawing/2014/main" xmlns="" val="3240685382"/>
                    </a:ext>
                  </a:extLst>
                </a:gridCol>
                <a:gridCol w="3856460">
                  <a:extLst>
                    <a:ext uri="{9D8B030D-6E8A-4147-A177-3AD203B41FA5}">
                      <a16:colId xmlns:a16="http://schemas.microsoft.com/office/drawing/2014/main" xmlns="" val="3627976787"/>
                    </a:ext>
                  </a:extLst>
                </a:gridCol>
              </a:tblGrid>
              <a:tr h="454730">
                <a:tc gridSpan="2">
                  <a:txBody>
                    <a:bodyPr/>
                    <a:lstStyle/>
                    <a:p>
                      <a:pPr eaLnBrk="1" hangingPunct="1">
                        <a:defRPr/>
                      </a:pPr>
                      <a:r>
                        <a:rPr lang="en-US" alt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Record format = musical sound recording (</a:t>
                      </a:r>
                      <a:r>
                        <a:rPr lang="en-US" altLang="en-US" sz="2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ldr</a:t>
                      </a:r>
                      <a:r>
                        <a:rPr lang="en-US" alt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/06 =</a:t>
                      </a:r>
                      <a:r>
                        <a:rPr lang="en-US" altLang="en-US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j</a:t>
                      </a:r>
                      <a:r>
                        <a:rPr lang="en-US" alt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91154134"/>
                  </a:ext>
                </a:extLst>
              </a:tr>
              <a:tr h="45057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240 (uniform title) exists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10228282"/>
                  </a:ext>
                </a:extLst>
              </a:tr>
              <a:tr h="450578">
                <a:tc>
                  <a:txBody>
                    <a:bodyPr/>
                    <a:lstStyle/>
                    <a:p>
                      <a:r>
                        <a:rPr lang="en-US" alt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700 2</a:t>
                      </a:r>
                      <a:r>
                        <a:rPr lang="en-US" altLang="en-US" sz="200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</a:t>
                      </a:r>
                      <a:r>
                        <a:rPr lang="en-US" alt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indicator 2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$t (title) exists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359456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054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Genre and form</a:t>
            </a:r>
            <a:endParaRPr lang="en-US" altLang="en-US" sz="3200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828675" y="115125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32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24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fr-FR" altLang="en-US" sz="2400" dirty="0" smtClean="0">
              <a:latin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943100"/>
            <a:ext cx="2400300" cy="49149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019" y="1971684"/>
            <a:ext cx="2114550" cy="49339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396" y="4800791"/>
            <a:ext cx="2252184" cy="335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00" y="1004945"/>
            <a:ext cx="561662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Library of Congress Genre-Form Terms (LCGFT)</a:t>
            </a:r>
          </a:p>
          <a:p>
            <a:r>
              <a:rPr lang="en-US" dirty="0" smtClean="0"/>
              <a:t>FAST headings</a:t>
            </a:r>
          </a:p>
          <a:p>
            <a:r>
              <a:rPr lang="en-US" dirty="0" smtClean="0"/>
              <a:t>LCSH 600, 61, 611, 650, 651 $v form subdivisions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74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Audience and creator demographics</a:t>
            </a:r>
            <a:endParaRPr lang="en-US" altLang="en-US" sz="3200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3000" dirty="0" smtClean="0">
                <a:latin typeface="Verdana" panose="020B0604030504040204" pitchFamily="34" charset="0"/>
              </a:rPr>
              <a:t>Library of Congress Demographic Group Terms (LCDGT)</a:t>
            </a:r>
          </a:p>
          <a:p>
            <a:pPr eaLnBrk="1" hangingPunct="1">
              <a:defRPr/>
            </a:pPr>
            <a:endParaRPr lang="en-US" altLang="en-US" sz="2500" dirty="0">
              <a:latin typeface="Verdana" panose="020B0604030504040204" pitchFamily="34" charset="0"/>
            </a:endParaRPr>
          </a:p>
          <a:p>
            <a:pPr marL="283464" indent="-283464" eaLnBrk="1" hangingPunct="1">
              <a:defRPr/>
            </a:pPr>
            <a:endParaRPr lang="en-US" altLang="en-US" sz="32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24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fr-FR" altLang="en-US" sz="2400" dirty="0" smtClean="0">
              <a:latin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121" y="2529681"/>
            <a:ext cx="2009775" cy="2590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336" y="1857375"/>
            <a:ext cx="2019300" cy="50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07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Some general challenges for facets in</a:t>
            </a:r>
          </a:p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library catalogs</a:t>
            </a:r>
            <a:endParaRPr lang="en-US" altLang="en-US" sz="3200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32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r>
              <a:rPr lang="en-US" altLang="en-US" sz="3200" dirty="0" smtClean="0">
                <a:latin typeface="Verdana" panose="020B0604030504040204" pitchFamily="34" charset="0"/>
              </a:rPr>
              <a:t>Chicken or the egg?</a:t>
            </a:r>
          </a:p>
          <a:p>
            <a:pPr eaLnBrk="1" hangingPunct="1">
              <a:defRPr/>
            </a:pPr>
            <a:endParaRPr lang="en-US" altLang="en-US" sz="24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1600" dirty="0">
              <a:latin typeface="Verdana" panose="020B0604030504040204" pitchFamily="34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800" dirty="0" smtClean="0">
                <a:latin typeface="Verdana" panose="020B0604030504040204" pitchFamily="34" charset="0"/>
              </a:rPr>
              <a:t>Incomplete recall and user expectations</a:t>
            </a:r>
          </a:p>
          <a:p>
            <a:pPr eaLnBrk="1" hangingPunct="1">
              <a:defRPr/>
            </a:pPr>
            <a:endParaRPr lang="en-US" altLang="en-US" sz="2400" dirty="0" smtClean="0">
              <a:latin typeface="Verdana" panose="020B0604030504040204" pitchFamily="34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800" dirty="0" smtClean="0">
                <a:latin typeface="Verdana" panose="020B0604030504040204" pitchFamily="34" charset="0"/>
              </a:rPr>
              <a:t>Retrospective conversion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004048" y="4869160"/>
            <a:ext cx="32403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en-US" dirty="0">
                <a:latin typeface="Verdana" panose="020B0604030504040204" pitchFamily="34" charset="0"/>
              </a:rPr>
              <a:t>“I got tired of cataloging for my grandchildren</a:t>
            </a:r>
            <a:r>
              <a:rPr lang="en-US" altLang="en-US" dirty="0" smtClean="0">
                <a:latin typeface="Verdana" panose="020B0604030504040204" pitchFamily="34" charset="0"/>
              </a:rPr>
              <a:t>.”</a:t>
            </a:r>
            <a:endParaRPr lang="en-US" altLang="en-US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82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Syndetic structure</a:t>
            </a:r>
            <a:endParaRPr lang="en-US" altLang="en-US" sz="3200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8135813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3000" dirty="0" smtClean="0">
                <a:latin typeface="Verdana" panose="020B0604030504040204" pitchFamily="34" charset="0"/>
              </a:rPr>
              <a:t>LC’s new vocabularies </a:t>
            </a:r>
          </a:p>
          <a:p>
            <a:pPr marL="108585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400" dirty="0" smtClean="0">
                <a:latin typeface="Verdana" panose="020B0604030504040204" pitchFamily="34" charset="0"/>
              </a:rPr>
              <a:t>carry over principle of specificity from LCSH</a:t>
            </a:r>
          </a:p>
          <a:p>
            <a:pPr marL="108585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400" dirty="0" smtClean="0">
                <a:latin typeface="Verdana" panose="020B0604030504040204" pitchFamily="34" charset="0"/>
              </a:rPr>
              <a:t>Have more coherent hierarchies</a:t>
            </a:r>
          </a:p>
          <a:p>
            <a:pPr marL="1085850" lvl="1" indent="-342900" eaLnBrk="1" hangingPunct="1">
              <a:buFont typeface="Arial" panose="020B0604020202020204" pitchFamily="34" charset="0"/>
              <a:buChar char="•"/>
              <a:defRPr/>
            </a:pPr>
            <a:endParaRPr lang="en-US" altLang="en-US" sz="2400" dirty="0">
              <a:latin typeface="Verdana" panose="020B0604030504040204" pitchFamily="34" charset="0"/>
            </a:endParaRPr>
          </a:p>
          <a:p>
            <a:pPr marL="1085850" lvl="1" indent="-342900" eaLnBrk="1" hangingPunct="1">
              <a:buFont typeface="Arial" panose="020B0604020202020204" pitchFamily="34" charset="0"/>
              <a:buChar char="•"/>
              <a:defRPr/>
            </a:pPr>
            <a:endParaRPr lang="en-US" altLang="en-US" sz="2400" dirty="0" smtClean="0">
              <a:latin typeface="Verdana" panose="020B0604030504040204" pitchFamily="34" charset="0"/>
            </a:endParaRPr>
          </a:p>
          <a:p>
            <a:pPr marL="1085850" lvl="1" indent="-342900" eaLnBrk="1" hangingPunct="1">
              <a:buFont typeface="Arial" panose="020B0604020202020204" pitchFamily="34" charset="0"/>
              <a:buChar char="•"/>
              <a:defRPr/>
            </a:pPr>
            <a:endParaRPr lang="en-US" altLang="en-US" sz="2400" dirty="0">
              <a:latin typeface="Verdana" panose="020B0604030504040204" pitchFamily="34" charset="0"/>
            </a:endParaRPr>
          </a:p>
          <a:p>
            <a:pPr marL="1943100" lvl="3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400" dirty="0" smtClean="0">
                <a:latin typeface="Verdana" panose="020B0604030504040204" pitchFamily="34" charset="0"/>
              </a:rPr>
              <a:t>Combine broad and narrow terms</a:t>
            </a:r>
          </a:p>
          <a:p>
            <a:pPr marL="1943100" lvl="3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400" dirty="0" smtClean="0">
                <a:latin typeface="Verdana" panose="020B0604030504040204" pitchFamily="34" charset="0"/>
              </a:rPr>
              <a:t>Systems don’t utilize syndetic structure</a:t>
            </a:r>
          </a:p>
          <a:p>
            <a:pPr marL="3314700" lvl="6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400" dirty="0" smtClean="0">
                <a:latin typeface="Verdana" panose="020B0604030504040204" pitchFamily="34" charset="0"/>
              </a:rPr>
              <a:t>Broad terms can be useful for recall in combinations</a:t>
            </a:r>
          </a:p>
          <a:p>
            <a:pPr eaLnBrk="1" hangingPunct="1">
              <a:defRPr/>
            </a:pPr>
            <a:endParaRPr lang="en-US" altLang="en-US" sz="2800" dirty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2400" dirty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3200" dirty="0" smtClean="0">
              <a:latin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97768" y="3027949"/>
            <a:ext cx="165593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1" hangingPunct="1">
              <a:defRPr/>
            </a:pPr>
            <a:r>
              <a:rPr lang="en-US" altLang="en-US" dirty="0">
                <a:latin typeface="Verdana" panose="020B0604030504040204" pitchFamily="34" charset="0"/>
              </a:rPr>
              <a:t>Oregonians</a:t>
            </a:r>
          </a:p>
          <a:p>
            <a:pPr eaLnBrk="1" hangingPunct="1">
              <a:defRPr/>
            </a:pPr>
            <a:r>
              <a:rPr lang="en-US" altLang="en-US" dirty="0" smtClean="0">
                <a:latin typeface="Verdana" panose="020B0604030504040204" pitchFamily="34" charset="0"/>
              </a:rPr>
              <a:t>Americans</a:t>
            </a:r>
            <a:endParaRPr lang="en-US" altLang="en-US" dirty="0">
              <a:latin typeface="Verdan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1524" y="3027949"/>
            <a:ext cx="25202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1" hangingPunct="1">
              <a:defRPr/>
            </a:pPr>
            <a:r>
              <a:rPr lang="en-US" altLang="en-US" dirty="0" smtClean="0">
                <a:latin typeface="Verdana" panose="020B0604030504040204" pitchFamily="34" charset="0"/>
              </a:rPr>
              <a:t>alto saxophone</a:t>
            </a:r>
            <a:endParaRPr lang="en-US" altLang="en-US" dirty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r>
              <a:rPr lang="en-US" altLang="en-US" dirty="0">
                <a:latin typeface="Verdana" panose="020B0604030504040204" pitchFamily="34" charset="0"/>
              </a:rPr>
              <a:t>s</a:t>
            </a:r>
            <a:r>
              <a:rPr lang="en-US" altLang="en-US" dirty="0" smtClean="0">
                <a:latin typeface="Verdana" panose="020B0604030504040204" pitchFamily="34" charset="0"/>
              </a:rPr>
              <a:t>axophone</a:t>
            </a:r>
            <a:endParaRPr lang="en-US" altLang="en-US" dirty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r>
              <a:rPr lang="en-US" altLang="en-US" dirty="0" smtClean="0">
                <a:latin typeface="Verdana" panose="020B0604030504040204" pitchFamily="34" charset="0"/>
              </a:rPr>
              <a:t>wind instruments</a:t>
            </a:r>
            <a:endParaRPr lang="en-US" altLang="en-US" dirty="0">
              <a:latin typeface="Verdan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3021069"/>
            <a:ext cx="280831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1" hangingPunct="1">
              <a:defRPr/>
            </a:pPr>
            <a:r>
              <a:rPr lang="en-US" altLang="en-US" dirty="0">
                <a:latin typeface="Verdana" panose="020B0604030504040204" pitchFamily="34" charset="0"/>
              </a:rPr>
              <a:t>tabla</a:t>
            </a:r>
          </a:p>
          <a:p>
            <a:pPr eaLnBrk="1" hangingPunct="1">
              <a:defRPr/>
            </a:pPr>
            <a:r>
              <a:rPr lang="en-US" altLang="en-US" dirty="0">
                <a:latin typeface="Verdana" panose="020B0604030504040204" pitchFamily="34" charset="0"/>
              </a:rPr>
              <a:t>d</a:t>
            </a:r>
            <a:r>
              <a:rPr lang="en-US" altLang="en-US" dirty="0" smtClean="0">
                <a:latin typeface="Verdana" panose="020B0604030504040204" pitchFamily="34" charset="0"/>
              </a:rPr>
              <a:t>rum</a:t>
            </a:r>
          </a:p>
          <a:p>
            <a:pPr eaLnBrk="1" hangingPunct="1">
              <a:defRPr/>
            </a:pPr>
            <a:r>
              <a:rPr lang="en-US" altLang="en-US" dirty="0" smtClean="0">
                <a:latin typeface="Verdana" panose="020B0604030504040204" pitchFamily="34" charset="0"/>
              </a:rPr>
              <a:t>percussion instrument</a:t>
            </a:r>
            <a:endParaRPr lang="en-US" altLang="en-US" dirty="0">
              <a:latin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2392" y="4409536"/>
            <a:ext cx="21373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1" hangingPunct="1">
              <a:defRPr/>
            </a:pPr>
            <a:r>
              <a:rPr lang="en-US" altLang="en-US" dirty="0">
                <a:latin typeface="Verdana" panose="020B0604030504040204" pitchFamily="34" charset="0"/>
              </a:rPr>
              <a:t>Indians (India</a:t>
            </a:r>
            <a:r>
              <a:rPr lang="en-US" altLang="en-US" dirty="0" smtClean="0">
                <a:latin typeface="Verdana" panose="020B0604030504040204" pitchFamily="34" charset="0"/>
              </a:rPr>
              <a:t>)</a:t>
            </a:r>
          </a:p>
          <a:p>
            <a:pPr eaLnBrk="1" hangingPunct="1">
              <a:defRPr/>
            </a:pPr>
            <a:r>
              <a:rPr lang="en-US" altLang="en-US" dirty="0" smtClean="0">
                <a:latin typeface="Verdana" panose="020B0604030504040204" pitchFamily="34" charset="0"/>
              </a:rPr>
              <a:t>South Asians</a:t>
            </a:r>
            <a:endParaRPr lang="en-US" altLang="en-US" dirty="0">
              <a:latin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2392" y="5495828"/>
            <a:ext cx="192133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eaLnBrk="1" hangingPunct="1">
              <a:defRPr/>
            </a:pPr>
            <a:r>
              <a:rPr lang="en-US" altLang="en-US" dirty="0" smtClean="0">
                <a:latin typeface="Verdana" panose="020B0604030504040204" pitchFamily="34" charset="0"/>
              </a:rPr>
              <a:t>1960-1969</a:t>
            </a:r>
          </a:p>
          <a:p>
            <a:pPr eaLnBrk="1" hangingPunct="1">
              <a:defRPr/>
            </a:pPr>
            <a:r>
              <a:rPr lang="en-US" altLang="en-US" dirty="0">
                <a:latin typeface="Verdana" panose="020B0604030504040204" pitchFamily="34" charset="0"/>
              </a:rPr>
              <a:t>20th </a:t>
            </a:r>
            <a:r>
              <a:rPr lang="en-US" altLang="en-US" dirty="0" smtClean="0">
                <a:latin typeface="Verdana" panose="020B0604030504040204" pitchFamily="34" charset="0"/>
              </a:rPr>
              <a:t>century</a:t>
            </a:r>
            <a:endParaRPr lang="en-US" altLang="en-US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33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Authority record or bib record?</a:t>
            </a:r>
            <a:endParaRPr lang="en-US" altLang="en-US" sz="3200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3600" dirty="0" smtClean="0">
                <a:latin typeface="Verdana" panose="020B0604030504040204" pitchFamily="34" charset="0"/>
              </a:rPr>
              <a:t>Efficiency</a:t>
            </a:r>
          </a:p>
          <a:p>
            <a:pPr eaLnBrk="1" hangingPunct="1">
              <a:defRPr/>
            </a:pPr>
            <a:endParaRPr lang="en-US" altLang="en-US" sz="20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r>
              <a:rPr lang="en-US" altLang="en-US" sz="3200" dirty="0" smtClean="0">
                <a:latin typeface="Verdana" panose="020B0604030504040204" pitchFamily="34" charset="0"/>
              </a:rPr>
              <a:t>Authorities:</a:t>
            </a:r>
          </a:p>
          <a:p>
            <a:pPr eaLnBrk="1" hangingPunct="1">
              <a:defRPr/>
            </a:pPr>
            <a:endParaRPr lang="en-US" altLang="en-US" sz="1000" dirty="0" smtClean="0">
              <a:latin typeface="Verdana" panose="020B0604030504040204" pitchFamily="34" charset="0"/>
            </a:endParaRPr>
          </a:p>
          <a:p>
            <a:pPr marL="1314450" lvl="1" indent="-5715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800" dirty="0" smtClean="0">
                <a:latin typeface="Verdana" panose="020B0604030504040204" pitchFamily="34" charset="0"/>
              </a:rPr>
              <a:t>Not necessary to repeat work</a:t>
            </a:r>
          </a:p>
          <a:p>
            <a:pPr marL="1314450" lvl="1" indent="-5715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800" dirty="0" smtClean="0">
                <a:latin typeface="Verdana" panose="020B0604030504040204" pitchFamily="34" charset="0"/>
              </a:rPr>
              <a:t>More eyes </a:t>
            </a:r>
            <a:r>
              <a:rPr lang="en-US" altLang="en-US" sz="2800" dirty="0" smtClean="0">
                <a:latin typeface="Verdana" panose="020B0604030504040204" pitchFamily="34" charset="0"/>
                <a:sym typeface="Wingdings" panose="05000000000000000000" pitchFamily="2" charset="2"/>
              </a:rPr>
              <a:t> better accuracy</a:t>
            </a:r>
          </a:p>
          <a:p>
            <a:pPr marL="1314450" lvl="1" indent="-5715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800" dirty="0" smtClean="0">
                <a:latin typeface="Verdana" panose="020B0604030504040204" pitchFamily="34" charset="0"/>
                <a:sym typeface="Wingdings" panose="05000000000000000000" pitchFamily="2" charset="2"/>
              </a:rPr>
              <a:t>More consistent results</a:t>
            </a:r>
            <a:endParaRPr lang="en-US" altLang="en-US" sz="28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24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fr-FR" altLang="en-US" sz="2400" dirty="0" smtClean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06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7"/>
          <p:cNvSpPr txBox="1">
            <a:spLocks noChangeArrowheads="1"/>
          </p:cNvSpPr>
          <p:nvPr/>
        </p:nvSpPr>
        <p:spPr bwMode="auto">
          <a:xfrm>
            <a:off x="395288" y="188913"/>
            <a:ext cx="8280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b="1" dirty="0" smtClean="0">
                <a:latin typeface="Verdana" panose="020B0604030504040204" pitchFamily="34" charset="0"/>
              </a:rPr>
              <a:t>Why don’t you buy any sax music?</a:t>
            </a:r>
            <a:endParaRPr lang="en-US" altLang="en-US" sz="3200" dirty="0"/>
          </a:p>
        </p:txBody>
      </p:sp>
      <p:sp>
        <p:nvSpPr>
          <p:cNvPr id="7171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704138" cy="431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endParaRPr lang="fr-FR" altLang="en-US" sz="2000" b="1">
              <a:latin typeface="Verdana" panose="020B0604030504040204" pitchFamily="34" charset="0"/>
            </a:endParaRPr>
          </a:p>
        </p:txBody>
      </p:sp>
      <p:pic>
        <p:nvPicPr>
          <p:cNvPr id="717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744663"/>
            <a:ext cx="2836863" cy="283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97300"/>
            <a:ext cx="2909888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713" y="1017588"/>
            <a:ext cx="2713037" cy="295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288" y="1765300"/>
            <a:ext cx="14732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92080" y="6064251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Icons </a:t>
            </a:r>
            <a:r>
              <a:rPr lang="en-US" sz="1200" dirty="0"/>
              <a:t>made by </a:t>
            </a:r>
            <a:r>
              <a:rPr lang="en-US" sz="1200" dirty="0" err="1">
                <a:hlinkClick r:id="rId6" tooltip="Freepik"/>
              </a:rPr>
              <a:t>Freepik</a:t>
            </a:r>
            <a:r>
              <a:rPr lang="en-US" sz="1200" dirty="0"/>
              <a:t> from </a:t>
            </a:r>
            <a:r>
              <a:rPr lang="en-US" sz="1200" dirty="0">
                <a:hlinkClick r:id="rId7" tooltip="Flaticon"/>
              </a:rPr>
              <a:t>www.flaticon.com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Authority record or bib record?</a:t>
            </a:r>
            <a:endParaRPr lang="en-US" altLang="en-US" sz="3200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3600" dirty="0" smtClean="0">
                <a:latin typeface="Verdana" panose="020B0604030504040204" pitchFamily="34" charset="0"/>
              </a:rPr>
              <a:t>Ease of implementation in current environment</a:t>
            </a:r>
          </a:p>
          <a:p>
            <a:pPr eaLnBrk="1" hangingPunct="1">
              <a:defRPr/>
            </a:pPr>
            <a:endParaRPr lang="en-US" altLang="en-US" sz="20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r>
              <a:rPr lang="en-US" altLang="en-US" sz="3200" dirty="0" smtClean="0">
                <a:latin typeface="Verdana" panose="020B0604030504040204" pitchFamily="34" charset="0"/>
              </a:rPr>
              <a:t>Bibliographic:</a:t>
            </a:r>
            <a:endParaRPr lang="en-US" altLang="en-US" sz="3200" dirty="0">
              <a:latin typeface="Verdana" panose="020B0604030504040204" pitchFamily="34" charset="0"/>
            </a:endParaRPr>
          </a:p>
          <a:p>
            <a:pPr marL="1600200" lvl="2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800" dirty="0" smtClean="0">
                <a:latin typeface="Verdana" panose="020B0604030504040204" pitchFamily="34" charset="0"/>
              </a:rPr>
              <a:t>Larger number of potential contributors</a:t>
            </a:r>
          </a:p>
          <a:p>
            <a:pPr marL="1600200" lvl="2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800" dirty="0" smtClean="0">
                <a:latin typeface="Verdana" panose="020B0604030504040204" pitchFamily="34" charset="0"/>
              </a:rPr>
              <a:t>Systems aren’t designed to use info from authorities</a:t>
            </a:r>
          </a:p>
          <a:p>
            <a:pPr eaLnBrk="1" hangingPunct="1">
              <a:defRPr/>
            </a:pPr>
            <a:endParaRPr lang="en-US" altLang="en-US" sz="24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fr-FR" altLang="en-US" sz="2400" dirty="0" smtClean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0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Authority record or bib record?</a:t>
            </a:r>
            <a:endParaRPr lang="en-US" altLang="en-US" sz="3200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3600" dirty="0" smtClean="0">
                <a:latin typeface="Verdana" panose="020B0604030504040204" pitchFamily="34" charset="0"/>
              </a:rPr>
              <a:t>Time-bound relationships</a:t>
            </a:r>
          </a:p>
          <a:p>
            <a:pPr eaLnBrk="1" hangingPunct="1">
              <a:defRPr/>
            </a:pPr>
            <a:endParaRPr lang="en-US" altLang="en-US" sz="20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r>
              <a:rPr lang="en-US" altLang="en-US" sz="2800" dirty="0" smtClean="0">
                <a:latin typeface="Verdana" panose="020B0604030504040204" pitchFamily="34" charset="0"/>
              </a:rPr>
              <a:t>Bib (or work entity)</a:t>
            </a:r>
            <a:endParaRPr lang="en-US" altLang="en-US" sz="2800" dirty="0">
              <a:latin typeface="Verdana" panose="020B0604030504040204" pitchFamily="34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800" dirty="0" smtClean="0">
                <a:latin typeface="Verdana" panose="020B0604030504040204" pitchFamily="34" charset="0"/>
              </a:rPr>
              <a:t>Mozart as child composer </a:t>
            </a:r>
          </a:p>
          <a:p>
            <a:pPr lvl="1" eaLnBrk="1" hangingPunct="1">
              <a:defRPr/>
            </a:pPr>
            <a:r>
              <a:rPr lang="en-US" altLang="en-US" sz="2800" dirty="0" smtClean="0">
                <a:latin typeface="Verdana" panose="020B0604030504040204" pitchFamily="34" charset="0"/>
              </a:rPr>
              <a:t>(or explicit date range in authority?)</a:t>
            </a:r>
          </a:p>
          <a:p>
            <a:pPr eaLnBrk="1" hangingPunct="1">
              <a:defRPr/>
            </a:pPr>
            <a:endParaRPr lang="en-US" altLang="en-US" sz="1500" dirty="0">
              <a:latin typeface="Verdana" panose="020B0604030504040204" pitchFamily="34" charset="0"/>
            </a:endParaRPr>
          </a:p>
          <a:p>
            <a:pPr lvl="6" eaLnBrk="1" hangingPunct="1">
              <a:defRPr/>
            </a:pPr>
            <a:r>
              <a:rPr lang="en-US" altLang="en-US" sz="2800" dirty="0" smtClean="0">
                <a:latin typeface="Verdana" panose="020B0604030504040204" pitchFamily="34" charset="0"/>
              </a:rPr>
              <a:t>Bib</a:t>
            </a:r>
          </a:p>
          <a:p>
            <a:pPr lvl="6" eaLnBrk="1" hangingPunct="1">
              <a:defRPr/>
            </a:pPr>
            <a:r>
              <a:rPr lang="en-US" altLang="en-US" sz="2800" dirty="0" smtClean="0">
                <a:latin typeface="Verdana" panose="020B0604030504040204" pitchFamily="34" charset="0"/>
              </a:rPr>
              <a:t>Prisoners’ songs</a:t>
            </a:r>
          </a:p>
          <a:p>
            <a:pPr marL="3429000" lvl="6" indent="-457200" eaLnBrk="1" hangingPunct="1">
              <a:defRPr/>
            </a:pPr>
            <a:r>
              <a:rPr lang="en-US" altLang="en-US" sz="2800" dirty="0" smtClean="0">
                <a:latin typeface="Verdana" panose="020B0604030504040204" pitchFamily="34" charset="0"/>
              </a:rPr>
              <a:t>Written while in prison?</a:t>
            </a:r>
          </a:p>
          <a:p>
            <a:pPr marL="3429000" lvl="6" indent="-457200" eaLnBrk="1" hangingPunct="1">
              <a:defRPr/>
            </a:pPr>
            <a:r>
              <a:rPr lang="en-US" altLang="en-US" sz="2800" dirty="0" smtClean="0">
                <a:latin typeface="Verdana" panose="020B0604030504040204" pitchFamily="34" charset="0"/>
              </a:rPr>
              <a:t>By anyone who was ever a prisoner?</a:t>
            </a:r>
          </a:p>
          <a:p>
            <a:pPr eaLnBrk="1" hangingPunct="1">
              <a:defRPr/>
            </a:pPr>
            <a:endParaRPr lang="en-US" altLang="en-US" sz="24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fr-FR" altLang="en-US" sz="2400" dirty="0" smtClean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78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Authority record or bib record?</a:t>
            </a:r>
            <a:endParaRPr lang="en-US" altLang="en-US" sz="3200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8135813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3600" dirty="0" smtClean="0">
                <a:latin typeface="Verdana" panose="020B0604030504040204" pitchFamily="34" charset="0"/>
              </a:rPr>
              <a:t>Aggregates &amp; anthologies</a:t>
            </a:r>
          </a:p>
          <a:p>
            <a:pPr eaLnBrk="1" hangingPunct="1">
              <a:defRPr/>
            </a:pPr>
            <a:endParaRPr lang="en-US" altLang="en-US" sz="20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r>
              <a:rPr lang="en-US" altLang="en-US" sz="3600" dirty="0" smtClean="0">
                <a:latin typeface="Verdana" panose="020B0604030504040204" pitchFamily="34" charset="0"/>
              </a:rPr>
              <a:t>Bib</a:t>
            </a:r>
          </a:p>
          <a:p>
            <a:pPr marL="971550" lvl="1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800" dirty="0" smtClean="0">
                <a:latin typeface="Verdana" panose="020B0604030504040204" pitchFamily="34" charset="0"/>
              </a:rPr>
              <a:t>Anthology </a:t>
            </a:r>
            <a:r>
              <a:rPr lang="en-US" altLang="en-US" sz="2800" dirty="0">
                <a:latin typeface="Verdana" panose="020B0604030504040204" pitchFamily="34" charset="0"/>
              </a:rPr>
              <a:t>level</a:t>
            </a:r>
          </a:p>
          <a:p>
            <a:pPr lvl="3" eaLnBrk="1" hangingPunct="1">
              <a:defRPr/>
            </a:pPr>
            <a:r>
              <a:rPr lang="en-US" altLang="en-US" sz="2800" dirty="0" smtClean="0">
                <a:latin typeface="Verdana" panose="020B0604030504040204" pitchFamily="34" charset="0"/>
              </a:rPr>
              <a:t>Less work than multiple authorities</a:t>
            </a:r>
          </a:p>
          <a:p>
            <a:pPr lvl="3" eaLnBrk="1" hangingPunct="1">
              <a:defRPr/>
            </a:pPr>
            <a:endParaRPr lang="en-US" altLang="en-US" sz="2000" dirty="0" smtClean="0">
              <a:latin typeface="Verdana" panose="020B0604030504040204" pitchFamily="34" charset="0"/>
            </a:endParaRPr>
          </a:p>
          <a:p>
            <a:pPr lvl="4" eaLnBrk="1" hangingPunct="1">
              <a:defRPr/>
            </a:pPr>
            <a:r>
              <a:rPr lang="en-US" altLang="en-US" sz="3200" dirty="0" smtClean="0">
                <a:latin typeface="Verdana" panose="020B0604030504040204" pitchFamily="34" charset="0"/>
              </a:rPr>
              <a:t>Authority</a:t>
            </a:r>
            <a:endParaRPr lang="en-US" altLang="en-US" sz="3200" dirty="0">
              <a:latin typeface="Verdana" panose="020B0604030504040204" pitchFamily="34" charset="0"/>
            </a:endParaRPr>
          </a:p>
          <a:p>
            <a:pPr marL="2743200" lvl="5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800" dirty="0" smtClean="0">
                <a:latin typeface="Verdana" panose="020B0604030504040204" pitchFamily="34" charset="0"/>
              </a:rPr>
              <a:t>Keeps connections</a:t>
            </a:r>
          </a:p>
          <a:p>
            <a:pPr marL="2743200" lvl="5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800" dirty="0" smtClean="0">
                <a:latin typeface="Verdana" panose="020B0604030504040204" pitchFamily="34" charset="0"/>
              </a:rPr>
              <a:t>Better precision</a:t>
            </a:r>
            <a:endParaRPr lang="fr-FR" altLang="en-US" sz="2800" dirty="0" smtClean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75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Humpty Dumpty problem</a:t>
            </a:r>
            <a:endParaRPr lang="en-US" altLang="en-US" sz="3200" dirty="0"/>
          </a:p>
        </p:txBody>
      </p:sp>
      <p:sp>
        <p:nvSpPr>
          <p:cNvPr id="32771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>
              <a:latin typeface="Verdana" panose="020B0604030504040204" pitchFamily="34" charset="0"/>
            </a:endParaRPr>
          </a:p>
          <a:p>
            <a:pPr eaLnBrk="1" hangingPunct="1"/>
            <a:endParaRPr lang="en-US" altLang="en-US" sz="2400">
              <a:latin typeface="Verdana" panose="020B0604030504040204" pitchFamily="34" charset="0"/>
            </a:endParaRPr>
          </a:p>
          <a:p>
            <a:pPr eaLnBrk="1" hangingPunct="1"/>
            <a:endParaRPr lang="fr-FR" altLang="en-US" sz="2400">
              <a:latin typeface="Verdana" panose="020B0604030504040204" pitchFamily="34" charset="0"/>
            </a:endParaRPr>
          </a:p>
        </p:txBody>
      </p:sp>
      <p:pic>
        <p:nvPicPr>
          <p:cNvPr id="3277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744538"/>
            <a:ext cx="9194800" cy="484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MARC subfield 8</a:t>
            </a:r>
            <a:endParaRPr lang="en-US" altLang="en-US" sz="3200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28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2800" dirty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28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2800" dirty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28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2800" dirty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28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28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28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2800" dirty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2800" dirty="0" smtClean="0">
              <a:latin typeface="Verdana" panose="020B0604030504040204" pitchFamily="34" charset="0"/>
            </a:endParaRPr>
          </a:p>
          <a:p>
            <a:pPr algn="r" eaLnBrk="1" hangingPunct="1">
              <a:defRPr/>
            </a:pPr>
            <a:r>
              <a:rPr lang="en-US" altLang="en-US" sz="2800" b="1" dirty="0" smtClean="0">
                <a:latin typeface="Verdana" panose="020B0604030504040204" pitchFamily="34" charset="0"/>
              </a:rPr>
              <a:t>Will </a:t>
            </a:r>
            <a:r>
              <a:rPr lang="en-US" altLang="en-US" sz="2800" b="1" dirty="0" err="1" smtClean="0">
                <a:latin typeface="Verdana" panose="020B0604030504040204" pitchFamily="34" charset="0"/>
              </a:rPr>
              <a:t>Bibframe</a:t>
            </a:r>
            <a:r>
              <a:rPr lang="en-US" altLang="en-US" sz="2800" b="1" dirty="0" smtClean="0">
                <a:latin typeface="Verdana" panose="020B0604030504040204" pitchFamily="34" charset="0"/>
              </a:rPr>
              <a:t> solve this problem?</a:t>
            </a:r>
          </a:p>
          <a:p>
            <a:pPr eaLnBrk="1" hangingPunct="1">
              <a:defRPr/>
            </a:pPr>
            <a:endParaRPr lang="en-US" altLang="en-US" sz="24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fr-FR" altLang="en-US" sz="2400" dirty="0" smtClean="0">
              <a:latin typeface="Verdan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0728"/>
            <a:ext cx="8809994" cy="485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33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Authority record or bib record?</a:t>
            </a:r>
            <a:endParaRPr lang="en-US" altLang="en-US" sz="3200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3000" dirty="0" smtClean="0">
                <a:latin typeface="Verdana" panose="020B0604030504040204" pitchFamily="34" charset="0"/>
              </a:rPr>
              <a:t>Collaborative works</a:t>
            </a:r>
          </a:p>
          <a:p>
            <a:pPr eaLnBrk="1" hangingPunct="1">
              <a:defRPr/>
            </a:pPr>
            <a:endParaRPr lang="en-US" altLang="en-US" sz="10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1500" dirty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r>
              <a:rPr lang="en-US" altLang="en-US" sz="2400" dirty="0">
                <a:latin typeface="Verdana" panose="020B0604030504040204" pitchFamily="34" charset="0"/>
              </a:rPr>
              <a:t>Machine-actionable way to </a:t>
            </a:r>
            <a:r>
              <a:rPr lang="en-US" altLang="en-US" sz="2400" dirty="0" smtClean="0">
                <a:latin typeface="Verdana" panose="020B0604030504040204" pitchFamily="34" charset="0"/>
              </a:rPr>
              <a:t>differentiate?</a:t>
            </a:r>
            <a:endParaRPr lang="en-US" altLang="en-US" sz="2400" dirty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1000" dirty="0">
              <a:latin typeface="Verdana" panose="020B0604030504040204" pitchFamily="34" charset="0"/>
            </a:endParaRPr>
          </a:p>
          <a:p>
            <a:pPr lvl="6" eaLnBrk="1" hangingPunct="1">
              <a:defRPr/>
            </a:pPr>
            <a:r>
              <a:rPr lang="en-US" altLang="en-US" sz="2400" dirty="0">
                <a:latin typeface="Verdana" panose="020B0604030504040204" pitchFamily="34" charset="0"/>
              </a:rPr>
              <a:t>French composers</a:t>
            </a:r>
          </a:p>
          <a:p>
            <a:pPr lvl="6" eaLnBrk="1" hangingPunct="1">
              <a:defRPr/>
            </a:pPr>
            <a:r>
              <a:rPr lang="en-US" altLang="en-US" sz="2400" dirty="0">
                <a:latin typeface="Verdana" panose="020B0604030504040204" pitchFamily="34" charset="0"/>
              </a:rPr>
              <a:t>French performers (singers, etc.)</a:t>
            </a:r>
          </a:p>
          <a:p>
            <a:pPr lvl="6" eaLnBrk="1" hangingPunct="1">
              <a:defRPr/>
            </a:pPr>
            <a:r>
              <a:rPr lang="en-US" altLang="en-US" sz="2400" dirty="0">
                <a:latin typeface="Verdana" panose="020B0604030504040204" pitchFamily="34" charset="0"/>
              </a:rPr>
              <a:t>French conductors</a:t>
            </a:r>
          </a:p>
          <a:p>
            <a:pPr lvl="6" eaLnBrk="1" hangingPunct="1">
              <a:defRPr/>
            </a:pPr>
            <a:r>
              <a:rPr lang="en-US" altLang="en-US" sz="2400" dirty="0">
                <a:latin typeface="Verdana" panose="020B0604030504040204" pitchFamily="34" charset="0"/>
              </a:rPr>
              <a:t>French arrangers</a:t>
            </a:r>
          </a:p>
          <a:p>
            <a:pPr lvl="6" eaLnBrk="1" hangingPunct="1">
              <a:defRPr/>
            </a:pPr>
            <a:r>
              <a:rPr lang="en-US" altLang="en-US" sz="2400" dirty="0">
                <a:latin typeface="Verdana" panose="020B0604030504040204" pitchFamily="34" charset="0"/>
              </a:rPr>
              <a:t>French film </a:t>
            </a:r>
            <a:r>
              <a:rPr lang="en-US" altLang="en-US" sz="2400" dirty="0" smtClean="0">
                <a:latin typeface="Verdana" panose="020B0604030504040204" pitchFamily="34" charset="0"/>
              </a:rPr>
              <a:t>directors</a:t>
            </a:r>
          </a:p>
          <a:p>
            <a:pPr eaLnBrk="1" hangingPunct="1">
              <a:defRPr/>
            </a:pPr>
            <a:endParaRPr lang="fr-FR" altLang="en-US" sz="2400" dirty="0" smtClean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74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Authority record or bib record?</a:t>
            </a:r>
            <a:endParaRPr lang="en-US" altLang="en-US" sz="3200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3000" dirty="0" smtClean="0">
                <a:latin typeface="Verdana" panose="020B0604030504040204" pitchFamily="34" charset="0"/>
              </a:rPr>
              <a:t>Collaborative works</a:t>
            </a:r>
          </a:p>
          <a:p>
            <a:pPr eaLnBrk="1" hangingPunct="1">
              <a:defRPr/>
            </a:pPr>
            <a:endParaRPr lang="en-US" altLang="en-US" sz="10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2800" dirty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1500" dirty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fr-FR" altLang="en-US" sz="2400" dirty="0" smtClean="0">
              <a:latin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91880" y="2996952"/>
            <a:ext cx="4896544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An </a:t>
            </a:r>
            <a:r>
              <a:rPr lang="en-US" sz="2000" i="1" dirty="0" smtClean="0">
                <a:solidFill>
                  <a:srgbClr val="FF0000"/>
                </a:solidFill>
              </a:rPr>
              <a:t>American</a:t>
            </a:r>
            <a:r>
              <a:rPr lang="en-US" sz="2000" dirty="0" smtClean="0"/>
              <a:t> TV documentary that surveys different types of </a:t>
            </a:r>
            <a:r>
              <a:rPr lang="en-US" sz="2000" i="1" dirty="0" smtClean="0">
                <a:solidFill>
                  <a:srgbClr val="FF0000"/>
                </a:solidFill>
              </a:rPr>
              <a:t>Moroccan</a:t>
            </a:r>
            <a:r>
              <a:rPr lang="en-US" sz="2000" dirty="0" smtClean="0"/>
              <a:t> dance as performed by the National Dance Company of Morocco. Includes commentary by a </a:t>
            </a:r>
            <a:r>
              <a:rPr lang="en-US" sz="2000" i="1" dirty="0" smtClean="0">
                <a:solidFill>
                  <a:srgbClr val="FF0000"/>
                </a:solidFill>
              </a:rPr>
              <a:t>French</a:t>
            </a:r>
            <a:r>
              <a:rPr lang="en-US" sz="2000" dirty="0" smtClean="0"/>
              <a:t> dance expert and some scenic footage of Morocco.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9535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Authority record or bib record?</a:t>
            </a:r>
            <a:endParaRPr lang="en-US" altLang="en-US" sz="3200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3000" dirty="0" smtClean="0">
                <a:latin typeface="Verdana" panose="020B0604030504040204" pitchFamily="34" charset="0"/>
              </a:rPr>
              <a:t>Unnamed contributors</a:t>
            </a:r>
          </a:p>
          <a:p>
            <a:pPr eaLnBrk="1" hangingPunct="1">
              <a:defRPr/>
            </a:pPr>
            <a:endParaRPr lang="en-US" altLang="en-US" sz="10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10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r>
              <a:rPr lang="en-US" altLang="en-US" sz="2800" dirty="0">
                <a:latin typeface="Verdana" panose="020B0604030504040204" pitchFamily="34" charset="0"/>
              </a:rPr>
              <a:t>Bib (or work/expression entity)</a:t>
            </a:r>
          </a:p>
          <a:p>
            <a:pPr eaLnBrk="1" hangingPunct="1">
              <a:defRPr/>
            </a:pPr>
            <a:endParaRPr lang="en-US" altLang="en-US" sz="1500" dirty="0">
              <a:latin typeface="Verdana" panose="020B0604030504040204" pitchFamily="34" charset="0"/>
            </a:endParaRPr>
          </a:p>
          <a:p>
            <a:pPr lvl="6" eaLnBrk="1" hangingPunct="1">
              <a:defRPr/>
            </a:pPr>
            <a:endParaRPr lang="en-US" altLang="en-US" sz="1000" dirty="0" smtClean="0">
              <a:latin typeface="Verdana" panose="020B0604030504040204" pitchFamily="34" charset="0"/>
            </a:endParaRPr>
          </a:p>
          <a:p>
            <a:pPr marL="1714500" lvl="3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400" dirty="0" smtClean="0">
                <a:latin typeface="Verdana" panose="020B0604030504040204" pitchFamily="34" charset="0"/>
              </a:rPr>
              <a:t>Anonymous composer</a:t>
            </a:r>
          </a:p>
          <a:p>
            <a:pPr marL="1714500" lvl="3" indent="-342900" eaLnBrk="1" hangingPunct="1">
              <a:buFont typeface="Arial" panose="020B0604020202020204" pitchFamily="34" charset="0"/>
              <a:buChar char="•"/>
              <a:defRPr/>
            </a:pPr>
            <a:endParaRPr lang="en-US" altLang="en-US" sz="2400" dirty="0">
              <a:latin typeface="Verdana" panose="020B0604030504040204" pitchFamily="34" charset="0"/>
            </a:endParaRPr>
          </a:p>
          <a:p>
            <a:pPr marL="1714500" lvl="3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400" dirty="0" smtClean="0">
                <a:latin typeface="Verdana" panose="020B0604030504040204" pitchFamily="34" charset="0"/>
              </a:rPr>
              <a:t>Recording of Balinese music by unnamed performers</a:t>
            </a:r>
          </a:p>
          <a:p>
            <a:pPr marL="1714500" lvl="3" indent="-342900" eaLnBrk="1" hangingPunct="1">
              <a:buFont typeface="Arial" panose="020B0604020202020204" pitchFamily="34" charset="0"/>
              <a:buChar char="•"/>
              <a:defRPr/>
            </a:pPr>
            <a:endParaRPr lang="en-US" altLang="en-US" sz="2400" dirty="0">
              <a:latin typeface="Verdana" panose="020B0604030504040204" pitchFamily="34" charset="0"/>
            </a:endParaRPr>
          </a:p>
          <a:p>
            <a:pPr marL="3086100" lvl="6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400" dirty="0" smtClean="0">
                <a:latin typeface="Verdana" panose="020B0604030504040204" pitchFamily="34" charset="0"/>
              </a:rPr>
              <a:t>American documentary featuring footage of unnamed Russian rock bands</a:t>
            </a:r>
          </a:p>
          <a:p>
            <a:pPr eaLnBrk="1" hangingPunct="1">
              <a:defRPr/>
            </a:pPr>
            <a:endParaRPr lang="en-US" altLang="en-US" sz="24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fr-FR" altLang="en-US" sz="2400" dirty="0" smtClean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06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Music-specific interface or view</a:t>
            </a:r>
            <a:endParaRPr lang="en-US" altLang="en-US" sz="3200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3" eaLnBrk="1" hangingPunct="1">
              <a:defRPr/>
            </a:pPr>
            <a:endParaRPr lang="en-US" altLang="en-US" sz="2400" dirty="0" smtClean="0">
              <a:latin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349" y="1540677"/>
            <a:ext cx="2333179" cy="51218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147" y="1196975"/>
            <a:ext cx="1581150" cy="46577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08393"/>
            <a:ext cx="2016224" cy="57541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1"/>
            <a:ext cx="1524000" cy="63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51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Music-specific scope in Primo</a:t>
            </a:r>
            <a:endParaRPr lang="en-US" altLang="en-US" sz="3200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altLang="en-US" sz="2800" dirty="0" smtClean="0">
                <a:latin typeface="Verdana" panose="020B0604030504040204" pitchFamily="34" charset="0"/>
              </a:rPr>
              <a:t>Primo Central Index (PCI)</a:t>
            </a:r>
          </a:p>
          <a:p>
            <a:pPr algn="r" eaLnBrk="1" hangingPunct="1">
              <a:defRPr/>
            </a:pPr>
            <a:r>
              <a:rPr lang="en-US" altLang="en-US" sz="2800" dirty="0" smtClean="0">
                <a:latin typeface="Verdana" panose="020B0604030504040204" pitchFamily="34" charset="0"/>
              </a:rPr>
              <a:t>integration problem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35178"/>
            <a:ext cx="7658100" cy="3733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64406"/>
            <a:ext cx="3169917" cy="143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63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7"/>
          <p:cNvSpPr txBox="1">
            <a:spLocks noChangeArrowheads="1"/>
          </p:cNvSpPr>
          <p:nvPr/>
        </p:nvSpPr>
        <p:spPr bwMode="auto">
          <a:xfrm>
            <a:off x="395288" y="188913"/>
            <a:ext cx="8280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en-US" sz="3200" b="1" dirty="0" smtClean="0">
                <a:latin typeface="Verdana" panose="020B0604030504040204" pitchFamily="34" charset="0"/>
              </a:rPr>
              <a:t>Instrumentation </a:t>
            </a:r>
            <a:r>
              <a:rPr lang="fr-FR" altLang="en-US" sz="3200" b="1" dirty="0">
                <a:latin typeface="Verdana" panose="020B0604030504040204" pitchFamily="34" charset="0"/>
              </a:rPr>
              <a:t>in LCSH</a:t>
            </a:r>
            <a:endParaRPr lang="fr-FR" altLang="en-US" sz="3200" dirty="0"/>
          </a:p>
        </p:txBody>
      </p:sp>
      <p:sp>
        <p:nvSpPr>
          <p:cNvPr id="8195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fr-FR" altLang="en-US" sz="2400">
              <a:latin typeface="Verdana" panose="020B0604030504040204" pitchFamily="34" charset="0"/>
            </a:endParaRPr>
          </a:p>
        </p:txBody>
      </p:sp>
      <p:sp>
        <p:nvSpPr>
          <p:cNvPr id="8196" name="TextBox 5"/>
          <p:cNvSpPr txBox="1">
            <a:spLocks noChangeArrowheads="1"/>
          </p:cNvSpPr>
          <p:nvPr/>
        </p:nvSpPr>
        <p:spPr bwMode="auto">
          <a:xfrm>
            <a:off x="828675" y="1023938"/>
            <a:ext cx="7559675" cy="554254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5125" indent="-4572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500"/>
              </a:spcBef>
            </a:pPr>
            <a:r>
              <a:rPr lang="en-US" altLang="en-US" sz="2000" dirty="0" err="1"/>
              <a:t>Didjeridu</a:t>
            </a:r>
            <a:r>
              <a:rPr lang="en-US" altLang="en-US" sz="2000" dirty="0"/>
              <a:t> and saxophone music</a:t>
            </a:r>
          </a:p>
          <a:p>
            <a:pPr eaLnBrk="1" hangingPunct="1">
              <a:spcBef>
                <a:spcPts val="500"/>
              </a:spcBef>
            </a:pPr>
            <a:r>
              <a:rPr lang="en-US" altLang="en-US" sz="2000" dirty="0"/>
              <a:t>Marches (Saxophone and piano)</a:t>
            </a:r>
          </a:p>
          <a:p>
            <a:pPr eaLnBrk="1" hangingPunct="1">
              <a:spcBef>
                <a:spcPts val="500"/>
              </a:spcBef>
            </a:pPr>
            <a:r>
              <a:rPr lang="en-US" altLang="en-US" sz="2000" dirty="0"/>
              <a:t>Quartets (Piano, saxophones (2), vibraphone)</a:t>
            </a:r>
          </a:p>
          <a:p>
            <a:pPr eaLnBrk="1" hangingPunct="1">
              <a:spcBef>
                <a:spcPts val="500"/>
              </a:spcBef>
            </a:pPr>
            <a:r>
              <a:rPr lang="en-US" altLang="en-US" sz="2000" dirty="0"/>
              <a:t>Recorded accompaniments (Saxophone</a:t>
            </a:r>
            <a:r>
              <a:rPr lang="en-US" altLang="en-US" sz="2000" dirty="0" smtClean="0"/>
              <a:t>)</a:t>
            </a:r>
          </a:p>
          <a:p>
            <a:pPr eaLnBrk="1" hangingPunct="1">
              <a:spcBef>
                <a:spcPts val="500"/>
              </a:spcBef>
            </a:pPr>
            <a:r>
              <a:rPr lang="en-US" altLang="en-US" sz="2000" dirty="0"/>
              <a:t>Saxophone and electronic music</a:t>
            </a:r>
          </a:p>
          <a:p>
            <a:pPr eaLnBrk="1" hangingPunct="1">
              <a:spcBef>
                <a:spcPts val="500"/>
              </a:spcBef>
            </a:pPr>
            <a:r>
              <a:rPr lang="en-US" altLang="en-US" sz="2000" dirty="0"/>
              <a:t>Saxophone and piano music</a:t>
            </a:r>
          </a:p>
          <a:p>
            <a:pPr eaLnBrk="1" hangingPunct="1">
              <a:spcBef>
                <a:spcPts val="500"/>
              </a:spcBef>
            </a:pPr>
            <a:r>
              <a:rPr lang="en-US" altLang="en-US" sz="2000" dirty="0"/>
              <a:t>Saxophone music</a:t>
            </a:r>
          </a:p>
          <a:p>
            <a:pPr eaLnBrk="1" hangingPunct="1">
              <a:spcBef>
                <a:spcPts val="500"/>
              </a:spcBef>
            </a:pPr>
            <a:r>
              <a:rPr lang="en-US" altLang="en-US" sz="2000" dirty="0"/>
              <a:t>Saxophone music (Saxophones (2))</a:t>
            </a:r>
          </a:p>
          <a:p>
            <a:pPr eaLnBrk="1" hangingPunct="1">
              <a:spcBef>
                <a:spcPts val="500"/>
              </a:spcBef>
            </a:pPr>
            <a:r>
              <a:rPr lang="en-US" altLang="en-US" sz="2000" dirty="0"/>
              <a:t>Saxophones (2) with orchestra</a:t>
            </a:r>
          </a:p>
          <a:p>
            <a:pPr eaLnBrk="1" hangingPunct="1">
              <a:spcBef>
                <a:spcPts val="500"/>
              </a:spcBef>
            </a:pPr>
            <a:r>
              <a:rPr lang="en-US" altLang="en-US" sz="2000" dirty="0"/>
              <a:t>Saxophones (4) with string orchestra</a:t>
            </a:r>
          </a:p>
          <a:p>
            <a:pPr eaLnBrk="1" hangingPunct="1">
              <a:spcBef>
                <a:spcPts val="500"/>
              </a:spcBef>
            </a:pPr>
            <a:r>
              <a:rPr lang="en-US" altLang="en-US" sz="2000" dirty="0"/>
              <a:t>Sonatas (Saxophone and piano)</a:t>
            </a:r>
          </a:p>
          <a:p>
            <a:pPr eaLnBrk="1" hangingPunct="1">
              <a:spcBef>
                <a:spcPts val="500"/>
              </a:spcBef>
            </a:pPr>
            <a:r>
              <a:rPr lang="en-US" altLang="en-US" sz="2000" dirty="0"/>
              <a:t>Symphonies (Saxophones (4) with orchestra)</a:t>
            </a:r>
          </a:p>
          <a:p>
            <a:pPr eaLnBrk="1" hangingPunct="1">
              <a:spcBef>
                <a:spcPts val="500"/>
              </a:spcBef>
            </a:pPr>
            <a:r>
              <a:rPr lang="en-US" altLang="en-US" sz="2000" dirty="0"/>
              <a:t>Variations (Piano, saxophone, percussion, double bass with orchestra)</a:t>
            </a:r>
          </a:p>
          <a:p>
            <a:pPr eaLnBrk="1" hangingPunct="1">
              <a:spcBef>
                <a:spcPts val="500"/>
              </a:spcBef>
            </a:pPr>
            <a:r>
              <a:rPr lang="en-US" altLang="en-US" sz="2000" dirty="0"/>
              <a:t>Woodwind trios (Saxophones (3))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Computational constraints</a:t>
            </a:r>
            <a:endParaRPr lang="en-US" altLang="en-US" sz="3200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endParaRPr lang="en-US" altLang="en-US" sz="3000" dirty="0" smtClean="0">
              <a:latin typeface="Verdana" panose="020B0604030504040204" pitchFamily="34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3000" dirty="0" smtClean="0">
                <a:latin typeface="Verdana" panose="020B0604030504040204" pitchFamily="34" charset="0"/>
              </a:rPr>
              <a:t>No true exploratory search or browse in Primo</a:t>
            </a:r>
          </a:p>
          <a:p>
            <a:pPr eaLnBrk="1" hangingPunct="1">
              <a:defRPr/>
            </a:pPr>
            <a:endParaRPr lang="en-US" altLang="en-US" sz="3000" dirty="0" smtClean="0">
              <a:latin typeface="Verdana" panose="020B0604030504040204" pitchFamily="34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3000" dirty="0" smtClean="0">
                <a:latin typeface="Verdana" panose="020B0604030504040204" pitchFamily="34" charset="0"/>
              </a:rPr>
              <a:t>Incomplete recall in most cases</a:t>
            </a:r>
          </a:p>
          <a:p>
            <a:pPr eaLnBrk="1" hangingPunct="1">
              <a:defRPr/>
            </a:pPr>
            <a:endParaRPr lang="en-US" altLang="en-US" sz="3000" dirty="0" smtClean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02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Computational constraints</a:t>
            </a:r>
            <a:endParaRPr lang="en-US" altLang="en-US" sz="3200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3000" dirty="0" smtClean="0">
                <a:latin typeface="Verdana" panose="020B0604030504040204" pitchFamily="34" charset="0"/>
              </a:rPr>
              <a:t>Static facets</a:t>
            </a:r>
          </a:p>
          <a:p>
            <a:pPr eaLnBrk="1" hangingPunct="1">
              <a:defRPr/>
            </a:pPr>
            <a:endParaRPr lang="en-US" altLang="en-US" sz="1000" dirty="0" smtClean="0">
              <a:latin typeface="Verdana" panose="020B0604030504040204" pitchFamily="34" charset="0"/>
            </a:endParaRPr>
          </a:p>
          <a:p>
            <a:pPr marL="1200150" lvl="1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latin typeface="Verdana" panose="020B0604030504040204" pitchFamily="34" charset="0"/>
              </a:rPr>
              <a:t>E</a:t>
            </a:r>
            <a:r>
              <a:rPr lang="en-US" altLang="en-US" sz="2800" dirty="0" smtClean="0">
                <a:latin typeface="Verdana" panose="020B0604030504040204" pitchFamily="34" charset="0"/>
              </a:rPr>
              <a:t>numerated list (ca. 500 terms)</a:t>
            </a:r>
          </a:p>
          <a:p>
            <a:pPr marL="1200150" lvl="1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800" dirty="0" smtClean="0">
                <a:latin typeface="Verdana" panose="020B0604030504040204" pitchFamily="34" charset="0"/>
              </a:rPr>
              <a:t>Counts and displays all results</a:t>
            </a:r>
          </a:p>
          <a:p>
            <a:pPr eaLnBrk="1" hangingPunct="1">
              <a:defRPr/>
            </a:pPr>
            <a:endParaRPr lang="en-US" altLang="en-US" sz="3000" dirty="0">
              <a:latin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687" y="3110789"/>
            <a:ext cx="2114550" cy="18573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625" y="4504614"/>
            <a:ext cx="2676525" cy="18383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49" y="3072689"/>
            <a:ext cx="2838450" cy="18954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26224" y="6453188"/>
            <a:ext cx="10404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dirty="0"/>
              <a:t>https://</a:t>
            </a:r>
            <a:r>
              <a:rPr lang="en-US" altLang="en-US" sz="1400" dirty="0" smtClean="0"/>
              <a:t>knowledge.exlibrisgroup.com/Primo/Product_Documentation/Back_Office_Guide/100Facets</a:t>
            </a:r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1463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Computational constraints</a:t>
            </a:r>
            <a:endParaRPr lang="en-US" altLang="en-US" sz="3200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3924251" y="980728"/>
            <a:ext cx="4751437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2800" dirty="0" smtClean="0">
                <a:latin typeface="Verdana" panose="020B0604030504040204" pitchFamily="34" charset="0"/>
              </a:rPr>
              <a:t>Dynamic facets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400" dirty="0" smtClean="0">
                <a:latin typeface="Verdana" panose="020B0604030504040204" pitchFamily="34" charset="0"/>
              </a:rPr>
              <a:t>Open-ended list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400" dirty="0" smtClean="0">
                <a:latin typeface="Verdana" panose="020B0604030504040204" pitchFamily="34" charset="0"/>
              </a:rPr>
              <a:t>Displays top 20* terms from records ranked in top 200* results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400" dirty="0" smtClean="0">
                <a:latin typeface="Verdana" panose="020B0604030504040204" pitchFamily="34" charset="0"/>
              </a:rPr>
              <a:t>Displays count (and retrieves) matching records from top 50,000 results</a:t>
            </a:r>
          </a:p>
          <a:p>
            <a:pPr eaLnBrk="1" hangingPunct="1">
              <a:defRPr/>
            </a:pPr>
            <a:endParaRPr lang="en-US" altLang="en-US" sz="2400" dirty="0" smtClean="0">
              <a:latin typeface="Verdana" panose="020B0604030504040204" pitchFamily="34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endParaRPr lang="en-US" altLang="en-US" sz="2400" dirty="0">
              <a:latin typeface="Verdana" panose="020B0604030504040204" pitchFamily="34" charset="0"/>
            </a:endParaRPr>
          </a:p>
          <a:p>
            <a:pPr lvl="1" eaLnBrk="1" hangingPunct="1">
              <a:defRPr/>
            </a:pPr>
            <a:r>
              <a:rPr lang="en-US" altLang="en-US" dirty="0" smtClean="0">
                <a:latin typeface="Verdana" panose="020B0604030504040204" pitchFamily="34" charset="0"/>
              </a:rPr>
              <a:t>*Default values; can be increased somewhat, but trade-off on performance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31838"/>
            <a:ext cx="3672408" cy="6089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08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Constraints on manipulation</a:t>
            </a:r>
            <a:endParaRPr lang="en-US" altLang="en-US" sz="3200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3000" dirty="0" smtClean="0">
                <a:latin typeface="Verdana" panose="020B0604030504040204" pitchFamily="34" charset="0"/>
              </a:rPr>
              <a:t>Norm Rules in Primo Back Office</a:t>
            </a:r>
          </a:p>
          <a:p>
            <a:pPr eaLnBrk="1" hangingPunct="1">
              <a:defRPr/>
            </a:pPr>
            <a:endParaRPr lang="en-US" altLang="en-US" sz="3000" dirty="0">
              <a:latin typeface="Verdana" panose="020B0604030504040204" pitchFamily="34" charset="0"/>
            </a:endParaRPr>
          </a:p>
          <a:p>
            <a:pPr marL="1200150" lvl="1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800" dirty="0" smtClean="0">
                <a:latin typeface="Verdana" panose="020B0604030504040204" pitchFamily="34" charset="0"/>
              </a:rPr>
              <a:t>Browser-based GUI interface with hard-coded conditions and transformations</a:t>
            </a:r>
          </a:p>
        </p:txBody>
      </p:sp>
    </p:spTree>
    <p:extLst>
      <p:ext uri="{BB962C8B-B14F-4D97-AF65-F5344CB8AC3E}">
        <p14:creationId xmlns:p14="http://schemas.microsoft.com/office/powerpoint/2010/main" val="382340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Further reading</a:t>
            </a:r>
            <a:endParaRPr lang="en-US" altLang="en-US" sz="3200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395288" y="908721"/>
            <a:ext cx="8569199" cy="55444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Aft>
                <a:spcPts val="0"/>
              </a:spcAft>
            </a:pPr>
            <a:r>
              <a:rPr lang="en-US" dirty="0" smtClean="0">
                <a:latin typeface="+mn-lt"/>
              </a:rPr>
              <a:t>Musi</a:t>
            </a:r>
            <a:r>
              <a:rPr lang="en-US" dirty="0">
                <a:latin typeface="+mn-lt"/>
              </a:rPr>
              <a:t>c Library </a:t>
            </a:r>
            <a:r>
              <a:rPr lang="en-US" dirty="0" smtClean="0">
                <a:latin typeface="+mn-lt"/>
              </a:rPr>
              <a:t>Association Music </a:t>
            </a:r>
            <a:r>
              <a:rPr lang="en-US" dirty="0">
                <a:latin typeface="+mn-lt"/>
              </a:rPr>
              <a:t>Discovery Requirements </a:t>
            </a:r>
            <a:r>
              <a:rPr lang="en-US" dirty="0" smtClean="0">
                <a:latin typeface="+mn-lt"/>
              </a:rPr>
              <a:t>(2017) </a:t>
            </a:r>
            <a:r>
              <a:rPr lang="en-US" dirty="0" smtClean="0">
                <a:latin typeface="+mn-lt"/>
                <a:hlinkClick r:id="rId3"/>
              </a:rPr>
              <a:t>http://www.musiclibraryassoc.org/mpage/mdr_IA</a:t>
            </a:r>
            <a:r>
              <a:rPr lang="en-US" dirty="0" smtClean="0">
                <a:latin typeface="+mn-lt"/>
              </a:rPr>
              <a:t> </a:t>
            </a:r>
          </a:p>
          <a:p>
            <a:pPr>
              <a:spcAft>
                <a:spcPts val="0"/>
              </a:spcAft>
            </a:pPr>
            <a:endParaRPr lang="en-US" sz="1000" dirty="0" smtClean="0">
              <a:latin typeface="+mn-lt"/>
            </a:endParaRPr>
          </a:p>
          <a:p>
            <a:pPr>
              <a:spcAft>
                <a:spcPts val="0"/>
              </a:spcAft>
            </a:pPr>
            <a:r>
              <a:rPr lang="en-US" dirty="0" smtClean="0">
                <a:latin typeface="+mn-lt"/>
              </a:rPr>
              <a:t>Music Library Association LCMPT Best </a:t>
            </a:r>
            <a:r>
              <a:rPr lang="en-US" dirty="0">
                <a:latin typeface="+mn-lt"/>
              </a:rPr>
              <a:t>Practices </a:t>
            </a:r>
            <a:r>
              <a:rPr lang="en-US" dirty="0">
                <a:latin typeface="+mn-lt"/>
                <a:hlinkClick r:id="rId4"/>
              </a:rPr>
              <a:t>https://</a:t>
            </a:r>
            <a:r>
              <a:rPr lang="en-US" dirty="0" smtClean="0">
                <a:latin typeface="+mn-lt"/>
                <a:hlinkClick r:id="rId4"/>
              </a:rPr>
              <a:t>tinyurl.com/yajp7sux</a:t>
            </a:r>
            <a:r>
              <a:rPr lang="en-US" dirty="0" smtClean="0">
                <a:latin typeface="+mn-lt"/>
              </a:rPr>
              <a:t> </a:t>
            </a:r>
          </a:p>
          <a:p>
            <a:pPr>
              <a:spcAft>
                <a:spcPts val="0"/>
              </a:spcAft>
            </a:pPr>
            <a:endParaRPr lang="en-US" sz="1000" dirty="0" smtClean="0">
              <a:latin typeface="+mn-lt"/>
            </a:endParaRPr>
          </a:p>
          <a:p>
            <a:pPr>
              <a:spcAft>
                <a:spcPts val="0"/>
              </a:spcAft>
            </a:pPr>
            <a:r>
              <a:rPr lang="en-US" dirty="0" smtClean="0">
                <a:latin typeface="+mn-lt"/>
              </a:rPr>
              <a:t>Music </a:t>
            </a:r>
            <a:r>
              <a:rPr lang="en-US" dirty="0">
                <a:latin typeface="+mn-lt"/>
              </a:rPr>
              <a:t>Library Association </a:t>
            </a:r>
            <a:r>
              <a:rPr lang="en-US" dirty="0" smtClean="0">
                <a:latin typeface="+mn-lt"/>
              </a:rPr>
              <a:t>LCGFT for Music </a:t>
            </a:r>
            <a:r>
              <a:rPr lang="en-US" dirty="0">
                <a:latin typeface="+mn-lt"/>
              </a:rPr>
              <a:t>Best Practices </a:t>
            </a:r>
            <a:r>
              <a:rPr lang="en-US" dirty="0">
                <a:latin typeface="+mn-lt"/>
                <a:hlinkClick r:id="rId5"/>
              </a:rPr>
              <a:t>https://</a:t>
            </a:r>
            <a:r>
              <a:rPr lang="en-US" dirty="0" smtClean="0">
                <a:latin typeface="+mn-lt"/>
                <a:hlinkClick r:id="rId5"/>
              </a:rPr>
              <a:t>tinyurl.com/ycxfce7r</a:t>
            </a:r>
            <a:r>
              <a:rPr lang="en-US" dirty="0" smtClean="0">
                <a:latin typeface="+mn-lt"/>
              </a:rPr>
              <a:t> </a:t>
            </a:r>
          </a:p>
          <a:p>
            <a:pPr>
              <a:spcAft>
                <a:spcPts val="0"/>
              </a:spcAft>
            </a:pPr>
            <a:endParaRPr lang="en-US" sz="1000" dirty="0" smtClean="0">
              <a:latin typeface="+mn-lt"/>
            </a:endParaRPr>
          </a:p>
          <a:p>
            <a:pPr>
              <a:spcAft>
                <a:spcPts val="0"/>
              </a:spcAft>
            </a:pPr>
            <a:r>
              <a:rPr lang="en-US" dirty="0" smtClean="0">
                <a:latin typeface="+mn-lt"/>
              </a:rPr>
              <a:t>ALA </a:t>
            </a:r>
            <a:r>
              <a:rPr lang="en-US" dirty="0">
                <a:latin typeface="+mn-lt"/>
              </a:rPr>
              <a:t>Subject Access Committee's A Brave New (Faceted) World: Towards Full Implementation of Library of Congress Faceted Vocabularies (2017) </a:t>
            </a:r>
            <a:r>
              <a:rPr lang="en-US" dirty="0">
                <a:latin typeface="+mn-lt"/>
                <a:hlinkClick r:id="rId6"/>
              </a:rPr>
              <a:t>https://</a:t>
            </a:r>
            <a:r>
              <a:rPr lang="en-US" dirty="0" smtClean="0">
                <a:latin typeface="+mn-lt"/>
                <a:hlinkClick r:id="rId6"/>
              </a:rPr>
              <a:t>tinyurl.com/ybu2vwdx</a:t>
            </a:r>
            <a:r>
              <a:rPr lang="en-US" dirty="0" smtClean="0">
                <a:latin typeface="+mn-lt"/>
              </a:rPr>
              <a:t> </a:t>
            </a:r>
          </a:p>
          <a:p>
            <a:pPr>
              <a:spcAft>
                <a:spcPts val="0"/>
              </a:spcAft>
            </a:pPr>
            <a:endParaRPr lang="en-US" sz="1000" dirty="0">
              <a:latin typeface="+mn-lt"/>
            </a:endParaRPr>
          </a:p>
          <a:p>
            <a:pPr eaLnBrk="1" hangingPunct="1">
              <a:spcAft>
                <a:spcPts val="0"/>
              </a:spcAft>
              <a:defRPr/>
            </a:pPr>
            <a:r>
              <a:rPr lang="en-US" altLang="en-US" dirty="0" smtClean="0">
                <a:latin typeface="+mn-lt"/>
              </a:rPr>
              <a:t>McGrath</a:t>
            </a:r>
            <a:r>
              <a:rPr lang="en-US" altLang="en-US" dirty="0">
                <a:latin typeface="+mn-lt"/>
              </a:rPr>
              <a:t>, Kelley. “Media Finders: Improving the </a:t>
            </a:r>
            <a:r>
              <a:rPr lang="en-US" altLang="en-US" dirty="0" err="1">
                <a:latin typeface="+mn-lt"/>
              </a:rPr>
              <a:t>Browsability</a:t>
            </a:r>
            <a:r>
              <a:rPr lang="en-US" altLang="en-US" dirty="0">
                <a:latin typeface="+mn-lt"/>
              </a:rPr>
              <a:t> of Media Collections via the OPAC.” </a:t>
            </a:r>
            <a:r>
              <a:rPr lang="en-US" altLang="en-US" i="1" dirty="0">
                <a:latin typeface="+mn-lt"/>
              </a:rPr>
              <a:t>Internet Reference Services Quarterly </a:t>
            </a:r>
            <a:r>
              <a:rPr lang="en-US" altLang="en-US" dirty="0">
                <a:latin typeface="+mn-lt"/>
              </a:rPr>
              <a:t>11, no. 3 (2006): 19-34. </a:t>
            </a:r>
            <a:endParaRPr lang="en-US" altLang="en-US" dirty="0" smtClean="0">
              <a:latin typeface="+mn-lt"/>
            </a:endParaRPr>
          </a:p>
          <a:p>
            <a:pPr eaLnBrk="1" hangingPunct="1">
              <a:spcAft>
                <a:spcPts val="0"/>
              </a:spcAft>
              <a:defRPr/>
            </a:pPr>
            <a:endParaRPr lang="en-US" altLang="en-US" sz="1000" dirty="0" smtClean="0">
              <a:latin typeface="+mn-lt"/>
            </a:endParaRPr>
          </a:p>
          <a:p>
            <a:pPr eaLnBrk="1" hangingPunct="1">
              <a:spcAft>
                <a:spcPts val="0"/>
              </a:spcAft>
              <a:defRPr/>
            </a:pPr>
            <a:r>
              <a:rPr lang="en-US" altLang="en-US" dirty="0" smtClean="0">
                <a:latin typeface="+mn-lt"/>
              </a:rPr>
              <a:t>McGrath, Kelley. </a:t>
            </a:r>
            <a:r>
              <a:rPr lang="en-US" altLang="en-US" dirty="0">
                <a:latin typeface="+mn-lt"/>
              </a:rPr>
              <a:t>Getting more out of MARC for music and movies with Primo: strategies for display, search and faceting (OLAC 2017 poster) </a:t>
            </a:r>
            <a:r>
              <a:rPr lang="en-US" altLang="en-US" dirty="0">
                <a:latin typeface="+mn-lt"/>
                <a:hlinkClick r:id="rId7"/>
              </a:rPr>
              <a:t>https://</a:t>
            </a:r>
            <a:r>
              <a:rPr lang="en-US" altLang="en-US" dirty="0" smtClean="0">
                <a:latin typeface="+mn-lt"/>
                <a:hlinkClick r:id="rId7"/>
              </a:rPr>
              <a:t>tinyurl.com/ya9a2eoz</a:t>
            </a:r>
            <a:r>
              <a:rPr lang="en-US" altLang="en-US" dirty="0" smtClean="0">
                <a:latin typeface="+mn-lt"/>
              </a:rPr>
              <a:t> </a:t>
            </a:r>
          </a:p>
          <a:p>
            <a:pPr eaLnBrk="1" hangingPunct="1">
              <a:spcAft>
                <a:spcPts val="0"/>
              </a:spcAft>
              <a:defRPr/>
            </a:pPr>
            <a:endParaRPr lang="en-US" altLang="en-US" sz="1000" dirty="0" smtClean="0">
              <a:latin typeface="+mn-lt"/>
            </a:endParaRPr>
          </a:p>
          <a:p>
            <a:pPr eaLnBrk="1" hangingPunct="1">
              <a:spcAft>
                <a:spcPts val="0"/>
              </a:spcAft>
              <a:defRPr/>
            </a:pPr>
            <a:r>
              <a:rPr lang="en-US" altLang="en-US" dirty="0">
                <a:latin typeface="+mn-lt"/>
              </a:rPr>
              <a:t>Snyder, Tracey. </a:t>
            </a:r>
            <a:r>
              <a:rPr lang="en-US" altLang="en-US" dirty="0" smtClean="0">
                <a:latin typeface="+mn-lt"/>
              </a:rPr>
              <a:t>“Music </a:t>
            </a:r>
            <a:r>
              <a:rPr lang="en-US" altLang="en-US" dirty="0">
                <a:latin typeface="+mn-lt"/>
              </a:rPr>
              <a:t>Materials in a Faceted Catalog: Interviews with Faculty and Graduate Students.” </a:t>
            </a:r>
            <a:r>
              <a:rPr lang="en-US" altLang="en-US" i="1" dirty="0">
                <a:latin typeface="+mn-lt"/>
              </a:rPr>
              <a:t>Music Reference Services Quarterly</a:t>
            </a:r>
            <a:r>
              <a:rPr lang="en-US" altLang="en-US" dirty="0">
                <a:latin typeface="+mn-lt"/>
              </a:rPr>
              <a:t> </a:t>
            </a:r>
            <a:r>
              <a:rPr lang="en-US" altLang="en-US" dirty="0" smtClean="0">
                <a:latin typeface="+mn-lt"/>
              </a:rPr>
              <a:t>13</a:t>
            </a:r>
            <a:r>
              <a:rPr lang="en-US" altLang="en-US" dirty="0">
                <a:latin typeface="+mn-lt"/>
              </a:rPr>
              <a:t>, </a:t>
            </a:r>
            <a:r>
              <a:rPr lang="en-US" altLang="en-US" dirty="0" smtClean="0">
                <a:latin typeface="+mn-lt"/>
              </a:rPr>
              <a:t>no. 3-4 (2010): 66-95.</a:t>
            </a:r>
          </a:p>
        </p:txBody>
      </p:sp>
    </p:spTree>
    <p:extLst>
      <p:ext uri="{BB962C8B-B14F-4D97-AF65-F5344CB8AC3E}">
        <p14:creationId xmlns:p14="http://schemas.microsoft.com/office/powerpoint/2010/main" val="208308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200" dirty="0" smtClean="0">
                <a:latin typeface="Verdana" panose="020B0604030504040204" pitchFamily="34" charset="0"/>
              </a:rPr>
              <a:t>Sandbox with facets</a:t>
            </a:r>
            <a:endParaRPr lang="en-US" altLang="en-US" sz="3200" dirty="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2800" dirty="0">
                <a:latin typeface="Verdana" panose="020B0604030504040204" pitchFamily="34" charset="0"/>
                <a:hlinkClick r:id="rId3"/>
              </a:rPr>
              <a:t>http://</a:t>
            </a:r>
            <a:r>
              <a:rPr lang="en-US" altLang="en-US" sz="2800" dirty="0" smtClean="0">
                <a:latin typeface="Verdana" panose="020B0604030504040204" pitchFamily="34" charset="0"/>
                <a:hlinkClick r:id="rId3"/>
              </a:rPr>
              <a:t>alliance-primo-sb.hosted.exlibrisgroup.com/primo_library/libweb/action/search.do?vid=UO_NRWG</a:t>
            </a:r>
            <a:endParaRPr lang="en-US" altLang="en-US" sz="2800" dirty="0" smtClean="0">
              <a:latin typeface="Verdana" panose="020B0604030504040204" pitchFamily="34" charset="0"/>
            </a:endParaRPr>
          </a:p>
          <a:p>
            <a:pPr marL="457200" indent="-457200" eaLnBrk="1" hangingPunct="1">
              <a:defRPr/>
            </a:pPr>
            <a:endParaRPr lang="en-US" altLang="en-US" sz="3000" dirty="0" smtClean="0">
              <a:latin typeface="Verdana" panose="020B0604030504040204" pitchFamily="34" charset="0"/>
            </a:endParaRPr>
          </a:p>
          <a:p>
            <a:pPr marL="457200" indent="-457200" eaLnBrk="1" hangingPunct="1">
              <a:defRPr/>
            </a:pPr>
            <a:endParaRPr lang="en-US" altLang="en-US" sz="3000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67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395288" y="188913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en-US" sz="3200">
                <a:latin typeface="Verdana" panose="020B0604030504040204" pitchFamily="34" charset="0"/>
              </a:rPr>
              <a:t>MARC 048</a:t>
            </a:r>
            <a:endParaRPr lang="fr-FR" altLang="en-US" sz="3200"/>
          </a:p>
        </p:txBody>
      </p:sp>
      <p:sp>
        <p:nvSpPr>
          <p:cNvPr id="8195" name="Text Box 8"/>
          <p:cNvSpPr txBox="1">
            <a:spLocks noChangeArrowheads="1"/>
          </p:cNvSpPr>
          <p:nvPr/>
        </p:nvSpPr>
        <p:spPr bwMode="auto">
          <a:xfrm>
            <a:off x="900113" y="9810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en-US" sz="2400" dirty="0" smtClean="0">
                <a:latin typeface="Verdana" panose="020B0604030504040204" pitchFamily="34" charset="0"/>
              </a:rPr>
              <a:t>N</a:t>
            </a:r>
            <a:r>
              <a:rPr lang="en-US" altLang="en-US" sz="2400" dirty="0" smtClean="0">
                <a:latin typeface="Verdana" panose="020B0604030504040204" pitchFamily="34" charset="0"/>
              </a:rPr>
              <a:t>umber of Musical Instruments or Voices Code</a:t>
            </a:r>
          </a:p>
          <a:p>
            <a:pPr eaLnBrk="1" hangingPunct="1">
              <a:defRPr/>
            </a:pPr>
            <a:endParaRPr lang="en-US" altLang="en-US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840480" eaLnBrk="1" hangingPunct="1">
              <a:defRPr/>
            </a:pPr>
            <a:r>
              <a:rPr lang="en-US" alt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Short list</a:t>
            </a:r>
          </a:p>
          <a:p>
            <a:pPr marL="3840480">
              <a:defRPr/>
            </a:pP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Flute</a:t>
            </a:r>
          </a:p>
          <a:p>
            <a:pPr marL="3840480">
              <a:defRPr/>
            </a:pP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wb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Oboe</a:t>
            </a:r>
          </a:p>
          <a:p>
            <a:pPr marL="3840480">
              <a:defRPr/>
            </a:pP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wc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Clarinet</a:t>
            </a:r>
          </a:p>
          <a:p>
            <a:pPr marL="3840480">
              <a:defRPr/>
            </a:pP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wd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Bassoon</a:t>
            </a:r>
          </a:p>
          <a:p>
            <a:pPr marL="3840480">
              <a:defRPr/>
            </a:pP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we: Piccolo</a:t>
            </a:r>
          </a:p>
          <a:p>
            <a:pPr marL="3840480">
              <a:defRPr/>
            </a:pP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wf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English horn</a:t>
            </a:r>
          </a:p>
          <a:p>
            <a:pPr marL="3840480">
              <a:defRPr/>
            </a:pP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wg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Bass clarinet</a:t>
            </a:r>
          </a:p>
          <a:p>
            <a:pPr marL="3840480">
              <a:defRPr/>
            </a:pP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Recorder</a:t>
            </a:r>
          </a:p>
          <a:p>
            <a:pPr marL="3840480">
              <a:defRPr/>
            </a:pP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Saxophone</a:t>
            </a:r>
          </a:p>
          <a:p>
            <a:pPr marL="3840480">
              <a:defRPr/>
            </a:pP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wn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Woodwinds - Unspecified</a:t>
            </a:r>
          </a:p>
          <a:p>
            <a:pPr marL="3840480">
              <a:defRPr/>
            </a:pP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wu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Woodwinds - Unknown</a:t>
            </a:r>
          </a:p>
          <a:p>
            <a:pPr marL="3840480">
              <a:defRPr/>
            </a:pP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wy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Woodwinds - Ethnic</a:t>
            </a:r>
          </a:p>
          <a:p>
            <a:pPr marL="3840480">
              <a:defRPr/>
            </a:pP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wz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Woodwinds - Other</a:t>
            </a:r>
            <a:endParaRPr lang="en-US" altLang="en-US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24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24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24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fr-FR" altLang="en-US" sz="2400" dirty="0" smtClean="0">
              <a:latin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163" y="2133600"/>
            <a:ext cx="4313237" cy="25225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dirty="0">
                <a:latin typeface="Verdana" panose="020B0604030504040204" pitchFamily="34" charset="0"/>
              </a:rPr>
              <a:t>048  $a wi01 $a ka01</a:t>
            </a:r>
          </a:p>
          <a:p>
            <a:pPr marL="457200" indent="-457200">
              <a:buFontTx/>
              <a:buAutoNum type="arabicPlain" startAt="48"/>
              <a:defRPr/>
            </a:pPr>
            <a:endParaRPr lang="en-US" altLang="en-US" sz="1000" dirty="0">
              <a:latin typeface="Verdana" panose="020B0604030504040204" pitchFamily="34" charset="0"/>
            </a:endParaRPr>
          </a:p>
          <a:p>
            <a:pPr lvl="1">
              <a:defRPr/>
            </a:pPr>
            <a:r>
              <a:rPr lang="en-US" altLang="en-US" sz="2400" dirty="0">
                <a:latin typeface="Verdana" panose="020B0604030504040204" pitchFamily="34" charset="0"/>
              </a:rPr>
              <a:t>= 1 sax + 1 piano</a:t>
            </a:r>
          </a:p>
          <a:p>
            <a:pPr>
              <a:defRPr/>
            </a:pPr>
            <a:endParaRPr lang="en-US" altLang="en-US" sz="2400" dirty="0">
              <a:latin typeface="Verdana" panose="020B0604030504040204" pitchFamily="34" charset="0"/>
            </a:endParaRPr>
          </a:p>
          <a:p>
            <a:pPr marL="365760">
              <a:defRPr/>
            </a:pPr>
            <a:r>
              <a:rPr lang="en-US" sz="2400" dirty="0"/>
              <a:t>$a Performer or ensemble</a:t>
            </a:r>
          </a:p>
          <a:p>
            <a:pPr marL="365760">
              <a:defRPr/>
            </a:pPr>
            <a:endParaRPr lang="en-US" altLang="en-US" sz="1000" dirty="0">
              <a:latin typeface="Verdana" panose="020B0604030504040204" pitchFamily="34" charset="0"/>
            </a:endParaRPr>
          </a:p>
          <a:p>
            <a:pPr marL="365760">
              <a:defRPr/>
            </a:pPr>
            <a:r>
              <a:rPr lang="en-US" altLang="en-US" sz="2400" dirty="0">
                <a:latin typeface="Verdana" panose="020B0604030504040204" pitchFamily="34" charset="0"/>
              </a:rPr>
              <a:t>$b Soloist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en-US" sz="3200">
                <a:latin typeface="Verdana" panose="020B0604030504040204" pitchFamily="34" charset="0"/>
              </a:rPr>
              <a:t>LCMPT</a:t>
            </a:r>
            <a:endParaRPr lang="fr-FR" altLang="en-US" sz="320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2400" dirty="0" smtClean="0">
                <a:latin typeface="Verdana" panose="020B0604030504040204" pitchFamily="34" charset="0"/>
              </a:rPr>
              <a:t>Library of Congress Medium of Performance Thesaurus for Music</a:t>
            </a:r>
          </a:p>
          <a:p>
            <a:pPr eaLnBrk="1" hangingPunct="1">
              <a:defRPr/>
            </a:pPr>
            <a:endParaRPr lang="en-US" altLang="en-US" sz="2400" dirty="0" smtClean="0">
              <a:latin typeface="Verdana" panose="020B0604030504040204" pitchFamily="34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stand-alone vocabulary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en-US" sz="1000" dirty="0" smtClean="0"/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terminology to describe the instruments, voices, etc., used in the performance of musical works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en-US" sz="1000" dirty="0" smtClean="0"/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sz="2400" dirty="0" smtClean="0"/>
              <a:t>based chiefly on existing LC subject headings</a:t>
            </a:r>
            <a:endParaRPr lang="en-US" altLang="en-US" sz="24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en-US" altLang="en-US" sz="2400" dirty="0" smtClean="0">
              <a:latin typeface="Verdana" panose="020B0604030504040204" pitchFamily="34" charset="0"/>
            </a:endParaRPr>
          </a:p>
          <a:p>
            <a:pPr eaLnBrk="1" hangingPunct="1">
              <a:defRPr/>
            </a:pPr>
            <a:endParaRPr lang="fr-FR" altLang="en-US" sz="2400" dirty="0" smtClean="0">
              <a:latin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03648" y="4497672"/>
            <a:ext cx="2736304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alto </a:t>
            </a:r>
            <a:r>
              <a:rPr lang="en-US" dirty="0" smtClean="0"/>
              <a:t>saxophone</a:t>
            </a:r>
          </a:p>
          <a:p>
            <a:r>
              <a:rPr lang="en-US" dirty="0"/>
              <a:t>baritone </a:t>
            </a:r>
            <a:r>
              <a:rPr lang="en-US" dirty="0" smtClean="0"/>
              <a:t>saxophone</a:t>
            </a:r>
          </a:p>
          <a:p>
            <a:r>
              <a:rPr lang="en-US" dirty="0" smtClean="0"/>
              <a:t>saxophone</a:t>
            </a:r>
          </a:p>
          <a:p>
            <a:r>
              <a:rPr lang="en-US" dirty="0"/>
              <a:t>saxophone </a:t>
            </a:r>
            <a:r>
              <a:rPr lang="en-US" dirty="0" smtClean="0"/>
              <a:t>ensemble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57639" y="4497672"/>
            <a:ext cx="2556792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single reed instrument</a:t>
            </a:r>
          </a:p>
          <a:p>
            <a:r>
              <a:rPr lang="en-US" dirty="0"/>
              <a:t>reed instrument</a:t>
            </a:r>
          </a:p>
          <a:p>
            <a:r>
              <a:rPr lang="en-US" dirty="0"/>
              <a:t>woodwind instrument</a:t>
            </a:r>
          </a:p>
          <a:p>
            <a:r>
              <a:rPr lang="en-US" dirty="0"/>
              <a:t>wind </a:t>
            </a:r>
            <a:r>
              <a:rPr lang="en-US" dirty="0" smtClean="0"/>
              <a:t>instrument</a:t>
            </a:r>
          </a:p>
          <a:p>
            <a:r>
              <a:rPr lang="en-US" dirty="0" smtClean="0"/>
              <a:t>…</a:t>
            </a:r>
          </a:p>
          <a:p>
            <a:r>
              <a:rPr lang="en-US" dirty="0"/>
              <a:t>performer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en-US" sz="3200">
                <a:latin typeface="Verdana" panose="020B0604030504040204" pitchFamily="34" charset="0"/>
              </a:rPr>
              <a:t>MARC 382: Medium of Performance</a:t>
            </a:r>
            <a:endParaRPr lang="fr-FR" altLang="en-US" sz="3200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179388" y="1155700"/>
            <a:ext cx="8964612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1371600" indent="-1371600" eaLnBrk="1" hangingPunct="1">
              <a:defRPr/>
            </a:pPr>
            <a:r>
              <a:rPr lang="en-US" altLang="en-US" sz="2400" dirty="0" smtClean="0">
                <a:latin typeface="Verdana" panose="020B0604030504040204" pitchFamily="34" charset="0"/>
              </a:rPr>
              <a:t>382 01 $a saxophone $n 1 $a piano $n 1 $s 2 $2lcmpt</a:t>
            </a:r>
          </a:p>
          <a:p>
            <a:pPr eaLnBrk="1" hangingPunct="1">
              <a:defRPr/>
            </a:pPr>
            <a:endParaRPr lang="en-US" altLang="en-US" sz="2400" dirty="0" smtClean="0">
              <a:latin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7925" y="2456795"/>
            <a:ext cx="8640960" cy="4401205"/>
          </a:xfrm>
          <a:prstGeom prst="rect">
            <a:avLst/>
          </a:prstGeom>
          <a:noFill/>
        </p:spPr>
        <p:txBody>
          <a:bodyPr numCol="2">
            <a:spAutoFit/>
          </a:bodyPr>
          <a:lstStyle/>
          <a:p>
            <a:pPr marL="457200" indent="-457200">
              <a:defRPr/>
            </a:pPr>
            <a:r>
              <a:rPr lang="en-US" sz="2000" dirty="0"/>
              <a:t>$a - Medium of performance (R)</a:t>
            </a:r>
          </a:p>
          <a:p>
            <a:pPr marL="457200" indent="-457200">
              <a:defRPr/>
            </a:pPr>
            <a:r>
              <a:rPr lang="en-US" sz="2000" dirty="0"/>
              <a:t>$b - Soloist (R)</a:t>
            </a:r>
          </a:p>
          <a:p>
            <a:pPr marL="457200" indent="-457200">
              <a:defRPr/>
            </a:pPr>
            <a:r>
              <a:rPr lang="en-US" sz="2000" dirty="0"/>
              <a:t>$d - Doubling instrument (R)</a:t>
            </a:r>
          </a:p>
          <a:p>
            <a:pPr marL="457200" indent="-457200">
              <a:defRPr/>
            </a:pPr>
            <a:r>
              <a:rPr lang="en-US" sz="2000" dirty="0"/>
              <a:t>$e - Number of ensembles of the same type (R)</a:t>
            </a:r>
          </a:p>
          <a:p>
            <a:pPr marL="457200" indent="-457200">
              <a:defRPr/>
            </a:pPr>
            <a:endParaRPr lang="en-US" sz="2000" dirty="0"/>
          </a:p>
          <a:p>
            <a:pPr marL="457200" indent="-457200">
              <a:defRPr/>
            </a:pPr>
            <a:endParaRPr lang="en-US" sz="2000" dirty="0"/>
          </a:p>
          <a:p>
            <a:pPr marL="457200" indent="-457200">
              <a:defRPr/>
            </a:pPr>
            <a:endParaRPr lang="en-US" sz="2000" dirty="0"/>
          </a:p>
          <a:p>
            <a:pPr marL="457200" indent="-457200">
              <a:defRPr/>
            </a:pPr>
            <a:endParaRPr lang="en-US" sz="2000" dirty="0"/>
          </a:p>
          <a:p>
            <a:pPr marL="457200" indent="-457200">
              <a:defRPr/>
            </a:pPr>
            <a:endParaRPr lang="en-US" sz="2000" dirty="0"/>
          </a:p>
          <a:p>
            <a:pPr marL="457200" indent="-457200">
              <a:defRPr/>
            </a:pPr>
            <a:endParaRPr lang="en-US" sz="2000" dirty="0"/>
          </a:p>
          <a:p>
            <a:pPr marL="457200" indent="-457200">
              <a:defRPr/>
            </a:pPr>
            <a:endParaRPr lang="en-US" sz="2000" dirty="0"/>
          </a:p>
          <a:p>
            <a:pPr marL="457200" indent="-457200">
              <a:defRPr/>
            </a:pPr>
            <a:endParaRPr lang="en-US" sz="2000" dirty="0"/>
          </a:p>
          <a:p>
            <a:pPr marL="457200" indent="-457200">
              <a:defRPr/>
            </a:pPr>
            <a:endParaRPr lang="en-US" sz="2000" dirty="0"/>
          </a:p>
          <a:p>
            <a:pPr marL="457200" indent="-457200">
              <a:defRPr/>
            </a:pPr>
            <a:r>
              <a:rPr lang="en-US" sz="2000" dirty="0"/>
              <a:t>$n - Number of performers of the same medium (R)</a:t>
            </a:r>
          </a:p>
          <a:p>
            <a:pPr marL="457200" indent="-457200">
              <a:defRPr/>
            </a:pPr>
            <a:r>
              <a:rPr lang="en-US" sz="2000" dirty="0"/>
              <a:t>$p - Alternative medium of performance (R)</a:t>
            </a:r>
          </a:p>
          <a:p>
            <a:pPr marL="457200" indent="-457200">
              <a:defRPr/>
            </a:pPr>
            <a:r>
              <a:rPr lang="en-US" sz="2000" dirty="0"/>
              <a:t>$r - Total number of individuals performing alongside ensembles (NR)</a:t>
            </a:r>
          </a:p>
          <a:p>
            <a:pPr marL="457200" indent="-457200">
              <a:defRPr/>
            </a:pPr>
            <a:r>
              <a:rPr lang="en-US" sz="2000" dirty="0"/>
              <a:t>$s - Total number of performers (NR)</a:t>
            </a:r>
          </a:p>
          <a:p>
            <a:pPr marL="457200" indent="-457200">
              <a:defRPr/>
            </a:pPr>
            <a:r>
              <a:rPr lang="en-US" sz="2000" dirty="0"/>
              <a:t>$t - Total number of ensembles (NR)</a:t>
            </a:r>
          </a:p>
          <a:p>
            <a:pPr marL="457200" indent="-457200">
              <a:defRPr/>
            </a:pPr>
            <a:r>
              <a:rPr lang="en-US" sz="2000" dirty="0"/>
              <a:t>$v - Note (R)</a:t>
            </a:r>
          </a:p>
          <a:p>
            <a:pPr marL="457200" indent="-457200">
              <a:defRPr/>
            </a:pPr>
            <a:r>
              <a:rPr lang="en-US" sz="2000" dirty="0"/>
              <a:t>$3 - Materials specified (NR)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en-US" sz="3200">
                <a:latin typeface="Verdana" panose="020B0604030504040204" pitchFamily="34" charset="0"/>
              </a:rPr>
              <a:t>Medium of Performance</a:t>
            </a:r>
            <a:endParaRPr lang="fr-FR" altLang="en-US" sz="3200"/>
          </a:p>
        </p:txBody>
      </p:sp>
      <p:sp>
        <p:nvSpPr>
          <p:cNvPr id="18435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485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latin typeface="Verdana" panose="020B0604030504040204" pitchFamily="34" charset="0"/>
              </a:rPr>
              <a:t>How to use </a:t>
            </a:r>
            <a:r>
              <a:rPr lang="en-US" altLang="en-US" sz="2800" dirty="0" smtClean="0">
                <a:latin typeface="Verdana" panose="020B0604030504040204" pitchFamily="34" charset="0"/>
              </a:rPr>
              <a:t>with </a:t>
            </a:r>
            <a:r>
              <a:rPr lang="en-US" altLang="en-US" sz="2800" dirty="0">
                <a:latin typeface="Verdana" panose="020B0604030504040204" pitchFamily="34" charset="0"/>
              </a:rPr>
              <a:t>facets?</a:t>
            </a:r>
          </a:p>
          <a:p>
            <a:pPr eaLnBrk="1" hangingPunct="1"/>
            <a:endParaRPr lang="en-US" altLang="en-US" sz="2400" dirty="0">
              <a:latin typeface="Verdana" panose="020B0604030504040204" pitchFamily="34" charset="0"/>
            </a:endParaRPr>
          </a:p>
          <a:p>
            <a:pPr eaLnBrk="1" hangingPunct="1"/>
            <a:r>
              <a:rPr lang="en-US" altLang="en-US" sz="2400" dirty="0">
                <a:latin typeface="Verdana" panose="020B0604030504040204" pitchFamily="34" charset="0"/>
              </a:rPr>
              <a:t>What questions do users want to answer?</a:t>
            </a:r>
          </a:p>
          <a:p>
            <a:pPr eaLnBrk="1" hangingPunct="1"/>
            <a:endParaRPr lang="en-US" altLang="en-US" sz="2400" dirty="0">
              <a:latin typeface="Verdana" panose="020B0604030504040204" pitchFamily="34" charset="0"/>
            </a:endParaRPr>
          </a:p>
          <a:p>
            <a:pPr eaLnBrk="1" hangingPunct="1"/>
            <a:r>
              <a:rPr lang="en-US" altLang="en-US" sz="2400" dirty="0">
                <a:latin typeface="Verdana" panose="020B0604030504040204" pitchFamily="34" charset="0"/>
              </a:rPr>
              <a:t>What questions can we use facets to answer within the limitations of …</a:t>
            </a:r>
          </a:p>
          <a:p>
            <a:pPr eaLnBrk="1" hangingPunct="1"/>
            <a:endParaRPr lang="en-US" altLang="en-US" sz="2400" dirty="0">
              <a:latin typeface="Verdana" panose="020B0604030504040204" pitchFamily="34" charset="0"/>
            </a:endParaRPr>
          </a:p>
          <a:p>
            <a:pPr lvl="2" eaLnBrk="1" hangingPunct="1"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Verdana" panose="020B0604030504040204" pitchFamily="34" charset="0"/>
              </a:rPr>
              <a:t>The available </a:t>
            </a:r>
            <a:r>
              <a:rPr lang="en-US" altLang="en-US" sz="2400" dirty="0" smtClean="0">
                <a:latin typeface="Verdana" panose="020B0604030504040204" pitchFamily="34" charset="0"/>
              </a:rPr>
              <a:t>data (amount and form)?</a:t>
            </a:r>
            <a:endParaRPr lang="en-US" altLang="en-US" sz="2400" dirty="0">
              <a:latin typeface="Verdana" panose="020B0604030504040204" pitchFamily="34" charset="0"/>
            </a:endParaRPr>
          </a:p>
          <a:p>
            <a:pPr lvl="2" eaLnBrk="1" hangingPunct="1">
              <a:buFont typeface="Arial" panose="020B0604020202020204" pitchFamily="34" charset="0"/>
              <a:buChar char="•"/>
            </a:pPr>
            <a:endParaRPr lang="en-US" altLang="en-US" sz="1000" dirty="0">
              <a:latin typeface="Verdana" panose="020B0604030504040204" pitchFamily="34" charset="0"/>
            </a:endParaRPr>
          </a:p>
          <a:p>
            <a:pPr lvl="2" eaLnBrk="1" hangingPunct="1"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Verdana" panose="020B0604030504040204" pitchFamily="34" charset="0"/>
              </a:rPr>
              <a:t>The </a:t>
            </a:r>
            <a:r>
              <a:rPr lang="en-US" altLang="en-US" sz="2400" dirty="0" smtClean="0">
                <a:latin typeface="Verdana" panose="020B0604030504040204" pitchFamily="34" charset="0"/>
              </a:rPr>
              <a:t>technological tools available?</a:t>
            </a:r>
            <a:endParaRPr lang="en-US" altLang="en-US" sz="2400" dirty="0">
              <a:latin typeface="Verdana" panose="020B0604030504040204" pitchFamily="34" charset="0"/>
            </a:endParaRPr>
          </a:p>
          <a:p>
            <a:pPr eaLnBrk="1" hangingPunct="1"/>
            <a:endParaRPr lang="en-US" altLang="en-US" sz="2400" dirty="0">
              <a:latin typeface="Verdana" panose="020B0604030504040204" pitchFamily="34" charset="0"/>
            </a:endParaRPr>
          </a:p>
          <a:p>
            <a:pPr eaLnBrk="1" hangingPunct="1"/>
            <a:endParaRPr lang="fr-FR" altLang="en-US" sz="2400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7"/>
          <p:cNvSpPr txBox="1">
            <a:spLocks noChangeArrowheads="1"/>
          </p:cNvSpPr>
          <p:nvPr/>
        </p:nvSpPr>
        <p:spPr bwMode="auto">
          <a:xfrm>
            <a:off x="395288" y="147638"/>
            <a:ext cx="82804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en-US" sz="3200">
                <a:latin typeface="Verdana" panose="020B0604030504040204" pitchFamily="34" charset="0"/>
              </a:rPr>
              <a:t>Number of performers with medium</a:t>
            </a:r>
            <a:endParaRPr lang="fr-FR" altLang="en-US" sz="3200"/>
          </a:p>
        </p:txBody>
      </p:sp>
      <p:sp>
        <p:nvSpPr>
          <p:cNvPr id="20483" name="Text Box 8"/>
          <p:cNvSpPr txBox="1">
            <a:spLocks noChangeArrowheads="1"/>
          </p:cNvSpPr>
          <p:nvPr/>
        </p:nvSpPr>
        <p:spPr bwMode="auto">
          <a:xfrm>
            <a:off x="828675" y="1196975"/>
            <a:ext cx="7991475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>
              <a:latin typeface="Verdana" panose="020B0604030504040204" pitchFamily="34" charset="0"/>
            </a:endParaRPr>
          </a:p>
          <a:p>
            <a:pPr eaLnBrk="1" hangingPunct="1"/>
            <a:endParaRPr lang="en-US" altLang="en-US" sz="2400">
              <a:latin typeface="Verdana" panose="020B0604030504040204" pitchFamily="34" charset="0"/>
            </a:endParaRPr>
          </a:p>
          <a:p>
            <a:pPr eaLnBrk="1" hangingPunct="1"/>
            <a:endParaRPr lang="fr-FR" altLang="en-US" sz="2400">
              <a:latin typeface="Verdana" panose="020B0604030504040204" pitchFamily="34" charset="0"/>
            </a:endParaRPr>
          </a:p>
        </p:txBody>
      </p:sp>
      <p:pic>
        <p:nvPicPr>
          <p:cNvPr id="20484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8" y="731838"/>
            <a:ext cx="7189787" cy="607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Box 1"/>
          <p:cNvSpPr txBox="1">
            <a:spLocks noChangeArrowheads="1"/>
          </p:cNvSpPr>
          <p:nvPr/>
        </p:nvSpPr>
        <p:spPr bwMode="auto">
          <a:xfrm>
            <a:off x="2700338" y="754063"/>
            <a:ext cx="6767512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FF0000"/>
                </a:solidFill>
              </a:rPr>
              <a:t>http://www.bsu.edu/libraries/librarycatalogs/chambermusic.htm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6762</TotalTime>
  <Words>1466</Words>
  <Application>Microsoft Office PowerPoint</Application>
  <PresentationFormat>On-screen Show (4:3)</PresentationFormat>
  <Paragraphs>406</Paragraphs>
  <Slides>45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0" baseType="lpstr">
      <vt:lpstr>Arial</vt:lpstr>
      <vt:lpstr>Calibri</vt:lpstr>
      <vt:lpstr>Verdana</vt:lpstr>
      <vt:lpstr>Wingdings</vt:lpstr>
      <vt:lpstr>Modèle par défaut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Music Partition</dc:title>
  <dc:creator>www.powerpointstyles.com</dc:creator>
  <dc:description>Image credit to luigi diamanti / FreeDigitalPhotos.net</dc:description>
  <cp:lastModifiedBy>Magda El-Sherbini</cp:lastModifiedBy>
  <cp:revision>178</cp:revision>
  <dcterms:created xsi:type="dcterms:W3CDTF">2009-03-23T15:23:24Z</dcterms:created>
  <dcterms:modified xsi:type="dcterms:W3CDTF">2018-02-24T20:18:13Z</dcterms:modified>
</cp:coreProperties>
</file>