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4"/>
  </p:notesMasterIdLst>
  <p:handoutMasterIdLst>
    <p:handoutMasterId r:id="rId15"/>
  </p:handoutMasterIdLst>
  <p:sldIdLst>
    <p:sldId id="256" r:id="rId2"/>
    <p:sldId id="266" r:id="rId3"/>
    <p:sldId id="258" r:id="rId4"/>
    <p:sldId id="257" r:id="rId5"/>
    <p:sldId id="259" r:id="rId6"/>
    <p:sldId id="260" r:id="rId7"/>
    <p:sldId id="262" r:id="rId8"/>
    <p:sldId id="265" r:id="rId9"/>
    <p:sldId id="263" r:id="rId10"/>
    <p:sldId id="264" r:id="rId11"/>
    <p:sldId id="261" r:id="rId12"/>
    <p:sldId id="267" r:id="rId1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29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17" autoAdjust="0"/>
    <p:restoredTop sz="82784" autoAdjust="0"/>
  </p:normalViewPr>
  <p:slideViewPr>
    <p:cSldViewPr>
      <p:cViewPr>
        <p:scale>
          <a:sx n="104" d="100"/>
          <a:sy n="104" d="100"/>
        </p:scale>
        <p:origin x="138" y="-72"/>
      </p:cViewPr>
      <p:guideLst>
        <p:guide orient="horz" pos="2160"/>
        <p:guide pos="2880"/>
      </p:guideLst>
    </p:cSldViewPr>
  </p:slideViewPr>
  <p:notesTextViewPr>
    <p:cViewPr>
      <p:scale>
        <a:sx n="1" d="1"/>
        <a:sy n="1" d="1"/>
      </p:scale>
      <p:origin x="0" y="0"/>
    </p:cViewPr>
  </p:notesTextViewPr>
  <p:notesViewPr>
    <p:cSldViewPr>
      <p:cViewPr varScale="1">
        <p:scale>
          <a:sx n="78" d="100"/>
          <a:sy n="78" d="100"/>
        </p:scale>
        <p:origin x="-2070"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kei\Desktop\Dropbox\Psychology%20Faculty\Citation%20Analysis%20Project\Journal%20citation%20frequency-_Usage%20data_Compariso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kei\Desktop\Dropbox\Psychology%20Faculty\Citation%20Analysis%20Project\Journal%20citation%20frequency-_Usage%20data_Comparis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manualLayout>
          <c:layoutTarget val="inner"/>
          <c:xMode val="edge"/>
          <c:yMode val="edge"/>
          <c:x val="0.14763919137767351"/>
          <c:y val="8.331837270341208E-2"/>
          <c:w val="0.72996453900709224"/>
          <c:h val="0.77760918635170606"/>
        </c:manualLayout>
      </c:layout>
      <c:scatterChart>
        <c:scatterStyle val="smoothMarker"/>
        <c:varyColors val="0"/>
        <c:ser>
          <c:idx val="0"/>
          <c:order val="0"/>
          <c:tx>
            <c:v>2013</c:v>
          </c:tx>
          <c:marker>
            <c:symbol val="none"/>
          </c:marker>
          <c:xVal>
            <c:numRef>
              <c:f>Sheet1!$B$3:$B$42</c:f>
              <c:numCache>
                <c:formatCode>General</c:formatCode>
                <c:ptCount val="4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numCache>
            </c:numRef>
          </c:xVal>
          <c:yVal>
            <c:numRef>
              <c:f>Sheet1!$C$3:$C$42</c:f>
              <c:numCache>
                <c:formatCode>General</c:formatCode>
                <c:ptCount val="40"/>
                <c:pt idx="0">
                  <c:v>1</c:v>
                </c:pt>
                <c:pt idx="1">
                  <c:v>37</c:v>
                </c:pt>
                <c:pt idx="2">
                  <c:v>115</c:v>
                </c:pt>
                <c:pt idx="3">
                  <c:v>119</c:v>
                </c:pt>
                <c:pt idx="4">
                  <c:v>136</c:v>
                </c:pt>
                <c:pt idx="5">
                  <c:v>137</c:v>
                </c:pt>
                <c:pt idx="6">
                  <c:v>123</c:v>
                </c:pt>
                <c:pt idx="7">
                  <c:v>115</c:v>
                </c:pt>
                <c:pt idx="8">
                  <c:v>133</c:v>
                </c:pt>
                <c:pt idx="9">
                  <c:v>107</c:v>
                </c:pt>
                <c:pt idx="10">
                  <c:v>90</c:v>
                </c:pt>
                <c:pt idx="11">
                  <c:v>81</c:v>
                </c:pt>
                <c:pt idx="12">
                  <c:v>68</c:v>
                </c:pt>
                <c:pt idx="13">
                  <c:v>76</c:v>
                </c:pt>
                <c:pt idx="14">
                  <c:v>57</c:v>
                </c:pt>
                <c:pt idx="15">
                  <c:v>62</c:v>
                </c:pt>
                <c:pt idx="16">
                  <c:v>49</c:v>
                </c:pt>
                <c:pt idx="17">
                  <c:v>45</c:v>
                </c:pt>
                <c:pt idx="18">
                  <c:v>40</c:v>
                </c:pt>
                <c:pt idx="19">
                  <c:v>45</c:v>
                </c:pt>
                <c:pt idx="20">
                  <c:v>33</c:v>
                </c:pt>
                <c:pt idx="21">
                  <c:v>29</c:v>
                </c:pt>
                <c:pt idx="22">
                  <c:v>31</c:v>
                </c:pt>
                <c:pt idx="23">
                  <c:v>23</c:v>
                </c:pt>
                <c:pt idx="24">
                  <c:v>22</c:v>
                </c:pt>
                <c:pt idx="25">
                  <c:v>25</c:v>
                </c:pt>
                <c:pt idx="26">
                  <c:v>21</c:v>
                </c:pt>
                <c:pt idx="27">
                  <c:v>18</c:v>
                </c:pt>
                <c:pt idx="28">
                  <c:v>13</c:v>
                </c:pt>
                <c:pt idx="29">
                  <c:v>13</c:v>
                </c:pt>
                <c:pt idx="30">
                  <c:v>13</c:v>
                </c:pt>
                <c:pt idx="31">
                  <c:v>9</c:v>
                </c:pt>
                <c:pt idx="32">
                  <c:v>12</c:v>
                </c:pt>
                <c:pt idx="33">
                  <c:v>7</c:v>
                </c:pt>
                <c:pt idx="34">
                  <c:v>4</c:v>
                </c:pt>
                <c:pt idx="35">
                  <c:v>2</c:v>
                </c:pt>
                <c:pt idx="36">
                  <c:v>7</c:v>
                </c:pt>
                <c:pt idx="37">
                  <c:v>4</c:v>
                </c:pt>
                <c:pt idx="38">
                  <c:v>5</c:v>
                </c:pt>
                <c:pt idx="39">
                  <c:v>6</c:v>
                </c:pt>
              </c:numCache>
            </c:numRef>
          </c:yVal>
          <c:smooth val="1"/>
        </c:ser>
        <c:ser>
          <c:idx val="1"/>
          <c:order val="1"/>
          <c:tx>
            <c:v>2012</c:v>
          </c:tx>
          <c:marker>
            <c:symbol val="none"/>
          </c:marker>
          <c:xVal>
            <c:numRef>
              <c:f>Sheet1!$B$3:$B$42</c:f>
              <c:numCache>
                <c:formatCode>General</c:formatCode>
                <c:ptCount val="4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numCache>
            </c:numRef>
          </c:xVal>
          <c:yVal>
            <c:numRef>
              <c:f>Sheet1!$F$4:$F$43</c:f>
              <c:numCache>
                <c:formatCode>General</c:formatCode>
                <c:ptCount val="40"/>
                <c:pt idx="0">
                  <c:v>12</c:v>
                </c:pt>
                <c:pt idx="1">
                  <c:v>68</c:v>
                </c:pt>
                <c:pt idx="2">
                  <c:v>116</c:v>
                </c:pt>
                <c:pt idx="3">
                  <c:v>142</c:v>
                </c:pt>
                <c:pt idx="4">
                  <c:v>115</c:v>
                </c:pt>
                <c:pt idx="5">
                  <c:v>147</c:v>
                </c:pt>
                <c:pt idx="6">
                  <c:v>125</c:v>
                </c:pt>
                <c:pt idx="7">
                  <c:v>131</c:v>
                </c:pt>
                <c:pt idx="8">
                  <c:v>104</c:v>
                </c:pt>
                <c:pt idx="9">
                  <c:v>102</c:v>
                </c:pt>
                <c:pt idx="10">
                  <c:v>98</c:v>
                </c:pt>
                <c:pt idx="11">
                  <c:v>105</c:v>
                </c:pt>
                <c:pt idx="12">
                  <c:v>100</c:v>
                </c:pt>
                <c:pt idx="13">
                  <c:v>66</c:v>
                </c:pt>
                <c:pt idx="14">
                  <c:v>73</c:v>
                </c:pt>
                <c:pt idx="15">
                  <c:v>48</c:v>
                </c:pt>
                <c:pt idx="16">
                  <c:v>52</c:v>
                </c:pt>
                <c:pt idx="17">
                  <c:v>30</c:v>
                </c:pt>
                <c:pt idx="18">
                  <c:v>40</c:v>
                </c:pt>
                <c:pt idx="19">
                  <c:v>32</c:v>
                </c:pt>
                <c:pt idx="20">
                  <c:v>23</c:v>
                </c:pt>
                <c:pt idx="21">
                  <c:v>34</c:v>
                </c:pt>
                <c:pt idx="22">
                  <c:v>29</c:v>
                </c:pt>
                <c:pt idx="23">
                  <c:v>22</c:v>
                </c:pt>
                <c:pt idx="24">
                  <c:v>20</c:v>
                </c:pt>
                <c:pt idx="25">
                  <c:v>9</c:v>
                </c:pt>
                <c:pt idx="26">
                  <c:v>17</c:v>
                </c:pt>
                <c:pt idx="27">
                  <c:v>16</c:v>
                </c:pt>
                <c:pt idx="28">
                  <c:v>8</c:v>
                </c:pt>
                <c:pt idx="29">
                  <c:v>13</c:v>
                </c:pt>
                <c:pt idx="30">
                  <c:v>9</c:v>
                </c:pt>
                <c:pt idx="31">
                  <c:v>8</c:v>
                </c:pt>
                <c:pt idx="32">
                  <c:v>4</c:v>
                </c:pt>
                <c:pt idx="33">
                  <c:v>7</c:v>
                </c:pt>
                <c:pt idx="34">
                  <c:v>9</c:v>
                </c:pt>
                <c:pt idx="35">
                  <c:v>4</c:v>
                </c:pt>
                <c:pt idx="36">
                  <c:v>6</c:v>
                </c:pt>
                <c:pt idx="37">
                  <c:v>4</c:v>
                </c:pt>
                <c:pt idx="38">
                  <c:v>5</c:v>
                </c:pt>
                <c:pt idx="39">
                  <c:v>0</c:v>
                </c:pt>
              </c:numCache>
            </c:numRef>
          </c:yVal>
          <c:smooth val="1"/>
        </c:ser>
        <c:ser>
          <c:idx val="2"/>
          <c:order val="2"/>
          <c:tx>
            <c:v>2007</c:v>
          </c:tx>
          <c:marker>
            <c:symbol val="none"/>
          </c:marker>
          <c:xVal>
            <c:numRef>
              <c:f>Sheet1!$B$3:$B$42</c:f>
              <c:numCache>
                <c:formatCode>General</c:formatCode>
                <c:ptCount val="4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numCache>
            </c:numRef>
          </c:xVal>
          <c:yVal>
            <c:numRef>
              <c:f>Sheet1!$I$9:$I$48</c:f>
              <c:numCache>
                <c:formatCode>General</c:formatCode>
                <c:ptCount val="40"/>
                <c:pt idx="0">
                  <c:v>124</c:v>
                </c:pt>
                <c:pt idx="1">
                  <c:v>147</c:v>
                </c:pt>
                <c:pt idx="2">
                  <c:v>204</c:v>
                </c:pt>
                <c:pt idx="3">
                  <c:v>223</c:v>
                </c:pt>
                <c:pt idx="4">
                  <c:v>215</c:v>
                </c:pt>
                <c:pt idx="5">
                  <c:v>239</c:v>
                </c:pt>
                <c:pt idx="6">
                  <c:v>224</c:v>
                </c:pt>
                <c:pt idx="7">
                  <c:v>205</c:v>
                </c:pt>
                <c:pt idx="8">
                  <c:v>208</c:v>
                </c:pt>
                <c:pt idx="9">
                  <c:v>180</c:v>
                </c:pt>
                <c:pt idx="10">
                  <c:v>142</c:v>
                </c:pt>
                <c:pt idx="11">
                  <c:v>156</c:v>
                </c:pt>
                <c:pt idx="12">
                  <c:v>136</c:v>
                </c:pt>
                <c:pt idx="13">
                  <c:v>110</c:v>
                </c:pt>
                <c:pt idx="14">
                  <c:v>107</c:v>
                </c:pt>
                <c:pt idx="15">
                  <c:v>86</c:v>
                </c:pt>
                <c:pt idx="16">
                  <c:v>91</c:v>
                </c:pt>
                <c:pt idx="17">
                  <c:v>107</c:v>
                </c:pt>
                <c:pt idx="18">
                  <c:v>48</c:v>
                </c:pt>
                <c:pt idx="19">
                  <c:v>55</c:v>
                </c:pt>
                <c:pt idx="20">
                  <c:v>62</c:v>
                </c:pt>
                <c:pt idx="21">
                  <c:v>55</c:v>
                </c:pt>
                <c:pt idx="22">
                  <c:v>54</c:v>
                </c:pt>
                <c:pt idx="23">
                  <c:v>38</c:v>
                </c:pt>
                <c:pt idx="24">
                  <c:v>28</c:v>
                </c:pt>
                <c:pt idx="25">
                  <c:v>29</c:v>
                </c:pt>
                <c:pt idx="26">
                  <c:v>22</c:v>
                </c:pt>
                <c:pt idx="27">
                  <c:v>22</c:v>
                </c:pt>
                <c:pt idx="28">
                  <c:v>20</c:v>
                </c:pt>
                <c:pt idx="29">
                  <c:v>16</c:v>
                </c:pt>
                <c:pt idx="30">
                  <c:v>24</c:v>
                </c:pt>
                <c:pt idx="31">
                  <c:v>11</c:v>
                </c:pt>
                <c:pt idx="32">
                  <c:v>13</c:v>
                </c:pt>
                <c:pt idx="33">
                  <c:v>11</c:v>
                </c:pt>
                <c:pt idx="34">
                  <c:v>15</c:v>
                </c:pt>
                <c:pt idx="35">
                  <c:v>7</c:v>
                </c:pt>
                <c:pt idx="36">
                  <c:v>0</c:v>
                </c:pt>
                <c:pt idx="37">
                  <c:v>0</c:v>
                </c:pt>
                <c:pt idx="38">
                  <c:v>0</c:v>
                </c:pt>
                <c:pt idx="39">
                  <c:v>0</c:v>
                </c:pt>
              </c:numCache>
            </c:numRef>
          </c:yVal>
          <c:smooth val="1"/>
        </c:ser>
        <c:ser>
          <c:idx val="3"/>
          <c:order val="3"/>
          <c:tx>
            <c:v>2006</c:v>
          </c:tx>
          <c:marker>
            <c:symbol val="none"/>
          </c:marker>
          <c:xVal>
            <c:numRef>
              <c:f>Sheet1!$B$3:$B$42</c:f>
              <c:numCache>
                <c:formatCode>General</c:formatCode>
                <c:ptCount val="4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numCache>
            </c:numRef>
          </c:xVal>
          <c:yVal>
            <c:numRef>
              <c:f>Sheet1!$L$10:$L$49</c:f>
              <c:numCache>
                <c:formatCode>General</c:formatCode>
                <c:ptCount val="40"/>
                <c:pt idx="0">
                  <c:v>39</c:v>
                </c:pt>
                <c:pt idx="1">
                  <c:v>81</c:v>
                </c:pt>
                <c:pt idx="2">
                  <c:v>97</c:v>
                </c:pt>
                <c:pt idx="3">
                  <c:v>127</c:v>
                </c:pt>
                <c:pt idx="4">
                  <c:v>136</c:v>
                </c:pt>
                <c:pt idx="5">
                  <c:v>103</c:v>
                </c:pt>
                <c:pt idx="6">
                  <c:v>134</c:v>
                </c:pt>
                <c:pt idx="7">
                  <c:v>105</c:v>
                </c:pt>
                <c:pt idx="8">
                  <c:v>122</c:v>
                </c:pt>
                <c:pt idx="9">
                  <c:v>82</c:v>
                </c:pt>
                <c:pt idx="10">
                  <c:v>101</c:v>
                </c:pt>
                <c:pt idx="11">
                  <c:v>78</c:v>
                </c:pt>
                <c:pt idx="12">
                  <c:v>86</c:v>
                </c:pt>
                <c:pt idx="13">
                  <c:v>68</c:v>
                </c:pt>
                <c:pt idx="14">
                  <c:v>62</c:v>
                </c:pt>
                <c:pt idx="15">
                  <c:v>54</c:v>
                </c:pt>
                <c:pt idx="16">
                  <c:v>56</c:v>
                </c:pt>
                <c:pt idx="17">
                  <c:v>56</c:v>
                </c:pt>
                <c:pt idx="18">
                  <c:v>50</c:v>
                </c:pt>
                <c:pt idx="19">
                  <c:v>26</c:v>
                </c:pt>
                <c:pt idx="20">
                  <c:v>32</c:v>
                </c:pt>
                <c:pt idx="21">
                  <c:v>27</c:v>
                </c:pt>
                <c:pt idx="22">
                  <c:v>21</c:v>
                </c:pt>
                <c:pt idx="23">
                  <c:v>15</c:v>
                </c:pt>
                <c:pt idx="24">
                  <c:v>20</c:v>
                </c:pt>
                <c:pt idx="25">
                  <c:v>14</c:v>
                </c:pt>
                <c:pt idx="26">
                  <c:v>14</c:v>
                </c:pt>
                <c:pt idx="27">
                  <c:v>18</c:v>
                </c:pt>
                <c:pt idx="28">
                  <c:v>10</c:v>
                </c:pt>
                <c:pt idx="29">
                  <c:v>12</c:v>
                </c:pt>
                <c:pt idx="30">
                  <c:v>10</c:v>
                </c:pt>
                <c:pt idx="31">
                  <c:v>9</c:v>
                </c:pt>
                <c:pt idx="32">
                  <c:v>7</c:v>
                </c:pt>
                <c:pt idx="33">
                  <c:v>7</c:v>
                </c:pt>
                <c:pt idx="34">
                  <c:v>7</c:v>
                </c:pt>
                <c:pt idx="35">
                  <c:v>5</c:v>
                </c:pt>
                <c:pt idx="36">
                  <c:v>4</c:v>
                </c:pt>
                <c:pt idx="37">
                  <c:v>6</c:v>
                </c:pt>
                <c:pt idx="38">
                  <c:v>0</c:v>
                </c:pt>
                <c:pt idx="39">
                  <c:v>0</c:v>
                </c:pt>
              </c:numCache>
            </c:numRef>
          </c:yVal>
          <c:smooth val="1"/>
        </c:ser>
        <c:ser>
          <c:idx val="4"/>
          <c:order val="4"/>
          <c:tx>
            <c:v>2001</c:v>
          </c:tx>
          <c:marker>
            <c:symbol val="none"/>
          </c:marker>
          <c:xVal>
            <c:numRef>
              <c:f>Sheet1!$B$3:$B$42</c:f>
              <c:numCache>
                <c:formatCode>General</c:formatCode>
                <c:ptCount val="4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numCache>
            </c:numRef>
          </c:xVal>
          <c:yVal>
            <c:numRef>
              <c:f>Sheet1!$O$15:$O$59</c:f>
              <c:numCache>
                <c:formatCode>General</c:formatCode>
                <c:ptCount val="45"/>
                <c:pt idx="0">
                  <c:v>4</c:v>
                </c:pt>
                <c:pt idx="1">
                  <c:v>17</c:v>
                </c:pt>
                <c:pt idx="2">
                  <c:v>61</c:v>
                </c:pt>
                <c:pt idx="3">
                  <c:v>74</c:v>
                </c:pt>
                <c:pt idx="4">
                  <c:v>53</c:v>
                </c:pt>
                <c:pt idx="5">
                  <c:v>67</c:v>
                </c:pt>
                <c:pt idx="6">
                  <c:v>62</c:v>
                </c:pt>
                <c:pt idx="7">
                  <c:v>69</c:v>
                </c:pt>
                <c:pt idx="8">
                  <c:v>59</c:v>
                </c:pt>
                <c:pt idx="9">
                  <c:v>79</c:v>
                </c:pt>
                <c:pt idx="10">
                  <c:v>59</c:v>
                </c:pt>
                <c:pt idx="11">
                  <c:v>55</c:v>
                </c:pt>
                <c:pt idx="12">
                  <c:v>26</c:v>
                </c:pt>
                <c:pt idx="13">
                  <c:v>38</c:v>
                </c:pt>
                <c:pt idx="14">
                  <c:v>36</c:v>
                </c:pt>
                <c:pt idx="15">
                  <c:v>26</c:v>
                </c:pt>
                <c:pt idx="16">
                  <c:v>29</c:v>
                </c:pt>
                <c:pt idx="17">
                  <c:v>28</c:v>
                </c:pt>
                <c:pt idx="18">
                  <c:v>24</c:v>
                </c:pt>
                <c:pt idx="19">
                  <c:v>19</c:v>
                </c:pt>
                <c:pt idx="20">
                  <c:v>20</c:v>
                </c:pt>
                <c:pt idx="21">
                  <c:v>13</c:v>
                </c:pt>
                <c:pt idx="22">
                  <c:v>10</c:v>
                </c:pt>
                <c:pt idx="23">
                  <c:v>10</c:v>
                </c:pt>
                <c:pt idx="24">
                  <c:v>8</c:v>
                </c:pt>
                <c:pt idx="25">
                  <c:v>6</c:v>
                </c:pt>
                <c:pt idx="26">
                  <c:v>9</c:v>
                </c:pt>
                <c:pt idx="27">
                  <c:v>9</c:v>
                </c:pt>
                <c:pt idx="28">
                  <c:v>4</c:v>
                </c:pt>
                <c:pt idx="29">
                  <c:v>1</c:v>
                </c:pt>
                <c:pt idx="30">
                  <c:v>4</c:v>
                </c:pt>
                <c:pt idx="31">
                  <c:v>4</c:v>
                </c:pt>
                <c:pt idx="32">
                  <c:v>4</c:v>
                </c:pt>
                <c:pt idx="33">
                  <c:v>0</c:v>
                </c:pt>
                <c:pt idx="34">
                  <c:v>3</c:v>
                </c:pt>
                <c:pt idx="35">
                  <c:v>2</c:v>
                </c:pt>
                <c:pt idx="36">
                  <c:v>2</c:v>
                </c:pt>
                <c:pt idx="37">
                  <c:v>2</c:v>
                </c:pt>
                <c:pt idx="38">
                  <c:v>4</c:v>
                </c:pt>
                <c:pt idx="39">
                  <c:v>0</c:v>
                </c:pt>
                <c:pt idx="40">
                  <c:v>0</c:v>
                </c:pt>
                <c:pt idx="41">
                  <c:v>0</c:v>
                </c:pt>
                <c:pt idx="42">
                  <c:v>0</c:v>
                </c:pt>
                <c:pt idx="43">
                  <c:v>0</c:v>
                </c:pt>
                <c:pt idx="44">
                  <c:v>2</c:v>
                </c:pt>
              </c:numCache>
            </c:numRef>
          </c:yVal>
          <c:smooth val="1"/>
        </c:ser>
        <c:ser>
          <c:idx val="6"/>
          <c:order val="5"/>
          <c:tx>
            <c:v>2000</c:v>
          </c:tx>
          <c:marker>
            <c:symbol val="none"/>
          </c:marker>
          <c:xVal>
            <c:numRef>
              <c:f>Sheet1!$B$3:$B$42</c:f>
              <c:numCache>
                <c:formatCode>General</c:formatCode>
                <c:ptCount val="4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numCache>
            </c:numRef>
          </c:xVal>
          <c:yVal>
            <c:numRef>
              <c:f>Sheet1!$R$16:$R$55</c:f>
              <c:numCache>
                <c:formatCode>General</c:formatCode>
                <c:ptCount val="40"/>
                <c:pt idx="0">
                  <c:v>7</c:v>
                </c:pt>
                <c:pt idx="1">
                  <c:v>197</c:v>
                </c:pt>
                <c:pt idx="2">
                  <c:v>88</c:v>
                </c:pt>
                <c:pt idx="3">
                  <c:v>100</c:v>
                </c:pt>
                <c:pt idx="4">
                  <c:v>108</c:v>
                </c:pt>
                <c:pt idx="5">
                  <c:v>109</c:v>
                </c:pt>
                <c:pt idx="6">
                  <c:v>111</c:v>
                </c:pt>
                <c:pt idx="7">
                  <c:v>100</c:v>
                </c:pt>
                <c:pt idx="8">
                  <c:v>94</c:v>
                </c:pt>
                <c:pt idx="9">
                  <c:v>90</c:v>
                </c:pt>
                <c:pt idx="10">
                  <c:v>82</c:v>
                </c:pt>
                <c:pt idx="11">
                  <c:v>57</c:v>
                </c:pt>
                <c:pt idx="12">
                  <c:v>74</c:v>
                </c:pt>
                <c:pt idx="13">
                  <c:v>58</c:v>
                </c:pt>
                <c:pt idx="14">
                  <c:v>43</c:v>
                </c:pt>
                <c:pt idx="15">
                  <c:v>58</c:v>
                </c:pt>
                <c:pt idx="16">
                  <c:v>46</c:v>
                </c:pt>
                <c:pt idx="17">
                  <c:v>46</c:v>
                </c:pt>
                <c:pt idx="18">
                  <c:v>29</c:v>
                </c:pt>
                <c:pt idx="19">
                  <c:v>41</c:v>
                </c:pt>
                <c:pt idx="20">
                  <c:v>39</c:v>
                </c:pt>
                <c:pt idx="21">
                  <c:v>30</c:v>
                </c:pt>
                <c:pt idx="22">
                  <c:v>39</c:v>
                </c:pt>
                <c:pt idx="23">
                  <c:v>30</c:v>
                </c:pt>
                <c:pt idx="24">
                  <c:v>16</c:v>
                </c:pt>
                <c:pt idx="25">
                  <c:v>23</c:v>
                </c:pt>
                <c:pt idx="26">
                  <c:v>17</c:v>
                </c:pt>
                <c:pt idx="27">
                  <c:v>24</c:v>
                </c:pt>
                <c:pt idx="28">
                  <c:v>12</c:v>
                </c:pt>
                <c:pt idx="29">
                  <c:v>11</c:v>
                </c:pt>
                <c:pt idx="30">
                  <c:v>11</c:v>
                </c:pt>
                <c:pt idx="31">
                  <c:v>10</c:v>
                </c:pt>
                <c:pt idx="32">
                  <c:v>16</c:v>
                </c:pt>
                <c:pt idx="33">
                  <c:v>4</c:v>
                </c:pt>
                <c:pt idx="34">
                  <c:v>4</c:v>
                </c:pt>
                <c:pt idx="35">
                  <c:v>12</c:v>
                </c:pt>
                <c:pt idx="36">
                  <c:v>0</c:v>
                </c:pt>
                <c:pt idx="37">
                  <c:v>0</c:v>
                </c:pt>
                <c:pt idx="38">
                  <c:v>0</c:v>
                </c:pt>
                <c:pt idx="39">
                  <c:v>0</c:v>
                </c:pt>
              </c:numCache>
            </c:numRef>
          </c:yVal>
          <c:smooth val="1"/>
        </c:ser>
        <c:dLbls>
          <c:showLegendKey val="0"/>
          <c:showVal val="0"/>
          <c:showCatName val="0"/>
          <c:showSerName val="0"/>
          <c:showPercent val="0"/>
          <c:showBubbleSize val="0"/>
        </c:dLbls>
        <c:axId val="25697280"/>
        <c:axId val="25703168"/>
      </c:scatterChart>
      <c:valAx>
        <c:axId val="25697280"/>
        <c:scaling>
          <c:orientation val="minMax"/>
        </c:scaling>
        <c:delete val="0"/>
        <c:axPos val="b"/>
        <c:numFmt formatCode="General" sourceLinked="1"/>
        <c:majorTickMark val="out"/>
        <c:minorTickMark val="none"/>
        <c:tickLblPos val="nextTo"/>
        <c:crossAx val="25703168"/>
        <c:crosses val="autoZero"/>
        <c:crossBetween val="midCat"/>
      </c:valAx>
      <c:valAx>
        <c:axId val="25703168"/>
        <c:scaling>
          <c:orientation val="minMax"/>
        </c:scaling>
        <c:delete val="0"/>
        <c:axPos val="l"/>
        <c:majorGridlines/>
        <c:numFmt formatCode="General" sourceLinked="1"/>
        <c:majorTickMark val="out"/>
        <c:minorTickMark val="none"/>
        <c:tickLblPos val="nextTo"/>
        <c:crossAx val="25697280"/>
        <c:crosses val="autoZero"/>
        <c:crossBetween val="midCat"/>
      </c:valAx>
    </c:plotArea>
    <c:legend>
      <c:legendPos val="r"/>
      <c:layout>
        <c:manualLayout>
          <c:xMode val="edge"/>
          <c:yMode val="edge"/>
          <c:x val="0.90862645636996375"/>
          <c:y val="8.1627215663149705E-2"/>
          <c:w val="8.2978480323877571E-2"/>
          <c:h val="0.74298042635941974"/>
        </c:manualLayout>
      </c:layout>
      <c:overlay val="0"/>
    </c:legend>
    <c:plotVisOnly val="1"/>
    <c:dispBlanksAs val="gap"/>
    <c:showDLblsOverMax val="0"/>
  </c:chart>
  <c:txPr>
    <a:bodyPr/>
    <a:lstStyle/>
    <a:p>
      <a:pPr algn="ctr">
        <a:defRPr sz="1200" b="1"/>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explosion val="1"/>
          <c:dPt>
            <c:idx val="0"/>
            <c:bubble3D val="0"/>
            <c:spPr>
              <a:solidFill>
                <a:schemeClr val="accent5">
                  <a:lumMod val="75000"/>
                </a:schemeClr>
              </a:solidFill>
            </c:spPr>
          </c:dPt>
          <c:dPt>
            <c:idx val="1"/>
            <c:bubble3D val="0"/>
            <c:spPr>
              <a:solidFill>
                <a:schemeClr val="accent5">
                  <a:lumMod val="40000"/>
                  <a:lumOff val="60000"/>
                </a:schemeClr>
              </a:solidFill>
            </c:spPr>
          </c:dPt>
          <c:dPt>
            <c:idx val="2"/>
            <c:bubble3D val="0"/>
            <c:explosion val="0"/>
            <c:spPr>
              <a:solidFill>
                <a:schemeClr val="accent2">
                  <a:lumMod val="60000"/>
                  <a:lumOff val="40000"/>
                </a:schemeClr>
              </a:solidFill>
            </c:spPr>
          </c:dPt>
          <c:dLbls>
            <c:dLbl>
              <c:idx val="0"/>
              <c:delete val="1"/>
            </c:dLbl>
            <c:dLbl>
              <c:idx val="1"/>
              <c:layout>
                <c:manualLayout>
                  <c:x val="-0.16979561582579955"/>
                  <c:y val="6.3245522618496211E-2"/>
                </c:manualLayout>
              </c:layout>
              <c:tx>
                <c:rich>
                  <a:bodyPr/>
                  <a:lstStyle/>
                  <a:p>
                    <a:r>
                      <a:rPr lang="en-US" sz="1400" b="1" dirty="0">
                        <a:solidFill>
                          <a:schemeClr val="accent1">
                            <a:lumMod val="50000"/>
                          </a:schemeClr>
                        </a:solidFill>
                        <a:latin typeface="+mn-lt"/>
                      </a:rPr>
                      <a:t>Titles </a:t>
                    </a:r>
                    <a:r>
                      <a:rPr lang="en-US" sz="1400" b="1" dirty="0" smtClean="0">
                        <a:solidFill>
                          <a:schemeClr val="accent1">
                            <a:lumMod val="50000"/>
                          </a:schemeClr>
                        </a:solidFill>
                        <a:latin typeface="+mn-lt"/>
                      </a:rPr>
                      <a:t>cited </a:t>
                    </a:r>
                    <a:r>
                      <a:rPr lang="en-US" sz="1400" b="1" dirty="0">
                        <a:solidFill>
                          <a:schemeClr val="accent1">
                            <a:lumMod val="50000"/>
                          </a:schemeClr>
                        </a:solidFill>
                        <a:latin typeface="+mn-lt"/>
                      </a:rPr>
                      <a:t>between 20 to 100 </a:t>
                    </a:r>
                    <a:r>
                      <a:rPr lang="en-US" sz="1400" b="1" dirty="0" smtClean="0">
                        <a:solidFill>
                          <a:schemeClr val="accent1">
                            <a:lumMod val="50000"/>
                          </a:schemeClr>
                        </a:solidFill>
                        <a:latin typeface="+mn-lt"/>
                      </a:rPr>
                      <a:t>times.</a:t>
                    </a:r>
                    <a:r>
                      <a:rPr lang="en-US" sz="1400" b="1" baseline="0" dirty="0" smtClean="0">
                        <a:solidFill>
                          <a:schemeClr val="accent1">
                            <a:lumMod val="50000"/>
                          </a:schemeClr>
                        </a:solidFill>
                        <a:latin typeface="+mn-lt"/>
                      </a:rPr>
                      <a:t> n=142 </a:t>
                    </a:r>
                    <a:r>
                      <a:rPr lang="en-US" sz="1400" b="1" dirty="0">
                        <a:solidFill>
                          <a:schemeClr val="accent1">
                            <a:lumMod val="50000"/>
                          </a:schemeClr>
                        </a:solidFill>
                        <a:latin typeface="+mn-lt"/>
                      </a:rPr>
                      <a:t>
</a:t>
                    </a:r>
                    <a:r>
                      <a:rPr lang="en-US" sz="1400" b="1" dirty="0" smtClean="0">
                        <a:solidFill>
                          <a:schemeClr val="accent1">
                            <a:lumMod val="50000"/>
                          </a:schemeClr>
                        </a:solidFill>
                        <a:latin typeface="+mn-lt"/>
                      </a:rPr>
                      <a:t>“26</a:t>
                    </a:r>
                    <a:r>
                      <a:rPr lang="en-US" sz="1400" b="1" dirty="0">
                        <a:solidFill>
                          <a:schemeClr val="accent1">
                            <a:lumMod val="50000"/>
                          </a:schemeClr>
                        </a:solidFill>
                        <a:latin typeface="+mn-lt"/>
                      </a:rPr>
                      <a:t>% </a:t>
                    </a:r>
                    <a:r>
                      <a:rPr lang="en-US" sz="1400" b="1" dirty="0" smtClean="0">
                        <a:solidFill>
                          <a:schemeClr val="accent1">
                            <a:lumMod val="50000"/>
                          </a:schemeClr>
                        </a:solidFill>
                        <a:latin typeface="+mn-lt"/>
                      </a:rPr>
                      <a:t>of</a:t>
                    </a:r>
                    <a:r>
                      <a:rPr lang="en-US" sz="1400" b="1" baseline="0" dirty="0" smtClean="0">
                        <a:solidFill>
                          <a:schemeClr val="accent1">
                            <a:lumMod val="50000"/>
                          </a:schemeClr>
                        </a:solidFill>
                        <a:latin typeface="+mn-lt"/>
                      </a:rPr>
                      <a:t> total”</a:t>
                    </a:r>
                    <a:endParaRPr lang="en-US" sz="1200" dirty="0"/>
                  </a:p>
                </c:rich>
              </c:tx>
              <c:showLegendKey val="0"/>
              <c:showVal val="0"/>
              <c:showCatName val="1"/>
              <c:showSerName val="0"/>
              <c:showPercent val="1"/>
              <c:showBubbleSize val="0"/>
            </c:dLbl>
            <c:dLbl>
              <c:idx val="2"/>
              <c:layout>
                <c:manualLayout>
                  <c:x val="0.21510036939826965"/>
                  <c:y val="-0.25475683186660492"/>
                </c:manualLayout>
              </c:layout>
              <c:tx>
                <c:rich>
                  <a:bodyPr/>
                  <a:lstStyle/>
                  <a:p>
                    <a:r>
                      <a:rPr lang="en-US" sz="1400" b="1" dirty="0">
                        <a:solidFill>
                          <a:schemeClr val="accent1">
                            <a:lumMod val="50000"/>
                          </a:schemeClr>
                        </a:solidFill>
                        <a:latin typeface="+mn-lt"/>
                      </a:rPr>
                      <a:t>Titles </a:t>
                    </a:r>
                    <a:r>
                      <a:rPr lang="en-US" sz="1400" b="1" dirty="0" smtClean="0">
                        <a:solidFill>
                          <a:schemeClr val="accent1">
                            <a:lumMod val="50000"/>
                          </a:schemeClr>
                        </a:solidFill>
                        <a:latin typeface="+mn-lt"/>
                      </a:rPr>
                      <a:t>cited </a:t>
                    </a:r>
                    <a:r>
                      <a:rPr lang="en-US" sz="1400" b="1" dirty="0">
                        <a:solidFill>
                          <a:schemeClr val="accent1">
                            <a:lumMod val="50000"/>
                          </a:schemeClr>
                        </a:solidFill>
                        <a:latin typeface="+mn-lt"/>
                      </a:rPr>
                      <a:t>less </a:t>
                    </a:r>
                    <a:r>
                      <a:rPr lang="en-US" sz="1400" b="1" dirty="0" smtClean="0">
                        <a:solidFill>
                          <a:schemeClr val="accent1">
                            <a:lumMod val="50000"/>
                          </a:schemeClr>
                        </a:solidFill>
                        <a:latin typeface="+mn-lt"/>
                      </a:rPr>
                      <a:t>than or equal</a:t>
                    </a:r>
                    <a:r>
                      <a:rPr lang="en-US" sz="1400" b="1" baseline="0" dirty="0" smtClean="0">
                        <a:solidFill>
                          <a:schemeClr val="accent1">
                            <a:lumMod val="50000"/>
                          </a:schemeClr>
                        </a:solidFill>
                        <a:latin typeface="+mn-lt"/>
                      </a:rPr>
                      <a:t> to </a:t>
                    </a:r>
                    <a:r>
                      <a:rPr lang="en-US" sz="1400" b="1" dirty="0" smtClean="0">
                        <a:solidFill>
                          <a:schemeClr val="accent1">
                            <a:lumMod val="50000"/>
                          </a:schemeClr>
                        </a:solidFill>
                        <a:latin typeface="+mn-lt"/>
                      </a:rPr>
                      <a:t>20 times. n</a:t>
                    </a:r>
                    <a:r>
                      <a:rPr lang="en-US" sz="1400" b="1" baseline="0" dirty="0" smtClean="0">
                        <a:solidFill>
                          <a:schemeClr val="accent1">
                            <a:lumMod val="50000"/>
                          </a:schemeClr>
                        </a:solidFill>
                        <a:latin typeface="+mn-lt"/>
                      </a:rPr>
                      <a:t> = </a:t>
                    </a:r>
                    <a:r>
                      <a:rPr lang="en-US" sz="1400" b="1" dirty="0" smtClean="0">
                        <a:solidFill>
                          <a:schemeClr val="accent1">
                            <a:lumMod val="50000"/>
                          </a:schemeClr>
                        </a:solidFill>
                        <a:latin typeface="+mn-lt"/>
                      </a:rPr>
                      <a:t>368 </a:t>
                    </a:r>
                    <a:r>
                      <a:rPr lang="en-US" sz="1400" b="1" dirty="0">
                        <a:solidFill>
                          <a:schemeClr val="accent1">
                            <a:lumMod val="50000"/>
                          </a:schemeClr>
                        </a:solidFill>
                        <a:latin typeface="+mn-lt"/>
                      </a:rPr>
                      <a:t>
</a:t>
                    </a:r>
                    <a:r>
                      <a:rPr lang="en-US" sz="1400" b="1" dirty="0" smtClean="0">
                        <a:solidFill>
                          <a:schemeClr val="accent1">
                            <a:lumMod val="50000"/>
                          </a:schemeClr>
                        </a:solidFill>
                        <a:latin typeface="+mn-lt"/>
                      </a:rPr>
                      <a:t>“68</a:t>
                    </a:r>
                    <a:r>
                      <a:rPr lang="en-US" sz="1400" b="1" dirty="0">
                        <a:solidFill>
                          <a:schemeClr val="accent1">
                            <a:lumMod val="50000"/>
                          </a:schemeClr>
                        </a:solidFill>
                        <a:latin typeface="+mn-lt"/>
                      </a:rPr>
                      <a:t>% of </a:t>
                    </a:r>
                    <a:r>
                      <a:rPr lang="en-US" sz="1400" b="1" dirty="0" smtClean="0">
                        <a:solidFill>
                          <a:schemeClr val="accent1">
                            <a:lumMod val="50000"/>
                          </a:schemeClr>
                        </a:solidFill>
                        <a:latin typeface="+mn-lt"/>
                      </a:rPr>
                      <a:t>total “</a:t>
                    </a:r>
                    <a:endParaRPr lang="en-US" sz="1400" dirty="0"/>
                  </a:p>
                </c:rich>
              </c:tx>
              <c:showLegendKey val="0"/>
              <c:showVal val="0"/>
              <c:showCatName val="1"/>
              <c:showSerName val="0"/>
              <c:showPercent val="1"/>
              <c:showBubbleSize val="0"/>
            </c:dLbl>
            <c:txPr>
              <a:bodyPr/>
              <a:lstStyle/>
              <a:p>
                <a:pPr>
                  <a:defRPr>
                    <a:solidFill>
                      <a:schemeClr val="accent1">
                        <a:lumMod val="50000"/>
                      </a:schemeClr>
                    </a:solidFill>
                    <a:latin typeface="+mn-lt"/>
                  </a:defRPr>
                </a:pPr>
                <a:endParaRPr lang="en-US"/>
              </a:p>
            </c:txPr>
            <c:showLegendKey val="0"/>
            <c:showVal val="0"/>
            <c:showCatName val="1"/>
            <c:showSerName val="0"/>
            <c:showPercent val="1"/>
            <c:showBubbleSize val="0"/>
            <c:showLeaderLines val="1"/>
          </c:dLbls>
          <c:cat>
            <c:strRef>
              <c:f>Sheet1!$A$3:$A$5</c:f>
              <c:strCache>
                <c:ptCount val="3"/>
                <c:pt idx="0">
                  <c:v>Titles that got cited more than100 times</c:v>
                </c:pt>
                <c:pt idx="1">
                  <c:v>Titles that got cited between 20 to 100 times</c:v>
                </c:pt>
                <c:pt idx="2">
                  <c:v>Titles that got cited less than or equal to 20 times</c:v>
                </c:pt>
              </c:strCache>
            </c:strRef>
          </c:cat>
          <c:val>
            <c:numRef>
              <c:f>Sheet1!$B$3:$B$5</c:f>
              <c:numCache>
                <c:formatCode>General</c:formatCode>
                <c:ptCount val="3"/>
                <c:pt idx="0">
                  <c:v>33</c:v>
                </c:pt>
                <c:pt idx="1">
                  <c:v>142</c:v>
                </c:pt>
                <c:pt idx="2">
                  <c:v>368</c:v>
                </c:pt>
              </c:numCache>
            </c:numRef>
          </c:val>
        </c:ser>
        <c:dLbls>
          <c:showLegendKey val="0"/>
          <c:showVal val="0"/>
          <c:showCatName val="1"/>
          <c:showSerName val="0"/>
          <c:showPercent val="1"/>
          <c:showBubbleSize val="0"/>
          <c:showLeaderLines val="1"/>
        </c:dLbls>
      </c:pie3DChart>
    </c:plotArea>
    <c:plotVisOnly val="1"/>
    <c:dispBlanksAs val="gap"/>
    <c:showDLblsOverMax val="0"/>
  </c:chart>
  <c:txPr>
    <a:bodyPr/>
    <a:lstStyle/>
    <a:p>
      <a:pPr>
        <a:defRPr sz="18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674704724409449E-2"/>
          <c:y val="4.7083390891927986E-2"/>
          <c:w val="0.85926905363244699"/>
          <c:h val="0.48986103299587552"/>
        </c:manualLayout>
      </c:layout>
      <c:lineChart>
        <c:grouping val="standard"/>
        <c:varyColors val="0"/>
        <c:ser>
          <c:idx val="0"/>
          <c:order val="0"/>
          <c:spPr>
            <a:ln>
              <a:solidFill>
                <a:srgbClr val="C00000"/>
              </a:solidFill>
            </a:ln>
          </c:spPr>
          <c:marker>
            <c:symbol val="none"/>
          </c:marker>
          <c:cat>
            <c:strRef>
              <c:f>Sheet1!$A$5:$A$73</c:f>
              <c:strCache>
                <c:ptCount val="69"/>
                <c:pt idx="0">
                  <c:v>Journal of Applied psychology</c:v>
                </c:pt>
                <c:pt idx="1">
                  <c:v>psychological bulletin</c:v>
                </c:pt>
                <c:pt idx="2">
                  <c:v>Journal of Consumer Research</c:v>
                </c:pt>
                <c:pt idx="3">
                  <c:v>Developmental psychology</c:v>
                </c:pt>
                <c:pt idx="4">
                  <c:v>Vision research</c:v>
                </c:pt>
                <c:pt idx="5">
                  <c:v>Addictive behaviors </c:v>
                </c:pt>
                <c:pt idx="6">
                  <c:v>Academy of management Journal</c:v>
                </c:pt>
                <c:pt idx="7">
                  <c:v>Journal of Affective Disorders</c:v>
                </c:pt>
                <c:pt idx="8">
                  <c:v>Clinical psychology review</c:v>
                </c:pt>
                <c:pt idx="9">
                  <c:v>Journal of Family Psychology</c:v>
                </c:pt>
                <c:pt idx="10">
                  <c:v>Journal of counseling psychology</c:v>
                </c:pt>
                <c:pt idx="11">
                  <c:v>Journal of Educational Psychology</c:v>
                </c:pt>
                <c:pt idx="12">
                  <c:v>Journal of Management</c:v>
                </c:pt>
                <c:pt idx="13">
                  <c:v>School Psychology Review</c:v>
                </c:pt>
                <c:pt idx="14">
                  <c:v>Archives of general psychiatry</c:v>
                </c:pt>
                <c:pt idx="15">
                  <c:v>Biological psychiatry</c:v>
                </c:pt>
                <c:pt idx="16">
                  <c:v>Brain Research</c:v>
                </c:pt>
                <c:pt idx="17">
                  <c:v>Psychological Review</c:v>
                </c:pt>
                <c:pt idx="18">
                  <c:v>Pediatrics</c:v>
                </c:pt>
                <c:pt idx="19">
                  <c:v>Journal of Research in personality</c:v>
                </c:pt>
                <c:pt idx="20">
                  <c:v>American Journal of Speech-Language Pathology</c:v>
                </c:pt>
                <c:pt idx="21">
                  <c:v>Journal of Occupational Health Psychology</c:v>
                </c:pt>
                <c:pt idx="22">
                  <c:v>Journal of Experimental child Psychology</c:v>
                </c:pt>
                <c:pt idx="23">
                  <c:v>International Journal of intercultural Relations</c:v>
                </c:pt>
                <c:pt idx="24">
                  <c:v>Psychological Medicine</c:v>
                </c:pt>
                <c:pt idx="25">
                  <c:v>Trends in Cognitive Sciences</c:v>
                </c:pt>
                <c:pt idx="26">
                  <c:v>Cognition</c:v>
                </c:pt>
                <c:pt idx="27">
                  <c:v>Journal of Speech and Hearing Research</c:v>
                </c:pt>
                <c:pt idx="28">
                  <c:v>Journal of International Business Studies</c:v>
                </c:pt>
                <c:pt idx="29">
                  <c:v>Child Development</c:v>
                </c:pt>
                <c:pt idx="30">
                  <c:v>Journal of Psychosomatic Research</c:v>
                </c:pt>
                <c:pt idx="31">
                  <c:v>Development and psychopathology</c:v>
                </c:pt>
                <c:pt idx="32">
                  <c:v>Counseling Psychologist</c:v>
                </c:pt>
                <c:pt idx="33">
                  <c:v>Psychological methods</c:v>
                </c:pt>
                <c:pt idx="34">
                  <c:v>Psychiatric Services</c:v>
                </c:pt>
                <c:pt idx="35">
                  <c:v>International Journal of Offender Therapy and Comparative Criminology</c:v>
                </c:pt>
                <c:pt idx="36">
                  <c:v>Human Resource Development Quarterly</c:v>
                </c:pt>
                <c:pt idx="37">
                  <c:v>Journal of Applied Social Psychology</c:v>
                </c:pt>
                <c:pt idx="38">
                  <c:v>Current Directions in Psychological Science</c:v>
                </c:pt>
                <c:pt idx="39">
                  <c:v>Organizational Research Methods</c:v>
                </c:pt>
                <c:pt idx="40">
                  <c:v>MIS Quarterly Management Information Systems</c:v>
                </c:pt>
                <c:pt idx="41">
                  <c:v>Criminal Justice and Behavior</c:v>
                </c:pt>
                <c:pt idx="42">
                  <c:v>American Journal of Psychology</c:v>
                </c:pt>
                <c:pt idx="43">
                  <c:v>Movement Disorders</c:v>
                </c:pt>
                <c:pt idx="44">
                  <c:v>Journal of Social Issues</c:v>
                </c:pt>
                <c:pt idx="45">
                  <c:v>Health Psychology</c:v>
                </c:pt>
                <c:pt idx="46">
                  <c:v>Circulation</c:v>
                </c:pt>
                <c:pt idx="47">
                  <c:v>Psychology of Men and Masculinity</c:v>
                </c:pt>
                <c:pt idx="48">
                  <c:v>Violence &amp; Victims</c:v>
                </c:pt>
                <c:pt idx="49">
                  <c:v>Journal of Cognitive Neuroscience</c:v>
                </c:pt>
                <c:pt idx="50">
                  <c:v>Journal of Psychopathology and Behavior Assessment</c:v>
                </c:pt>
                <c:pt idx="51">
                  <c:v>Developmental Neuropsychology</c:v>
                </c:pt>
                <c:pt idx="52">
                  <c:v>Journal of personality disorders</c:v>
                </c:pt>
                <c:pt idx="53">
                  <c:v>Physical Therapy</c:v>
                </c:pt>
                <c:pt idx="54">
                  <c:v>Psychophysiology</c:v>
                </c:pt>
                <c:pt idx="55">
                  <c:v>Cognitive Brain Research</c:v>
                </c:pt>
                <c:pt idx="56">
                  <c:v>Journal of the Academy of Marketing Science</c:v>
                </c:pt>
                <c:pt idx="57">
                  <c:v>European Journal of Personality</c:v>
                </c:pt>
                <c:pt idx="58">
                  <c:v>Cognitive Behaviour Therapy</c:v>
                </c:pt>
                <c:pt idx="59">
                  <c:v>Journal of Studies on Alcohol</c:v>
                </c:pt>
                <c:pt idx="60">
                  <c:v>Organizational Dynamics</c:v>
                </c:pt>
                <c:pt idx="61">
                  <c:v>Personality and Social Psychology Review</c:v>
                </c:pt>
                <c:pt idx="62">
                  <c:v>Death studies</c:v>
                </c:pt>
                <c:pt idx="63">
                  <c:v>Journal of Physiology</c:v>
                </c:pt>
                <c:pt idx="64">
                  <c:v>World Journal of Surgery</c:v>
                </c:pt>
                <c:pt idx="65">
                  <c:v>Journal of Product Innovation Management</c:v>
                </c:pt>
                <c:pt idx="66">
                  <c:v>Addiction</c:v>
                </c:pt>
                <c:pt idx="67">
                  <c:v>Journal of the Acoustical Society of America</c:v>
                </c:pt>
                <c:pt idx="68">
                  <c:v>Journal of Abnormal and Social Psychology</c:v>
                </c:pt>
              </c:strCache>
            </c:strRef>
          </c:cat>
          <c:val>
            <c:numRef>
              <c:f>Sheet1!$B$5:$B$73</c:f>
              <c:numCache>
                <c:formatCode>General</c:formatCode>
                <c:ptCount val="69"/>
                <c:pt idx="0">
                  <c:v>52</c:v>
                </c:pt>
                <c:pt idx="1">
                  <c:v>26</c:v>
                </c:pt>
                <c:pt idx="2">
                  <c:v>0</c:v>
                </c:pt>
                <c:pt idx="3">
                  <c:v>3</c:v>
                </c:pt>
                <c:pt idx="5">
                  <c:v>19</c:v>
                </c:pt>
                <c:pt idx="6">
                  <c:v>0</c:v>
                </c:pt>
                <c:pt idx="7">
                  <c:v>4</c:v>
                </c:pt>
                <c:pt idx="8">
                  <c:v>10</c:v>
                </c:pt>
                <c:pt idx="9">
                  <c:v>0</c:v>
                </c:pt>
                <c:pt idx="10">
                  <c:v>6</c:v>
                </c:pt>
                <c:pt idx="11">
                  <c:v>19</c:v>
                </c:pt>
                <c:pt idx="12">
                  <c:v>6</c:v>
                </c:pt>
                <c:pt idx="13">
                  <c:v>0</c:v>
                </c:pt>
                <c:pt idx="14">
                  <c:v>27</c:v>
                </c:pt>
                <c:pt idx="15">
                  <c:v>10</c:v>
                </c:pt>
                <c:pt idx="16">
                  <c:v>2</c:v>
                </c:pt>
                <c:pt idx="17">
                  <c:v>9</c:v>
                </c:pt>
                <c:pt idx="18">
                  <c:v>6</c:v>
                </c:pt>
                <c:pt idx="19">
                  <c:v>0</c:v>
                </c:pt>
                <c:pt idx="20">
                  <c:v>0</c:v>
                </c:pt>
                <c:pt idx="21">
                  <c:v>5</c:v>
                </c:pt>
                <c:pt idx="22">
                  <c:v>6</c:v>
                </c:pt>
                <c:pt idx="23">
                  <c:v>0</c:v>
                </c:pt>
                <c:pt idx="24">
                  <c:v>7</c:v>
                </c:pt>
                <c:pt idx="25">
                  <c:v>0</c:v>
                </c:pt>
                <c:pt idx="26">
                  <c:v>6</c:v>
                </c:pt>
                <c:pt idx="27">
                  <c:v>0</c:v>
                </c:pt>
                <c:pt idx="28">
                  <c:v>0</c:v>
                </c:pt>
                <c:pt idx="30">
                  <c:v>3</c:v>
                </c:pt>
                <c:pt idx="31">
                  <c:v>11</c:v>
                </c:pt>
                <c:pt idx="32">
                  <c:v>3</c:v>
                </c:pt>
                <c:pt idx="33">
                  <c:v>7</c:v>
                </c:pt>
                <c:pt idx="34">
                  <c:v>3</c:v>
                </c:pt>
                <c:pt idx="35">
                  <c:v>0</c:v>
                </c:pt>
                <c:pt idx="36">
                  <c:v>3</c:v>
                </c:pt>
                <c:pt idx="37">
                  <c:v>6</c:v>
                </c:pt>
                <c:pt idx="38">
                  <c:v>6</c:v>
                </c:pt>
                <c:pt idx="39">
                  <c:v>4</c:v>
                </c:pt>
                <c:pt idx="40">
                  <c:v>6</c:v>
                </c:pt>
                <c:pt idx="41">
                  <c:v>0</c:v>
                </c:pt>
                <c:pt idx="42">
                  <c:v>0</c:v>
                </c:pt>
                <c:pt idx="43">
                  <c:v>0</c:v>
                </c:pt>
                <c:pt idx="44">
                  <c:v>2</c:v>
                </c:pt>
                <c:pt idx="45">
                  <c:v>3</c:v>
                </c:pt>
                <c:pt idx="46">
                  <c:v>0</c:v>
                </c:pt>
                <c:pt idx="47">
                  <c:v>7</c:v>
                </c:pt>
                <c:pt idx="48">
                  <c:v>4</c:v>
                </c:pt>
                <c:pt idx="50">
                  <c:v>7</c:v>
                </c:pt>
                <c:pt idx="52">
                  <c:v>12</c:v>
                </c:pt>
                <c:pt idx="53">
                  <c:v>0</c:v>
                </c:pt>
                <c:pt idx="54">
                  <c:v>0</c:v>
                </c:pt>
                <c:pt idx="55">
                  <c:v>0</c:v>
                </c:pt>
                <c:pt idx="56">
                  <c:v>0</c:v>
                </c:pt>
                <c:pt idx="57">
                  <c:v>0</c:v>
                </c:pt>
                <c:pt idx="58">
                  <c:v>4</c:v>
                </c:pt>
                <c:pt idx="59">
                  <c:v>9</c:v>
                </c:pt>
                <c:pt idx="60">
                  <c:v>0</c:v>
                </c:pt>
                <c:pt idx="61">
                  <c:v>0</c:v>
                </c:pt>
                <c:pt idx="62">
                  <c:v>20</c:v>
                </c:pt>
                <c:pt idx="63">
                  <c:v>0</c:v>
                </c:pt>
                <c:pt idx="64">
                  <c:v>0</c:v>
                </c:pt>
                <c:pt idx="65">
                  <c:v>0</c:v>
                </c:pt>
                <c:pt idx="66">
                  <c:v>9</c:v>
                </c:pt>
                <c:pt idx="67">
                  <c:v>0</c:v>
                </c:pt>
                <c:pt idx="68">
                  <c:v>0</c:v>
                </c:pt>
              </c:numCache>
            </c:numRef>
          </c:val>
          <c:smooth val="0"/>
        </c:ser>
        <c:dLbls>
          <c:showLegendKey val="0"/>
          <c:showVal val="0"/>
          <c:showCatName val="0"/>
          <c:showSerName val="0"/>
          <c:showPercent val="0"/>
          <c:showBubbleSize val="0"/>
        </c:dLbls>
        <c:marker val="1"/>
        <c:smooth val="0"/>
        <c:axId val="28800128"/>
        <c:axId val="28802432"/>
      </c:lineChart>
      <c:catAx>
        <c:axId val="28800128"/>
        <c:scaling>
          <c:orientation val="minMax"/>
        </c:scaling>
        <c:delete val="0"/>
        <c:axPos val="b"/>
        <c:majorTickMark val="out"/>
        <c:minorTickMark val="none"/>
        <c:tickLblPos val="nextTo"/>
        <c:crossAx val="28802432"/>
        <c:crosses val="autoZero"/>
        <c:auto val="1"/>
        <c:lblAlgn val="ctr"/>
        <c:lblOffset val="100"/>
        <c:noMultiLvlLbl val="0"/>
      </c:catAx>
      <c:valAx>
        <c:axId val="28802432"/>
        <c:scaling>
          <c:orientation val="minMax"/>
        </c:scaling>
        <c:delete val="0"/>
        <c:axPos val="l"/>
        <c:majorGridlines/>
        <c:numFmt formatCode="General" sourceLinked="1"/>
        <c:majorTickMark val="out"/>
        <c:minorTickMark val="none"/>
        <c:tickLblPos val="nextTo"/>
        <c:crossAx val="28800128"/>
        <c:crosses val="autoZero"/>
        <c:crossBetween val="between"/>
      </c:valAx>
    </c:plotArea>
    <c:plotVisOnly val="1"/>
    <c:dispBlanksAs val="gap"/>
    <c:showDLblsOverMax val="0"/>
  </c:chart>
  <c:spPr>
    <a:solidFill>
      <a:schemeClr val="bg1"/>
    </a:solidFill>
    <a:ln w="28575">
      <a:solidFill>
        <a:srgbClr val="C00000"/>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spPr>
            <a:ln>
              <a:solidFill>
                <a:srgbClr val="C00000"/>
              </a:solidFill>
            </a:ln>
          </c:spPr>
          <c:marker>
            <c:symbol val="none"/>
          </c:marker>
          <c:cat>
            <c:strRef>
              <c:f>Sheet1!$A$5:$A$73</c:f>
              <c:strCache>
                <c:ptCount val="69"/>
                <c:pt idx="0">
                  <c:v>Journal of Applied psychology</c:v>
                </c:pt>
                <c:pt idx="1">
                  <c:v>psychological bulletin</c:v>
                </c:pt>
                <c:pt idx="2">
                  <c:v>Journal of Consumer Research</c:v>
                </c:pt>
                <c:pt idx="3">
                  <c:v>Developmental psychology</c:v>
                </c:pt>
                <c:pt idx="4">
                  <c:v>Vision research</c:v>
                </c:pt>
                <c:pt idx="5">
                  <c:v>Addictive behaviors </c:v>
                </c:pt>
                <c:pt idx="6">
                  <c:v>Academy of management Journal</c:v>
                </c:pt>
                <c:pt idx="7">
                  <c:v>Journal of Affective Disorders</c:v>
                </c:pt>
                <c:pt idx="8">
                  <c:v>Clinical psychology review</c:v>
                </c:pt>
                <c:pt idx="9">
                  <c:v>Journal of Family Psychology</c:v>
                </c:pt>
                <c:pt idx="10">
                  <c:v>Journal of counseling psychology</c:v>
                </c:pt>
                <c:pt idx="11">
                  <c:v>Journal of Educational Psychology</c:v>
                </c:pt>
                <c:pt idx="12">
                  <c:v>Journal of Management</c:v>
                </c:pt>
                <c:pt idx="13">
                  <c:v>School Psychology Review</c:v>
                </c:pt>
                <c:pt idx="14">
                  <c:v>Archives of general psychiatry</c:v>
                </c:pt>
                <c:pt idx="15">
                  <c:v>Biological psychiatry</c:v>
                </c:pt>
                <c:pt idx="16">
                  <c:v>Brain Research</c:v>
                </c:pt>
                <c:pt idx="17">
                  <c:v>Psychological Review</c:v>
                </c:pt>
                <c:pt idx="18">
                  <c:v>Pediatrics</c:v>
                </c:pt>
                <c:pt idx="19">
                  <c:v>Journal of Research in personality</c:v>
                </c:pt>
                <c:pt idx="20">
                  <c:v>American Journal of Speech-Language Pathology</c:v>
                </c:pt>
                <c:pt idx="21">
                  <c:v>Journal of Occupational Health Psychology</c:v>
                </c:pt>
                <c:pt idx="22">
                  <c:v>Journal of Experimental child Psychology</c:v>
                </c:pt>
                <c:pt idx="23">
                  <c:v>International Journal of intercultural Relations</c:v>
                </c:pt>
                <c:pt idx="24">
                  <c:v>Psychological Medicine</c:v>
                </c:pt>
                <c:pt idx="25">
                  <c:v>Trends in Cognitive Sciences</c:v>
                </c:pt>
                <c:pt idx="26">
                  <c:v>Cognition</c:v>
                </c:pt>
                <c:pt idx="27">
                  <c:v>Journal of Speech and Hearing Research</c:v>
                </c:pt>
                <c:pt idx="28">
                  <c:v>Journal of International Business Studies</c:v>
                </c:pt>
                <c:pt idx="29">
                  <c:v>Child Development</c:v>
                </c:pt>
                <c:pt idx="30">
                  <c:v>Journal of Psychosomatic Research</c:v>
                </c:pt>
                <c:pt idx="31">
                  <c:v>Development and psychopathology</c:v>
                </c:pt>
                <c:pt idx="32">
                  <c:v>Counseling Psychologist</c:v>
                </c:pt>
                <c:pt idx="33">
                  <c:v>Psychological methods</c:v>
                </c:pt>
                <c:pt idx="34">
                  <c:v>Psychiatric Services</c:v>
                </c:pt>
                <c:pt idx="35">
                  <c:v>International Journal of Offender Therapy and Comparative Criminology</c:v>
                </c:pt>
                <c:pt idx="36">
                  <c:v>Human Resource Development Quarterly</c:v>
                </c:pt>
                <c:pt idx="37">
                  <c:v>Journal of Applied Social Psychology</c:v>
                </c:pt>
                <c:pt idx="38">
                  <c:v>Current Directions in Psychological Science</c:v>
                </c:pt>
                <c:pt idx="39">
                  <c:v>Organizational Research Methods</c:v>
                </c:pt>
                <c:pt idx="40">
                  <c:v>MIS Quarterly Management Information Systems</c:v>
                </c:pt>
                <c:pt idx="41">
                  <c:v>Criminal Justice and Behavior</c:v>
                </c:pt>
                <c:pt idx="42">
                  <c:v>American Journal of Psychology</c:v>
                </c:pt>
                <c:pt idx="43">
                  <c:v>Movement Disorders</c:v>
                </c:pt>
                <c:pt idx="44">
                  <c:v>Journal of Social Issues</c:v>
                </c:pt>
                <c:pt idx="45">
                  <c:v>Health Psychology</c:v>
                </c:pt>
                <c:pt idx="46">
                  <c:v>Circulation</c:v>
                </c:pt>
                <c:pt idx="47">
                  <c:v>Psychology of Men and Masculinity</c:v>
                </c:pt>
                <c:pt idx="48">
                  <c:v>Violence &amp; Victims</c:v>
                </c:pt>
                <c:pt idx="49">
                  <c:v>Journal of Cognitive Neuroscience</c:v>
                </c:pt>
                <c:pt idx="50">
                  <c:v>Journal of Psychopathology and Behavior Assessment</c:v>
                </c:pt>
                <c:pt idx="51">
                  <c:v>Developmental Neuropsychology</c:v>
                </c:pt>
                <c:pt idx="52">
                  <c:v>Journal of personality disorders</c:v>
                </c:pt>
                <c:pt idx="53">
                  <c:v>Physical Therapy</c:v>
                </c:pt>
                <c:pt idx="54">
                  <c:v>Psychophysiology</c:v>
                </c:pt>
                <c:pt idx="55">
                  <c:v>Cognitive Brain Research</c:v>
                </c:pt>
                <c:pt idx="56">
                  <c:v>Journal of the Academy of Marketing Science</c:v>
                </c:pt>
                <c:pt idx="57">
                  <c:v>European Journal of Personality</c:v>
                </c:pt>
                <c:pt idx="58">
                  <c:v>Cognitive Behaviour Therapy</c:v>
                </c:pt>
                <c:pt idx="59">
                  <c:v>Journal of Studies on Alcohol</c:v>
                </c:pt>
                <c:pt idx="60">
                  <c:v>Organizational Dynamics</c:v>
                </c:pt>
                <c:pt idx="61">
                  <c:v>Personality and Social Psychology Review</c:v>
                </c:pt>
                <c:pt idx="62">
                  <c:v>Death studies</c:v>
                </c:pt>
                <c:pt idx="63">
                  <c:v>Journal of Physiology</c:v>
                </c:pt>
                <c:pt idx="64">
                  <c:v>World Journal of Surgery</c:v>
                </c:pt>
                <c:pt idx="65">
                  <c:v>Journal of Product Innovation Management</c:v>
                </c:pt>
                <c:pt idx="66">
                  <c:v>Addiction</c:v>
                </c:pt>
                <c:pt idx="67">
                  <c:v>Journal of the Acoustical Society of America</c:v>
                </c:pt>
                <c:pt idx="68">
                  <c:v>Journal of Abnormal and Social Psychology</c:v>
                </c:pt>
              </c:strCache>
            </c:strRef>
          </c:cat>
          <c:val>
            <c:numRef>
              <c:f>Sheet1!$D$5:$D$73</c:f>
              <c:numCache>
                <c:formatCode>General</c:formatCode>
                <c:ptCount val="69"/>
                <c:pt idx="0">
                  <c:v>5746</c:v>
                </c:pt>
                <c:pt idx="1">
                  <c:v>2486</c:v>
                </c:pt>
                <c:pt idx="2">
                  <c:v>1823</c:v>
                </c:pt>
                <c:pt idx="3">
                  <c:v>1809</c:v>
                </c:pt>
                <c:pt idx="4">
                  <c:v>1747</c:v>
                </c:pt>
                <c:pt idx="5">
                  <c:v>1647</c:v>
                </c:pt>
                <c:pt idx="6">
                  <c:v>1447</c:v>
                </c:pt>
                <c:pt idx="7">
                  <c:v>1396</c:v>
                </c:pt>
                <c:pt idx="8">
                  <c:v>1202</c:v>
                </c:pt>
                <c:pt idx="9">
                  <c:v>1174</c:v>
                </c:pt>
                <c:pt idx="10">
                  <c:v>1135</c:v>
                </c:pt>
                <c:pt idx="11">
                  <c:v>1018</c:v>
                </c:pt>
                <c:pt idx="12">
                  <c:v>956</c:v>
                </c:pt>
                <c:pt idx="13">
                  <c:v>945</c:v>
                </c:pt>
                <c:pt idx="14">
                  <c:v>855</c:v>
                </c:pt>
                <c:pt idx="15">
                  <c:v>820</c:v>
                </c:pt>
                <c:pt idx="16">
                  <c:v>767</c:v>
                </c:pt>
                <c:pt idx="17">
                  <c:v>749</c:v>
                </c:pt>
                <c:pt idx="18">
                  <c:v>741</c:v>
                </c:pt>
                <c:pt idx="19">
                  <c:v>629</c:v>
                </c:pt>
                <c:pt idx="20">
                  <c:v>626</c:v>
                </c:pt>
                <c:pt idx="21">
                  <c:v>568</c:v>
                </c:pt>
                <c:pt idx="22">
                  <c:v>533</c:v>
                </c:pt>
                <c:pt idx="23">
                  <c:v>509</c:v>
                </c:pt>
                <c:pt idx="24">
                  <c:v>506</c:v>
                </c:pt>
                <c:pt idx="25">
                  <c:v>487</c:v>
                </c:pt>
                <c:pt idx="26">
                  <c:v>486</c:v>
                </c:pt>
                <c:pt idx="27">
                  <c:v>479</c:v>
                </c:pt>
                <c:pt idx="28">
                  <c:v>472</c:v>
                </c:pt>
                <c:pt idx="29">
                  <c:v>467</c:v>
                </c:pt>
                <c:pt idx="30">
                  <c:v>446</c:v>
                </c:pt>
                <c:pt idx="31">
                  <c:v>435</c:v>
                </c:pt>
                <c:pt idx="32">
                  <c:v>395</c:v>
                </c:pt>
                <c:pt idx="33">
                  <c:v>369</c:v>
                </c:pt>
                <c:pt idx="34">
                  <c:v>359</c:v>
                </c:pt>
                <c:pt idx="35">
                  <c:v>324</c:v>
                </c:pt>
                <c:pt idx="36">
                  <c:v>317</c:v>
                </c:pt>
                <c:pt idx="37">
                  <c:v>314</c:v>
                </c:pt>
                <c:pt idx="38">
                  <c:v>312</c:v>
                </c:pt>
                <c:pt idx="39">
                  <c:v>312</c:v>
                </c:pt>
                <c:pt idx="40">
                  <c:v>304</c:v>
                </c:pt>
                <c:pt idx="41">
                  <c:v>304</c:v>
                </c:pt>
                <c:pt idx="42">
                  <c:v>277</c:v>
                </c:pt>
                <c:pt idx="43">
                  <c:v>235</c:v>
                </c:pt>
                <c:pt idx="44">
                  <c:v>194</c:v>
                </c:pt>
                <c:pt idx="45">
                  <c:v>189</c:v>
                </c:pt>
                <c:pt idx="46">
                  <c:v>175</c:v>
                </c:pt>
                <c:pt idx="47">
                  <c:v>168</c:v>
                </c:pt>
                <c:pt idx="48">
                  <c:v>148</c:v>
                </c:pt>
                <c:pt idx="49">
                  <c:v>126</c:v>
                </c:pt>
                <c:pt idx="50">
                  <c:v>125</c:v>
                </c:pt>
                <c:pt idx="51">
                  <c:v>114</c:v>
                </c:pt>
                <c:pt idx="52">
                  <c:v>112</c:v>
                </c:pt>
                <c:pt idx="53">
                  <c:v>85</c:v>
                </c:pt>
                <c:pt idx="54">
                  <c:v>82</c:v>
                </c:pt>
                <c:pt idx="55">
                  <c:v>78</c:v>
                </c:pt>
                <c:pt idx="56">
                  <c:v>68</c:v>
                </c:pt>
                <c:pt idx="57">
                  <c:v>66</c:v>
                </c:pt>
                <c:pt idx="58">
                  <c:v>63</c:v>
                </c:pt>
                <c:pt idx="59">
                  <c:v>60</c:v>
                </c:pt>
                <c:pt idx="60">
                  <c:v>45</c:v>
                </c:pt>
                <c:pt idx="61">
                  <c:v>41</c:v>
                </c:pt>
                <c:pt idx="62">
                  <c:v>38</c:v>
                </c:pt>
                <c:pt idx="63">
                  <c:v>38</c:v>
                </c:pt>
                <c:pt idx="64">
                  <c:v>20</c:v>
                </c:pt>
                <c:pt idx="65">
                  <c:v>16</c:v>
                </c:pt>
                <c:pt idx="66">
                  <c:v>6</c:v>
                </c:pt>
                <c:pt idx="67">
                  <c:v>5</c:v>
                </c:pt>
                <c:pt idx="68">
                  <c:v>1</c:v>
                </c:pt>
              </c:numCache>
            </c:numRef>
          </c:val>
          <c:smooth val="0"/>
        </c:ser>
        <c:dLbls>
          <c:showLegendKey val="0"/>
          <c:showVal val="0"/>
          <c:showCatName val="0"/>
          <c:showSerName val="0"/>
          <c:showPercent val="0"/>
          <c:showBubbleSize val="0"/>
        </c:dLbls>
        <c:marker val="1"/>
        <c:smooth val="0"/>
        <c:axId val="28830336"/>
        <c:axId val="28832128"/>
      </c:lineChart>
      <c:catAx>
        <c:axId val="28830336"/>
        <c:scaling>
          <c:orientation val="minMax"/>
        </c:scaling>
        <c:delete val="0"/>
        <c:axPos val="b"/>
        <c:majorTickMark val="out"/>
        <c:minorTickMark val="none"/>
        <c:tickLblPos val="nextTo"/>
        <c:crossAx val="28832128"/>
        <c:crosses val="autoZero"/>
        <c:auto val="1"/>
        <c:lblAlgn val="ctr"/>
        <c:lblOffset val="100"/>
        <c:noMultiLvlLbl val="0"/>
      </c:catAx>
      <c:valAx>
        <c:axId val="28832128"/>
        <c:scaling>
          <c:orientation val="minMax"/>
        </c:scaling>
        <c:delete val="0"/>
        <c:axPos val="l"/>
        <c:majorGridlines/>
        <c:numFmt formatCode="General" sourceLinked="1"/>
        <c:majorTickMark val="out"/>
        <c:minorTickMark val="none"/>
        <c:tickLblPos val="nextTo"/>
        <c:crossAx val="28830336"/>
        <c:crosses val="autoZero"/>
        <c:crossBetween val="between"/>
      </c:valAx>
    </c:plotArea>
    <c:plotVisOnly val="1"/>
    <c:dispBlanksAs val="gap"/>
    <c:showDLblsOverMax val="0"/>
  </c:chart>
  <c:spPr>
    <a:solidFill>
      <a:schemeClr val="bg1"/>
    </a:solidFill>
    <a:ln w="28575">
      <a:solidFill>
        <a:srgbClr val="C00000"/>
      </a:solidFill>
    </a:ln>
  </c:sp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0.03126</cdr:x>
      <cdr:y>0.86667</cdr:y>
    </cdr:from>
    <cdr:to>
      <cdr:x>0.96522</cdr:x>
      <cdr:y>0.9651</cdr:y>
    </cdr:to>
    <cdr:sp macro="" textlink="">
      <cdr:nvSpPr>
        <cdr:cNvPr id="2" name="TextBox 1"/>
        <cdr:cNvSpPr txBox="1"/>
      </cdr:nvSpPr>
      <cdr:spPr>
        <a:xfrm xmlns:a="http://schemas.openxmlformats.org/drawingml/2006/main">
          <a:off x="252458" y="2971800"/>
          <a:ext cx="7543800" cy="33751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marL="573088" lvl="1" indent="-225425">
            <a:spcBef>
              <a:spcPts val="600"/>
            </a:spcBef>
          </a:pPr>
          <a:r>
            <a:rPr lang="en-US" sz="1400" b="1" dirty="0" smtClean="0">
              <a:solidFill>
                <a:schemeClr val="tx1"/>
              </a:solidFill>
            </a:rPr>
            <a:t>“The year the cited source was published” minus “the year the citing paper was published</a:t>
          </a:r>
          <a:r>
            <a:rPr lang="en-US" sz="1600" dirty="0" smtClean="0">
              <a:solidFill>
                <a:schemeClr val="tx1"/>
              </a:solidFill>
            </a:rPr>
            <a:t>”</a:t>
          </a:r>
          <a:endParaRPr lang="en-US" sz="1600" dirty="0">
            <a:solidFill>
              <a:schemeClr val="tx1"/>
            </a:solidFill>
          </a:endParaRPr>
        </a:p>
      </cdr:txBody>
    </cdr:sp>
  </cdr:relSizeAnchor>
  <cdr:relSizeAnchor xmlns:cdr="http://schemas.openxmlformats.org/drawingml/2006/chartDrawing">
    <cdr:from>
      <cdr:x>0.01064</cdr:x>
      <cdr:y>0.11111</cdr:y>
    </cdr:from>
    <cdr:to>
      <cdr:x>0.08786</cdr:x>
      <cdr:y>0.75556</cdr:y>
    </cdr:to>
    <cdr:sp macro="" textlink="">
      <cdr:nvSpPr>
        <cdr:cNvPr id="3" name="Text Box 2"/>
        <cdr:cNvSpPr txBox="1">
          <a:spLocks xmlns:a="http://schemas.openxmlformats.org/drawingml/2006/main" noChangeArrowheads="1"/>
        </cdr:cNvSpPr>
      </cdr:nvSpPr>
      <cdr:spPr bwMode="auto">
        <a:xfrm xmlns:a="http://schemas.openxmlformats.org/drawingml/2006/main">
          <a:off x="85941" y="381000"/>
          <a:ext cx="623717" cy="2209799"/>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vert270" wrap="square" lIns="91440" tIns="45720" rIns="91440" bIns="45720" anchor="t" anchorCtr="0">
          <a:noAutofit/>
        </a:bodyPr>
        <a:lstStyle xmlns:a="http://schemas.openxmlformats.org/drawingml/2006/main"/>
        <a:p xmlns:a="http://schemas.openxmlformats.org/drawingml/2006/main">
          <a:pPr marL="0" marR="0" algn="ctr">
            <a:lnSpc>
              <a:spcPct val="115000"/>
            </a:lnSpc>
            <a:spcBef>
              <a:spcPts val="0"/>
            </a:spcBef>
            <a:spcAft>
              <a:spcPts val="1000"/>
            </a:spcAft>
          </a:pPr>
          <a:r>
            <a:rPr lang="en-US" sz="1600" b="1" dirty="0">
              <a:effectLst/>
              <a:latin typeface="Calibri"/>
              <a:ea typeface="Calibri"/>
              <a:cs typeface="Times New Roman"/>
            </a:rPr>
            <a:t>Times  of getting cited</a:t>
          </a:r>
        </a:p>
      </cdr:txBody>
    </cdr:sp>
  </cdr:relSizeAnchor>
  <cdr:relSizeAnchor xmlns:cdr="http://schemas.openxmlformats.org/drawingml/2006/chartDrawing">
    <cdr:from>
      <cdr:x>0.27654</cdr:x>
      <cdr:y>0.28889</cdr:y>
    </cdr:from>
    <cdr:to>
      <cdr:x>0.27654</cdr:x>
      <cdr:y>0.75556</cdr:y>
    </cdr:to>
    <cdr:cxnSp macro="">
      <cdr:nvCxnSpPr>
        <cdr:cNvPr id="5" name="Straight Connector 4"/>
        <cdr:cNvCxnSpPr/>
      </cdr:nvCxnSpPr>
      <cdr:spPr>
        <a:xfrm xmlns:a="http://schemas.openxmlformats.org/drawingml/2006/main">
          <a:off x="2233658" y="990600"/>
          <a:ext cx="0" cy="1600200"/>
        </a:xfrm>
        <a:prstGeom xmlns:a="http://schemas.openxmlformats.org/drawingml/2006/main" prst="line">
          <a:avLst/>
        </a:prstGeom>
        <a:ln xmlns:a="http://schemas.openxmlformats.org/drawingml/2006/main" w="28575">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0.17277</cdr:x>
      <cdr:y>0.73333</cdr:y>
    </cdr:from>
    <cdr:to>
      <cdr:x>0.74824</cdr:x>
      <cdr:y>1</cdr:y>
    </cdr:to>
    <cdr:sp macro="" textlink="">
      <cdr:nvSpPr>
        <cdr:cNvPr id="8" name="TextBox 7"/>
        <cdr:cNvSpPr txBox="1"/>
      </cdr:nvSpPr>
      <cdr:spPr>
        <a:xfrm xmlns:a="http://schemas.openxmlformats.org/drawingml/2006/main">
          <a:off x="1395458" y="2514600"/>
          <a:ext cx="46482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cdr:x>
      <cdr:y>0.89706</cdr:y>
    </cdr:from>
    <cdr:to>
      <cdr:x>1</cdr:x>
      <cdr:y>0.98529</cdr:y>
    </cdr:to>
    <cdr:sp macro="" textlink="">
      <cdr:nvSpPr>
        <cdr:cNvPr id="2" name="TextBox 1"/>
        <cdr:cNvSpPr txBox="1"/>
      </cdr:nvSpPr>
      <cdr:spPr>
        <a:xfrm xmlns:a="http://schemas.openxmlformats.org/drawingml/2006/main">
          <a:off x="0" y="4648206"/>
          <a:ext cx="8229600" cy="457173"/>
        </a:xfrm>
        <a:prstGeom xmlns:a="http://schemas.openxmlformats.org/drawingml/2006/main" prst="rect">
          <a:avLst/>
        </a:prstGeom>
        <a:solidFill xmlns:a="http://schemas.openxmlformats.org/drawingml/2006/main">
          <a:schemeClr val="accent1">
            <a:lumMod val="40000"/>
            <a:lumOff val="60000"/>
          </a:schemeClr>
        </a:solidFill>
      </cdr:spPr>
      <cdr:txBody>
        <a:bodyPr xmlns:a="http://schemas.openxmlformats.org/drawingml/2006/main" vertOverflow="clip" wrap="none" rtlCol="0"/>
        <a:lstStyle xmlns:a="http://schemas.openxmlformats.org/drawingml/2006/main"/>
        <a:p xmlns:a="http://schemas.openxmlformats.org/drawingml/2006/main">
          <a:pPr algn="ctr"/>
          <a:r>
            <a:rPr lang="en-US" sz="2000" b="1" dirty="0" smtClean="0">
              <a:solidFill>
                <a:srgbClr val="002060"/>
              </a:solidFill>
            </a:rPr>
            <a:t>N= 543</a:t>
          </a:r>
          <a:endParaRPr lang="en-US" sz="2000" b="1" dirty="0">
            <a:solidFill>
              <a:srgbClr val="002060"/>
            </a:solidFill>
          </a:endParaRPr>
        </a:p>
      </cdr:txBody>
    </cdr:sp>
  </cdr:relSizeAnchor>
  <cdr:relSizeAnchor xmlns:cdr="http://schemas.openxmlformats.org/drawingml/2006/chartDrawing">
    <cdr:from>
      <cdr:x>0.46296</cdr:x>
      <cdr:y>0.01019</cdr:y>
    </cdr:from>
    <cdr:to>
      <cdr:x>0.92593</cdr:x>
      <cdr:y>0.11313</cdr:y>
    </cdr:to>
    <cdr:sp macro="" textlink="">
      <cdr:nvSpPr>
        <cdr:cNvPr id="3" name="TextBox 2"/>
        <cdr:cNvSpPr txBox="1"/>
      </cdr:nvSpPr>
      <cdr:spPr>
        <a:xfrm xmlns:a="http://schemas.openxmlformats.org/drawingml/2006/main">
          <a:off x="3810000" y="52792"/>
          <a:ext cx="3810003" cy="53339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accent1">
                  <a:lumMod val="50000"/>
                </a:schemeClr>
              </a:solidFill>
              <a:cs typeface="Arial" pitchFamily="34" charset="0"/>
            </a:rPr>
            <a:t>Titles cited more than 100 times.</a:t>
          </a:r>
        </a:p>
        <a:p xmlns:a="http://schemas.openxmlformats.org/drawingml/2006/main">
          <a:r>
            <a:rPr lang="en-US" sz="1400" b="1" dirty="0" smtClean="0">
              <a:solidFill>
                <a:schemeClr val="accent1">
                  <a:lumMod val="50000"/>
                </a:schemeClr>
              </a:solidFill>
              <a:cs typeface="Arial" pitchFamily="34" charset="0"/>
            </a:rPr>
            <a:t>n= 33, “6% of  total”</a:t>
          </a:r>
          <a:endParaRPr lang="en-US" sz="1400" b="1" dirty="0">
            <a:solidFill>
              <a:schemeClr val="accent1">
                <a:lumMod val="50000"/>
              </a:schemeClr>
            </a:solidFill>
            <a:cs typeface="Arial" pitchFamily="34" charset="0"/>
          </a:endParaRPr>
        </a:p>
      </cdr:txBody>
    </cdr:sp>
  </cdr:relSizeAnchor>
  <cdr:relSizeAnchor xmlns:cdr="http://schemas.openxmlformats.org/drawingml/2006/chartDrawing">
    <cdr:from>
      <cdr:x>0.55828</cdr:x>
      <cdr:y>0.10294</cdr:y>
    </cdr:from>
    <cdr:to>
      <cdr:x>0.58606</cdr:x>
      <cdr:y>0.16176</cdr:y>
    </cdr:to>
    <cdr:cxnSp macro="">
      <cdr:nvCxnSpPr>
        <cdr:cNvPr id="5" name="Straight Arrow Connector 4"/>
        <cdr:cNvCxnSpPr/>
      </cdr:nvCxnSpPr>
      <cdr:spPr>
        <a:xfrm xmlns:a="http://schemas.openxmlformats.org/drawingml/2006/main" flipH="1">
          <a:off x="4594412" y="533400"/>
          <a:ext cx="228600" cy="304800"/>
        </a:xfrm>
        <a:prstGeom xmlns:a="http://schemas.openxmlformats.org/drawingml/2006/main" prst="straightConnector1">
          <a:avLst/>
        </a:prstGeom>
        <a:ln xmlns:a="http://schemas.openxmlformats.org/drawingml/2006/main">
          <a:solidFill>
            <a:srgbClr val="C00000"/>
          </a:solidFill>
          <a:tailEnd type="arrow"/>
        </a:l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0.62309</cdr:x>
      <cdr:y>0.48529</cdr:y>
    </cdr:from>
    <cdr:to>
      <cdr:x>0.91013</cdr:x>
      <cdr:y>0.66176</cdr:y>
    </cdr:to>
    <cdr:sp macro="" textlink="">
      <cdr:nvSpPr>
        <cdr:cNvPr id="6" name="TextBox 5"/>
        <cdr:cNvSpPr txBox="1"/>
      </cdr:nvSpPr>
      <cdr:spPr>
        <a:xfrm xmlns:a="http://schemas.openxmlformats.org/drawingml/2006/main">
          <a:off x="5127812" y="2514600"/>
          <a:ext cx="236220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0.66013</cdr:x>
      <cdr:y>0.29412</cdr:y>
    </cdr:from>
    <cdr:to>
      <cdr:x>0.9842</cdr:x>
      <cdr:y>0.38235</cdr:y>
    </cdr:to>
    <cdr:sp macro="" textlink="">
      <cdr:nvSpPr>
        <cdr:cNvPr id="7" name="TextBox 6"/>
        <cdr:cNvSpPr txBox="1"/>
      </cdr:nvSpPr>
      <cdr:spPr>
        <a:xfrm xmlns:a="http://schemas.openxmlformats.org/drawingml/2006/main">
          <a:off x="5432612" y="1524000"/>
          <a:ext cx="2667000" cy="457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0.62309</cdr:x>
      <cdr:y>0.30882</cdr:y>
    </cdr:from>
    <cdr:to>
      <cdr:x>0.91939</cdr:x>
      <cdr:y>0.42647</cdr:y>
    </cdr:to>
    <cdr:sp macro="" textlink="">
      <cdr:nvSpPr>
        <cdr:cNvPr id="8" name="TextBox 7"/>
        <cdr:cNvSpPr txBox="1"/>
      </cdr:nvSpPr>
      <cdr:spPr>
        <a:xfrm xmlns:a="http://schemas.openxmlformats.org/drawingml/2006/main">
          <a:off x="5127812" y="1600200"/>
          <a:ext cx="2438400" cy="609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098" cy="464204"/>
          </a:xfrm>
          <a:prstGeom prst="rect">
            <a:avLst/>
          </a:prstGeom>
        </p:spPr>
        <p:txBody>
          <a:bodyPr vert="horz" lIns="87316" tIns="43658" rIns="87316" bIns="43658" rtlCol="0"/>
          <a:lstStyle>
            <a:lvl1pPr algn="l">
              <a:defRPr sz="1100"/>
            </a:lvl1pPr>
          </a:lstStyle>
          <a:p>
            <a:endParaRPr lang="en-US"/>
          </a:p>
        </p:txBody>
      </p:sp>
      <p:sp>
        <p:nvSpPr>
          <p:cNvPr id="3" name="Date Placeholder 2"/>
          <p:cNvSpPr>
            <a:spLocks noGrp="1"/>
          </p:cNvSpPr>
          <p:nvPr>
            <p:ph type="dt" sz="quarter" idx="1"/>
          </p:nvPr>
        </p:nvSpPr>
        <p:spPr>
          <a:xfrm>
            <a:off x="3884415" y="0"/>
            <a:ext cx="2972098" cy="464204"/>
          </a:xfrm>
          <a:prstGeom prst="rect">
            <a:avLst/>
          </a:prstGeom>
        </p:spPr>
        <p:txBody>
          <a:bodyPr vert="horz" lIns="87316" tIns="43658" rIns="87316" bIns="43658" rtlCol="0"/>
          <a:lstStyle>
            <a:lvl1pPr algn="r">
              <a:defRPr sz="1100"/>
            </a:lvl1pPr>
          </a:lstStyle>
          <a:p>
            <a:fld id="{BC215C5B-FEA5-4CDF-890E-65B2C1588EEF}" type="datetimeFigureOut">
              <a:rPr lang="en-US" smtClean="0"/>
              <a:t>6/27/2013</a:t>
            </a:fld>
            <a:endParaRPr lang="en-US"/>
          </a:p>
        </p:txBody>
      </p:sp>
      <p:sp>
        <p:nvSpPr>
          <p:cNvPr id="4" name="Footer Placeholder 3"/>
          <p:cNvSpPr>
            <a:spLocks noGrp="1"/>
          </p:cNvSpPr>
          <p:nvPr>
            <p:ph type="ftr" sz="quarter" idx="2"/>
          </p:nvPr>
        </p:nvSpPr>
        <p:spPr>
          <a:xfrm>
            <a:off x="1" y="8830659"/>
            <a:ext cx="2972098" cy="464204"/>
          </a:xfrm>
          <a:prstGeom prst="rect">
            <a:avLst/>
          </a:prstGeom>
        </p:spPr>
        <p:txBody>
          <a:bodyPr vert="horz" lIns="87316" tIns="43658" rIns="87316" bIns="43658" rtlCol="0" anchor="b"/>
          <a:lstStyle>
            <a:lvl1pPr algn="l">
              <a:defRPr sz="1100"/>
            </a:lvl1pPr>
          </a:lstStyle>
          <a:p>
            <a:endParaRPr lang="en-US"/>
          </a:p>
        </p:txBody>
      </p:sp>
      <p:sp>
        <p:nvSpPr>
          <p:cNvPr id="5" name="Slide Number Placeholder 4"/>
          <p:cNvSpPr>
            <a:spLocks noGrp="1"/>
          </p:cNvSpPr>
          <p:nvPr>
            <p:ph type="sldNum" sz="quarter" idx="3"/>
          </p:nvPr>
        </p:nvSpPr>
        <p:spPr>
          <a:xfrm>
            <a:off x="3884415" y="8830659"/>
            <a:ext cx="2972098" cy="464204"/>
          </a:xfrm>
          <a:prstGeom prst="rect">
            <a:avLst/>
          </a:prstGeom>
        </p:spPr>
        <p:txBody>
          <a:bodyPr vert="horz" lIns="87316" tIns="43658" rIns="87316" bIns="43658" rtlCol="0" anchor="b"/>
          <a:lstStyle>
            <a:lvl1pPr algn="r">
              <a:defRPr sz="1100"/>
            </a:lvl1pPr>
          </a:lstStyle>
          <a:p>
            <a:fld id="{E6554EA0-6F78-4408-8F97-1DD6C127B269}" type="slidenum">
              <a:rPr lang="en-US" smtClean="0"/>
              <a:t>‹#›</a:t>
            </a:fld>
            <a:endParaRPr lang="en-US"/>
          </a:p>
        </p:txBody>
      </p:sp>
    </p:spTree>
    <p:extLst>
      <p:ext uri="{BB962C8B-B14F-4D97-AF65-F5344CB8AC3E}">
        <p14:creationId xmlns:p14="http://schemas.microsoft.com/office/powerpoint/2010/main" val="1976120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643" cy="46524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5179" y="0"/>
            <a:ext cx="2971643" cy="465242"/>
          </a:xfrm>
          <a:prstGeom prst="rect">
            <a:avLst/>
          </a:prstGeom>
        </p:spPr>
        <p:txBody>
          <a:bodyPr vert="horz" lIns="91440" tIns="45720" rIns="91440" bIns="45720" rtlCol="0"/>
          <a:lstStyle>
            <a:lvl1pPr algn="r">
              <a:defRPr sz="1200"/>
            </a:lvl1pPr>
          </a:lstStyle>
          <a:p>
            <a:fld id="{0ABC8CB6-543A-482B-8E87-E6582480AC47}" type="datetimeFigureOut">
              <a:rPr lang="en-US" smtClean="0"/>
              <a:t>6/27/2013</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036" y="4416633"/>
            <a:ext cx="5485928" cy="418296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054"/>
            <a:ext cx="2971643" cy="46524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5179" y="8829054"/>
            <a:ext cx="2971643" cy="465242"/>
          </a:xfrm>
          <a:prstGeom prst="rect">
            <a:avLst/>
          </a:prstGeom>
        </p:spPr>
        <p:txBody>
          <a:bodyPr vert="horz" lIns="91440" tIns="45720" rIns="91440" bIns="45720" rtlCol="0" anchor="b"/>
          <a:lstStyle>
            <a:lvl1pPr algn="r">
              <a:defRPr sz="1200"/>
            </a:lvl1pPr>
          </a:lstStyle>
          <a:p>
            <a:fld id="{D350737C-3075-4D01-B180-45D2CFCA04A4}" type="slidenum">
              <a:rPr lang="en-US" smtClean="0"/>
              <a:t>‹#›</a:t>
            </a:fld>
            <a:endParaRPr lang="en-US"/>
          </a:p>
        </p:txBody>
      </p:sp>
    </p:spTree>
    <p:extLst>
      <p:ext uri="{BB962C8B-B14F-4D97-AF65-F5344CB8AC3E}">
        <p14:creationId xmlns:p14="http://schemas.microsoft.com/office/powerpoint/2010/main" val="183807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here to share with you the collection assessment</a:t>
            </a:r>
            <a:r>
              <a:rPr lang="en-US" baseline="0" dirty="0" smtClean="0"/>
              <a:t> project that I have been working on.  Of which I used analyzed the citation data from the papers published by our psychology researchers to see if we have met their needs and how they use information.  </a:t>
            </a:r>
          </a:p>
          <a:p>
            <a:endParaRPr lang="en-US" baseline="0" dirty="0" smtClean="0"/>
          </a:p>
          <a:p>
            <a:r>
              <a:rPr lang="en-US" baseline="0" dirty="0" smtClean="0"/>
              <a:t>I only focused on Psychology.  It is one of the ways for me to make the project more manageable.  As many of you probably know more than I do is that citation analysis can be a labor intensive and tedious work.  But I think that I have made the work reasonable doable even you have many other responsibilities, and it does produce informative results.  </a:t>
            </a:r>
          </a:p>
          <a:p>
            <a:endParaRPr lang="en-US" baseline="0" dirty="0" smtClean="0"/>
          </a:p>
          <a:p>
            <a:r>
              <a:rPr lang="en-US" baseline="0" dirty="0" smtClean="0"/>
              <a:t>Here I want to tell you why I did it, how, and what the results are</a:t>
            </a:r>
            <a:endParaRPr lang="en-US" dirty="0"/>
          </a:p>
        </p:txBody>
      </p:sp>
      <p:sp>
        <p:nvSpPr>
          <p:cNvPr id="4" name="Slide Number Placeholder 3"/>
          <p:cNvSpPr>
            <a:spLocks noGrp="1"/>
          </p:cNvSpPr>
          <p:nvPr>
            <p:ph type="sldNum" sz="quarter" idx="10"/>
          </p:nvPr>
        </p:nvSpPr>
        <p:spPr/>
        <p:txBody>
          <a:bodyPr/>
          <a:lstStyle/>
          <a:p>
            <a:fld id="{D350737C-3075-4D01-B180-45D2CFCA04A4}" type="slidenum">
              <a:rPr lang="en-US" smtClean="0"/>
              <a:t>1</a:t>
            </a:fld>
            <a:endParaRPr lang="en-US"/>
          </a:p>
        </p:txBody>
      </p:sp>
    </p:spTree>
    <p:extLst>
      <p:ext uri="{BB962C8B-B14F-4D97-AF65-F5344CB8AC3E}">
        <p14:creationId xmlns:p14="http://schemas.microsoft.com/office/powerpoint/2010/main" val="2311886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50737C-3075-4D01-B180-45D2CFCA04A4}" type="slidenum">
              <a:rPr lang="en-US" smtClean="0"/>
              <a:t>10</a:t>
            </a:fld>
            <a:endParaRPr lang="en-US"/>
          </a:p>
        </p:txBody>
      </p:sp>
    </p:spTree>
    <p:extLst>
      <p:ext uri="{BB962C8B-B14F-4D97-AF65-F5344CB8AC3E}">
        <p14:creationId xmlns:p14="http://schemas.microsoft.com/office/powerpoint/2010/main" val="529737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50737C-3075-4D01-B180-45D2CFCA04A4}" type="slidenum">
              <a:rPr lang="en-US" smtClean="0"/>
              <a:t>11</a:t>
            </a:fld>
            <a:endParaRPr lang="en-US"/>
          </a:p>
        </p:txBody>
      </p:sp>
    </p:spTree>
    <p:extLst>
      <p:ext uri="{BB962C8B-B14F-4D97-AF65-F5344CB8AC3E}">
        <p14:creationId xmlns:p14="http://schemas.microsoft.com/office/powerpoint/2010/main" val="2505003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50737C-3075-4D01-B180-45D2CFCA04A4}" type="slidenum">
              <a:rPr lang="en-US" smtClean="0"/>
              <a:t>12</a:t>
            </a:fld>
            <a:endParaRPr lang="en-US"/>
          </a:p>
        </p:txBody>
      </p:sp>
    </p:spTree>
    <p:extLst>
      <p:ext uri="{BB962C8B-B14F-4D97-AF65-F5344CB8AC3E}">
        <p14:creationId xmlns:p14="http://schemas.microsoft.com/office/powerpoint/2010/main" val="3354691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let me provide</a:t>
            </a:r>
            <a:r>
              <a:rPr lang="en-US" baseline="0" dirty="0" smtClean="0"/>
              <a:t> you a little background.  University of Houston is a large urban university. Historically it focuses on teaching, but in recent years, the university strives for national recognition to be a Tier-One research university.  </a:t>
            </a:r>
          </a:p>
          <a:p>
            <a:endParaRPr lang="en-US" baseline="0" dirty="0" smtClean="0"/>
          </a:p>
          <a:p>
            <a:r>
              <a:rPr lang="en-US" baseline="0" dirty="0" smtClean="0"/>
              <a:t>The effort has been well demonstrated on the amount of faculty publications.</a:t>
            </a:r>
          </a:p>
          <a:p>
            <a:endParaRPr lang="en-US" baseline="0" dirty="0" smtClean="0"/>
          </a:p>
          <a:p>
            <a:r>
              <a:rPr lang="en-US" baseline="0" dirty="0" smtClean="0"/>
              <a:t>Here is the graphic of the number of psychology papers published by UH researchers over the years.  And you can see the huge jump in recent years.</a:t>
            </a:r>
            <a:endParaRPr lang="en-US" dirty="0"/>
          </a:p>
        </p:txBody>
      </p:sp>
      <p:sp>
        <p:nvSpPr>
          <p:cNvPr id="4" name="Slide Number Placeholder 3"/>
          <p:cNvSpPr>
            <a:spLocks noGrp="1"/>
          </p:cNvSpPr>
          <p:nvPr>
            <p:ph type="sldNum" sz="quarter" idx="10"/>
          </p:nvPr>
        </p:nvSpPr>
        <p:spPr/>
        <p:txBody>
          <a:bodyPr/>
          <a:lstStyle/>
          <a:p>
            <a:fld id="{D350737C-3075-4D01-B180-45D2CFCA04A4}" type="slidenum">
              <a:rPr lang="en-US" smtClean="0"/>
              <a:t>2</a:t>
            </a:fld>
            <a:endParaRPr lang="en-US"/>
          </a:p>
        </p:txBody>
      </p:sp>
    </p:spTree>
    <p:extLst>
      <p:ext uri="{BB962C8B-B14F-4D97-AF65-F5344CB8AC3E}">
        <p14:creationId xmlns:p14="http://schemas.microsoft.com/office/powerpoint/2010/main" val="1289452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However,</a:t>
            </a:r>
            <a:r>
              <a:rPr lang="en-US" baseline="0" dirty="0" smtClean="0"/>
              <a:t> with the emphasis on research, doesn’t mean that we are having a jump on our collection dollars.  We are very fortunate with our budget over all but it is still pretty flat.  So I need data to help me decide what I can cut.  And I also have a question how exactly how faculty use information these days.  Some faculty members told me that books doesn’t matter anymore.  They only read journals.  But they are anecdotal.  So I feel I need to find out.  And citation analysis is one of the ways to get the answers.  </a:t>
            </a:r>
          </a:p>
          <a:p>
            <a:endParaRPr lang="en-US" baseline="0" dirty="0" smtClean="0"/>
          </a:p>
          <a:p>
            <a:r>
              <a:rPr lang="en-US" baseline="0" dirty="0" smtClean="0"/>
              <a:t>So  my goal is to get evidence for collection decisions, and I have two major objectives.  As you see they are very general.</a:t>
            </a:r>
            <a:endParaRPr lang="en-US" dirty="0"/>
          </a:p>
        </p:txBody>
      </p:sp>
      <p:sp>
        <p:nvSpPr>
          <p:cNvPr id="4" name="Slide Number Placeholder 3"/>
          <p:cNvSpPr>
            <a:spLocks noGrp="1"/>
          </p:cNvSpPr>
          <p:nvPr>
            <p:ph type="sldNum" sz="quarter" idx="10"/>
          </p:nvPr>
        </p:nvSpPr>
        <p:spPr/>
        <p:txBody>
          <a:bodyPr/>
          <a:lstStyle/>
          <a:p>
            <a:fld id="{D350737C-3075-4D01-B180-45D2CFCA04A4}" type="slidenum">
              <a:rPr lang="en-US" smtClean="0"/>
              <a:t>3</a:t>
            </a:fld>
            <a:endParaRPr lang="en-US"/>
          </a:p>
        </p:txBody>
      </p:sp>
    </p:spTree>
    <p:extLst>
      <p:ext uri="{BB962C8B-B14F-4D97-AF65-F5344CB8AC3E}">
        <p14:creationId xmlns:p14="http://schemas.microsoft.com/office/powerpoint/2010/main" val="303277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 came</a:t>
            </a:r>
            <a:r>
              <a:rPr lang="en-US" baseline="0" dirty="0" smtClean="0"/>
              <a:t> up with specific questions.  I believe that with answers to these questions, I can to some level fulfill my research objectives. </a:t>
            </a:r>
          </a:p>
          <a:p>
            <a:endParaRPr lang="en-US" baseline="0" dirty="0" smtClean="0"/>
          </a:p>
          <a:p>
            <a:r>
              <a:rPr lang="en-US" baseline="0" dirty="0" smtClean="0"/>
              <a:t>On the first objective, I am going to find out</a:t>
            </a:r>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What journals were cited and how often?</a:t>
            </a:r>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Time range (age) of sources cited (Do old materials matter?)</a:t>
            </a:r>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 Types of materials cited (Do books matter?)</a:t>
            </a:r>
          </a:p>
          <a:p>
            <a:r>
              <a:rPr lang="en-US" dirty="0" smtClean="0"/>
              <a:t>For</a:t>
            </a:r>
            <a:r>
              <a:rPr lang="en-US" baseline="0" dirty="0" smtClean="0"/>
              <a:t> the second objective,</a:t>
            </a:r>
            <a:r>
              <a:rPr lang="en-US" baseline="0" dirty="0"/>
              <a:t> </a:t>
            </a:r>
            <a:r>
              <a:rPr lang="en-US" baseline="0" dirty="0" smtClean="0"/>
              <a:t> I want to figure out:</a:t>
            </a:r>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Does the library subscribe to the journals  that researchers cited?</a:t>
            </a:r>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Do researchers use the journals provided by the library?</a:t>
            </a:r>
            <a:endParaRPr lang="en-US" sz="2400" dirty="0" smtClean="0">
              <a:solidFill>
                <a:schemeClr val="accent1">
                  <a:lumMod val="50000"/>
                </a:schemeClr>
              </a:solidFill>
            </a:endParaRPr>
          </a:p>
          <a:p>
            <a:endParaRPr lang="en-US" baseline="0" dirty="0" smtClean="0"/>
          </a:p>
        </p:txBody>
      </p:sp>
      <p:sp>
        <p:nvSpPr>
          <p:cNvPr id="4" name="Slide Number Placeholder 3"/>
          <p:cNvSpPr>
            <a:spLocks noGrp="1"/>
          </p:cNvSpPr>
          <p:nvPr>
            <p:ph type="sldNum" sz="quarter" idx="10"/>
          </p:nvPr>
        </p:nvSpPr>
        <p:spPr/>
        <p:txBody>
          <a:bodyPr/>
          <a:lstStyle/>
          <a:p>
            <a:fld id="{D350737C-3075-4D01-B180-45D2CFCA04A4}" type="slidenum">
              <a:rPr lang="en-US" smtClean="0"/>
              <a:t>4</a:t>
            </a:fld>
            <a:endParaRPr lang="en-US"/>
          </a:p>
        </p:txBody>
      </p:sp>
    </p:spTree>
    <p:extLst>
      <p:ext uri="{BB962C8B-B14F-4D97-AF65-F5344CB8AC3E}">
        <p14:creationId xmlns:p14="http://schemas.microsoft.com/office/powerpoint/2010/main" val="2269986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how I did it.</a:t>
            </a:r>
          </a:p>
          <a:p>
            <a:r>
              <a:rPr lang="en-US" dirty="0" smtClean="0"/>
              <a:t> </a:t>
            </a:r>
          </a:p>
          <a:p>
            <a:r>
              <a:rPr lang="en-US" dirty="0" smtClean="0"/>
              <a:t>I</a:t>
            </a:r>
            <a:r>
              <a:rPr lang="en-US" baseline="0" dirty="0" smtClean="0"/>
              <a:t> in fact collected two types of data to answer my questions. </a:t>
            </a:r>
          </a:p>
          <a:p>
            <a:r>
              <a:rPr lang="en-US" baseline="0" dirty="0" smtClean="0"/>
              <a:t>First type is citation data, this is the major portion of this project.  I used SCOPUS to gather the data.  But why SCOPUS, </a:t>
            </a:r>
          </a:p>
          <a:p>
            <a:endParaRPr lang="en-US" baseline="0" dirty="0" smtClean="0"/>
          </a:p>
          <a:p>
            <a:pPr marL="228600" indent="-228600">
              <a:buAutoNum type="arabicPeriod"/>
            </a:pPr>
            <a:r>
              <a:rPr lang="en-US" baseline="0" dirty="0" smtClean="0"/>
              <a:t>because it makes the data collection much easier.  I have read papers that worked on citation project.  Many librarians have been downloading cited reference listed from paper after paper.   But SCOPUS  has “view reference” feature.  You can select  a group of papers, and they ask SCOPUS to display and download the list of cited referenced of all the papers at once.  It does have a limitation that you can only download 2000 records a time.  But it make the work much more doable. </a:t>
            </a:r>
          </a:p>
          <a:p>
            <a:pPr marL="228600" indent="-228600">
              <a:buAutoNum type="arabicPeriod"/>
            </a:pPr>
            <a:r>
              <a:rPr lang="en-US" baseline="0" dirty="0" smtClean="0"/>
              <a:t>Good collection on psychology research</a:t>
            </a:r>
          </a:p>
          <a:p>
            <a:pPr marL="0" indent="0">
              <a:buNone/>
            </a:pPr>
            <a:r>
              <a:rPr lang="en-US" baseline="0" dirty="0" smtClean="0"/>
              <a:t>Problems:</a:t>
            </a:r>
          </a:p>
          <a:p>
            <a:pPr marL="228600" indent="-228600">
              <a:buAutoNum type="arabicPeriod"/>
            </a:pPr>
            <a:r>
              <a:rPr lang="en-US" baseline="0" dirty="0" smtClean="0"/>
              <a:t>Data errors</a:t>
            </a:r>
          </a:p>
          <a:p>
            <a:pPr marL="228600" indent="-228600">
              <a:buAutoNum type="arabicPeriod"/>
            </a:pPr>
            <a:r>
              <a:rPr lang="en-US" baseline="0" dirty="0" smtClean="0"/>
              <a:t>Incomplete data</a:t>
            </a:r>
          </a:p>
          <a:p>
            <a:pPr marL="228600" indent="-228600">
              <a:buAutoNum type="arabicPeriod"/>
            </a:pPr>
            <a:endParaRPr lang="en-US" baseline="0" dirty="0" smtClean="0"/>
          </a:p>
          <a:p>
            <a:pPr marL="0" indent="0">
              <a:buNone/>
            </a:pPr>
            <a:r>
              <a:rPr lang="en-US" baseline="0" dirty="0" smtClean="0"/>
              <a:t>3. I also incorporate usage data in my analysis.  Our Collections and Online Resources librarian, Jackie Bronicki did all the work for me.  I know that she got the data from Serials Solutions Counter</a:t>
            </a:r>
          </a:p>
          <a:p>
            <a:pPr marL="0" indent="0">
              <a:buNone/>
            </a:pPr>
            <a:endParaRPr lang="en-US" baseline="0" dirty="0" smtClean="0"/>
          </a:p>
          <a:p>
            <a:pPr marL="0" indent="0">
              <a:buNone/>
            </a:pPr>
            <a:r>
              <a:rPr lang="en-US" baseline="0" dirty="0" smtClean="0"/>
              <a:t>I set a scope of the study.  I only include the papers that were published between 2000 to 2013. </a:t>
            </a:r>
          </a:p>
          <a:p>
            <a:pPr marL="0" indent="0">
              <a:buNone/>
            </a:pPr>
            <a:r>
              <a:rPr lang="en-US" baseline="0" dirty="0" smtClean="0"/>
              <a:t>I just use the subject facet set in SCOPUS to limit the papers to “psychology”</a:t>
            </a:r>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D350737C-3075-4D01-B180-45D2CFCA04A4}" type="slidenum">
              <a:rPr lang="en-US" smtClean="0"/>
              <a:t>5</a:t>
            </a:fld>
            <a:endParaRPr lang="en-US"/>
          </a:p>
        </p:txBody>
      </p:sp>
    </p:spTree>
    <p:extLst>
      <p:ext uri="{BB962C8B-B14F-4D97-AF65-F5344CB8AC3E}">
        <p14:creationId xmlns:p14="http://schemas.microsoft.com/office/powerpoint/2010/main" val="4016144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the</a:t>
            </a:r>
            <a:r>
              <a:rPr lang="en-US" baseline="0" dirty="0" smtClean="0"/>
              <a:t> findings.  </a:t>
            </a:r>
          </a:p>
          <a:p>
            <a:r>
              <a:rPr lang="en-US" baseline="0" dirty="0" smtClean="0"/>
              <a:t>First, to answer if old materials still maters.  I used this formula to count how far back the researchers would go when they cited sources.  They still go back to 30 or 40 years ago, but they are really outliers.  Most likely, they cite materials that were published within the range of 1 to 8 years, and peak at 5 years.</a:t>
            </a:r>
            <a:endParaRPr lang="en-US" dirty="0"/>
          </a:p>
        </p:txBody>
      </p:sp>
      <p:sp>
        <p:nvSpPr>
          <p:cNvPr id="4" name="Slide Number Placeholder 3"/>
          <p:cNvSpPr>
            <a:spLocks noGrp="1"/>
          </p:cNvSpPr>
          <p:nvPr>
            <p:ph type="sldNum" sz="quarter" idx="10"/>
          </p:nvPr>
        </p:nvSpPr>
        <p:spPr/>
        <p:txBody>
          <a:bodyPr/>
          <a:lstStyle/>
          <a:p>
            <a:fld id="{D350737C-3075-4D01-B180-45D2CFCA04A4}" type="slidenum">
              <a:rPr lang="en-US" smtClean="0"/>
              <a:t>6</a:t>
            </a:fld>
            <a:endParaRPr lang="en-US"/>
          </a:p>
        </p:txBody>
      </p:sp>
    </p:spTree>
    <p:extLst>
      <p:ext uri="{BB962C8B-B14F-4D97-AF65-F5344CB8AC3E}">
        <p14:creationId xmlns:p14="http://schemas.microsoft.com/office/powerpoint/2010/main" val="1422311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50737C-3075-4D01-B180-45D2CFCA04A4}" type="slidenum">
              <a:rPr lang="en-US" smtClean="0"/>
              <a:t>7</a:t>
            </a:fld>
            <a:endParaRPr lang="en-US"/>
          </a:p>
        </p:txBody>
      </p:sp>
    </p:spTree>
    <p:extLst>
      <p:ext uri="{BB962C8B-B14F-4D97-AF65-F5344CB8AC3E}">
        <p14:creationId xmlns:p14="http://schemas.microsoft.com/office/powerpoint/2010/main" val="2786465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50737C-3075-4D01-B180-45D2CFCA04A4}" type="slidenum">
              <a:rPr lang="en-US" smtClean="0"/>
              <a:t>8</a:t>
            </a:fld>
            <a:endParaRPr lang="en-US"/>
          </a:p>
        </p:txBody>
      </p:sp>
    </p:spTree>
    <p:extLst>
      <p:ext uri="{BB962C8B-B14F-4D97-AF65-F5344CB8AC3E}">
        <p14:creationId xmlns:p14="http://schemas.microsoft.com/office/powerpoint/2010/main" val="3557409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350737C-3075-4D01-B180-45D2CFCA04A4}" type="slidenum">
              <a:rPr lang="en-US" smtClean="0"/>
              <a:t>9</a:t>
            </a:fld>
            <a:endParaRPr lang="en-US"/>
          </a:p>
        </p:txBody>
      </p:sp>
    </p:spTree>
    <p:extLst>
      <p:ext uri="{BB962C8B-B14F-4D97-AF65-F5344CB8AC3E}">
        <p14:creationId xmlns:p14="http://schemas.microsoft.com/office/powerpoint/2010/main" val="42831730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F95902C7-F069-4391-85F4-7F38C2645504}"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91475" y="6429375"/>
            <a:ext cx="876300" cy="292100"/>
          </a:xfrm>
        </p:spPr>
        <p:txBody>
          <a:bodyPr/>
          <a:lstStyle/>
          <a:p>
            <a:fld id="{D0977C9E-B3C5-42A9-9D4A-5D024C01ABD5}" type="slidenum">
              <a:rPr lang="en-US" smtClean="0"/>
              <a:t>‹#›</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902C7-F069-4391-85F4-7F38C2645504}"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977C9E-B3C5-42A9-9D4A-5D024C01ABD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902C7-F069-4391-85F4-7F38C2645504}"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977C9E-B3C5-42A9-9D4A-5D024C01ABD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F95902C7-F069-4391-85F4-7F38C2645504}"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977C9E-B3C5-42A9-9D4A-5D024C01ABD5}" type="slidenum">
              <a:rPr lang="en-US" smtClean="0"/>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F95902C7-F069-4391-85F4-7F38C2645504}"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977C9E-B3C5-42A9-9D4A-5D024C01ABD5}" type="slidenum">
              <a:rPr lang="en-US" smtClean="0"/>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95902C7-F069-4391-85F4-7F38C2645504}" type="datetimeFigureOut">
              <a:rPr lang="en-US" smtClean="0"/>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977C9E-B3C5-42A9-9D4A-5D024C01ABD5}" type="slidenum">
              <a:rPr lang="en-US" smtClean="0"/>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F95902C7-F069-4391-85F4-7F38C2645504}" type="datetimeFigureOut">
              <a:rPr lang="en-US" smtClean="0"/>
              <a:t>6/27/2013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977C9E-B3C5-42A9-9D4A-5D024C01ABD5}" type="slidenum">
              <a:rPr lang="en-US" smtClean="0"/>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F95902C7-F069-4391-85F4-7F38C2645504}" type="datetimeFigureOut">
              <a:rPr lang="en-US" smtClean="0"/>
              <a:t>6/27/2013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977C9E-B3C5-42A9-9D4A-5D024C01ABD5}" type="slidenum">
              <a:rPr lang="en-US" smtClean="0"/>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5902C7-F069-4391-85F4-7F38C2645504}" type="datetimeFigureOut">
              <a:rPr lang="en-US" smtClean="0"/>
              <a:t>6/27/2013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977C9E-B3C5-42A9-9D4A-5D024C01ABD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F95902C7-F069-4391-85F4-7F38C2645504}" type="datetimeFigureOut">
              <a:rPr lang="en-US" smtClean="0"/>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977C9E-B3C5-42A9-9D4A-5D024C01ABD5}" type="slidenum">
              <a:rPr lang="en-US" smtClean="0"/>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F95902C7-F069-4391-85F4-7F38C2645504}" type="datetimeFigureOut">
              <a:rPr lang="en-US" smtClean="0"/>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977C9E-B3C5-42A9-9D4A-5D024C01ABD5}" type="slidenum">
              <a:rPr lang="en-US" smtClean="0"/>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F95902C7-F069-4391-85F4-7F38C2645504}" type="datetimeFigureOut">
              <a:rPr lang="en-US" smtClean="0"/>
              <a:t>6/27/2013</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D0977C9E-B3C5-42A9-9D4A-5D024C01ABD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copus-com.ezproxy.lib.uh.edu/home.url;jsessionid=8E7EF7EDC50188A65169B2401021039A.N5T5nM1aaTEF8rE6yKCR3A"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57600" y="2819400"/>
            <a:ext cx="4343400" cy="685800"/>
          </a:xfrm>
        </p:spPr>
        <p:txBody>
          <a:bodyPr>
            <a:noAutofit/>
          </a:bodyPr>
          <a:lstStyle/>
          <a:p>
            <a:r>
              <a:rPr lang="en-US" sz="2000" dirty="0" smtClean="0">
                <a:solidFill>
                  <a:schemeClr val="accent5">
                    <a:lumMod val="75000"/>
                  </a:schemeClr>
                </a:solidFill>
              </a:rPr>
              <a:t>A focus on Psychology Research at the University of Houston</a:t>
            </a:r>
            <a:endParaRPr lang="en-US" sz="2000" dirty="0">
              <a:solidFill>
                <a:schemeClr val="accent5">
                  <a:lumMod val="75000"/>
                </a:schemeClr>
              </a:solidFill>
            </a:endParaRPr>
          </a:p>
        </p:txBody>
      </p:sp>
      <p:sp>
        <p:nvSpPr>
          <p:cNvPr id="2" name="Title 1"/>
          <p:cNvSpPr>
            <a:spLocks noGrp="1"/>
          </p:cNvSpPr>
          <p:nvPr>
            <p:ph type="title"/>
          </p:nvPr>
        </p:nvSpPr>
        <p:spPr>
          <a:xfrm>
            <a:off x="3581400" y="609600"/>
            <a:ext cx="5257800" cy="2155825"/>
          </a:xfrm>
        </p:spPr>
        <p:txBody>
          <a:bodyPr>
            <a:noAutofit/>
          </a:bodyPr>
          <a:lstStyle/>
          <a:p>
            <a:r>
              <a:rPr lang="en-US" sz="3200" b="1" dirty="0">
                <a:solidFill>
                  <a:srgbClr val="002060"/>
                </a:solidFill>
              </a:rPr>
              <a:t>Using SCOPUS To Study Citing Behavior For Collection Development</a:t>
            </a:r>
          </a:p>
        </p:txBody>
      </p:sp>
      <p:sp>
        <p:nvSpPr>
          <p:cNvPr id="4" name="TextBox 3"/>
          <p:cNvSpPr txBox="1"/>
          <p:nvPr/>
        </p:nvSpPr>
        <p:spPr>
          <a:xfrm>
            <a:off x="3733800" y="4511040"/>
            <a:ext cx="3589188" cy="1200329"/>
          </a:xfrm>
          <a:prstGeom prst="rect">
            <a:avLst/>
          </a:prstGeom>
          <a:noFill/>
        </p:spPr>
        <p:txBody>
          <a:bodyPr wrap="none" rtlCol="0">
            <a:spAutoFit/>
          </a:bodyPr>
          <a:lstStyle/>
          <a:p>
            <a:r>
              <a:rPr lang="en-US" dirty="0" smtClean="0">
                <a:solidFill>
                  <a:srgbClr val="002060"/>
                </a:solidFill>
              </a:rPr>
              <a:t>Irene Ke, MLS, MS</a:t>
            </a:r>
          </a:p>
          <a:p>
            <a:r>
              <a:rPr lang="en-US" dirty="0" smtClean="0">
                <a:solidFill>
                  <a:srgbClr val="002060"/>
                </a:solidFill>
              </a:rPr>
              <a:t>Psychology &amp; Social Work Librarian</a:t>
            </a:r>
          </a:p>
          <a:p>
            <a:r>
              <a:rPr lang="en-US" dirty="0" smtClean="0">
                <a:solidFill>
                  <a:srgbClr val="002060"/>
                </a:solidFill>
              </a:rPr>
              <a:t>University of Houston</a:t>
            </a:r>
          </a:p>
          <a:p>
            <a:r>
              <a:rPr lang="en-US" dirty="0" smtClean="0">
                <a:solidFill>
                  <a:srgbClr val="002060"/>
                </a:solidFill>
              </a:rPr>
              <a:t>ijke@uh.edu</a:t>
            </a:r>
            <a:endParaRPr lang="en-US" dirty="0">
              <a:solidFill>
                <a:srgbClr val="002060"/>
              </a:solidFill>
            </a:endParaRPr>
          </a:p>
        </p:txBody>
      </p:sp>
    </p:spTree>
    <p:extLst>
      <p:ext uri="{BB962C8B-B14F-4D97-AF65-F5344CB8AC3E}">
        <p14:creationId xmlns:p14="http://schemas.microsoft.com/office/powerpoint/2010/main" val="25823926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03207" y="362712"/>
            <a:ext cx="7086600" cy="454152"/>
          </a:xfrm>
        </p:spPr>
        <p:txBody>
          <a:bodyPr>
            <a:noAutofit/>
          </a:bodyPr>
          <a:lstStyle/>
          <a:p>
            <a:r>
              <a:rPr lang="en-US" sz="2800" b="1" dirty="0" smtClean="0">
                <a:solidFill>
                  <a:srgbClr val="002060"/>
                </a:solidFill>
              </a:rPr>
              <a:t>Preliminary Finding IV</a:t>
            </a:r>
            <a:endParaRPr lang="en-US" sz="2800" b="1" dirty="0">
              <a:solidFill>
                <a:srgbClr val="002060"/>
              </a:solidFill>
            </a:endParaRPr>
          </a:p>
        </p:txBody>
      </p:sp>
      <p:sp>
        <p:nvSpPr>
          <p:cNvPr id="3" name="Content Placeholder 2"/>
          <p:cNvSpPr>
            <a:spLocks noGrp="1"/>
          </p:cNvSpPr>
          <p:nvPr>
            <p:ph sz="quarter" idx="13"/>
          </p:nvPr>
        </p:nvSpPr>
        <p:spPr>
          <a:xfrm>
            <a:off x="439783" y="1299865"/>
            <a:ext cx="8229600" cy="5246131"/>
          </a:xfrm>
        </p:spPr>
        <p:txBody>
          <a:bodyPr>
            <a:normAutofit/>
          </a:bodyPr>
          <a:lstStyle/>
          <a:p>
            <a:pPr marL="118872" indent="0">
              <a:buNone/>
            </a:pPr>
            <a:r>
              <a:rPr lang="en-US" sz="1800" dirty="0" smtClean="0">
                <a:solidFill>
                  <a:srgbClr val="002060"/>
                </a:solidFill>
              </a:rPr>
              <a:t>Citation (from Scopus) and usage data (from 360 Counter, Serials Solutions) comparison</a:t>
            </a:r>
          </a:p>
          <a:p>
            <a:pPr marL="118872" indent="0" algn="ctr">
              <a:buNone/>
            </a:pPr>
            <a:r>
              <a:rPr lang="en-US" sz="1400" b="1" dirty="0" smtClean="0">
                <a:solidFill>
                  <a:srgbClr val="002060"/>
                </a:solidFill>
              </a:rPr>
              <a:t>Number of times a title was cited in 2012                    Number of times a title was downloaded in 2012</a:t>
            </a:r>
            <a:endParaRPr lang="en-US" sz="1400" b="1" dirty="0">
              <a:solidFill>
                <a:srgbClr val="002060"/>
              </a:solidFill>
            </a:endParaRPr>
          </a:p>
        </p:txBody>
      </p:sp>
      <p:sp>
        <p:nvSpPr>
          <p:cNvPr id="7" name="TextBox 6"/>
          <p:cNvSpPr txBox="1"/>
          <p:nvPr/>
        </p:nvSpPr>
        <p:spPr>
          <a:xfrm>
            <a:off x="403207" y="838200"/>
            <a:ext cx="8458200" cy="461665"/>
          </a:xfrm>
          <a:prstGeom prst="rect">
            <a:avLst/>
          </a:prstGeom>
          <a:noFill/>
        </p:spPr>
        <p:txBody>
          <a:bodyPr wrap="square" rtlCol="0">
            <a:spAutoFit/>
          </a:bodyPr>
          <a:lstStyle/>
          <a:p>
            <a:r>
              <a:rPr lang="en-US" sz="2400" dirty="0" smtClean="0">
                <a:solidFill>
                  <a:schemeClr val="accent1">
                    <a:lumMod val="50000"/>
                  </a:schemeClr>
                </a:solidFill>
              </a:rPr>
              <a:t>Does citation data aligns with usage (download) data? </a:t>
            </a:r>
            <a:endParaRPr lang="en-US" sz="2400" dirty="0">
              <a:solidFill>
                <a:schemeClr val="accent1">
                  <a:lumMod val="50000"/>
                </a:schemeClr>
              </a:solidFill>
            </a:endParaRPr>
          </a:p>
        </p:txBody>
      </p:sp>
      <p:graphicFrame>
        <p:nvGraphicFramePr>
          <p:cNvPr id="8" name="Chart 7"/>
          <p:cNvGraphicFramePr>
            <a:graphicFrameLocks/>
          </p:cNvGraphicFramePr>
          <p:nvPr>
            <p:extLst>
              <p:ext uri="{D42A27DB-BD31-4B8C-83A1-F6EECF244321}">
                <p14:modId xmlns:p14="http://schemas.microsoft.com/office/powerpoint/2010/main" val="1827978703"/>
              </p:ext>
            </p:extLst>
          </p:nvPr>
        </p:nvGraphicFramePr>
        <p:xfrm>
          <a:off x="590659" y="2286000"/>
          <a:ext cx="40386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p:cNvGraphicFramePr>
          <p:nvPr>
            <p:extLst>
              <p:ext uri="{D42A27DB-BD31-4B8C-83A1-F6EECF244321}">
                <p14:modId xmlns:p14="http://schemas.microsoft.com/office/powerpoint/2010/main" val="2496402753"/>
              </p:ext>
            </p:extLst>
          </p:nvPr>
        </p:nvGraphicFramePr>
        <p:xfrm>
          <a:off x="4724400" y="2286000"/>
          <a:ext cx="38862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3505200" y="6437376"/>
            <a:ext cx="2590800" cy="276999"/>
          </a:xfrm>
          <a:prstGeom prst="rect">
            <a:avLst/>
          </a:prstGeom>
          <a:noFill/>
        </p:spPr>
        <p:txBody>
          <a:bodyPr wrap="square" rtlCol="0">
            <a:spAutoFit/>
          </a:bodyPr>
          <a:lstStyle/>
          <a:p>
            <a:r>
              <a:rPr lang="en-US" sz="1200" dirty="0" smtClean="0"/>
              <a:t>N=69 titles</a:t>
            </a:r>
            <a:endParaRPr lang="en-US" sz="1200" dirty="0"/>
          </a:p>
        </p:txBody>
      </p:sp>
    </p:spTree>
    <p:extLst>
      <p:ext uri="{BB962C8B-B14F-4D97-AF65-F5344CB8AC3E}">
        <p14:creationId xmlns:p14="http://schemas.microsoft.com/office/powerpoint/2010/main" val="4086558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5715000" cy="454152"/>
          </a:xfrm>
        </p:spPr>
        <p:txBody>
          <a:bodyPr>
            <a:noAutofit/>
          </a:bodyPr>
          <a:lstStyle/>
          <a:p>
            <a:r>
              <a:rPr lang="en-US" sz="2800" b="1" dirty="0" smtClean="0">
                <a:solidFill>
                  <a:srgbClr val="002060"/>
                </a:solidFill>
              </a:rPr>
              <a:t>Preliminary thoughts</a:t>
            </a:r>
            <a:endParaRPr lang="en-US" sz="2800" b="1" dirty="0">
              <a:solidFill>
                <a:srgbClr val="002060"/>
              </a:solidFill>
            </a:endParaRPr>
          </a:p>
        </p:txBody>
      </p:sp>
      <p:sp>
        <p:nvSpPr>
          <p:cNvPr id="3" name="Content Placeholder 2"/>
          <p:cNvSpPr>
            <a:spLocks noGrp="1"/>
          </p:cNvSpPr>
          <p:nvPr>
            <p:ph sz="quarter" idx="13"/>
          </p:nvPr>
        </p:nvSpPr>
        <p:spPr>
          <a:xfrm>
            <a:off x="561578" y="1676400"/>
            <a:ext cx="8229600" cy="4625609"/>
          </a:xfrm>
        </p:spPr>
        <p:txBody>
          <a:bodyPr>
            <a:normAutofit/>
          </a:bodyPr>
          <a:lstStyle/>
          <a:p>
            <a:pPr marL="0" indent="0">
              <a:lnSpc>
                <a:spcPct val="150000"/>
              </a:lnSpc>
              <a:buClr>
                <a:srgbClr val="002060"/>
              </a:buClr>
              <a:buSzPct val="80000"/>
              <a:buNone/>
            </a:pPr>
            <a:r>
              <a:rPr lang="en-US" sz="2000" dirty="0" smtClean="0">
                <a:solidFill>
                  <a:srgbClr val="002060"/>
                </a:solidFill>
              </a:rPr>
              <a:t>For collection development</a:t>
            </a:r>
          </a:p>
          <a:p>
            <a:pPr marL="457200" indent="-457200">
              <a:buClr>
                <a:srgbClr val="002060"/>
              </a:buClr>
              <a:buSzPct val="80000"/>
              <a:buFont typeface="Wingdings" pitchFamily="2" charset="2"/>
              <a:buChar char="Ø"/>
            </a:pPr>
            <a:r>
              <a:rPr lang="en-US" sz="2000" dirty="0" smtClean="0">
                <a:solidFill>
                  <a:srgbClr val="002060"/>
                </a:solidFill>
              </a:rPr>
              <a:t>Decisions on </a:t>
            </a:r>
            <a:r>
              <a:rPr lang="en-US" sz="2000" dirty="0" smtClean="0">
                <a:solidFill>
                  <a:srgbClr val="002060"/>
                </a:solidFill>
              </a:rPr>
              <a:t>old materials</a:t>
            </a:r>
          </a:p>
          <a:p>
            <a:pPr marL="457200" indent="-457200">
              <a:buClr>
                <a:srgbClr val="002060"/>
              </a:buClr>
              <a:buSzPct val="80000"/>
              <a:buFont typeface="Wingdings" pitchFamily="2" charset="2"/>
              <a:buChar char="Ø"/>
            </a:pPr>
            <a:r>
              <a:rPr lang="en-US" sz="2000" dirty="0" smtClean="0">
                <a:solidFill>
                  <a:srgbClr val="002060"/>
                </a:solidFill>
              </a:rPr>
              <a:t>Build the </a:t>
            </a:r>
            <a:r>
              <a:rPr lang="en-US" sz="2000" dirty="0" smtClean="0">
                <a:solidFill>
                  <a:srgbClr val="002060"/>
                </a:solidFill>
              </a:rPr>
              <a:t>“core” </a:t>
            </a:r>
          </a:p>
          <a:p>
            <a:pPr marL="457200" indent="-457200">
              <a:spcBef>
                <a:spcPts val="0"/>
              </a:spcBef>
              <a:buClr>
                <a:srgbClr val="002060"/>
              </a:buClr>
              <a:buSzPct val="80000"/>
              <a:buFont typeface="Wingdings" pitchFamily="2" charset="2"/>
              <a:buChar char="Ø"/>
            </a:pPr>
            <a:r>
              <a:rPr lang="en-US" sz="2000" dirty="0" smtClean="0">
                <a:solidFill>
                  <a:srgbClr val="002060"/>
                </a:solidFill>
              </a:rPr>
              <a:t>Multidisciplinary approach</a:t>
            </a:r>
            <a:endParaRPr lang="en-US" sz="2000" dirty="0" smtClean="0">
              <a:solidFill>
                <a:srgbClr val="002060"/>
              </a:solidFill>
            </a:endParaRPr>
          </a:p>
          <a:p>
            <a:pPr marL="457200" indent="-457200">
              <a:spcBef>
                <a:spcPts val="0"/>
              </a:spcBef>
              <a:buClr>
                <a:srgbClr val="002060"/>
              </a:buClr>
              <a:buSzPct val="80000"/>
              <a:buFont typeface="Wingdings" pitchFamily="2" charset="2"/>
              <a:buChar char="Ø"/>
            </a:pPr>
            <a:r>
              <a:rPr lang="en-US" sz="2000" dirty="0" smtClean="0">
                <a:solidFill>
                  <a:srgbClr val="002060"/>
                </a:solidFill>
              </a:rPr>
              <a:t>Citation data </a:t>
            </a:r>
            <a:r>
              <a:rPr lang="en-US" sz="2000" dirty="0" smtClean="0">
                <a:solidFill>
                  <a:srgbClr val="002060"/>
                </a:solidFill>
              </a:rPr>
              <a:t>only tells a part of the story, other types of data are needed</a:t>
            </a:r>
            <a:endParaRPr lang="en-US" sz="2000" dirty="0" smtClean="0">
              <a:solidFill>
                <a:srgbClr val="002060"/>
              </a:solidFill>
            </a:endParaRPr>
          </a:p>
          <a:p>
            <a:pPr marL="457200" indent="-457200">
              <a:spcBef>
                <a:spcPts val="0"/>
              </a:spcBef>
              <a:buClr>
                <a:srgbClr val="002060"/>
              </a:buClr>
              <a:buSzPct val="80000"/>
              <a:buFont typeface="Wingdings" pitchFamily="2" charset="2"/>
              <a:buChar char="Ø"/>
            </a:pPr>
            <a:endParaRPr lang="en-US" sz="2000" dirty="0">
              <a:solidFill>
                <a:srgbClr val="002060"/>
              </a:solidFill>
            </a:endParaRPr>
          </a:p>
          <a:p>
            <a:pPr marL="0" indent="0">
              <a:spcBef>
                <a:spcPts val="0"/>
              </a:spcBef>
              <a:buClr>
                <a:srgbClr val="002060"/>
              </a:buClr>
              <a:buSzPct val="80000"/>
              <a:buNone/>
            </a:pPr>
            <a:r>
              <a:rPr lang="en-US" sz="2000" dirty="0" smtClean="0">
                <a:solidFill>
                  <a:srgbClr val="002060"/>
                </a:solidFill>
              </a:rPr>
              <a:t>For outreach</a:t>
            </a:r>
            <a:endParaRPr lang="en-US" sz="2000" dirty="0" smtClean="0">
              <a:solidFill>
                <a:srgbClr val="002060"/>
              </a:solidFill>
            </a:endParaRPr>
          </a:p>
          <a:p>
            <a:pPr marL="457200" indent="-457200">
              <a:buClr>
                <a:srgbClr val="002060"/>
              </a:buClr>
              <a:buSzPct val="80000"/>
              <a:buFont typeface="Wingdings" pitchFamily="2" charset="2"/>
              <a:buChar char="Ø"/>
            </a:pPr>
            <a:r>
              <a:rPr lang="en-US" sz="2000" dirty="0">
                <a:solidFill>
                  <a:srgbClr val="002060"/>
                </a:solidFill>
              </a:rPr>
              <a:t>Data proves our support to campus </a:t>
            </a:r>
            <a:r>
              <a:rPr lang="en-US" sz="2000" dirty="0" smtClean="0">
                <a:solidFill>
                  <a:srgbClr val="002060"/>
                </a:solidFill>
              </a:rPr>
              <a:t>research (no apology anymore!)</a:t>
            </a:r>
          </a:p>
          <a:p>
            <a:pPr marL="457200" indent="-457200">
              <a:buClr>
                <a:srgbClr val="002060"/>
              </a:buClr>
              <a:buSzPct val="80000"/>
              <a:buFont typeface="Wingdings" pitchFamily="2" charset="2"/>
              <a:buChar char="Ø"/>
            </a:pPr>
            <a:r>
              <a:rPr lang="en-US" sz="2000" dirty="0" smtClean="0">
                <a:solidFill>
                  <a:srgbClr val="002060"/>
                </a:solidFill>
              </a:rPr>
              <a:t>Data helps us to communicate with faculty members</a:t>
            </a:r>
            <a:endParaRPr lang="en-US" sz="2000" dirty="0">
              <a:solidFill>
                <a:srgbClr val="002060"/>
              </a:solidFill>
            </a:endParaRPr>
          </a:p>
          <a:p>
            <a:pPr marL="163512" indent="0">
              <a:lnSpc>
                <a:spcPct val="150000"/>
              </a:lnSpc>
              <a:buNone/>
            </a:pPr>
            <a:endParaRPr lang="en-US" sz="2400" i="1" dirty="0" smtClean="0"/>
          </a:p>
        </p:txBody>
      </p:sp>
      <p:sp>
        <p:nvSpPr>
          <p:cNvPr id="4" name="TextBox 3"/>
          <p:cNvSpPr txBox="1"/>
          <p:nvPr/>
        </p:nvSpPr>
        <p:spPr>
          <a:xfrm>
            <a:off x="528050" y="1056620"/>
            <a:ext cx="5338665" cy="523220"/>
          </a:xfrm>
          <a:prstGeom prst="rect">
            <a:avLst/>
          </a:prstGeom>
          <a:noFill/>
        </p:spPr>
        <p:txBody>
          <a:bodyPr wrap="square" rtlCol="0">
            <a:spAutoFit/>
          </a:bodyPr>
          <a:lstStyle/>
          <a:p>
            <a:r>
              <a:rPr lang="en-US" sz="2800" dirty="0" smtClean="0">
                <a:solidFill>
                  <a:schemeClr val="accent1">
                    <a:lumMod val="50000"/>
                  </a:schemeClr>
                </a:solidFill>
              </a:rPr>
              <a:t>What are the implications?</a:t>
            </a:r>
            <a:endParaRPr lang="en-US" sz="2800" dirty="0">
              <a:solidFill>
                <a:schemeClr val="accent1">
                  <a:lumMod val="50000"/>
                </a:schemeClr>
              </a:solidFill>
            </a:endParaRPr>
          </a:p>
        </p:txBody>
      </p:sp>
    </p:spTree>
    <p:extLst>
      <p:ext uri="{BB962C8B-B14F-4D97-AF65-F5344CB8AC3E}">
        <p14:creationId xmlns:p14="http://schemas.microsoft.com/office/powerpoint/2010/main" val="37328579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33400"/>
            <a:ext cx="5924550" cy="1066801"/>
          </a:xfrm>
        </p:spPr>
        <p:txBody>
          <a:bodyPr>
            <a:normAutofit/>
          </a:bodyPr>
          <a:lstStyle/>
          <a:p>
            <a:r>
              <a:rPr lang="en-US" sz="2800" b="1" dirty="0" smtClean="0">
                <a:solidFill>
                  <a:srgbClr val="002060"/>
                </a:solidFill>
              </a:rPr>
              <a:t>Work still in progress</a:t>
            </a:r>
            <a:endParaRPr lang="en-US" sz="2800" b="1" dirty="0">
              <a:solidFill>
                <a:srgbClr val="002060"/>
              </a:solidFill>
            </a:endParaRPr>
          </a:p>
        </p:txBody>
      </p:sp>
      <p:sp>
        <p:nvSpPr>
          <p:cNvPr id="3" name="Content Placeholder 2"/>
          <p:cNvSpPr>
            <a:spLocks noGrp="1"/>
          </p:cNvSpPr>
          <p:nvPr>
            <p:ph sz="quarter" idx="13"/>
          </p:nvPr>
        </p:nvSpPr>
        <p:spPr>
          <a:xfrm>
            <a:off x="1371600" y="1905000"/>
            <a:ext cx="5669280" cy="2968752"/>
          </a:xfrm>
        </p:spPr>
        <p:txBody>
          <a:bodyPr>
            <a:normAutofit/>
          </a:bodyPr>
          <a:lstStyle/>
          <a:p>
            <a:pPr marL="403225" indent="-404813">
              <a:lnSpc>
                <a:spcPct val="150000"/>
              </a:lnSpc>
              <a:buClr>
                <a:schemeClr val="accent3">
                  <a:lumMod val="50000"/>
                </a:schemeClr>
              </a:buClr>
              <a:buSzPct val="80000"/>
              <a:buFont typeface="Wingdings" pitchFamily="2" charset="2"/>
              <a:buChar char="Ø"/>
            </a:pPr>
            <a:r>
              <a:rPr lang="en-US" sz="2400" dirty="0" smtClean="0">
                <a:solidFill>
                  <a:srgbClr val="002060"/>
                </a:solidFill>
              </a:rPr>
              <a:t>Type of materials cited</a:t>
            </a:r>
          </a:p>
          <a:p>
            <a:pPr marL="403225" indent="-404813">
              <a:lnSpc>
                <a:spcPct val="150000"/>
              </a:lnSpc>
              <a:buClr>
                <a:schemeClr val="accent3">
                  <a:lumMod val="50000"/>
                </a:schemeClr>
              </a:buClr>
              <a:buSzPct val="80000"/>
              <a:buFont typeface="Wingdings" pitchFamily="2" charset="2"/>
              <a:buChar char="Ø"/>
            </a:pPr>
            <a:r>
              <a:rPr lang="en-US" sz="2400" dirty="0" smtClean="0">
                <a:solidFill>
                  <a:srgbClr val="002060"/>
                </a:solidFill>
              </a:rPr>
              <a:t>Subject areas cited</a:t>
            </a:r>
          </a:p>
        </p:txBody>
      </p:sp>
      <p:sp>
        <p:nvSpPr>
          <p:cNvPr id="4" name="TextBox 3"/>
          <p:cNvSpPr txBox="1"/>
          <p:nvPr/>
        </p:nvSpPr>
        <p:spPr>
          <a:xfrm>
            <a:off x="1219200" y="3505200"/>
            <a:ext cx="2017219" cy="1261884"/>
          </a:xfrm>
          <a:prstGeom prst="rect">
            <a:avLst/>
          </a:prstGeom>
          <a:noFill/>
        </p:spPr>
        <p:txBody>
          <a:bodyPr wrap="none" rtlCol="0">
            <a:spAutoFit/>
          </a:bodyPr>
          <a:lstStyle/>
          <a:p>
            <a:r>
              <a:rPr lang="en-US" sz="2800" b="1" dirty="0" smtClean="0">
                <a:solidFill>
                  <a:srgbClr val="002060"/>
                </a:solidFill>
              </a:rPr>
              <a:t>Questions? </a:t>
            </a:r>
          </a:p>
          <a:p>
            <a:endParaRPr lang="en-US" sz="2400" dirty="0" smtClean="0">
              <a:solidFill>
                <a:srgbClr val="002060"/>
              </a:solidFill>
            </a:endParaRPr>
          </a:p>
          <a:p>
            <a:pPr marL="173038"/>
            <a:r>
              <a:rPr lang="en-US" sz="2400" dirty="0" smtClean="0">
                <a:solidFill>
                  <a:srgbClr val="002060"/>
                </a:solidFill>
              </a:rPr>
              <a:t>ijke@uh.edu</a:t>
            </a:r>
            <a:endParaRPr lang="en-US" sz="2400" dirty="0">
              <a:solidFill>
                <a:srgbClr val="002060"/>
              </a:solidFill>
            </a:endParaRPr>
          </a:p>
        </p:txBody>
      </p:sp>
    </p:spTree>
    <p:extLst>
      <p:ext uri="{BB962C8B-B14F-4D97-AF65-F5344CB8AC3E}">
        <p14:creationId xmlns:p14="http://schemas.microsoft.com/office/powerpoint/2010/main" val="2809407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112" y="152400"/>
            <a:ext cx="6962775" cy="762001"/>
          </a:xfrm>
        </p:spPr>
        <p:txBody>
          <a:bodyPr>
            <a:normAutofit/>
          </a:bodyPr>
          <a:lstStyle/>
          <a:p>
            <a:r>
              <a:rPr lang="en-US" sz="3600" dirty="0" smtClean="0">
                <a:solidFill>
                  <a:srgbClr val="002060"/>
                </a:solidFill>
              </a:rPr>
              <a:t>Psychology Research at UH</a:t>
            </a:r>
            <a:endParaRPr lang="en-US" sz="3600" dirty="0">
              <a:solidFill>
                <a:srgbClr val="002060"/>
              </a:solidFill>
            </a:endParaRPr>
          </a:p>
        </p:txBody>
      </p:sp>
      <p:sp>
        <p:nvSpPr>
          <p:cNvPr id="3" name="Content Placeholder 2"/>
          <p:cNvSpPr>
            <a:spLocks noGrp="1"/>
          </p:cNvSpPr>
          <p:nvPr>
            <p:ph sz="quarter" idx="13"/>
          </p:nvPr>
        </p:nvSpPr>
        <p:spPr>
          <a:xfrm>
            <a:off x="969264" y="990600"/>
            <a:ext cx="7315200" cy="5257800"/>
          </a:xfrm>
        </p:spPr>
        <p:txBody>
          <a:bodyPr>
            <a:noAutofit/>
          </a:bodyPr>
          <a:lstStyle/>
          <a:p>
            <a:pPr marL="349250" indent="-350838">
              <a:buClr>
                <a:srgbClr val="002060"/>
              </a:buClr>
              <a:buSzPct val="80000"/>
              <a:buFont typeface="Wingdings" pitchFamily="2" charset="2"/>
              <a:buChar char="Ø"/>
            </a:pPr>
            <a:r>
              <a:rPr lang="en-US" sz="2000" dirty="0" smtClean="0">
                <a:solidFill>
                  <a:srgbClr val="002060"/>
                </a:solidFill>
              </a:rPr>
              <a:t>A university in transition: Tier One initiative</a:t>
            </a:r>
          </a:p>
          <a:p>
            <a:pPr marL="349250" indent="-350838">
              <a:buClr>
                <a:srgbClr val="002060"/>
              </a:buClr>
              <a:buSzPct val="80000"/>
              <a:buFont typeface="Wingdings" pitchFamily="2" charset="2"/>
              <a:buChar char="Ø"/>
            </a:pPr>
            <a:r>
              <a:rPr lang="en-US" sz="2000" dirty="0" smtClean="0">
                <a:solidFill>
                  <a:srgbClr val="002060"/>
                </a:solidFill>
              </a:rPr>
              <a:t>Psychology publication trend (University of Houston)</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176" y="1905000"/>
            <a:ext cx="6781800" cy="4191000"/>
          </a:xfrm>
          <a:prstGeom prst="rect">
            <a:avLst/>
          </a:prstGeom>
          <a:noFill/>
          <a:ln w="25400" cmpd="sng">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096000" y="6172200"/>
            <a:ext cx="1569660" cy="276999"/>
          </a:xfrm>
          <a:prstGeom prst="rect">
            <a:avLst/>
          </a:prstGeom>
          <a:noFill/>
        </p:spPr>
        <p:txBody>
          <a:bodyPr wrap="none" rtlCol="0">
            <a:spAutoFit/>
          </a:bodyPr>
          <a:lstStyle/>
          <a:p>
            <a:r>
              <a:rPr lang="en-US" sz="1200" b="1" dirty="0" smtClean="0">
                <a:solidFill>
                  <a:srgbClr val="002060"/>
                </a:solidFill>
              </a:rPr>
              <a:t>Data source: SCOPUS</a:t>
            </a:r>
            <a:endParaRPr lang="en-US" sz="1200" b="1" dirty="0">
              <a:solidFill>
                <a:srgbClr val="002060"/>
              </a:solidFill>
            </a:endParaRPr>
          </a:p>
        </p:txBody>
      </p:sp>
    </p:spTree>
    <p:extLst>
      <p:ext uri="{BB962C8B-B14F-4D97-AF65-F5344CB8AC3E}">
        <p14:creationId xmlns:p14="http://schemas.microsoft.com/office/powerpoint/2010/main" val="822019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1066801"/>
          </a:xfrm>
        </p:spPr>
        <p:txBody>
          <a:bodyPr>
            <a:normAutofit fontScale="90000"/>
          </a:bodyPr>
          <a:lstStyle/>
          <a:p>
            <a:r>
              <a:rPr lang="en-US" b="1" dirty="0" smtClean="0">
                <a:solidFill>
                  <a:srgbClr val="002060"/>
                </a:solidFill>
              </a:rPr>
              <a:t>Project Goal: </a:t>
            </a:r>
            <a:r>
              <a:rPr lang="en-US" dirty="0">
                <a:solidFill>
                  <a:srgbClr val="002060"/>
                </a:solidFill>
              </a:rPr>
              <a:t>G</a:t>
            </a:r>
            <a:r>
              <a:rPr lang="en-US" dirty="0" smtClean="0">
                <a:solidFill>
                  <a:srgbClr val="002060"/>
                </a:solidFill>
              </a:rPr>
              <a:t>ather evidence for collection decisions</a:t>
            </a:r>
            <a:endParaRPr lang="en-US" b="1" dirty="0">
              <a:solidFill>
                <a:srgbClr val="002060"/>
              </a:solidFill>
            </a:endParaRPr>
          </a:p>
        </p:txBody>
      </p:sp>
      <p:sp>
        <p:nvSpPr>
          <p:cNvPr id="3" name="Content Placeholder 2"/>
          <p:cNvSpPr>
            <a:spLocks noGrp="1"/>
          </p:cNvSpPr>
          <p:nvPr>
            <p:ph sz="quarter" idx="13"/>
          </p:nvPr>
        </p:nvSpPr>
        <p:spPr>
          <a:xfrm>
            <a:off x="457200" y="2057400"/>
            <a:ext cx="8382000" cy="2971800"/>
          </a:xfrm>
        </p:spPr>
        <p:txBody>
          <a:bodyPr>
            <a:normAutofit/>
          </a:bodyPr>
          <a:lstStyle/>
          <a:p>
            <a:pPr marL="118872" indent="0">
              <a:buNone/>
            </a:pPr>
            <a:r>
              <a:rPr lang="en-US" sz="2800" b="1" dirty="0" smtClean="0">
                <a:solidFill>
                  <a:srgbClr val="002060"/>
                </a:solidFill>
              </a:rPr>
              <a:t>Objectives</a:t>
            </a:r>
            <a:r>
              <a:rPr lang="en-US" sz="2800" b="1" dirty="0" smtClean="0">
                <a:solidFill>
                  <a:srgbClr val="002060"/>
                </a:solidFill>
              </a:rPr>
              <a:t>: To learn</a:t>
            </a:r>
            <a:endParaRPr lang="en-US" sz="2800" b="1" dirty="0" smtClean="0">
              <a:solidFill>
                <a:srgbClr val="002060"/>
              </a:solidFill>
            </a:endParaRPr>
          </a:p>
          <a:p>
            <a:pPr marL="685800" indent="-457200">
              <a:lnSpc>
                <a:spcPct val="150000"/>
              </a:lnSpc>
              <a:buClr>
                <a:srgbClr val="002060"/>
              </a:buClr>
              <a:buSzPct val="80000"/>
              <a:buFont typeface="Wingdings" pitchFamily="2" charset="2"/>
              <a:buChar char="Ø"/>
            </a:pPr>
            <a:r>
              <a:rPr lang="en-US" sz="2800" dirty="0" smtClean="0">
                <a:solidFill>
                  <a:srgbClr val="002060"/>
                </a:solidFill>
              </a:rPr>
              <a:t>How psychology researchers use information</a:t>
            </a:r>
          </a:p>
          <a:p>
            <a:pPr marL="685800" indent="-457200">
              <a:lnSpc>
                <a:spcPct val="150000"/>
              </a:lnSpc>
              <a:buClr>
                <a:srgbClr val="002060"/>
              </a:buClr>
              <a:buSzPct val="80000"/>
              <a:buFont typeface="Wingdings" pitchFamily="2" charset="2"/>
              <a:buChar char="Ø"/>
            </a:pPr>
            <a:r>
              <a:rPr lang="en-US" sz="2800" dirty="0" smtClean="0">
                <a:solidFill>
                  <a:srgbClr val="002060"/>
                </a:solidFill>
              </a:rPr>
              <a:t>Whether the library collection meets campus research needs</a:t>
            </a:r>
            <a:endParaRPr lang="en-US" dirty="0"/>
          </a:p>
        </p:txBody>
      </p:sp>
    </p:spTree>
    <p:extLst>
      <p:ext uri="{BB962C8B-B14F-4D97-AF65-F5344CB8AC3E}">
        <p14:creationId xmlns:p14="http://schemas.microsoft.com/office/powerpoint/2010/main" val="41442090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010400" cy="990600"/>
          </a:xfrm>
        </p:spPr>
        <p:txBody>
          <a:bodyPr/>
          <a:lstStyle/>
          <a:p>
            <a:r>
              <a:rPr lang="en-US" b="1" dirty="0" smtClean="0">
                <a:solidFill>
                  <a:srgbClr val="002060"/>
                </a:solidFill>
              </a:rPr>
              <a:t>Essential questions</a:t>
            </a:r>
            <a:endParaRPr lang="en-US" b="1" dirty="0">
              <a:solidFill>
                <a:srgbClr val="002060"/>
              </a:solidFill>
            </a:endParaRPr>
          </a:p>
        </p:txBody>
      </p:sp>
      <p:sp>
        <p:nvSpPr>
          <p:cNvPr id="3" name="Content Placeholder 2"/>
          <p:cNvSpPr>
            <a:spLocks noGrp="1"/>
          </p:cNvSpPr>
          <p:nvPr>
            <p:ph sz="quarter" idx="13"/>
          </p:nvPr>
        </p:nvSpPr>
        <p:spPr>
          <a:xfrm>
            <a:off x="762000" y="1447800"/>
            <a:ext cx="7772400" cy="4114800"/>
          </a:xfrm>
        </p:spPr>
        <p:txBody>
          <a:bodyPr>
            <a:normAutofit/>
          </a:bodyPr>
          <a:lstStyle/>
          <a:p>
            <a:pPr marL="347663" indent="-347663">
              <a:lnSpc>
                <a:spcPct val="150000"/>
              </a:lnSpc>
              <a:buClr>
                <a:srgbClr val="002060"/>
              </a:buClr>
              <a:buSzPct val="80000"/>
              <a:buFont typeface="Wingdings" pitchFamily="2" charset="2"/>
              <a:buChar char="Ø"/>
            </a:pPr>
            <a:r>
              <a:rPr lang="en-US" sz="2400" dirty="0">
                <a:solidFill>
                  <a:srgbClr val="002060"/>
                </a:solidFill>
              </a:rPr>
              <a:t>How psychology researchers use information</a:t>
            </a:r>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What journals were cited and how often?</a:t>
            </a:r>
            <a:endParaRPr lang="en-US" sz="2000" dirty="0">
              <a:solidFill>
                <a:schemeClr val="accent1">
                  <a:lumMod val="50000"/>
                </a:schemeClr>
              </a:solidFill>
            </a:endParaRPr>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Time range (age) of sources cited (Do old materials matter?)</a:t>
            </a:r>
            <a:endParaRPr lang="en-US" sz="2000" dirty="0">
              <a:solidFill>
                <a:schemeClr val="accent1">
                  <a:lumMod val="50000"/>
                </a:schemeClr>
              </a:solidFill>
            </a:endParaRPr>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 Types of materials cited (Do books matter?)</a:t>
            </a:r>
          </a:p>
          <a:p>
            <a:pPr marL="457200" lvl="1" indent="0">
              <a:spcBef>
                <a:spcPts val="600"/>
              </a:spcBef>
              <a:buNone/>
            </a:pPr>
            <a:endParaRPr lang="en-US" sz="2000" dirty="0" smtClean="0"/>
          </a:p>
          <a:p>
            <a:pPr marL="347663" indent="-347663">
              <a:lnSpc>
                <a:spcPct val="110000"/>
              </a:lnSpc>
              <a:buClr>
                <a:srgbClr val="002060"/>
              </a:buClr>
              <a:buSzPct val="80000"/>
              <a:buFont typeface="Wingdings" pitchFamily="2" charset="2"/>
              <a:buChar char="Ø"/>
            </a:pPr>
            <a:r>
              <a:rPr lang="en-US" sz="2400" dirty="0">
                <a:solidFill>
                  <a:srgbClr val="002060"/>
                </a:solidFill>
              </a:rPr>
              <a:t>Whether the library collection meets campus research needs</a:t>
            </a:r>
            <a:endParaRPr lang="en-US" sz="2400" dirty="0"/>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Does the library subscribe to the journals  that researchers cited?</a:t>
            </a:r>
          </a:p>
          <a:p>
            <a:pPr marL="690563" lvl="1" indent="-342900">
              <a:spcBef>
                <a:spcPts val="600"/>
              </a:spcBef>
              <a:buClr>
                <a:srgbClr val="002060"/>
              </a:buClr>
              <a:buFont typeface="Wingdings" pitchFamily="2" charset="2"/>
              <a:buChar char="ü"/>
            </a:pPr>
            <a:r>
              <a:rPr lang="en-US" sz="2000" dirty="0" smtClean="0">
                <a:solidFill>
                  <a:schemeClr val="accent1">
                    <a:lumMod val="50000"/>
                  </a:schemeClr>
                </a:solidFill>
              </a:rPr>
              <a:t>Do researchers use the journals provided by the library?</a:t>
            </a:r>
            <a:endParaRPr lang="en-US" sz="2400" dirty="0">
              <a:solidFill>
                <a:schemeClr val="accent1">
                  <a:lumMod val="50000"/>
                </a:schemeClr>
              </a:solidFill>
            </a:endParaRPr>
          </a:p>
          <a:p>
            <a:pPr marL="118872" indent="0">
              <a:lnSpc>
                <a:spcPct val="150000"/>
              </a:lnSpc>
              <a:spcBef>
                <a:spcPts val="600"/>
              </a:spcBef>
              <a:buNone/>
            </a:pPr>
            <a:endParaRPr lang="en-US" sz="2800" dirty="0" smtClean="0"/>
          </a:p>
        </p:txBody>
      </p:sp>
    </p:spTree>
    <p:extLst>
      <p:ext uri="{BB962C8B-B14F-4D97-AF65-F5344CB8AC3E}">
        <p14:creationId xmlns:p14="http://schemas.microsoft.com/office/powerpoint/2010/main" val="1864016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5257800" cy="523651"/>
          </a:xfrm>
        </p:spPr>
        <p:txBody>
          <a:bodyPr>
            <a:noAutofit/>
          </a:bodyPr>
          <a:lstStyle/>
          <a:p>
            <a:r>
              <a:rPr lang="en-US" sz="3200" b="1" dirty="0" smtClean="0">
                <a:solidFill>
                  <a:srgbClr val="002060"/>
                </a:solidFill>
              </a:rPr>
              <a:t>Methodology</a:t>
            </a:r>
            <a:endParaRPr lang="en-US" sz="2400" b="1" dirty="0">
              <a:solidFill>
                <a:srgbClr val="002060"/>
              </a:solidFill>
            </a:endParaRPr>
          </a:p>
        </p:txBody>
      </p:sp>
      <p:sp>
        <p:nvSpPr>
          <p:cNvPr id="3" name="Content Placeholder 2"/>
          <p:cNvSpPr>
            <a:spLocks noGrp="1"/>
          </p:cNvSpPr>
          <p:nvPr>
            <p:ph sz="quarter" idx="13"/>
          </p:nvPr>
        </p:nvSpPr>
        <p:spPr>
          <a:xfrm>
            <a:off x="685800" y="1219200"/>
            <a:ext cx="7772400" cy="4937760"/>
          </a:xfrm>
        </p:spPr>
        <p:txBody>
          <a:bodyPr>
            <a:normAutofit/>
          </a:bodyPr>
          <a:lstStyle/>
          <a:p>
            <a:pPr marL="514350" lvl="1" indent="-342900">
              <a:buClr>
                <a:srgbClr val="002060"/>
              </a:buClr>
              <a:buSzPct val="80000"/>
              <a:buFont typeface="Wingdings" pitchFamily="2" charset="2"/>
              <a:buChar char="Ø"/>
            </a:pPr>
            <a:r>
              <a:rPr lang="en-US" sz="2400" b="1" dirty="0" smtClean="0">
                <a:solidFill>
                  <a:srgbClr val="002060"/>
                </a:solidFill>
              </a:rPr>
              <a:t>Data Collection: </a:t>
            </a:r>
          </a:p>
          <a:p>
            <a:pPr marL="914400" lvl="2" indent="-338138">
              <a:buClr>
                <a:srgbClr val="002060"/>
              </a:buClr>
              <a:buSzPct val="100000"/>
            </a:pPr>
            <a:r>
              <a:rPr lang="en-US" sz="2200" b="1" dirty="0" smtClean="0">
                <a:solidFill>
                  <a:srgbClr val="002060"/>
                </a:solidFill>
              </a:rPr>
              <a:t>Citation data</a:t>
            </a:r>
            <a:r>
              <a:rPr lang="en-US" sz="2200" b="1" dirty="0">
                <a:solidFill>
                  <a:srgbClr val="002060"/>
                </a:solidFill>
              </a:rPr>
              <a:t>:</a:t>
            </a:r>
            <a:r>
              <a:rPr lang="en-US" sz="2200" b="1" u="sng" dirty="0" smtClean="0">
                <a:solidFill>
                  <a:srgbClr val="002060"/>
                </a:solidFill>
                <a:uFill>
                  <a:solidFill>
                    <a:schemeClr val="accent2"/>
                  </a:solidFill>
                </a:uFill>
              </a:rPr>
              <a:t> </a:t>
            </a:r>
            <a:r>
              <a:rPr lang="en-US" sz="2200" b="1" u="sng" dirty="0" smtClean="0">
                <a:solidFill>
                  <a:srgbClr val="002060"/>
                </a:solidFill>
                <a:uFill>
                  <a:solidFill>
                    <a:schemeClr val="accent2"/>
                  </a:solidFill>
                </a:uFill>
                <a:hlinkClick r:id="rId3"/>
              </a:rPr>
              <a:t>SCOPUS</a:t>
            </a:r>
            <a:r>
              <a:rPr lang="en-US" sz="2200" b="1" u="sng" dirty="0" smtClean="0">
                <a:solidFill>
                  <a:srgbClr val="002060"/>
                </a:solidFill>
                <a:uFill>
                  <a:solidFill>
                    <a:schemeClr val="accent2"/>
                  </a:solidFill>
                </a:uFill>
              </a:rPr>
              <a:t> </a:t>
            </a:r>
          </a:p>
          <a:p>
            <a:pPr marL="1198563" lvl="4" indent="-284163">
              <a:buClr>
                <a:srgbClr val="002060"/>
              </a:buClr>
              <a:buSzPct val="100000"/>
              <a:buFont typeface="Wingdings" pitchFamily="2" charset="2"/>
              <a:buChar char="ü"/>
            </a:pPr>
            <a:r>
              <a:rPr lang="en-US" sz="2000" dirty="0" smtClean="0">
                <a:solidFill>
                  <a:srgbClr val="002060"/>
                </a:solidFill>
              </a:rPr>
              <a:t>Strengths</a:t>
            </a:r>
          </a:p>
          <a:p>
            <a:pPr marL="1198563" lvl="3" indent="-284163">
              <a:buClr>
                <a:srgbClr val="002060"/>
              </a:buClr>
              <a:buFont typeface="Wingdings" pitchFamily="2" charset="2"/>
              <a:buChar char="ü"/>
            </a:pPr>
            <a:r>
              <a:rPr lang="en-US" sz="2000" dirty="0" smtClean="0">
                <a:solidFill>
                  <a:srgbClr val="002060"/>
                </a:solidFill>
              </a:rPr>
              <a:t>Limitations</a:t>
            </a:r>
          </a:p>
          <a:p>
            <a:pPr marL="914400" lvl="3" indent="-338138">
              <a:buClrTx/>
            </a:pPr>
            <a:r>
              <a:rPr lang="en-US" sz="2200" b="1" dirty="0" smtClean="0">
                <a:solidFill>
                  <a:srgbClr val="002060"/>
                </a:solidFill>
              </a:rPr>
              <a:t>Usage data: </a:t>
            </a:r>
            <a:r>
              <a:rPr lang="en-US" sz="2200" dirty="0" smtClean="0">
                <a:solidFill>
                  <a:srgbClr val="002060"/>
                </a:solidFill>
              </a:rPr>
              <a:t>COUNTER, </a:t>
            </a:r>
            <a:r>
              <a:rPr lang="en-US" sz="2200" dirty="0">
                <a:solidFill>
                  <a:srgbClr val="002060"/>
                </a:solidFill>
              </a:rPr>
              <a:t>Serials </a:t>
            </a:r>
            <a:r>
              <a:rPr lang="en-US" sz="2200" dirty="0" smtClean="0">
                <a:solidFill>
                  <a:srgbClr val="002060"/>
                </a:solidFill>
              </a:rPr>
              <a:t>Solutions (Focus on journals only)</a:t>
            </a:r>
          </a:p>
          <a:p>
            <a:pPr marL="1257300" lvl="4" indent="-342900">
              <a:buClr>
                <a:srgbClr val="002060"/>
              </a:buClr>
              <a:buFont typeface="Wingdings" pitchFamily="2" charset="2"/>
              <a:buChar char="ü"/>
            </a:pPr>
            <a:r>
              <a:rPr lang="en-US" sz="2000" dirty="0" smtClean="0">
                <a:solidFill>
                  <a:srgbClr val="002060"/>
                </a:solidFill>
              </a:rPr>
              <a:t>Download times</a:t>
            </a:r>
            <a:endParaRPr lang="en-US" sz="2000" dirty="0">
              <a:solidFill>
                <a:srgbClr val="002060"/>
              </a:solidFill>
            </a:endParaRPr>
          </a:p>
          <a:p>
            <a:pPr marL="576263" lvl="1" indent="-404813">
              <a:buClr>
                <a:srgbClr val="002060"/>
              </a:buClr>
              <a:buSzPct val="80000"/>
              <a:buFont typeface="Wingdings" pitchFamily="2" charset="2"/>
              <a:buChar char="Ø"/>
            </a:pPr>
            <a:r>
              <a:rPr lang="en-US" sz="2400" b="1" dirty="0" smtClean="0">
                <a:solidFill>
                  <a:srgbClr val="002060"/>
                </a:solidFill>
              </a:rPr>
              <a:t>Papers included in the study: </a:t>
            </a:r>
          </a:p>
          <a:p>
            <a:pPr marL="858838" lvl="2" indent="-282575">
              <a:buClr>
                <a:srgbClr val="002060"/>
              </a:buClr>
            </a:pPr>
            <a:r>
              <a:rPr lang="en-US" sz="2000" dirty="0" smtClean="0">
                <a:solidFill>
                  <a:srgbClr val="002060"/>
                </a:solidFill>
              </a:rPr>
              <a:t>Published by a UH researcher between 2000 to 2013</a:t>
            </a:r>
          </a:p>
          <a:p>
            <a:pPr marL="858838" lvl="2" indent="-282575">
              <a:buClr>
                <a:srgbClr val="002060"/>
              </a:buClr>
            </a:pPr>
            <a:r>
              <a:rPr lang="en-US" sz="2000" dirty="0" smtClean="0">
                <a:solidFill>
                  <a:srgbClr val="002060"/>
                </a:solidFill>
              </a:rPr>
              <a:t>Papers were classified to “psychology” as a subject in SCOPUS</a:t>
            </a:r>
          </a:p>
          <a:p>
            <a:pPr marL="118872" indent="0">
              <a:buNone/>
            </a:pPr>
            <a:endParaRPr lang="en-US" sz="2400" dirty="0"/>
          </a:p>
          <a:p>
            <a:endParaRPr lang="en-US" sz="2400" dirty="0" smtClean="0"/>
          </a:p>
        </p:txBody>
      </p:sp>
    </p:spTree>
    <p:extLst>
      <p:ext uri="{BB962C8B-B14F-4D97-AF65-F5344CB8AC3E}">
        <p14:creationId xmlns:p14="http://schemas.microsoft.com/office/powerpoint/2010/main" val="216393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38200" y="152400"/>
            <a:ext cx="7848600" cy="682625"/>
          </a:xfrm>
        </p:spPr>
        <p:txBody>
          <a:bodyPr>
            <a:noAutofit/>
          </a:bodyPr>
          <a:lstStyle/>
          <a:p>
            <a:r>
              <a:rPr lang="en-US" sz="2800" b="1" dirty="0" smtClean="0">
                <a:solidFill>
                  <a:srgbClr val="002060"/>
                </a:solidFill>
              </a:rPr>
              <a:t>Preliminary Finding I</a:t>
            </a:r>
            <a:endParaRPr lang="en-US" sz="2800" b="1" dirty="0">
              <a:solidFill>
                <a:srgbClr val="002060"/>
              </a:solidFill>
            </a:endParaRPr>
          </a:p>
        </p:txBody>
      </p:sp>
      <p:sp>
        <p:nvSpPr>
          <p:cNvPr id="3" name="Content Placeholder 2"/>
          <p:cNvSpPr>
            <a:spLocks noGrp="1"/>
          </p:cNvSpPr>
          <p:nvPr>
            <p:ph sz="quarter" idx="13"/>
          </p:nvPr>
        </p:nvSpPr>
        <p:spPr>
          <a:xfrm>
            <a:off x="533400" y="1822340"/>
            <a:ext cx="8229600" cy="4426059"/>
          </a:xfrm>
        </p:spPr>
        <p:txBody>
          <a:bodyPr>
            <a:normAutofit/>
          </a:bodyPr>
          <a:lstStyle/>
          <a:p>
            <a:pPr marL="457200" lvl="1" indent="0">
              <a:buNone/>
            </a:pPr>
            <a:r>
              <a:rPr lang="en-US" sz="1800" dirty="0">
                <a:solidFill>
                  <a:srgbClr val="002060"/>
                </a:solidFill>
              </a:rPr>
              <a:t>T</a:t>
            </a:r>
            <a:r>
              <a:rPr lang="en-US" sz="1800" dirty="0" smtClean="0">
                <a:solidFill>
                  <a:srgbClr val="002060"/>
                </a:solidFill>
              </a:rPr>
              <a:t>he peak time of an article being cited is between 1 to 8 years after its publication.</a:t>
            </a:r>
            <a:endParaRPr lang="en-US" sz="1800" dirty="0">
              <a:solidFill>
                <a:srgbClr val="002060"/>
              </a:solidFill>
            </a:endParaRPr>
          </a:p>
        </p:txBody>
      </p:sp>
      <p:graphicFrame>
        <p:nvGraphicFramePr>
          <p:cNvPr id="4" name="Chart 3"/>
          <p:cNvGraphicFramePr/>
          <p:nvPr>
            <p:extLst>
              <p:ext uri="{D42A27DB-BD31-4B8C-83A1-F6EECF244321}">
                <p14:modId xmlns:p14="http://schemas.microsoft.com/office/powerpoint/2010/main" val="1547300228"/>
              </p:ext>
            </p:extLst>
          </p:nvPr>
        </p:nvGraphicFramePr>
        <p:xfrm>
          <a:off x="738142" y="2590800"/>
          <a:ext cx="8077200" cy="34290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6673" y="914400"/>
            <a:ext cx="8383053" cy="815608"/>
          </a:xfrm>
          <a:prstGeom prst="rect">
            <a:avLst/>
          </a:prstGeom>
          <a:noFill/>
        </p:spPr>
        <p:txBody>
          <a:bodyPr wrap="square" rtlCol="0">
            <a:spAutoFit/>
          </a:bodyPr>
          <a:lstStyle/>
          <a:p>
            <a:pPr marL="573088" lvl="1" indent="-225425">
              <a:spcBef>
                <a:spcPts val="600"/>
              </a:spcBef>
            </a:pPr>
            <a:r>
              <a:rPr lang="en-US" sz="2400" dirty="0">
                <a:solidFill>
                  <a:srgbClr val="002060"/>
                </a:solidFill>
              </a:rPr>
              <a:t>Time range (age) of </a:t>
            </a:r>
            <a:r>
              <a:rPr lang="en-US" sz="2400" dirty="0" smtClean="0">
                <a:solidFill>
                  <a:srgbClr val="002060"/>
                </a:solidFill>
              </a:rPr>
              <a:t>sources cited </a:t>
            </a:r>
            <a:r>
              <a:rPr lang="en-US" sz="2400" dirty="0">
                <a:solidFill>
                  <a:srgbClr val="002060"/>
                </a:solidFill>
              </a:rPr>
              <a:t>(Do old materials matter</a:t>
            </a:r>
            <a:r>
              <a:rPr lang="en-US" sz="2400" dirty="0" smtClean="0">
                <a:solidFill>
                  <a:srgbClr val="002060"/>
                </a:solidFill>
              </a:rPr>
              <a:t>?):</a:t>
            </a:r>
          </a:p>
          <a:p>
            <a:pPr marL="573088" lvl="1" indent="-225425">
              <a:spcBef>
                <a:spcPts val="600"/>
              </a:spcBef>
            </a:pPr>
            <a:r>
              <a:rPr lang="en-US" sz="1600" dirty="0" smtClean="0">
                <a:solidFill>
                  <a:srgbClr val="002060"/>
                </a:solidFill>
              </a:rPr>
              <a:t>“The year the cited source was published” minus “the year the citing paper was published”</a:t>
            </a:r>
            <a:endParaRPr lang="en-US" sz="1600" dirty="0">
              <a:solidFill>
                <a:srgbClr val="002060"/>
              </a:solidFill>
            </a:endParaRPr>
          </a:p>
        </p:txBody>
      </p:sp>
      <p:sp>
        <p:nvSpPr>
          <p:cNvPr id="2" name="Rectangle 1"/>
          <p:cNvSpPr/>
          <p:nvPr/>
        </p:nvSpPr>
        <p:spPr>
          <a:xfrm>
            <a:off x="762000" y="6172200"/>
            <a:ext cx="7849125" cy="523220"/>
          </a:xfrm>
          <a:prstGeom prst="rect">
            <a:avLst/>
          </a:prstGeom>
        </p:spPr>
        <p:txBody>
          <a:bodyPr wrap="square">
            <a:spAutoFit/>
          </a:bodyPr>
          <a:lstStyle/>
          <a:p>
            <a:pPr marL="347663"/>
            <a:r>
              <a:rPr lang="en-US" sz="1400" dirty="0">
                <a:solidFill>
                  <a:srgbClr val="002060"/>
                </a:solidFill>
              </a:rPr>
              <a:t>Note: </a:t>
            </a:r>
            <a:r>
              <a:rPr lang="en-US" sz="1400" dirty="0" smtClean="0">
                <a:solidFill>
                  <a:srgbClr val="002060"/>
                </a:solidFill>
              </a:rPr>
              <a:t>all source types are included in </a:t>
            </a:r>
            <a:r>
              <a:rPr lang="en-US" sz="1400" dirty="0">
                <a:solidFill>
                  <a:srgbClr val="002060"/>
                </a:solidFill>
              </a:rPr>
              <a:t>this </a:t>
            </a:r>
            <a:r>
              <a:rPr lang="en-US" sz="1400" dirty="0" smtClean="0">
                <a:solidFill>
                  <a:srgbClr val="002060"/>
                </a:solidFill>
              </a:rPr>
              <a:t>analysis.  It covers 6 years’ data: 2000, 2001, 2006, 2007, 2012, 2013</a:t>
            </a:r>
            <a:endParaRPr lang="en-US" sz="1400" dirty="0">
              <a:solidFill>
                <a:srgbClr val="002060"/>
              </a:solidFill>
            </a:endParaRPr>
          </a:p>
        </p:txBody>
      </p:sp>
      <p:cxnSp>
        <p:nvCxnSpPr>
          <p:cNvPr id="10" name="Straight Connector 9"/>
          <p:cNvCxnSpPr/>
          <p:nvPr/>
        </p:nvCxnSpPr>
        <p:spPr>
          <a:xfrm flipV="1">
            <a:off x="2590800" y="2827425"/>
            <a:ext cx="0" cy="2286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057400" y="3657600"/>
            <a:ext cx="0" cy="1524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057400" y="3657600"/>
            <a:ext cx="914400" cy="0"/>
          </a:xfrm>
          <a:prstGeom prst="straightConnector1">
            <a:avLst/>
          </a:prstGeom>
          <a:ln w="381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2667000" y="2590800"/>
            <a:ext cx="685800" cy="3048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234028" y="2519648"/>
            <a:ext cx="713657" cy="307777"/>
          </a:xfrm>
          <a:prstGeom prst="rect">
            <a:avLst/>
          </a:prstGeom>
          <a:noFill/>
        </p:spPr>
        <p:txBody>
          <a:bodyPr wrap="none" rtlCol="0">
            <a:spAutoFit/>
          </a:bodyPr>
          <a:lstStyle/>
          <a:p>
            <a:r>
              <a:rPr lang="en-US" sz="1400" dirty="0" smtClean="0">
                <a:solidFill>
                  <a:srgbClr val="C00000"/>
                </a:solidFill>
              </a:rPr>
              <a:t>5 years</a:t>
            </a:r>
            <a:endParaRPr lang="en-US" sz="1400" dirty="0">
              <a:solidFill>
                <a:srgbClr val="C00000"/>
              </a:solidFill>
            </a:endParaRPr>
          </a:p>
        </p:txBody>
      </p:sp>
    </p:spTree>
    <p:extLst>
      <p:ext uri="{BB962C8B-B14F-4D97-AF65-F5344CB8AC3E}">
        <p14:creationId xmlns:p14="http://schemas.microsoft.com/office/powerpoint/2010/main" val="39912688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81000"/>
            <a:ext cx="8305800" cy="609600"/>
          </a:xfrm>
        </p:spPr>
        <p:txBody>
          <a:bodyPr>
            <a:normAutofit/>
          </a:bodyPr>
          <a:lstStyle/>
          <a:p>
            <a:r>
              <a:rPr lang="en-US" sz="2800" b="1" dirty="0">
                <a:solidFill>
                  <a:srgbClr val="002060"/>
                </a:solidFill>
              </a:rPr>
              <a:t>Preliminary Finding </a:t>
            </a:r>
            <a:r>
              <a:rPr lang="en-US" sz="2800" b="1" dirty="0" smtClean="0">
                <a:solidFill>
                  <a:srgbClr val="002060"/>
                </a:solidFill>
              </a:rPr>
              <a:t>II</a:t>
            </a:r>
            <a:endParaRPr lang="en-US" sz="2800" b="1" dirty="0">
              <a:solidFill>
                <a:srgbClr val="002060"/>
              </a:solidFill>
            </a:endParaRPr>
          </a:p>
        </p:txBody>
      </p:sp>
      <p:sp>
        <p:nvSpPr>
          <p:cNvPr id="3" name="Content Placeholder 2"/>
          <p:cNvSpPr>
            <a:spLocks noGrp="1"/>
          </p:cNvSpPr>
          <p:nvPr>
            <p:ph sz="quarter" idx="13"/>
          </p:nvPr>
        </p:nvSpPr>
        <p:spPr>
          <a:xfrm>
            <a:off x="571500" y="1752600"/>
            <a:ext cx="8229600" cy="4800600"/>
          </a:xfrm>
        </p:spPr>
        <p:txBody>
          <a:bodyPr>
            <a:noAutofit/>
          </a:bodyPr>
          <a:lstStyle/>
          <a:p>
            <a:pPr marL="801688" indent="-400050">
              <a:buClr>
                <a:srgbClr val="002060"/>
              </a:buClr>
              <a:buSzPct val="80000"/>
              <a:buFont typeface="Wingdings" pitchFamily="2" charset="2"/>
              <a:buChar char="Ø"/>
            </a:pPr>
            <a:r>
              <a:rPr lang="en-US" sz="2400" dirty="0" smtClean="0">
                <a:solidFill>
                  <a:srgbClr val="002060"/>
                </a:solidFill>
              </a:rPr>
              <a:t>A wide range of journals were cited: </a:t>
            </a:r>
          </a:p>
          <a:p>
            <a:pPr marL="1087438" lvl="1" indent="-282575">
              <a:buClr>
                <a:srgbClr val="002060"/>
              </a:buClr>
              <a:buFont typeface="Wingdings" pitchFamily="2" charset="2"/>
              <a:buChar char="ü"/>
            </a:pPr>
            <a:r>
              <a:rPr lang="en-US" dirty="0" smtClean="0">
                <a:solidFill>
                  <a:srgbClr val="002060"/>
                </a:solidFill>
              </a:rPr>
              <a:t>543 journal titles were cited from 2002 </a:t>
            </a:r>
            <a:r>
              <a:rPr lang="en-US" dirty="0">
                <a:solidFill>
                  <a:srgbClr val="002060"/>
                </a:solidFill>
              </a:rPr>
              <a:t>to </a:t>
            </a:r>
            <a:r>
              <a:rPr lang="en-US" dirty="0" smtClean="0">
                <a:solidFill>
                  <a:srgbClr val="002060"/>
                </a:solidFill>
              </a:rPr>
              <a:t>2013</a:t>
            </a:r>
          </a:p>
          <a:p>
            <a:pPr marL="694246" lvl="1" indent="0">
              <a:buNone/>
            </a:pPr>
            <a:endParaRPr lang="en-US" sz="100" dirty="0" smtClean="0">
              <a:solidFill>
                <a:srgbClr val="002060"/>
              </a:solidFill>
            </a:endParaRPr>
          </a:p>
          <a:p>
            <a:pPr marL="801688" indent="-400050">
              <a:buClr>
                <a:srgbClr val="002060"/>
              </a:buClr>
              <a:buSzPct val="80000"/>
              <a:buFont typeface="Wingdings" pitchFamily="2" charset="2"/>
              <a:buChar char="Ø"/>
            </a:pPr>
            <a:r>
              <a:rPr lang="en-US" sz="2400" dirty="0" smtClean="0">
                <a:solidFill>
                  <a:srgbClr val="002060"/>
                </a:solidFill>
              </a:rPr>
              <a:t>Only a small portion of journals get cited often:</a:t>
            </a:r>
          </a:p>
          <a:p>
            <a:pPr marL="1087438" lvl="1" indent="-282575">
              <a:buClr>
                <a:srgbClr val="002060"/>
              </a:buClr>
              <a:buFont typeface="Wingdings" pitchFamily="2" charset="2"/>
              <a:buChar char="ü"/>
            </a:pPr>
            <a:r>
              <a:rPr lang="en-US" dirty="0" smtClean="0">
                <a:solidFill>
                  <a:srgbClr val="002060"/>
                </a:solidFill>
              </a:rPr>
              <a:t>33 titles were cited more than 100 times (about 6% of all cited journals)</a:t>
            </a:r>
          </a:p>
          <a:p>
            <a:pPr marL="1087438" lvl="1" indent="-282575">
              <a:buClr>
                <a:srgbClr val="002060"/>
              </a:buClr>
              <a:buFont typeface="Wingdings" pitchFamily="2" charset="2"/>
              <a:buChar char="ü"/>
            </a:pPr>
            <a:r>
              <a:rPr lang="en-US" dirty="0" smtClean="0">
                <a:solidFill>
                  <a:srgbClr val="002060"/>
                </a:solidFill>
              </a:rPr>
              <a:t>368 titles were cited equal to or less than 20 times (about 68% of all cited journals) </a:t>
            </a:r>
            <a:endParaRPr lang="en-US" dirty="0">
              <a:solidFill>
                <a:srgbClr val="002060"/>
              </a:solidFill>
            </a:endParaRPr>
          </a:p>
          <a:p>
            <a:pPr marL="1094296" lvl="1" indent="-400050"/>
            <a:endParaRPr lang="en-US" sz="500" dirty="0" smtClean="0">
              <a:solidFill>
                <a:srgbClr val="002060"/>
              </a:solidFill>
            </a:endParaRPr>
          </a:p>
          <a:p>
            <a:pPr marL="801688" indent="-400050">
              <a:buClr>
                <a:srgbClr val="002060"/>
              </a:buClr>
              <a:buSzPct val="80000"/>
              <a:buFont typeface="Wingdings" pitchFamily="2" charset="2"/>
              <a:buChar char="Ø"/>
            </a:pPr>
            <a:r>
              <a:rPr lang="en-US" sz="2400" dirty="0" smtClean="0">
                <a:solidFill>
                  <a:srgbClr val="002060"/>
                </a:solidFill>
              </a:rPr>
              <a:t>Most frequently cited journal: </a:t>
            </a:r>
            <a:r>
              <a:rPr lang="en-US" sz="2400" i="1" dirty="0" smtClean="0">
                <a:solidFill>
                  <a:srgbClr val="002060"/>
                </a:solidFill>
              </a:rPr>
              <a:t>Journal of Applied Psychology (567 times)</a:t>
            </a:r>
            <a:endParaRPr lang="en-US" sz="2400" i="1" dirty="0">
              <a:solidFill>
                <a:srgbClr val="002060"/>
              </a:solidFill>
            </a:endParaRPr>
          </a:p>
        </p:txBody>
      </p:sp>
      <p:sp>
        <p:nvSpPr>
          <p:cNvPr id="6" name="Rectangle 5"/>
          <p:cNvSpPr/>
          <p:nvPr/>
        </p:nvSpPr>
        <p:spPr>
          <a:xfrm>
            <a:off x="457200" y="1143000"/>
            <a:ext cx="8458200" cy="523220"/>
          </a:xfrm>
          <a:prstGeom prst="rect">
            <a:avLst/>
          </a:prstGeom>
        </p:spPr>
        <p:txBody>
          <a:bodyPr wrap="square">
            <a:spAutoFit/>
          </a:bodyPr>
          <a:lstStyle/>
          <a:p>
            <a:r>
              <a:rPr lang="en-US" sz="2800" dirty="0" smtClean="0">
                <a:solidFill>
                  <a:srgbClr val="002060"/>
                </a:solidFill>
              </a:rPr>
              <a:t>How do campus researchers cite journals?</a:t>
            </a:r>
            <a:endParaRPr lang="en-US" sz="2800" dirty="0">
              <a:solidFill>
                <a:srgbClr val="002060"/>
              </a:solidFill>
            </a:endParaRPr>
          </a:p>
        </p:txBody>
      </p:sp>
    </p:spTree>
    <p:extLst>
      <p:ext uri="{BB962C8B-B14F-4D97-AF65-F5344CB8AC3E}">
        <p14:creationId xmlns:p14="http://schemas.microsoft.com/office/powerpoint/2010/main" val="4131596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3"/>
            <p:extLst>
              <p:ext uri="{D42A27DB-BD31-4B8C-83A1-F6EECF244321}">
                <p14:modId xmlns:p14="http://schemas.microsoft.com/office/powerpoint/2010/main" val="805430686"/>
              </p:ext>
            </p:extLst>
          </p:nvPr>
        </p:nvGraphicFramePr>
        <p:xfrm>
          <a:off x="457200" y="1600200"/>
          <a:ext cx="8229600" cy="5181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txBox="1">
            <a:spLocks/>
          </p:cNvSpPr>
          <p:nvPr/>
        </p:nvSpPr>
        <p:spPr>
          <a:xfrm>
            <a:off x="457200" y="532364"/>
            <a:ext cx="8382000" cy="6096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r>
              <a:rPr lang="en-US" sz="2800" dirty="0" smtClean="0">
                <a:solidFill>
                  <a:srgbClr val="002060"/>
                </a:solidFill>
              </a:rPr>
              <a:t>Preliminary Finding II, Visual presentation</a:t>
            </a:r>
            <a:endParaRPr lang="en-US" sz="2800" dirty="0">
              <a:solidFill>
                <a:srgbClr val="002060"/>
              </a:solidFill>
            </a:endParaRPr>
          </a:p>
        </p:txBody>
      </p:sp>
      <p:sp>
        <p:nvSpPr>
          <p:cNvPr id="6" name="Rectangle 5"/>
          <p:cNvSpPr/>
          <p:nvPr/>
        </p:nvSpPr>
        <p:spPr>
          <a:xfrm>
            <a:off x="457200" y="1129772"/>
            <a:ext cx="8458200" cy="523220"/>
          </a:xfrm>
          <a:prstGeom prst="rect">
            <a:avLst/>
          </a:prstGeom>
        </p:spPr>
        <p:txBody>
          <a:bodyPr wrap="square">
            <a:spAutoFit/>
          </a:bodyPr>
          <a:lstStyle/>
          <a:p>
            <a:r>
              <a:rPr lang="en-US" sz="2800" dirty="0" smtClean="0">
                <a:solidFill>
                  <a:schemeClr val="accent1">
                    <a:lumMod val="50000"/>
                  </a:schemeClr>
                </a:solidFill>
              </a:rPr>
              <a:t>How do campus researchers cite journals?</a:t>
            </a:r>
            <a:endParaRPr lang="en-US" sz="2800" dirty="0">
              <a:solidFill>
                <a:schemeClr val="accent1">
                  <a:lumMod val="50000"/>
                </a:schemeClr>
              </a:solidFill>
            </a:endParaRPr>
          </a:p>
        </p:txBody>
      </p:sp>
    </p:spTree>
    <p:extLst>
      <p:ext uri="{BB962C8B-B14F-4D97-AF65-F5344CB8AC3E}">
        <p14:creationId xmlns:p14="http://schemas.microsoft.com/office/powerpoint/2010/main" val="35504212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304800"/>
            <a:ext cx="7696200" cy="609601"/>
          </a:xfrm>
        </p:spPr>
        <p:txBody>
          <a:bodyPr>
            <a:noAutofit/>
          </a:bodyPr>
          <a:lstStyle/>
          <a:p>
            <a:r>
              <a:rPr lang="en-US" sz="2800" b="1" dirty="0" smtClean="0">
                <a:solidFill>
                  <a:srgbClr val="002060"/>
                </a:solidFill>
              </a:rPr>
              <a:t>Preliminary Finding III</a:t>
            </a:r>
            <a:endParaRPr lang="en-US" sz="2800" b="1" dirty="0">
              <a:solidFill>
                <a:srgbClr val="002060"/>
              </a:solidFill>
            </a:endParaRPr>
          </a:p>
        </p:txBody>
      </p:sp>
      <p:sp>
        <p:nvSpPr>
          <p:cNvPr id="3" name="Content Placeholder 2"/>
          <p:cNvSpPr>
            <a:spLocks noGrp="1"/>
          </p:cNvSpPr>
          <p:nvPr>
            <p:ph sz="quarter" idx="13"/>
          </p:nvPr>
        </p:nvSpPr>
        <p:spPr>
          <a:xfrm>
            <a:off x="838200" y="1546830"/>
            <a:ext cx="6934200" cy="4800600"/>
          </a:xfrm>
        </p:spPr>
        <p:txBody>
          <a:bodyPr>
            <a:normAutofit/>
          </a:bodyPr>
          <a:lstStyle/>
          <a:p>
            <a:pPr marL="349250" indent="-350838">
              <a:lnSpc>
                <a:spcPct val="150000"/>
              </a:lnSpc>
              <a:buClr>
                <a:schemeClr val="accent3">
                  <a:lumMod val="50000"/>
                </a:schemeClr>
              </a:buClr>
              <a:buSzPct val="80000"/>
              <a:buFont typeface="Wingdings" pitchFamily="2" charset="2"/>
              <a:buChar char="Ø"/>
              <a:tabLst>
                <a:tab pos="914400" algn="l"/>
                <a:tab pos="1027113" algn="l"/>
                <a:tab pos="1371600" algn="l"/>
              </a:tabLst>
            </a:pPr>
            <a:r>
              <a:rPr lang="en-US" sz="2000" dirty="0" smtClean="0">
                <a:solidFill>
                  <a:srgbClr val="002060"/>
                </a:solidFill>
              </a:rPr>
              <a:t>The library has a great coverage of the journals that were cited often:</a:t>
            </a:r>
          </a:p>
          <a:p>
            <a:pPr marL="349250" indent="-350838">
              <a:lnSpc>
                <a:spcPct val="150000"/>
              </a:lnSpc>
              <a:buClr>
                <a:schemeClr val="accent3">
                  <a:lumMod val="50000"/>
                </a:schemeClr>
              </a:buClr>
              <a:buSzPct val="80000"/>
              <a:buFont typeface="Wingdings" pitchFamily="2" charset="2"/>
              <a:buChar char="Ø"/>
              <a:tabLst>
                <a:tab pos="914400" algn="l"/>
                <a:tab pos="1027113" algn="l"/>
                <a:tab pos="1371600" algn="l"/>
              </a:tabLst>
            </a:pPr>
            <a:endParaRPr lang="en-US" sz="2600" dirty="0" smtClean="0">
              <a:solidFill>
                <a:srgbClr val="002060"/>
              </a:solidFill>
            </a:endParaRPr>
          </a:p>
        </p:txBody>
      </p:sp>
      <p:sp>
        <p:nvSpPr>
          <p:cNvPr id="6" name="Rectangle 5"/>
          <p:cNvSpPr/>
          <p:nvPr/>
        </p:nvSpPr>
        <p:spPr>
          <a:xfrm>
            <a:off x="304800" y="1023610"/>
            <a:ext cx="8839199" cy="523220"/>
          </a:xfrm>
          <a:prstGeom prst="rect">
            <a:avLst/>
          </a:prstGeom>
        </p:spPr>
        <p:txBody>
          <a:bodyPr wrap="square">
            <a:spAutoFit/>
          </a:bodyPr>
          <a:lstStyle/>
          <a:p>
            <a:pPr marL="118872" lvl="0">
              <a:buClr>
                <a:srgbClr val="F0AD00"/>
              </a:buClr>
              <a:buSzPct val="80000"/>
            </a:pPr>
            <a:r>
              <a:rPr lang="en-US" sz="2800" dirty="0">
                <a:solidFill>
                  <a:srgbClr val="002060"/>
                </a:solidFill>
              </a:rPr>
              <a:t>Do </a:t>
            </a:r>
            <a:r>
              <a:rPr lang="en-US" sz="2800" dirty="0" smtClean="0">
                <a:solidFill>
                  <a:srgbClr val="002060"/>
                </a:solidFill>
              </a:rPr>
              <a:t>we subscribe to the journals that got cited?</a:t>
            </a:r>
            <a:endParaRPr lang="en-US" sz="2800" dirty="0">
              <a:solidFill>
                <a:srgbClr val="00206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847258670"/>
              </p:ext>
            </p:extLst>
          </p:nvPr>
        </p:nvGraphicFramePr>
        <p:xfrm>
          <a:off x="990600" y="2667000"/>
          <a:ext cx="6540500" cy="3781425"/>
        </p:xfrm>
        <a:graphic>
          <a:graphicData uri="http://schemas.openxmlformats.org/drawingml/2006/table">
            <a:tbl>
              <a:tblPr>
                <a:tableStyleId>{5C22544A-7EE6-4342-B048-85BDC9FD1C3A}</a:tableStyleId>
              </a:tblPr>
              <a:tblGrid>
                <a:gridCol w="2464582"/>
                <a:gridCol w="2007826"/>
                <a:gridCol w="2068092"/>
              </a:tblGrid>
              <a:tr h="1076325">
                <a:tc>
                  <a:txBody>
                    <a:bodyPr/>
                    <a:lstStyle/>
                    <a:p>
                      <a:pPr algn="ctr" fontAlgn="b"/>
                      <a:r>
                        <a:rPr lang="en-US" sz="2000" u="none" strike="noStrike" dirty="0">
                          <a:effectLst/>
                        </a:rPr>
                        <a:t> </a:t>
                      </a:r>
                      <a:endParaRPr lang="en-US" sz="2000" b="1" i="0" u="none" strike="noStrike" dirty="0">
                        <a:solidFill>
                          <a:srgbClr val="00206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fontAlgn="ctr"/>
                      <a:r>
                        <a:rPr lang="en-US" sz="2000" u="none" strike="noStrike" dirty="0">
                          <a:effectLst/>
                        </a:rPr>
                        <a:t>Journals were cited≥ </a:t>
                      </a:r>
                      <a:r>
                        <a:rPr lang="en-US" sz="2000" u="none" strike="noStrike" dirty="0" smtClean="0">
                          <a:effectLst/>
                        </a:rPr>
                        <a:t>21 </a:t>
                      </a:r>
                      <a:r>
                        <a:rPr lang="en-US" sz="2000" u="none" strike="noStrike" dirty="0">
                          <a:effectLst/>
                        </a:rPr>
                        <a:t>times</a:t>
                      </a:r>
                      <a:endParaRPr lang="en-US" sz="20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fontAlgn="ctr"/>
                      <a:r>
                        <a:rPr lang="en-US" sz="2000" u="none" strike="noStrike" dirty="0">
                          <a:effectLst/>
                        </a:rPr>
                        <a:t>Journals were cited ≥ 100 times</a:t>
                      </a:r>
                      <a:endParaRPr lang="en-US" sz="20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r>
              <a:tr h="771525">
                <a:tc>
                  <a:txBody>
                    <a:bodyPr/>
                    <a:lstStyle/>
                    <a:p>
                      <a:pPr algn="ctr" fontAlgn="ctr"/>
                      <a:r>
                        <a:rPr lang="en-US" sz="2000" u="none" strike="noStrike" dirty="0">
                          <a:effectLst/>
                        </a:rPr>
                        <a:t>Number of titles</a:t>
                      </a:r>
                      <a:endParaRPr lang="en-US" sz="20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fontAlgn="ctr"/>
                      <a:r>
                        <a:rPr lang="en-US" sz="2000" u="none" strike="noStrike">
                          <a:effectLst/>
                        </a:rPr>
                        <a:t>175</a:t>
                      </a:r>
                      <a:endParaRPr lang="en-US" sz="2000" b="1" i="0" u="none" strike="noStrike">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u="none" strike="noStrike" dirty="0">
                          <a:effectLst/>
                        </a:rPr>
                        <a:t>33</a:t>
                      </a:r>
                      <a:endParaRPr lang="en-US" sz="20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76325">
                <a:tc>
                  <a:txBody>
                    <a:bodyPr/>
                    <a:lstStyle/>
                    <a:p>
                      <a:pPr algn="ctr" fontAlgn="ctr"/>
                      <a:r>
                        <a:rPr lang="en-US" sz="2000" u="none" strike="noStrike" dirty="0">
                          <a:effectLst/>
                        </a:rPr>
                        <a:t>Number of titles that Library subscribes to (full access)</a:t>
                      </a:r>
                      <a:endParaRPr lang="en-US" sz="20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fontAlgn="ctr"/>
                      <a:r>
                        <a:rPr lang="en-US" sz="2000" u="none" strike="noStrike">
                          <a:effectLst/>
                        </a:rPr>
                        <a:t>161</a:t>
                      </a:r>
                      <a:endParaRPr lang="en-US" sz="2000" b="1" i="0" u="none" strike="noStrike">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u="none" strike="noStrike" dirty="0">
                          <a:effectLst/>
                        </a:rPr>
                        <a:t>33</a:t>
                      </a:r>
                      <a:endParaRPr lang="en-US" sz="20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7250">
                <a:tc>
                  <a:txBody>
                    <a:bodyPr/>
                    <a:lstStyle/>
                    <a:p>
                      <a:pPr algn="ctr" fontAlgn="ctr"/>
                      <a:r>
                        <a:rPr lang="en-US" sz="3200" b="1" u="none" strike="noStrike" dirty="0">
                          <a:effectLst/>
                        </a:rPr>
                        <a:t>%</a:t>
                      </a:r>
                      <a:endParaRPr lang="en-US" sz="32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fontAlgn="ctr"/>
                      <a:r>
                        <a:rPr lang="en-US" sz="2000" u="none" strike="noStrike">
                          <a:effectLst/>
                        </a:rPr>
                        <a:t>92%</a:t>
                      </a:r>
                      <a:endParaRPr lang="en-US" sz="2000" b="1" i="0" u="none" strike="noStrike">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u="none" strike="noStrike" dirty="0">
                          <a:effectLst/>
                        </a:rPr>
                        <a:t>100%</a:t>
                      </a:r>
                      <a:endParaRPr lang="en-US" sz="2000" b="1" i="0" u="none" strike="noStrike" dirty="0">
                        <a:solidFill>
                          <a:srgbClr val="00206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155257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Custom 2">
      <a:dk1>
        <a:srgbClr val="000000"/>
      </a:dk1>
      <a:lt1>
        <a:srgbClr val="FFFFFF"/>
      </a:lt1>
      <a:dk2>
        <a:srgbClr val="BFBFBF"/>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1992</TotalTime>
  <Words>1408</Words>
  <Application>Microsoft Office PowerPoint</Application>
  <PresentationFormat>On-screen Show (4:3)</PresentationFormat>
  <Paragraphs>146</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Soho</vt:lpstr>
      <vt:lpstr>Using SCOPUS To Study Citing Behavior For Collection Development</vt:lpstr>
      <vt:lpstr>Psychology Research at UH</vt:lpstr>
      <vt:lpstr>Project Goal: Gather evidence for collection decisions</vt:lpstr>
      <vt:lpstr>Essential questions</vt:lpstr>
      <vt:lpstr>Methodology</vt:lpstr>
      <vt:lpstr>Preliminary Finding I</vt:lpstr>
      <vt:lpstr>Preliminary Finding II</vt:lpstr>
      <vt:lpstr>PowerPoint Presentation</vt:lpstr>
      <vt:lpstr>Preliminary Finding III</vt:lpstr>
      <vt:lpstr>Preliminary Finding IV</vt:lpstr>
      <vt:lpstr>Preliminary thoughts</vt:lpstr>
      <vt:lpstr>Work still in progress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Citation Analysis to Inform Collection Development</dc:title>
  <dc:creator>Windows User</dc:creator>
  <cp:lastModifiedBy>Windows User</cp:lastModifiedBy>
  <cp:revision>115</cp:revision>
  <cp:lastPrinted>2013-06-27T21:04:46Z</cp:lastPrinted>
  <dcterms:created xsi:type="dcterms:W3CDTF">2013-05-28T18:26:59Z</dcterms:created>
  <dcterms:modified xsi:type="dcterms:W3CDTF">2013-06-27T21:16:41Z</dcterms:modified>
</cp:coreProperties>
</file>