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handoutMasterIdLst>
    <p:handoutMasterId r:id="rId22"/>
  </p:handoutMasterIdLst>
  <p:sldIdLst>
    <p:sldId id="256" r:id="rId4"/>
    <p:sldId id="259" r:id="rId5"/>
    <p:sldId id="260" r:id="rId6"/>
    <p:sldId id="261" r:id="rId7"/>
    <p:sldId id="262" r:id="rId8"/>
    <p:sldId id="270" r:id="rId9"/>
    <p:sldId id="269" r:id="rId10"/>
    <p:sldId id="263" r:id="rId11"/>
    <p:sldId id="264" r:id="rId12"/>
    <p:sldId id="265" r:id="rId13"/>
    <p:sldId id="268" r:id="rId14"/>
    <p:sldId id="266" r:id="rId15"/>
    <p:sldId id="267" r:id="rId16"/>
    <p:sldId id="276" r:id="rId17"/>
    <p:sldId id="274" r:id="rId18"/>
    <p:sldId id="275" r:id="rId19"/>
    <p:sldId id="273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422"/>
    <a:srgbClr val="ED7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67330" autoAdjust="0"/>
  </p:normalViewPr>
  <p:slideViewPr>
    <p:cSldViewPr>
      <p:cViewPr varScale="1">
        <p:scale>
          <a:sx n="55" d="100"/>
          <a:sy n="55" d="100"/>
        </p:scale>
        <p:origin x="205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78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1DF3FF-B359-4A63-9DFC-677965A5FFB7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A0915F-D813-42C6-A550-1ED8165F4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48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3FCE8EC-F6A7-4443-B8C1-E1DA6FEA804D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504DBBE-F5A2-4FB8-9AB5-3D83AF59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52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97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74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9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31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7509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99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86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24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27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9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177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59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99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521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DBBE-F5A2-4FB8-9AB5-3D83AF59247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0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ibrary.princeton.edu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8077200" cy="1371600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0" baseline="0">
                <a:solidFill>
                  <a:srgbClr val="ED7424"/>
                </a:solidFill>
                <a:latin typeface="Berlin Sans FB Demi" pitchFamily="34" charset="0"/>
                <a:ea typeface="Headline R" pitchFamily="18" charset="-127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8077200" cy="1371600"/>
          </a:xfrm>
        </p:spPr>
        <p:txBody>
          <a:bodyPr lIns="118872" tIns="0" rIns="45720" bIns="0" anchor="b"/>
          <a:lstStyle>
            <a:lvl1pPr marL="0" indent="0" algn="l">
              <a:buNone/>
              <a:defRPr sz="2000" baseline="0">
                <a:solidFill>
                  <a:srgbClr val="FFFFFF"/>
                </a:solidFill>
                <a:ea typeface="Malgun Gothic" pitchFamily="34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hp_logo.jp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7150" y="104775"/>
            <a:ext cx="5048250" cy="504825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4572000" y="3886200"/>
            <a:ext cx="4191000" cy="12192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3600" b="0" kern="1200" baseline="0" dirty="0">
                <a:solidFill>
                  <a:srgbClr val="F37422"/>
                </a:solidFill>
                <a:effectLst/>
                <a:latin typeface="Georgia" pitchFamily="18" charset="0"/>
                <a:ea typeface="Headline R" pitchFamily="18" charset="-127"/>
                <a:cs typeface="+mj-cs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75191"/>
            <a:ext cx="6096000" cy="46256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8" descr="C:\Documents and Settings\hyoungl.PRINCETON\Local Settings\Temporary Internet Files\Content.IE5\RSDZXT8X\MCj02524930000[1].wm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95600"/>
            <a:ext cx="1489742" cy="2590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3600" b="0" kern="1200" baseline="0" dirty="0">
                <a:solidFill>
                  <a:srgbClr val="F37422"/>
                </a:solidFill>
                <a:effectLst/>
                <a:latin typeface="Georgia" pitchFamily="18" charset="0"/>
                <a:ea typeface="Headline R" pitchFamily="18" charset="-127"/>
                <a:cs typeface="+mj-cs"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600" b="0" cap="none" baseline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150" y="104775"/>
            <a:ext cx="5048250" cy="5048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 baseline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ea typeface="Malgun Gothic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>
                <a:solidFill>
                  <a:srgbClr val="F37422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 descr="hp_logo.jp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6200" y="76201"/>
            <a:ext cx="3276600" cy="32766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r>
              <a:rPr lang="en-US" dirty="0"/>
              <a:t>Hyoungbae Lee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r>
              <a:rPr lang="en-US" dirty="0"/>
              <a:t>Title: Subtitle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  <a:latin typeface="Calibri" pitchFamily="34" charset="0"/>
              </a:defRPr>
            </a:lvl1pPr>
            <a:extLst/>
          </a:lstStyle>
          <a:p>
            <a:fld id="{2525A291-9677-4493-9CAC-31A5EE6199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96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 baseline="0">
          <a:solidFill>
            <a:schemeClr val="accent1">
              <a:satMod val="150000"/>
            </a:schemeClr>
          </a:solidFill>
          <a:effectLst/>
          <a:latin typeface="Georgia" pitchFamily="18" charset="0"/>
          <a:ea typeface="Headline R" pitchFamily="18" charset="-127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 baseline="0">
          <a:solidFill>
            <a:schemeClr val="tx1"/>
          </a:solidFill>
          <a:latin typeface="+mn-lt"/>
          <a:ea typeface="Malgun Gothic" pitchFamily="34" charset="-127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baseline="0" smtClean="0">
          <a:solidFill>
            <a:schemeClr val="tx1"/>
          </a:solidFill>
          <a:latin typeface="+mn-lt"/>
          <a:ea typeface="Malgun Gothic" pitchFamily="34" charset="-127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75680-561A-46A8-AAB5-929EA5F41AE3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17E8C-CE11-4132-A5AB-DE48ACE3F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1A2A4-5EA4-4C44-80D4-3A35AAF1690B}" type="datetimeFigureOut">
              <a:rPr lang="en-US" smtClean="0"/>
              <a:pPr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E59B2-B86E-4AD2-B2B9-DFC664860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connect.ala.org/files/TSWEIG_2018Midwinter_Lee-video.mp4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nnect.ala.org/files/TSWEIG_2018Midwinter_Lee-video2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connect.ala.org/files/TSWEIG_2018Midwinter_Lee-video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F4BYA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80772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ko-KR" sz="4400" dirty="0"/>
              <a:t>Generating Korean Order Records</a:t>
            </a:r>
            <a:br>
              <a:rPr lang="en-US" altLang="ko-KR" sz="4400" dirty="0"/>
            </a:br>
            <a:r>
              <a:rPr lang="en-US" altLang="ko-KR" sz="4400" dirty="0"/>
              <a:t>“</a:t>
            </a:r>
            <a:r>
              <a:rPr lang="en-US" altLang="ko-KR" sz="4400" u="sng" dirty="0"/>
              <a:t>Automatically</a:t>
            </a:r>
            <a:r>
              <a:rPr lang="en-US" altLang="ko-KR" sz="4400" dirty="0"/>
              <a:t>”</a:t>
            </a:r>
            <a:endParaRPr lang="en-US" sz="4000" b="0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8077200" cy="1371600"/>
          </a:xfrm>
        </p:spPr>
        <p:txBody>
          <a:bodyPr/>
          <a:lstStyle/>
          <a:p>
            <a:pPr algn="ctr"/>
            <a:r>
              <a:rPr lang="en-US" altLang="ko-KR" dirty="0"/>
              <a:t>ALCTS Technical Services Workflow Efficiency Interest Group</a:t>
            </a:r>
          </a:p>
          <a:p>
            <a:pPr algn="ctr"/>
            <a:r>
              <a:rPr lang="en-US" altLang="ko-KR" dirty="0"/>
              <a:t>ALA Midwinter 2018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257800" y="5329458"/>
            <a:ext cx="3352800" cy="121920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Hyoungbae Lee</a:t>
            </a:r>
          </a:p>
          <a:p>
            <a:r>
              <a:rPr lang="en-US" b="1" dirty="0">
                <a:solidFill>
                  <a:schemeClr val="bg1"/>
                </a:solidFill>
              </a:rPr>
              <a:t>Korean Studies Librarian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88D8FC-1AF5-4ADB-8F0A-056E2E78FF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273" y="5773430"/>
            <a:ext cx="3638927" cy="7797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4. Convert to MARC Records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U-Turn Arrow 7"/>
          <p:cNvSpPr/>
          <p:nvPr/>
        </p:nvSpPr>
        <p:spPr>
          <a:xfrm rot="5400000">
            <a:off x="6112463" y="2558181"/>
            <a:ext cx="3439962" cy="1981200"/>
          </a:xfrm>
          <a:prstGeom prst="utur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93" y="1576467"/>
            <a:ext cx="6655069" cy="1271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444" y="1571482"/>
            <a:ext cx="1161264" cy="1887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2979076"/>
            <a:ext cx="4886325" cy="342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7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Excel Profile Configuration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728" y="2555165"/>
            <a:ext cx="3657600" cy="23929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27" y="2438400"/>
            <a:ext cx="3657600" cy="2626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96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ent Arrow 12"/>
          <p:cNvSpPr/>
          <p:nvPr/>
        </p:nvSpPr>
        <p:spPr>
          <a:xfrm rot="5400000">
            <a:off x="3628101" y="1113501"/>
            <a:ext cx="1430598" cy="3657600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5. Ready for Import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752600"/>
            <a:ext cx="1990725" cy="16097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1793130"/>
            <a:ext cx="3188033" cy="928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3733800"/>
            <a:ext cx="5754602" cy="262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0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Imported to Voyager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Note: Incorrect word division was intentionally left untouched.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87" y="1666875"/>
            <a:ext cx="8582025" cy="4657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423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03519"/>
            <a:ext cx="8382000" cy="1447800"/>
          </a:xfrm>
        </p:spPr>
        <p:txBody>
          <a:bodyPr/>
          <a:lstStyle/>
          <a:p>
            <a:r>
              <a:rPr lang="en-US" dirty="0" smtClean="0"/>
              <a:t>Demo Video (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connect.ala.org/files/TSWEIG_2018Midwinter_Lee-video1.mp4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2" y="503667"/>
            <a:ext cx="8168026" cy="479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1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796" y="304800"/>
            <a:ext cx="7086600" cy="5416287"/>
          </a:xfr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5410199"/>
            <a:ext cx="8382000" cy="1341119"/>
          </a:xfrm>
          <a:prstGeom prst="rect">
            <a:avLst/>
          </a:prstGeom>
        </p:spPr>
        <p:txBody>
          <a:bodyPr vert="horz" lIns="54864" tIns="91440" rtlCol="0">
            <a:normAutofit lnSpcReduction="1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Demo Video (</a:t>
            </a:r>
            <a:r>
              <a:rPr lang="en-US" dirty="0" smtClean="0">
                <a:hlinkClick r:id="rId4"/>
              </a:rPr>
              <a:t>http://connect.ala.org/files/TSWEIG_2018Midwinter_Lee-video2.mp4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9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04800"/>
            <a:ext cx="6400800" cy="5525543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5486399"/>
            <a:ext cx="8382000" cy="1264919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2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4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0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1800" kern="1200" baseline="0">
                <a:solidFill>
                  <a:schemeClr val="tx1"/>
                </a:solidFill>
                <a:latin typeface="+mn-lt"/>
                <a:ea typeface="Malgun Gothic" pitchFamily="34" charset="-127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Demo Video (</a:t>
            </a:r>
            <a:r>
              <a:rPr lang="en-US" dirty="0" smtClean="0">
                <a:hlinkClick r:id="rId4"/>
              </a:rPr>
              <a:t>http://connect.ala.org/files/TSWEIG_2018Midwinter_Lee-video3.mp4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8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Download Link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https://goo.gl/F4BYAT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000" dirty="0"/>
              <a:t>A warning message may appear (false positive) depending on the system’s protection level.</a:t>
            </a:r>
          </a:p>
          <a:p>
            <a:endParaRPr lang="en-US" sz="2000" dirty="0"/>
          </a:p>
          <a:p>
            <a:r>
              <a:rPr lang="en-US" sz="2000" dirty="0"/>
              <a:t>The name of Excel file must be “Temp.xlsx”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743200"/>
            <a:ext cx="2171700" cy="1495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52F582-2292-4FC5-8554-7B3ACD1B41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4700" y="2743200"/>
            <a:ext cx="100012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3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/>
          <a:lstStyle/>
          <a:p>
            <a:r>
              <a:rPr lang="en-US" b="1" dirty="0"/>
              <a:t>10 years ago at EAL of Princeton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2" descr="http://www.westernoffice.net/wordpress/wp-content/uploads/Images/Shop/IBM_Selectric_II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458712"/>
            <a:ext cx="4910811" cy="263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459" y="1828800"/>
            <a:ext cx="2726741" cy="21369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Present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52600"/>
            <a:ext cx="4831080" cy="1821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016" y="3218869"/>
            <a:ext cx="5210384" cy="3243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541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Seeking New Opportunities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http://book.naver.com</a:t>
            </a:r>
          </a:p>
          <a:p>
            <a:r>
              <a:rPr lang="en-US" dirty="0"/>
              <a:t>https://www.autoitscript.com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76400"/>
            <a:ext cx="5669280" cy="352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738" y="2286000"/>
            <a:ext cx="6035040" cy="3886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475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1600200"/>
            <a:ext cx="6091094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K-Romanizer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http://www.loc.gov/catdir/cpso/romanization/korean.pdf</a:t>
            </a:r>
          </a:p>
          <a:p>
            <a:r>
              <a:rPr lang="en-US" dirty="0"/>
              <a:t>http://library.princeton.edu/eastasian/k-romanizer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629891" y="1592766"/>
            <a:ext cx="484909" cy="3048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3523785"/>
            <a:ext cx="5305425" cy="2390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46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K-Book and Excel Plug-in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Stand-alone .EXE</a:t>
            </a:r>
          </a:p>
          <a:p>
            <a:r>
              <a:rPr lang="en-US" dirty="0"/>
              <a:t>Keyword/ISBN search</a:t>
            </a:r>
          </a:p>
          <a:p>
            <a:r>
              <a:rPr lang="en-US" dirty="0"/>
              <a:t>Extracts book info into Excel</a:t>
            </a:r>
          </a:p>
          <a:p>
            <a:r>
              <a:rPr lang="en-US" dirty="0"/>
              <a:t>Romanizes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Excel plug-in</a:t>
            </a:r>
          </a:p>
          <a:p>
            <a:r>
              <a:rPr lang="en-US" dirty="0"/>
              <a:t>Uses Excel formulas</a:t>
            </a:r>
          </a:p>
          <a:p>
            <a:r>
              <a:rPr lang="en-US" dirty="0"/>
              <a:t>Converts to MARC records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Excel Plug-in developed by Thomas Ventimiglia, EAL Technical Specialist, Princeton Univ.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73936"/>
            <a:ext cx="1581150" cy="188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0" y="1828800"/>
            <a:ext cx="857250" cy="1409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093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Search in </a:t>
            </a:r>
            <a:r>
              <a:rPr lang="en-US" b="1" dirty="0" err="1"/>
              <a:t>Naver</a:t>
            </a:r>
            <a:r>
              <a:rPr lang="en-US" b="1" dirty="0"/>
              <a:t> Book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752600"/>
            <a:ext cx="1581150" cy="1885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457" y="1752600"/>
            <a:ext cx="5347375" cy="4505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ight Arrow 9"/>
          <p:cNvSpPr/>
          <p:nvPr/>
        </p:nvSpPr>
        <p:spPr>
          <a:xfrm>
            <a:off x="2090326" y="2352675"/>
            <a:ext cx="990600" cy="685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4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Get Bibliographic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83473"/>
            <a:ext cx="4856441" cy="3505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830" y="5149381"/>
            <a:ext cx="6231430" cy="1266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Bent Arrow 12"/>
          <p:cNvSpPr/>
          <p:nvPr/>
        </p:nvSpPr>
        <p:spPr>
          <a:xfrm rot="5400000">
            <a:off x="5134141" y="2468257"/>
            <a:ext cx="2468880" cy="2743200"/>
          </a:xfrm>
          <a:prstGeom prst="ben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961095"/>
            <a:ext cx="15811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3. Romanize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5A291-9677-4493-9CAC-31A5EE61992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57400"/>
            <a:ext cx="6231430" cy="1266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U-Turn Arrow 7"/>
          <p:cNvSpPr/>
          <p:nvPr/>
        </p:nvSpPr>
        <p:spPr>
          <a:xfrm rot="5400000">
            <a:off x="5900019" y="3015381"/>
            <a:ext cx="3439962" cy="2286000"/>
          </a:xfrm>
          <a:prstGeom prst="utur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9457" y="2057400"/>
            <a:ext cx="1581150" cy="188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4634408"/>
            <a:ext cx="6655069" cy="1271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80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template Princeton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041575C8-5DB5-4BCC-96F5-0E8A53DC7EB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F0218FD7-ECA8-48E9-A7B7-DDD7896C0CE3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 Princeton.potx [Read-Only]" id="{A3F9E112-E8C7-40B1-B2D9-72C4CE012B1D}" vid="{A4B5BF2C-DB6A-4DC3-9B70-08A1CBEC25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Princeton Orange</Template>
  <TotalTime>1090</TotalTime>
  <Words>206</Words>
  <Application>Microsoft Office PowerPoint</Application>
  <PresentationFormat>On-screen Show (4:3)</PresentationFormat>
  <Paragraphs>85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Headline R</vt:lpstr>
      <vt:lpstr>Malgun Gothic</vt:lpstr>
      <vt:lpstr>Arial</vt:lpstr>
      <vt:lpstr>Berlin Sans FB Demi</vt:lpstr>
      <vt:lpstr>Calibri</vt:lpstr>
      <vt:lpstr>Corbel</vt:lpstr>
      <vt:lpstr>Georgia</vt:lpstr>
      <vt:lpstr>Wingdings</vt:lpstr>
      <vt:lpstr>Wingdings 2</vt:lpstr>
      <vt:lpstr>Wingdings 3</vt:lpstr>
      <vt:lpstr>Presentation template Princeton</vt:lpstr>
      <vt:lpstr>Custom Design</vt:lpstr>
      <vt:lpstr>1_Custom Design</vt:lpstr>
      <vt:lpstr>Generating Korean Order Records “Automatically”</vt:lpstr>
      <vt:lpstr>10 years ago at EAL of Princeton</vt:lpstr>
      <vt:lpstr>Present</vt:lpstr>
      <vt:lpstr>Seeking New Opportunities</vt:lpstr>
      <vt:lpstr>K-Romanizer</vt:lpstr>
      <vt:lpstr>K-Book and Excel Plug-in</vt:lpstr>
      <vt:lpstr>1. Search in Naver Book</vt:lpstr>
      <vt:lpstr>2. Get Bibliographic Information</vt:lpstr>
      <vt:lpstr>3. Romanize</vt:lpstr>
      <vt:lpstr>4. Convert to MARC Records</vt:lpstr>
      <vt:lpstr>Excel Profile Configuration</vt:lpstr>
      <vt:lpstr>5. Ready for Import</vt:lpstr>
      <vt:lpstr>Imported to Voyager</vt:lpstr>
      <vt:lpstr>PowerPoint Presentation</vt:lpstr>
      <vt:lpstr>PowerPoint Presentation</vt:lpstr>
      <vt:lpstr>PowerPoint Presentation</vt:lpstr>
      <vt:lpstr>Download Link</vt:lpstr>
    </vt:vector>
  </TitlesOfParts>
  <Company>Princeton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Hyoungbae Lee</dc:creator>
  <cp:lastModifiedBy>Wing-kau Mak</cp:lastModifiedBy>
  <cp:revision>81</cp:revision>
  <dcterms:created xsi:type="dcterms:W3CDTF">2018-01-11T19:00:34Z</dcterms:created>
  <dcterms:modified xsi:type="dcterms:W3CDTF">2018-02-12T21:19:47Z</dcterms:modified>
</cp:coreProperties>
</file>