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256" r:id="rId2"/>
    <p:sldId id="257" r:id="rId3"/>
    <p:sldId id="342" r:id="rId4"/>
    <p:sldId id="343" r:id="rId5"/>
    <p:sldId id="344" r:id="rId6"/>
    <p:sldId id="345" r:id="rId7"/>
    <p:sldId id="346" r:id="rId8"/>
    <p:sldId id="347" r:id="rId9"/>
    <p:sldId id="258"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259" r:id="rId61"/>
    <p:sldId id="284" r:id="rId62"/>
    <p:sldId id="285" r:id="rId63"/>
    <p:sldId id="286" r:id="rId64"/>
    <p:sldId id="287" r:id="rId65"/>
    <p:sldId id="288" r:id="rId66"/>
    <p:sldId id="289" r:id="rId67"/>
    <p:sldId id="290" r:id="rId68"/>
    <p:sldId id="291" r:id="rId69"/>
    <p:sldId id="283" r:id="rId70"/>
    <p:sldId id="260" r:id="rId71"/>
    <p:sldId id="261" r:id="rId72"/>
    <p:sldId id="262" r:id="rId73"/>
    <p:sldId id="263" r:id="rId74"/>
    <p:sldId id="264" r:id="rId75"/>
    <p:sldId id="265" r:id="rId76"/>
    <p:sldId id="266" r:id="rId77"/>
    <p:sldId id="348" r:id="rId78"/>
    <p:sldId id="267" r:id="rId79"/>
    <p:sldId id="268" r:id="rId80"/>
    <p:sldId id="269" r:id="rId81"/>
    <p:sldId id="270" r:id="rId82"/>
    <p:sldId id="271" r:id="rId83"/>
    <p:sldId id="272" r:id="rId84"/>
    <p:sldId id="273" r:id="rId85"/>
    <p:sldId id="274" r:id="rId86"/>
    <p:sldId id="275" r:id="rId87"/>
    <p:sldId id="276" r:id="rId88"/>
    <p:sldId id="277" r:id="rId89"/>
    <p:sldId id="278" r:id="rId90"/>
    <p:sldId id="279" r:id="rId91"/>
    <p:sldId id="349" r:id="rId92"/>
    <p:sldId id="280" r:id="rId93"/>
    <p:sldId id="281" r:id="rId94"/>
    <p:sldId id="282" r:id="rId95"/>
    <p:sldId id="352" r:id="rId96"/>
    <p:sldId id="350" r:id="rId97"/>
    <p:sldId id="351"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80993" autoAdjust="0"/>
  </p:normalViewPr>
  <p:slideViewPr>
    <p:cSldViewPr snapToGrid="0">
      <p:cViewPr varScale="1">
        <p:scale>
          <a:sx n="86" d="100"/>
          <a:sy n="86" d="100"/>
        </p:scale>
        <p:origin x="102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6763F-3234-4230-92B6-632BAF448943}" type="datetimeFigureOut">
              <a:rPr lang="en-US" smtClean="0"/>
              <a:t>6/19/2017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38D689-6581-4A0B-99DF-8896C3BF68CC}" type="slidenum">
              <a:rPr lang="en-US" smtClean="0"/>
              <a:t>‹#›</a:t>
            </a:fld>
            <a:endParaRPr lang="en-US"/>
          </a:p>
        </p:txBody>
      </p:sp>
    </p:spTree>
    <p:extLst>
      <p:ext uri="{BB962C8B-B14F-4D97-AF65-F5344CB8AC3E}">
        <p14:creationId xmlns:p14="http://schemas.microsoft.com/office/powerpoint/2010/main" val="998243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id.loc.gov/authorities/names/nr2002041914"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Old-style authority records still exist, including many being created under RDA, whose sole purpose</a:t>
            </a:r>
            <a:r>
              <a:rPr lang="en-US" baseline="0" dirty="0" smtClean="0"/>
              <a:t> seems to be to record an authorized access point. We are encouraged to think much more broadly about what our database could be and do.</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4</a:t>
            </a:fld>
            <a:endParaRPr lang="en-US"/>
          </a:p>
        </p:txBody>
      </p:sp>
    </p:spTree>
    <p:extLst>
      <p:ext uri="{BB962C8B-B14F-4D97-AF65-F5344CB8AC3E}">
        <p14:creationId xmlns:p14="http://schemas.microsoft.com/office/powerpoint/2010/main" val="3729244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6XX block</a:t>
            </a:r>
            <a:r>
              <a:rPr lang="en-US" baseline="0" dirty="0" smtClean="0"/>
              <a:t> of fields doesn’t contain subfield $</a:t>
            </a:r>
            <a:r>
              <a:rPr lang="en-US" baseline="0" dirty="0" err="1" smtClean="0"/>
              <a:t>i</a:t>
            </a:r>
            <a:r>
              <a:rPr lang="en-US" baseline="0" dirty="0" smtClean="0"/>
              <a:t>.  Perhaps it would be more useful to propose the addition of subfield $</a:t>
            </a:r>
            <a:r>
              <a:rPr lang="en-US" baseline="0" dirty="0" err="1" smtClean="0"/>
              <a:t>i</a:t>
            </a:r>
            <a:r>
              <a:rPr lang="en-US" baseline="0" dirty="0" smtClean="0"/>
              <a:t> here rather than repeating the same access point in a 7XX added entry.  Or would it be appropriate to repeat the designator and access point in both 6XX and 7XX?  Is there any difference between assigning a subject heading and recording a subject relationship?</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22</a:t>
            </a:fld>
            <a:endParaRPr lang="en-US"/>
          </a:p>
        </p:txBody>
      </p:sp>
    </p:spTree>
    <p:extLst>
      <p:ext uri="{BB962C8B-B14F-4D97-AF65-F5344CB8AC3E}">
        <p14:creationId xmlns:p14="http://schemas.microsoft.com/office/powerpoint/2010/main" val="2213746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example showing the use of relationship designator for expression as subject of the work.  These particular expression authorized</a:t>
            </a:r>
            <a:r>
              <a:rPr lang="en-US" baseline="0" dirty="0" smtClean="0"/>
              <a:t> access points are “undifferentiated”, that is, they represent all English and French expressions of the work, rather than a particular expression.  Continuing use of this type of access point will depend on decisions to be made by the PCC.</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23</a:t>
            </a:fld>
            <a:endParaRPr lang="en-US"/>
          </a:p>
        </p:txBody>
      </p:sp>
    </p:spTree>
    <p:extLst>
      <p:ext uri="{BB962C8B-B14F-4D97-AF65-F5344CB8AC3E}">
        <p14:creationId xmlns:p14="http://schemas.microsoft.com/office/powerpoint/2010/main" val="2803125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biography, with a 7XX added entry for the </a:t>
            </a:r>
            <a:r>
              <a:rPr lang="en-US" dirty="0" err="1" smtClean="0"/>
              <a:t>biographee</a:t>
            </a:r>
            <a:r>
              <a:rPr lang="en-US" dirty="0" smtClean="0"/>
              <a:t>.</a:t>
            </a:r>
            <a:r>
              <a:rPr lang="en-US" baseline="0" dirty="0" smtClean="0"/>
              <a:t>  Since this work is about Kafka’s childhood, the subject heading in the 600 is not identical to the entity in the 700.</a:t>
            </a:r>
          </a:p>
          <a:p>
            <a:endParaRPr lang="en-US" baseline="0" dirty="0" smtClean="0"/>
          </a:p>
          <a:p>
            <a:r>
              <a:rPr lang="en-US" baseline="0" dirty="0" smtClean="0"/>
              <a:t>The examples shown in this and the next two slides illustrate what COULD be included in bibliographic records.  I’m not necessarily advocating for this, but given the possibility of including such access points, I believe PCC and other organizations ought to develop best practices and policies about it.</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24</a:t>
            </a:fld>
            <a:endParaRPr lang="en-US"/>
          </a:p>
        </p:txBody>
      </p:sp>
    </p:spTree>
    <p:extLst>
      <p:ext uri="{BB962C8B-B14F-4D97-AF65-F5344CB8AC3E}">
        <p14:creationId xmlns:p14="http://schemas.microsoft.com/office/powerpoint/2010/main" val="939594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corporate history example.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25</a:t>
            </a:fld>
            <a:endParaRPr lang="en-US"/>
          </a:p>
        </p:txBody>
      </p:sp>
    </p:spTree>
    <p:extLst>
      <p:ext uri="{BB962C8B-B14F-4D97-AF65-F5344CB8AC3E}">
        <p14:creationId xmlns:p14="http://schemas.microsoft.com/office/powerpoint/2010/main" val="15205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case of families, LCSH does not allow the use of RDA access points for families.  Instead a more general family heading is used in the 600 field.  But the specific family access point may be given as a relationship in the 700 field.</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26</a:t>
            </a:fld>
            <a:endParaRPr lang="en-US"/>
          </a:p>
        </p:txBody>
      </p:sp>
    </p:spTree>
    <p:extLst>
      <p:ext uri="{BB962C8B-B14F-4D97-AF65-F5344CB8AC3E}">
        <p14:creationId xmlns:p14="http://schemas.microsoft.com/office/powerpoint/2010/main" val="773361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subject heading Seattle (Wash.)—Fiction</a:t>
            </a:r>
            <a:r>
              <a:rPr lang="en-US" baseline="0" dirty="0" smtClean="0"/>
              <a:t> does basically convey the idea that this work is set in Seattle, but inclusion of the relator term or code for “setting” in conjunction with the place, would make this explicit to computers.  There are a number of different ways this could be coded in MARC, so </a:t>
            </a:r>
            <a:r>
              <a:rPr lang="en-US" baseline="0" smtClean="0"/>
              <a:t>best practices are needed.</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27</a:t>
            </a:fld>
            <a:endParaRPr lang="en-US"/>
          </a:p>
        </p:txBody>
      </p:sp>
    </p:spTree>
    <p:extLst>
      <p:ext uri="{BB962C8B-B14F-4D97-AF65-F5344CB8AC3E}">
        <p14:creationId xmlns:p14="http://schemas.microsoft.com/office/powerpoint/2010/main" val="1529168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Instead</a:t>
            </a:r>
            <a:r>
              <a:rPr lang="en-US" baseline="0" dirty="0" smtClean="0"/>
              <a:t> of or in addition to the heading [Name of person]—Photographs, one could assign the name by itself with the MARC relator term “depicted.”</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28</a:t>
            </a:fld>
            <a:endParaRPr lang="en-US"/>
          </a:p>
        </p:txBody>
      </p:sp>
    </p:spTree>
    <p:extLst>
      <p:ext uri="{BB962C8B-B14F-4D97-AF65-F5344CB8AC3E}">
        <p14:creationId xmlns:p14="http://schemas.microsoft.com/office/powerpoint/2010/main" val="1937445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slide shows the use of</a:t>
            </a:r>
            <a:r>
              <a:rPr lang="en-US" baseline="0" dirty="0" smtClean="0"/>
              <a:t> subject relationship designator in conjunction with a structured description of the related manifestation.  The subject heading assigned can only identify a work or expression (in this case, an expression), but the work being cataloged is actually about a particular manifestation of a </a:t>
            </a:r>
            <a:r>
              <a:rPr lang="en-US" baseline="0" smtClean="0"/>
              <a:t>particular expression.</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29</a:t>
            </a:fld>
            <a:endParaRPr lang="en-US"/>
          </a:p>
        </p:txBody>
      </p:sp>
    </p:spTree>
    <p:extLst>
      <p:ext uri="{BB962C8B-B14F-4D97-AF65-F5344CB8AC3E}">
        <p14:creationId xmlns:p14="http://schemas.microsoft.com/office/powerpoint/2010/main" val="55037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the potential</a:t>
            </a:r>
            <a:r>
              <a:rPr lang="en-US" baseline="0" dirty="0" smtClean="0"/>
              <a:t> use of Appendix M relationship designators with a note.</a:t>
            </a:r>
            <a:endParaRPr lang="en-US" dirty="0" smtClean="0"/>
          </a:p>
          <a:p>
            <a:endParaRPr lang="en-US" dirty="0" smtClean="0"/>
          </a:p>
          <a:p>
            <a:r>
              <a:rPr lang="en-US" dirty="0" smtClean="0"/>
              <a:t>First Indicator </a:t>
            </a:r>
          </a:p>
          <a:p>
            <a:r>
              <a:rPr lang="en-US" i="1" dirty="0" smtClean="0"/>
              <a:t>Coverage/location in source</a:t>
            </a:r>
            <a:r>
              <a:rPr lang="en-US" dirty="0" smtClean="0"/>
              <a:t/>
            </a:r>
            <a:br>
              <a:rPr lang="en-US" dirty="0" smtClean="0"/>
            </a:br>
            <a:r>
              <a:rPr lang="en-US" dirty="0" smtClean="0"/>
              <a:t>0 - Coverage unknown</a:t>
            </a:r>
            <a:br>
              <a:rPr lang="en-US" dirty="0" smtClean="0"/>
            </a:br>
            <a:r>
              <a:rPr lang="en-US" dirty="0" smtClean="0"/>
              <a:t>1 - Coverage complete</a:t>
            </a:r>
            <a:br>
              <a:rPr lang="en-US" dirty="0" smtClean="0"/>
            </a:br>
            <a:r>
              <a:rPr lang="en-US" dirty="0" smtClean="0"/>
              <a:t>2 - Coverage is selective</a:t>
            </a:r>
            <a:br>
              <a:rPr lang="en-US" dirty="0" smtClean="0"/>
            </a:br>
            <a:r>
              <a:rPr lang="en-US" dirty="0" smtClean="0"/>
              <a:t>3 - Location in source not given</a:t>
            </a:r>
            <a:br>
              <a:rPr lang="en-US" dirty="0" smtClean="0"/>
            </a:br>
            <a:r>
              <a:rPr lang="en-US" dirty="0" smtClean="0"/>
              <a:t>4 - Location in source given</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30</a:t>
            </a:fld>
            <a:endParaRPr lang="en-US"/>
          </a:p>
        </p:txBody>
      </p:sp>
    </p:spTree>
    <p:extLst>
      <p:ext uri="{BB962C8B-B14F-4D97-AF65-F5344CB8AC3E}">
        <p14:creationId xmlns:p14="http://schemas.microsoft.com/office/powerpoint/2010/main" val="2726340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31</a:t>
            </a:fld>
            <a:endParaRPr lang="en-US"/>
          </a:p>
        </p:txBody>
      </p:sp>
    </p:spTree>
    <p:extLst>
      <p:ext uri="{BB962C8B-B14F-4D97-AF65-F5344CB8AC3E}">
        <p14:creationId xmlns:p14="http://schemas.microsoft.com/office/powerpoint/2010/main" val="108371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example of a richer RDA description. We can see at a glance this person’s birth year (contextualizing him), places associated with him, the fact that he is both a science fiction author as well as a professor of mycology, and much more.</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5</a:t>
            </a:fld>
            <a:endParaRPr lang="en-US"/>
          </a:p>
        </p:txBody>
      </p:sp>
    </p:spTree>
    <p:extLst>
      <p:ext uri="{BB962C8B-B14F-4D97-AF65-F5344CB8AC3E}">
        <p14:creationId xmlns:p14="http://schemas.microsoft.com/office/powerpoint/2010/main" val="766522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510 citation note is commonly used </a:t>
            </a:r>
            <a:r>
              <a:rPr lang="en-US" sz="1200" kern="1200" dirty="0" smtClean="0">
                <a:solidFill>
                  <a:schemeClr val="tx1"/>
                </a:solidFill>
                <a:effectLst/>
                <a:latin typeface="+mn-lt"/>
                <a:ea typeface="+mn-ea"/>
                <a:cs typeface="+mn-cs"/>
              </a:rPr>
              <a:t>when cataloging rare materials.</a:t>
            </a:r>
            <a:r>
              <a:rPr lang="en-US" sz="1200" kern="1200" baseline="0" dirty="0" smtClean="0">
                <a:solidFill>
                  <a:schemeClr val="tx1"/>
                </a:solidFill>
                <a:effectLst/>
                <a:latin typeface="+mn-lt"/>
                <a:ea typeface="+mn-ea"/>
                <a:cs typeface="+mn-cs"/>
              </a:rPr>
              <a:t> </a:t>
            </a:r>
            <a:r>
              <a:rPr lang="en-US" i="1" dirty="0" smtClean="0"/>
              <a:t>Standard Citation Forms for Rare Materials Cataloging </a:t>
            </a:r>
            <a:r>
              <a:rPr lang="en-US" i="0" dirty="0" smtClean="0"/>
              <a:t>(https://rbms.info/scf/), </a:t>
            </a:r>
            <a:r>
              <a:rPr lang="en-US" b="0" dirty="0" smtClean="0"/>
              <a:t>developed and maintained by the Bibliographic Standards Committee of the Rare Books and Manuscripts Section of ACRL</a:t>
            </a:r>
            <a:r>
              <a:rPr lang="en-US" b="0" baseline="0" dirty="0" smtClean="0"/>
              <a:t>, is freely available </a:t>
            </a:r>
            <a:r>
              <a:rPr lang="en-US" dirty="0" smtClean="0"/>
              <a:t>as a searchable, </a:t>
            </a:r>
            <a:r>
              <a:rPr lang="en-US" dirty="0" err="1" smtClean="0"/>
              <a:t>browseable</a:t>
            </a:r>
            <a:r>
              <a:rPr lang="en-US" dirty="0" smtClean="0"/>
              <a:t> database on the RBMS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Note that the $</a:t>
            </a:r>
            <a:r>
              <a:rPr lang="en-US" b="0" dirty="0" err="1" smtClean="0"/>
              <a:t>i</a:t>
            </a:r>
            <a:r>
              <a:rPr lang="en-US" b="0" dirty="0" smtClean="0"/>
              <a:t> shown in the examples</a:t>
            </a:r>
            <a:r>
              <a:rPr lang="en-US" b="0" baseline="0" dirty="0" smtClean="0"/>
              <a:t> is not currently a valid subfield of field 510.  A proposal would be needed to add this subfield to the MARC field.</a:t>
            </a:r>
            <a:endParaRPr lang="en-US" b="0" dirty="0" smtClean="0"/>
          </a:p>
          <a:p>
            <a:r>
              <a:rPr lang="en-US" i="1" dirty="0" smtClean="0"/>
              <a:t> </a:t>
            </a:r>
            <a:endParaRPr lang="en-US" i="1" dirty="0"/>
          </a:p>
        </p:txBody>
      </p:sp>
      <p:sp>
        <p:nvSpPr>
          <p:cNvPr id="4" name="Slide Number Placeholder 3"/>
          <p:cNvSpPr>
            <a:spLocks noGrp="1"/>
          </p:cNvSpPr>
          <p:nvPr>
            <p:ph type="sldNum" sz="quarter" idx="10"/>
          </p:nvPr>
        </p:nvSpPr>
        <p:spPr/>
        <p:txBody>
          <a:bodyPr/>
          <a:lstStyle/>
          <a:p>
            <a:fld id="{1F985D7D-A7CE-4ADA-B2DB-01521C54010C}" type="slidenum">
              <a:rPr lang="en-US" smtClean="0"/>
              <a:t>32</a:t>
            </a:fld>
            <a:endParaRPr lang="en-US"/>
          </a:p>
        </p:txBody>
      </p:sp>
    </p:spTree>
    <p:extLst>
      <p:ext uri="{BB962C8B-B14F-4D97-AF65-F5344CB8AC3E}">
        <p14:creationId xmlns:p14="http://schemas.microsoft.com/office/powerpoint/2010/main" val="3287422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happens to an added entry with a relationship designator when a MARC bibliographic record is converted to BIBFRAME 2.0?</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33</a:t>
            </a:fld>
            <a:endParaRPr lang="en-US"/>
          </a:p>
        </p:txBody>
      </p:sp>
    </p:spTree>
    <p:extLst>
      <p:ext uri="{BB962C8B-B14F-4D97-AF65-F5344CB8AC3E}">
        <p14:creationId xmlns:p14="http://schemas.microsoft.com/office/powerpoint/2010/main" val="1171688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the conversion of the MARC bibliographic</a:t>
            </a:r>
            <a:r>
              <a:rPr lang="en-US" baseline="0" dirty="0" smtClean="0"/>
              <a:t> record containing the 700 related work field with a subject relationship designator to BIBFRAME 2.0 looks like.  I’m only showing the relevant parts of the converted record.    At the bottom of the screen, you can see the </a:t>
            </a:r>
            <a:r>
              <a:rPr lang="en-US" baseline="0" dirty="0" err="1" smtClean="0"/>
              <a:t>bf:Work</a:t>
            </a:r>
            <a:r>
              <a:rPr lang="en-US" baseline="0" dirty="0" smtClean="0"/>
              <a:t> for the work A commentary on Cicero, De </a:t>
            </a:r>
            <a:r>
              <a:rPr lang="en-US" baseline="0" dirty="0" err="1" smtClean="0"/>
              <a:t>legibus</a:t>
            </a:r>
            <a:r>
              <a:rPr lang="en-US" baseline="0" dirty="0" smtClean="0"/>
              <a:t> show two relationships:</a:t>
            </a:r>
          </a:p>
          <a:p>
            <a:endParaRPr lang="en-US" baseline="0" dirty="0" smtClean="0"/>
          </a:p>
          <a:p>
            <a:r>
              <a:rPr lang="en-US" baseline="0" dirty="0" err="1" smtClean="0"/>
              <a:t>bflc:relationship</a:t>
            </a:r>
            <a:r>
              <a:rPr lang="en-US" baseline="0" dirty="0" smtClean="0"/>
              <a:t> is an LC extension to BIBFRAME, and it’s here that the relationship designator “Commentary on (work)” is retained and can be reconciled with a URI for that relationship designator.  </a:t>
            </a:r>
          </a:p>
          <a:p>
            <a:endParaRPr lang="en-US" baseline="0" dirty="0" smtClean="0"/>
          </a:p>
          <a:p>
            <a:r>
              <a:rPr lang="en-US" baseline="0" dirty="0" err="1" smtClean="0"/>
              <a:t>bf:relatedTo</a:t>
            </a:r>
            <a:r>
              <a:rPr lang="en-US" baseline="0" dirty="0" smtClean="0"/>
              <a:t> throws away the </a:t>
            </a:r>
            <a:r>
              <a:rPr lang="en-US" baseline="0" dirty="0" err="1" smtClean="0"/>
              <a:t>the</a:t>
            </a:r>
            <a:r>
              <a:rPr lang="en-US" baseline="0" dirty="0" smtClean="0"/>
              <a:t> specific relationship information, leaving only the very generic “</a:t>
            </a:r>
            <a:r>
              <a:rPr lang="en-US" baseline="0" dirty="0" err="1" smtClean="0"/>
              <a:t>relatedTo</a:t>
            </a:r>
            <a:r>
              <a:rPr lang="en-US" baseline="0" dirty="0" smtClean="0"/>
              <a:t>” relationship.</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34</a:t>
            </a:fld>
            <a:endParaRPr lang="en-US"/>
          </a:p>
        </p:txBody>
      </p:sp>
    </p:spTree>
    <p:extLst>
      <p:ext uri="{BB962C8B-B14F-4D97-AF65-F5344CB8AC3E}">
        <p14:creationId xmlns:p14="http://schemas.microsoft.com/office/powerpoint/2010/main" val="1515546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RDA does not have instructions on forming access points for manifestations</a:t>
            </a:r>
            <a:r>
              <a:rPr lang="en-US" baseline="0" dirty="0" smtClean="0"/>
              <a:t> or items, so the only subject relationships that can currently be recorded in NARs are to works, expressions, persons, families, and corporate bodies.</a:t>
            </a:r>
          </a:p>
          <a:p>
            <a:endParaRPr lang="en-US" baseline="0" dirty="0" smtClean="0"/>
          </a:p>
          <a:p>
            <a:r>
              <a:rPr lang="en-US" baseline="0" dirty="0" smtClean="0"/>
              <a:t>Third bullet: the MARC relator terms “setting” and “depicted” have already been used in the NAF, as will be seen in an upcoming slide.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35</a:t>
            </a:fld>
            <a:endParaRPr lang="en-US"/>
          </a:p>
        </p:txBody>
      </p:sp>
    </p:spTree>
    <p:extLst>
      <p:ext uri="{BB962C8B-B14F-4D97-AF65-F5344CB8AC3E}">
        <p14:creationId xmlns:p14="http://schemas.microsoft.com/office/powerpoint/2010/main" val="3051395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each of the designators shown</a:t>
            </a:r>
            <a:r>
              <a:rPr lang="en-US" baseline="0" dirty="0" smtClean="0"/>
              <a:t> in this slide, what gets recorded in the 5XX field is an authorized access point for </a:t>
            </a:r>
            <a:r>
              <a:rPr lang="en-US" i="1" baseline="0" dirty="0" smtClean="0"/>
              <a:t>a work.  </a:t>
            </a:r>
            <a:r>
              <a:rPr lang="en-US" i="0" baseline="0" dirty="0" smtClean="0"/>
              <a:t>Don’t let the qualifier in the designator confuse you!</a:t>
            </a:r>
            <a:endParaRPr lang="en-US" i="0" dirty="0"/>
          </a:p>
        </p:txBody>
      </p:sp>
      <p:sp>
        <p:nvSpPr>
          <p:cNvPr id="4" name="Slide Number Placeholder 3"/>
          <p:cNvSpPr>
            <a:spLocks noGrp="1"/>
          </p:cNvSpPr>
          <p:nvPr>
            <p:ph type="sldNum" sz="quarter" idx="10"/>
          </p:nvPr>
        </p:nvSpPr>
        <p:spPr/>
        <p:txBody>
          <a:bodyPr/>
          <a:lstStyle/>
          <a:p>
            <a:fld id="{1F985D7D-A7CE-4ADA-B2DB-01521C54010C}" type="slidenum">
              <a:rPr lang="en-US" smtClean="0"/>
              <a:t>36</a:t>
            </a:fld>
            <a:endParaRPr lang="en-US"/>
          </a:p>
        </p:txBody>
      </p:sp>
    </p:spTree>
    <p:extLst>
      <p:ext uri="{BB962C8B-B14F-4D97-AF65-F5344CB8AC3E}">
        <p14:creationId xmlns:p14="http://schemas.microsoft.com/office/powerpoint/2010/main" val="4967845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relationship designator “description of (work)” is the most general designator for recording</a:t>
            </a:r>
            <a:r>
              <a:rPr lang="en-US" baseline="0" dirty="0" smtClean="0"/>
              <a:t> a work as the subject of another work.  Appendix M also has more specific designators that may be used as appropriate, such as “</a:t>
            </a:r>
            <a:r>
              <a:rPr lang="en-US" dirty="0" smtClean="0"/>
              <a:t>analysis of (work)”, “commentary</a:t>
            </a:r>
            <a:r>
              <a:rPr lang="en-US" baseline="0" dirty="0" smtClean="0"/>
              <a:t> on (work)”, “critique of (work)”, etc.</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37</a:t>
            </a:fld>
            <a:endParaRPr lang="en-US"/>
          </a:p>
        </p:txBody>
      </p:sp>
    </p:spTree>
    <p:extLst>
      <p:ext uri="{BB962C8B-B14F-4D97-AF65-F5344CB8AC3E}">
        <p14:creationId xmlns:p14="http://schemas.microsoft.com/office/powerpoint/2010/main" val="2444274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a:t>
            </a:r>
            <a:r>
              <a:rPr lang="en-US" baseline="0" dirty="0" smtClean="0"/>
              <a:t> reciprocal of the previous example.  “Described in (work)” is the most general designator for this type of relationship.  More specific ones include “</a:t>
            </a:r>
            <a:r>
              <a:rPr lang="en-US" dirty="0" err="1" smtClean="0"/>
              <a:t>analysed</a:t>
            </a:r>
            <a:r>
              <a:rPr lang="en-US" dirty="0" smtClean="0"/>
              <a:t> in (work)”, “commentary in (work)”, and “critiqued in (work).”</a:t>
            </a:r>
          </a:p>
          <a:p>
            <a:endParaRPr lang="en-US" dirty="0" smtClean="0"/>
          </a:p>
          <a:p>
            <a:r>
              <a:rPr lang="en-US" dirty="0" smtClean="0"/>
              <a:t>Note:</a:t>
            </a:r>
            <a:r>
              <a:rPr lang="en-US" baseline="0" dirty="0" smtClean="0"/>
              <a:t> reciprocals shown in these slides are illustrative of what could be done, but reciprocals are not required, and in some cases where there is a relationship of one to many, they may be undesirable and impractical to have in authority records.</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38</a:t>
            </a:fld>
            <a:endParaRPr lang="en-US"/>
          </a:p>
        </p:txBody>
      </p:sp>
    </p:spTree>
    <p:extLst>
      <p:ext uri="{BB962C8B-B14F-4D97-AF65-F5344CB8AC3E}">
        <p14:creationId xmlns:p14="http://schemas.microsoft.com/office/powerpoint/2010/main" val="37899869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39</a:t>
            </a:fld>
            <a:endParaRPr lang="en-US"/>
          </a:p>
        </p:txBody>
      </p:sp>
    </p:spTree>
    <p:extLst>
      <p:ext uri="{BB962C8B-B14F-4D97-AF65-F5344CB8AC3E}">
        <p14:creationId xmlns:p14="http://schemas.microsoft.com/office/powerpoint/2010/main" val="1980336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reciprocal of the previous example.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40</a:t>
            </a:fld>
            <a:endParaRPr lang="en-US"/>
          </a:p>
        </p:txBody>
      </p:sp>
    </p:spTree>
    <p:extLst>
      <p:ext uri="{BB962C8B-B14F-4D97-AF65-F5344CB8AC3E}">
        <p14:creationId xmlns:p14="http://schemas.microsoft.com/office/powerpoint/2010/main" val="1796115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reciprocal of the previous slide.   This is one of those</a:t>
            </a:r>
            <a:r>
              <a:rPr lang="en-US" baseline="0" dirty="0" smtClean="0"/>
              <a:t> examples where it’s probably impractical and undesirable to record this type of relationship, because there are so many works that are commentaries about Matthew.</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42</a:t>
            </a:fld>
            <a:endParaRPr lang="en-US"/>
          </a:p>
        </p:txBody>
      </p:sp>
    </p:spTree>
    <p:extLst>
      <p:ext uri="{BB962C8B-B14F-4D97-AF65-F5344CB8AC3E}">
        <p14:creationId xmlns:p14="http://schemas.microsoft.com/office/powerpoint/2010/main" val="1602840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example of a richer RDA description. This record is linked to other authority records representing numerous other entities, including nine related works.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a:t>
            </a:fld>
            <a:endParaRPr lang="en-US"/>
          </a:p>
        </p:txBody>
      </p:sp>
    </p:spTree>
    <p:extLst>
      <p:ext uri="{BB962C8B-B14F-4D97-AF65-F5344CB8AC3E}">
        <p14:creationId xmlns:p14="http://schemas.microsoft.com/office/powerpoint/2010/main" val="194954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43</a:t>
            </a:fld>
            <a:endParaRPr lang="en-US"/>
          </a:p>
        </p:txBody>
      </p:sp>
    </p:spTree>
    <p:extLst>
      <p:ext uri="{BB962C8B-B14F-4D97-AF65-F5344CB8AC3E}">
        <p14:creationId xmlns:p14="http://schemas.microsoft.com/office/powerpoint/2010/main" val="9843867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reciprocal</a:t>
            </a:r>
            <a:r>
              <a:rPr lang="en-US" baseline="0" dirty="0" smtClean="0"/>
              <a:t> of the previous relationship.</a:t>
            </a:r>
            <a:endParaRPr lang="en-US" dirty="0" smtClean="0"/>
          </a:p>
          <a:p>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44</a:t>
            </a:fld>
            <a:endParaRPr lang="en-US"/>
          </a:p>
        </p:txBody>
      </p:sp>
    </p:spTree>
    <p:extLst>
      <p:ext uri="{BB962C8B-B14F-4D97-AF65-F5344CB8AC3E}">
        <p14:creationId xmlns:p14="http://schemas.microsoft.com/office/powerpoint/2010/main" val="25015647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reciprocal of the previous example.</a:t>
            </a:r>
            <a:r>
              <a:rPr lang="en-US" baseline="0" dirty="0" smtClean="0"/>
              <a:t>  Again, this illustrates what might be done, but because there are so many works that critique Othello, recording this relationship in the Othello authority record is probably not desirable.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46</a:t>
            </a:fld>
            <a:endParaRPr lang="en-US"/>
          </a:p>
        </p:txBody>
      </p:sp>
    </p:spTree>
    <p:extLst>
      <p:ext uri="{BB962C8B-B14F-4D97-AF65-F5344CB8AC3E}">
        <p14:creationId xmlns:p14="http://schemas.microsoft.com/office/powerpoint/2010/main" val="103598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not yet many examples</a:t>
            </a:r>
            <a:r>
              <a:rPr lang="en-US" baseline="0" dirty="0" smtClean="0"/>
              <a:t> of expression as subject of work in the LC/NACO Authority File, but here is one.  The expression access point shown is an “undifferentiated” expression, but in this case, the work is not about any specific English expression of the Bible, so its use here seems appropriate.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47</a:t>
            </a:fld>
            <a:endParaRPr lang="en-US"/>
          </a:p>
        </p:txBody>
      </p:sp>
    </p:spTree>
    <p:extLst>
      <p:ext uri="{BB962C8B-B14F-4D97-AF65-F5344CB8AC3E}">
        <p14:creationId xmlns:p14="http://schemas.microsoft.com/office/powerpoint/2010/main" val="19960158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reciprocal relationship.</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48</a:t>
            </a:fld>
            <a:endParaRPr lang="en-US"/>
          </a:p>
        </p:txBody>
      </p:sp>
    </p:spTree>
    <p:extLst>
      <p:ext uri="{BB962C8B-B14F-4D97-AF65-F5344CB8AC3E}">
        <p14:creationId xmlns:p14="http://schemas.microsoft.com/office/powerpoint/2010/main" val="7921143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April 2017, subject relationships for persons, families and corporate bodies were added to RDA.  The designator “description of (…)” does</a:t>
            </a:r>
            <a:r>
              <a:rPr lang="en-US" baseline="0" dirty="0" smtClean="0"/>
              <a:t> not imply that the work is either fiction or non-fiction.  Whether a work is fictitious or not can be recorded in the form of work attribute (MARC 380).</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49</a:t>
            </a:fld>
            <a:endParaRPr lang="en-US"/>
          </a:p>
        </p:txBody>
      </p:sp>
    </p:spTree>
    <p:extLst>
      <p:ext uri="{BB962C8B-B14F-4D97-AF65-F5344CB8AC3E}">
        <p14:creationId xmlns:p14="http://schemas.microsoft.com/office/powerpoint/2010/main" val="38771018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reciprocal relationship.</a:t>
            </a:r>
            <a:r>
              <a:rPr lang="en-US" baseline="0" dirty="0" smtClean="0"/>
              <a:t>  Note the unfriendly form of the relationship designator.  “Described in (person)”  would read better as: “Person described in (work)”.</a:t>
            </a:r>
          </a:p>
          <a:p>
            <a:endParaRPr lang="en-US" baseline="0" dirty="0" smtClean="0"/>
          </a:p>
          <a:p>
            <a:r>
              <a:rPr lang="en-US" baseline="0" dirty="0" smtClean="0"/>
              <a:t>Again this may be a case where we would not want to record every work that describes a person as a relationship in that person’s NAR, at least for person’s who are the subject of many works.</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50</a:t>
            </a:fld>
            <a:endParaRPr lang="en-US"/>
          </a:p>
        </p:txBody>
      </p:sp>
    </p:spTree>
    <p:extLst>
      <p:ext uri="{BB962C8B-B14F-4D97-AF65-F5344CB8AC3E}">
        <p14:creationId xmlns:p14="http://schemas.microsoft.com/office/powerpoint/2010/main" val="1207089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51</a:t>
            </a:fld>
            <a:endParaRPr lang="en-US"/>
          </a:p>
        </p:txBody>
      </p:sp>
    </p:spTree>
    <p:extLst>
      <p:ext uri="{BB962C8B-B14F-4D97-AF65-F5344CB8AC3E}">
        <p14:creationId xmlns:p14="http://schemas.microsoft.com/office/powerpoint/2010/main" val="14481314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985D7D-A7CE-4ADA-B2DB-01521C54010C}" type="slidenum">
              <a:rPr lang="en-US" smtClean="0"/>
              <a:t>53</a:t>
            </a:fld>
            <a:endParaRPr lang="en-US"/>
          </a:p>
        </p:txBody>
      </p:sp>
    </p:spTree>
    <p:extLst>
      <p:ext uri="{BB962C8B-B14F-4D97-AF65-F5344CB8AC3E}">
        <p14:creationId xmlns:p14="http://schemas.microsoft.com/office/powerpoint/2010/main" val="23569025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reciprocal of the previous slide.  Because</a:t>
            </a:r>
            <a:r>
              <a:rPr lang="en-US" baseline="0" dirty="0" smtClean="0"/>
              <a:t> some agents may be the subject of numerous works, it may be that it would be advisable to not make this reciprocal relationship in agent NARs.  Also again note the relationship designator, which would probably be more understandable as “Family described in </a:t>
            </a:r>
            <a:r>
              <a:rPr lang="en-US" baseline="0" smtClean="0"/>
              <a:t>(work).”</a:t>
            </a:r>
            <a:endParaRPr lang="en-US"/>
          </a:p>
        </p:txBody>
      </p:sp>
      <p:sp>
        <p:nvSpPr>
          <p:cNvPr id="4" name="Slide Number Placeholder 3"/>
          <p:cNvSpPr>
            <a:spLocks noGrp="1"/>
          </p:cNvSpPr>
          <p:nvPr>
            <p:ph type="sldNum" sz="quarter" idx="10"/>
          </p:nvPr>
        </p:nvSpPr>
        <p:spPr/>
        <p:txBody>
          <a:bodyPr/>
          <a:lstStyle/>
          <a:p>
            <a:fld id="{1F985D7D-A7CE-4ADA-B2DB-01521C54010C}" type="slidenum">
              <a:rPr lang="en-US" smtClean="0"/>
              <a:t>54</a:t>
            </a:fld>
            <a:endParaRPr lang="en-US"/>
          </a:p>
        </p:txBody>
      </p:sp>
    </p:spTree>
    <p:extLst>
      <p:ext uri="{BB962C8B-B14F-4D97-AF65-F5344CB8AC3E}">
        <p14:creationId xmlns:p14="http://schemas.microsoft.com/office/powerpoint/2010/main" val="3580248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example of a richer RDA description. This record is linked to other authority records representing numerous other entities, including three persons, one corporate body, and two related works.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a:t>
            </a:fld>
            <a:endParaRPr lang="en-US"/>
          </a:p>
        </p:txBody>
      </p:sp>
    </p:spTree>
    <p:extLst>
      <p:ext uri="{BB962C8B-B14F-4D97-AF65-F5344CB8AC3E}">
        <p14:creationId xmlns:p14="http://schemas.microsoft.com/office/powerpoint/2010/main" val="18658116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showing the use of the MARC</a:t>
            </a:r>
            <a:r>
              <a:rPr lang="en-US" baseline="0" dirty="0" smtClean="0"/>
              <a:t> Relator Term “depicted”, along with a 667 note identifying the source of the term.</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56</a:t>
            </a:fld>
            <a:endParaRPr lang="en-US"/>
          </a:p>
        </p:txBody>
      </p:sp>
    </p:spTree>
    <p:extLst>
      <p:ext uri="{BB962C8B-B14F-4D97-AF65-F5344CB8AC3E}">
        <p14:creationId xmlns:p14="http://schemas.microsoft.com/office/powerpoint/2010/main" val="1308256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reciprocal</a:t>
            </a:r>
            <a:r>
              <a:rPr lang="en-US" baseline="0" dirty="0" smtClean="0"/>
              <a:t> relationship.</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57</a:t>
            </a:fld>
            <a:endParaRPr lang="en-US"/>
          </a:p>
        </p:txBody>
      </p:sp>
    </p:spTree>
    <p:extLst>
      <p:ext uri="{BB962C8B-B14F-4D97-AF65-F5344CB8AC3E}">
        <p14:creationId xmlns:p14="http://schemas.microsoft.com/office/powerpoint/2010/main" val="28839295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MARC Relator Term</a:t>
            </a:r>
            <a:r>
              <a:rPr lang="en-US" baseline="0" dirty="0" smtClean="0"/>
              <a:t> “setting” used as a relationship designator, with 667 note identifying the source of the term.</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58</a:t>
            </a:fld>
            <a:endParaRPr lang="en-US"/>
          </a:p>
        </p:txBody>
      </p:sp>
    </p:spTree>
    <p:extLst>
      <p:ext uri="{BB962C8B-B14F-4D97-AF65-F5344CB8AC3E}">
        <p14:creationId xmlns:p14="http://schemas.microsoft.com/office/powerpoint/2010/main" val="3167305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January 2017, the MARC Advisory Committee approved a proposal from the </a:t>
            </a:r>
            <a:r>
              <a:rPr lang="en-US" dirty="0" smtClean="0"/>
              <a:t>British Library in consultation with the PCC Task Group on URIs in MARC to rename and </a:t>
            </a:r>
            <a:r>
              <a:rPr lang="en-US" dirty="0" err="1" smtClean="0"/>
              <a:t>redescribe</a:t>
            </a:r>
            <a:r>
              <a:rPr lang="en-US" dirty="0" smtClean="0"/>
              <a:t> subfield $4</a:t>
            </a:r>
            <a:r>
              <a:rPr lang="en-US" baseline="0" dirty="0" smtClean="0"/>
              <a:t> so that it could accommodate URIs as well as codes.  This change will provide the means of identifying the source of terms used in $</a:t>
            </a:r>
            <a:r>
              <a:rPr lang="en-US" baseline="0" dirty="0" err="1" smtClean="0"/>
              <a:t>i</a:t>
            </a:r>
            <a:r>
              <a:rPr lang="en-US" baseline="0" dirty="0" smtClean="0"/>
              <a:t>.  The subfield $0 can be used to link to the object.</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59</a:t>
            </a:fld>
            <a:endParaRPr lang="en-US"/>
          </a:p>
        </p:txBody>
      </p:sp>
    </p:spTree>
    <p:extLst>
      <p:ext uri="{BB962C8B-B14F-4D97-AF65-F5344CB8AC3E}">
        <p14:creationId xmlns:p14="http://schemas.microsoft.com/office/powerpoint/2010/main" val="36935141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a:t>
            </a:r>
            <a:r>
              <a:rPr lang="en-US" baseline="0" dirty="0" smtClean="0"/>
              <a:t> discuss two proposals that have come from SAC and from the PCC</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60</a:t>
            </a:fld>
            <a:endParaRPr lang="en-US"/>
          </a:p>
        </p:txBody>
      </p:sp>
    </p:spTree>
    <p:extLst>
      <p:ext uri="{BB962C8B-B14F-4D97-AF65-F5344CB8AC3E}">
        <p14:creationId xmlns:p14="http://schemas.microsoft.com/office/powerpoint/2010/main" val="6117553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61</a:t>
            </a:fld>
            <a:endParaRPr lang="en-US"/>
          </a:p>
        </p:txBody>
      </p:sp>
    </p:spTree>
    <p:extLst>
      <p:ext uri="{BB962C8B-B14F-4D97-AF65-F5344CB8AC3E}">
        <p14:creationId xmlns:p14="http://schemas.microsoft.com/office/powerpoint/2010/main" val="2253470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has been replaced</a:t>
            </a:r>
            <a:r>
              <a:rPr lang="en-US" baseline="0" dirty="0" smtClean="0"/>
              <a:t> in the current iteration back from LC with:</a:t>
            </a:r>
          </a:p>
          <a:p>
            <a:endParaRPr lang="en-US" baseline="0" dirty="0" smtClean="0"/>
          </a:p>
          <a:p>
            <a:r>
              <a:rPr lang="en-US" sz="1200" b="1" i="1" kern="1200" dirty="0" smtClean="0">
                <a:solidFill>
                  <a:schemeClr val="tx1"/>
                </a:solidFill>
                <a:effectLst/>
                <a:latin typeface="+mn-lt"/>
                <a:ea typeface="+mn-ea"/>
                <a:cs typeface="+mn-cs"/>
              </a:rPr>
              <a:t>Guideline 2b. Other Vocabularies</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Until MARC Authority Format coding is approved to accommodate non-RDA relationship designators (e.g., MARC relator terms, RBMS relationship designators, etc.), in NACO authority records, use only approved relationship designators appearing in the RDA Toolkit. </a:t>
            </a:r>
          </a:p>
          <a:p>
            <a:endParaRPr lang="en-US" baseline="0" dirty="0" smtClean="0"/>
          </a:p>
          <a:p>
            <a:r>
              <a:rPr lang="en-US" baseline="0" dirty="0" smtClean="0"/>
              <a:t>If this becomes the policy, no relationship designators outside RDA will be permitted.</a:t>
            </a:r>
          </a:p>
        </p:txBody>
      </p:sp>
      <p:sp>
        <p:nvSpPr>
          <p:cNvPr id="4" name="Slide Number Placeholder 3"/>
          <p:cNvSpPr>
            <a:spLocks noGrp="1"/>
          </p:cNvSpPr>
          <p:nvPr>
            <p:ph type="sldNum" sz="quarter" idx="10"/>
          </p:nvPr>
        </p:nvSpPr>
        <p:spPr/>
        <p:txBody>
          <a:bodyPr/>
          <a:lstStyle/>
          <a:p>
            <a:fld id="{F538D689-6581-4A0B-99DF-8896C3BF68CC}" type="slidenum">
              <a:rPr lang="en-US" smtClean="0"/>
              <a:t>62</a:t>
            </a:fld>
            <a:endParaRPr lang="en-US"/>
          </a:p>
        </p:txBody>
      </p:sp>
    </p:spTree>
    <p:extLst>
      <p:ext uri="{BB962C8B-B14F-4D97-AF65-F5344CB8AC3E}">
        <p14:creationId xmlns:p14="http://schemas.microsoft.com/office/powerpoint/2010/main" val="20852885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In the absence of guidelines, “Setting” and “Depicted” have already been used in the NAF, without identifying the source of the designator,</a:t>
            </a:r>
            <a:r>
              <a:rPr lang="en-US" baseline="0" dirty="0" smtClean="0"/>
              <a:t> as Adam has already noted [??]</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63</a:t>
            </a:fld>
            <a:endParaRPr lang="en-US"/>
          </a:p>
        </p:txBody>
      </p:sp>
    </p:spTree>
    <p:extLst>
      <p:ext uri="{BB962C8B-B14F-4D97-AF65-F5344CB8AC3E}">
        <p14:creationId xmlns:p14="http://schemas.microsoft.com/office/powerpoint/2010/main" val="630096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new ǂ4 technique seems to answer the criticism of the original proposal that</a:t>
            </a:r>
            <a:r>
              <a:rPr lang="en-US" baseline="0" dirty="0" smtClean="0"/>
              <a:t> the source of the designator needed to be more clearly identified than by using the 667 technique.</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64</a:t>
            </a:fld>
            <a:endParaRPr lang="en-US"/>
          </a:p>
        </p:txBody>
      </p:sp>
    </p:spTree>
    <p:extLst>
      <p:ext uri="{BB962C8B-B14F-4D97-AF65-F5344CB8AC3E}">
        <p14:creationId xmlns:p14="http://schemas.microsoft.com/office/powerpoint/2010/main" val="22123962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examples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65</a:t>
            </a:fld>
            <a:endParaRPr lang="en-US"/>
          </a:p>
        </p:txBody>
      </p:sp>
    </p:spTree>
    <p:extLst>
      <p:ext uri="{BB962C8B-B14F-4D97-AF65-F5344CB8AC3E}">
        <p14:creationId xmlns:p14="http://schemas.microsoft.com/office/powerpoint/2010/main" val="152136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a:t>
            </a:fld>
            <a:endParaRPr lang="en-US"/>
          </a:p>
        </p:txBody>
      </p:sp>
    </p:spTree>
    <p:extLst>
      <p:ext uri="{BB962C8B-B14F-4D97-AF65-F5344CB8AC3E}">
        <p14:creationId xmlns:p14="http://schemas.microsoft.com/office/powerpoint/2010/main" val="41026926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reflects</a:t>
            </a:r>
            <a:r>
              <a:rPr lang="en-US" baseline="0" dirty="0" smtClean="0"/>
              <a:t> the PCC policy in bib records to allow the highest level in the appendixes to be used as a relationship designator for the most general level if no more specific designator is available:</a:t>
            </a:r>
          </a:p>
          <a:p>
            <a:endParaRPr lang="en-US" baseline="0" dirty="0" smtClean="0"/>
          </a:p>
          <a:p>
            <a:r>
              <a:rPr lang="en-US" baseline="0" dirty="0" smtClean="0"/>
              <a:t>Appendix I.2.1: “creator”</a:t>
            </a:r>
          </a:p>
          <a:p>
            <a:r>
              <a:rPr lang="en-US" baseline="0" dirty="0" smtClean="0"/>
              <a:t>Appendix I.3.1: “contributor”</a:t>
            </a:r>
          </a:p>
          <a:p>
            <a:r>
              <a:rPr lang="en-US" baseline="0" dirty="0" smtClean="0"/>
              <a:t>Appendix I.4: “manufacturer”, “publisher”, “distributor” These would probably not be applicable to authority records because we don’t create authority records at the manifestation level.</a:t>
            </a:r>
          </a:p>
          <a:p>
            <a:r>
              <a:rPr lang="en-US" baseline="0" dirty="0" smtClean="0"/>
              <a:t>Appendix I.5: “owner” Technically this might not be applicable to authority records because we don’t create authority records at the item level, but “former owner” and “current owner” has, perhaps appropriately, been used to record relationships to original art works and original manuscripts. Some examples:</a:t>
            </a:r>
          </a:p>
          <a:p>
            <a:endParaRPr lang="en-US" baseline="0" dirty="0" smtClean="0"/>
          </a:p>
          <a:p>
            <a:r>
              <a:rPr lang="en-US" sz="1200" kern="1200" dirty="0" smtClean="0">
                <a:solidFill>
                  <a:schemeClr val="tx1"/>
                </a:solidFill>
                <a:effectLst/>
                <a:latin typeface="+mn-lt"/>
                <a:ea typeface="+mn-ea"/>
                <a:cs typeface="+mn-cs"/>
              </a:rPr>
              <a:t>130 0 </a:t>
            </a:r>
            <a:r>
              <a:rPr lang="en-US" sz="1200" kern="1200" dirty="0" err="1" smtClean="0">
                <a:solidFill>
                  <a:schemeClr val="tx1"/>
                </a:solidFill>
                <a:effectLst/>
                <a:latin typeface="+mn-lt"/>
                <a:ea typeface="+mn-ea"/>
                <a:cs typeface="+mn-cs"/>
              </a:rPr>
              <a:t>Grandes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heures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d'Anne</a:t>
            </a:r>
            <a:r>
              <a:rPr lang="en-US" sz="1200" kern="1200" dirty="0" smtClean="0">
                <a:solidFill>
                  <a:schemeClr val="tx1"/>
                </a:solidFill>
                <a:effectLst/>
                <a:latin typeface="+mn-lt"/>
                <a:ea typeface="+mn-ea"/>
                <a:cs typeface="+mn-cs"/>
              </a:rPr>
              <a:t> de Bretagne</a:t>
            </a:r>
          </a:p>
          <a:p>
            <a:r>
              <a:rPr lang="en-US" sz="1200" kern="1200" dirty="0" smtClean="0">
                <a:solidFill>
                  <a:schemeClr val="tx1"/>
                </a:solidFill>
                <a:effectLst/>
                <a:latin typeface="+mn-lt"/>
                <a:ea typeface="+mn-ea"/>
                <a:cs typeface="+mn-cs"/>
              </a:rPr>
              <a:t>500 0 </a:t>
            </a:r>
            <a:r>
              <a:rPr lang="en-US" sz="1200" kern="1200" dirty="0" err="1" smtClean="0">
                <a:solidFill>
                  <a:schemeClr val="tx1"/>
                </a:solidFill>
                <a:effectLst/>
                <a:latin typeface="+mn-lt"/>
                <a:ea typeface="+mn-ea"/>
                <a:cs typeface="+mn-cs"/>
              </a:rPr>
              <a:t>ǂi</a:t>
            </a:r>
            <a:r>
              <a:rPr lang="en-US" sz="1200" kern="1200" dirty="0" smtClean="0">
                <a:solidFill>
                  <a:schemeClr val="tx1"/>
                </a:solidFill>
                <a:effectLst/>
                <a:latin typeface="+mn-lt"/>
                <a:ea typeface="+mn-ea"/>
                <a:cs typeface="+mn-cs"/>
              </a:rPr>
              <a:t> Former owner: </a:t>
            </a:r>
            <a:r>
              <a:rPr lang="en-US" sz="1200" kern="1200" dirty="0" err="1" smtClean="0">
                <a:solidFill>
                  <a:schemeClr val="tx1"/>
                </a:solidFill>
                <a:effectLst/>
                <a:latin typeface="+mn-lt"/>
                <a:ea typeface="+mn-ea"/>
                <a:cs typeface="+mn-cs"/>
              </a:rPr>
              <a:t>ǂa</a:t>
            </a:r>
            <a:r>
              <a:rPr lang="en-US" sz="1200" kern="1200" dirty="0" smtClean="0">
                <a:solidFill>
                  <a:schemeClr val="tx1"/>
                </a:solidFill>
                <a:effectLst/>
                <a:latin typeface="+mn-lt"/>
                <a:ea typeface="+mn-ea"/>
                <a:cs typeface="+mn-cs"/>
              </a:rPr>
              <a:t> Anne, </a:t>
            </a:r>
            <a:r>
              <a:rPr lang="en-US" sz="1200" kern="1200" dirty="0" err="1" smtClean="0">
                <a:solidFill>
                  <a:schemeClr val="tx1"/>
                </a:solidFill>
                <a:effectLst/>
                <a:latin typeface="+mn-lt"/>
                <a:ea typeface="+mn-ea"/>
                <a:cs typeface="+mn-cs"/>
              </a:rPr>
              <a:t>ǂc</a:t>
            </a:r>
            <a:r>
              <a:rPr lang="en-US" sz="1200" kern="1200" dirty="0" smtClean="0">
                <a:solidFill>
                  <a:schemeClr val="tx1"/>
                </a:solidFill>
                <a:effectLst/>
                <a:latin typeface="+mn-lt"/>
                <a:ea typeface="+mn-ea"/>
                <a:cs typeface="+mn-cs"/>
              </a:rPr>
              <a:t> of Brittany, Queen, consort of Louis XII, King of France, </a:t>
            </a:r>
            <a:r>
              <a:rPr lang="en-US" sz="1200" kern="1200" dirty="0" err="1" smtClean="0">
                <a:solidFill>
                  <a:schemeClr val="tx1"/>
                </a:solidFill>
                <a:effectLst/>
                <a:latin typeface="+mn-lt"/>
                <a:ea typeface="+mn-ea"/>
                <a:cs typeface="+mn-cs"/>
              </a:rPr>
              <a:t>ǂd</a:t>
            </a:r>
            <a:r>
              <a:rPr lang="en-US" sz="1200" kern="1200" dirty="0" smtClean="0">
                <a:solidFill>
                  <a:schemeClr val="tx1"/>
                </a:solidFill>
                <a:effectLst/>
                <a:latin typeface="+mn-lt"/>
                <a:ea typeface="+mn-ea"/>
                <a:cs typeface="+mn-cs"/>
              </a:rPr>
              <a:t> 1476-1514 </a:t>
            </a:r>
            <a:r>
              <a:rPr lang="en-US" sz="1200" kern="1200" dirty="0" err="1" smtClean="0">
                <a:solidFill>
                  <a:schemeClr val="tx1"/>
                </a:solidFill>
                <a:effectLst/>
                <a:latin typeface="+mn-lt"/>
                <a:ea typeface="+mn-ea"/>
                <a:cs typeface="+mn-cs"/>
              </a:rPr>
              <a:t>ǂw</a:t>
            </a:r>
            <a:r>
              <a:rPr lang="en-US" sz="1200" kern="1200" dirty="0" smtClean="0">
                <a:solidFill>
                  <a:schemeClr val="tx1"/>
                </a:solidFill>
                <a:effectLst/>
                <a:latin typeface="+mn-lt"/>
                <a:ea typeface="+mn-ea"/>
                <a:cs typeface="+mn-cs"/>
              </a:rPr>
              <a:t> r</a:t>
            </a:r>
          </a:p>
          <a:p>
            <a:r>
              <a:rPr lang="en-US" sz="1200" kern="1200" dirty="0" smtClean="0">
                <a:solidFill>
                  <a:schemeClr val="tx1"/>
                </a:solidFill>
                <a:effectLst/>
                <a:latin typeface="+mn-lt"/>
                <a:ea typeface="+mn-ea"/>
                <a:cs typeface="+mn-cs"/>
              </a:rPr>
              <a:t>510 2 </a:t>
            </a:r>
            <a:r>
              <a:rPr lang="en-US" sz="1200" kern="1200" dirty="0" err="1" smtClean="0">
                <a:solidFill>
                  <a:schemeClr val="tx1"/>
                </a:solidFill>
                <a:effectLst/>
                <a:latin typeface="+mn-lt"/>
                <a:ea typeface="+mn-ea"/>
                <a:cs typeface="+mn-cs"/>
              </a:rPr>
              <a:t>ǂi</a:t>
            </a:r>
            <a:r>
              <a:rPr lang="en-US" sz="1200" kern="1200" dirty="0" smtClean="0">
                <a:solidFill>
                  <a:schemeClr val="tx1"/>
                </a:solidFill>
                <a:effectLst/>
                <a:latin typeface="+mn-lt"/>
                <a:ea typeface="+mn-ea"/>
                <a:cs typeface="+mn-cs"/>
              </a:rPr>
              <a:t> Current owner: </a:t>
            </a:r>
            <a:r>
              <a:rPr lang="en-US" sz="1200" kern="1200" dirty="0" err="1" smtClean="0">
                <a:solidFill>
                  <a:schemeClr val="tx1"/>
                </a:solidFill>
                <a:effectLst/>
                <a:latin typeface="+mn-lt"/>
                <a:ea typeface="+mn-ea"/>
                <a:cs typeface="+mn-cs"/>
              </a:rPr>
              <a:t>ǂa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Bibliothèque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nationale</a:t>
            </a:r>
            <a:r>
              <a:rPr lang="en-US" sz="1200" kern="1200" dirty="0" smtClean="0">
                <a:solidFill>
                  <a:schemeClr val="tx1"/>
                </a:solidFill>
                <a:effectLst/>
                <a:latin typeface="+mn-lt"/>
                <a:ea typeface="+mn-ea"/>
                <a:cs typeface="+mn-cs"/>
              </a:rPr>
              <a:t> de France </a:t>
            </a:r>
            <a:r>
              <a:rPr lang="en-US" sz="1200" kern="1200" dirty="0" err="1" smtClean="0">
                <a:solidFill>
                  <a:schemeClr val="tx1"/>
                </a:solidFill>
                <a:effectLst/>
                <a:latin typeface="+mn-lt"/>
                <a:ea typeface="+mn-ea"/>
                <a:cs typeface="+mn-cs"/>
              </a:rPr>
              <a:t>ǂw</a:t>
            </a:r>
            <a:r>
              <a:rPr lang="en-US" sz="1200" kern="1200" dirty="0" smtClean="0">
                <a:solidFill>
                  <a:schemeClr val="tx1"/>
                </a:solidFill>
                <a:effectLst/>
                <a:latin typeface="+mn-lt"/>
                <a:ea typeface="+mn-ea"/>
                <a:cs typeface="+mn-cs"/>
              </a:rPr>
              <a:t> r</a:t>
            </a:r>
          </a:p>
          <a:p>
            <a:r>
              <a:rPr lang="en-US" sz="1200" kern="1200" dirty="0" smtClean="0">
                <a:solidFill>
                  <a:schemeClr val="tx1"/>
                </a:solidFill>
                <a:effectLst/>
                <a:latin typeface="+mn-lt"/>
                <a:ea typeface="+mn-ea"/>
                <a:cs typeface="+mn-cs"/>
              </a:rPr>
              <a:t>510 2 </a:t>
            </a:r>
            <a:r>
              <a:rPr lang="en-US" sz="1200" kern="1200" dirty="0" err="1" smtClean="0">
                <a:solidFill>
                  <a:schemeClr val="tx1"/>
                </a:solidFill>
                <a:effectLst/>
                <a:latin typeface="+mn-lt"/>
                <a:ea typeface="+mn-ea"/>
                <a:cs typeface="+mn-cs"/>
              </a:rPr>
              <a:t>ǂi</a:t>
            </a:r>
            <a:r>
              <a:rPr lang="en-US" sz="1200" kern="1200" dirty="0" smtClean="0">
                <a:solidFill>
                  <a:schemeClr val="tx1"/>
                </a:solidFill>
                <a:effectLst/>
                <a:latin typeface="+mn-lt"/>
                <a:ea typeface="+mn-ea"/>
                <a:cs typeface="+mn-cs"/>
              </a:rPr>
              <a:t> Former owner: </a:t>
            </a:r>
            <a:r>
              <a:rPr lang="en-US" sz="1200" kern="1200" dirty="0" err="1" smtClean="0">
                <a:solidFill>
                  <a:schemeClr val="tx1"/>
                </a:solidFill>
                <a:effectLst/>
                <a:latin typeface="+mn-lt"/>
                <a:ea typeface="+mn-ea"/>
                <a:cs typeface="+mn-cs"/>
              </a:rPr>
              <a:t>ǂa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Bibliothèque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nationale</a:t>
            </a:r>
            <a:r>
              <a:rPr lang="en-US" sz="1200" kern="1200" dirty="0" smtClean="0">
                <a:solidFill>
                  <a:schemeClr val="tx1"/>
                </a:solidFill>
                <a:effectLst/>
                <a:latin typeface="+mn-lt"/>
                <a:ea typeface="+mn-ea"/>
                <a:cs typeface="+mn-cs"/>
              </a:rPr>
              <a:t> (France) </a:t>
            </a:r>
            <a:r>
              <a:rPr lang="en-US" sz="1200" kern="1200" dirty="0" err="1" smtClean="0">
                <a:solidFill>
                  <a:schemeClr val="tx1"/>
                </a:solidFill>
                <a:effectLst/>
                <a:latin typeface="+mn-lt"/>
                <a:ea typeface="+mn-ea"/>
                <a:cs typeface="+mn-cs"/>
              </a:rPr>
              <a:t>ǂw</a:t>
            </a:r>
            <a:r>
              <a:rPr lang="en-US" sz="1200" kern="1200" dirty="0" smtClean="0">
                <a:solidFill>
                  <a:schemeClr val="tx1"/>
                </a:solidFill>
                <a:effectLst/>
                <a:latin typeface="+mn-lt"/>
                <a:ea typeface="+mn-ea"/>
                <a:cs typeface="+mn-cs"/>
              </a:rPr>
              <a:t> 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100 1 </a:t>
            </a:r>
            <a:r>
              <a:rPr lang="en-US" sz="1200" kern="1200" dirty="0" err="1" smtClean="0">
                <a:solidFill>
                  <a:schemeClr val="tx1"/>
                </a:solidFill>
                <a:effectLst/>
                <a:latin typeface="+mn-lt"/>
                <a:ea typeface="+mn-ea"/>
                <a:cs typeface="+mn-cs"/>
              </a:rPr>
              <a:t>Manet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Édouard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ǂd</a:t>
            </a:r>
            <a:r>
              <a:rPr lang="en-US" sz="1200" kern="1200" dirty="0" smtClean="0">
                <a:solidFill>
                  <a:schemeClr val="tx1"/>
                </a:solidFill>
                <a:effectLst/>
                <a:latin typeface="+mn-lt"/>
                <a:ea typeface="+mn-ea"/>
                <a:cs typeface="+mn-cs"/>
              </a:rPr>
              <a:t> 1832-1883. </a:t>
            </a:r>
            <a:r>
              <a:rPr lang="en-US" sz="1200" kern="1200" dirty="0" err="1" smtClean="0">
                <a:solidFill>
                  <a:schemeClr val="tx1"/>
                </a:solidFill>
                <a:effectLst/>
                <a:latin typeface="+mn-lt"/>
                <a:ea typeface="+mn-ea"/>
                <a:cs typeface="+mn-cs"/>
              </a:rPr>
              <a:t>ǂt</a:t>
            </a:r>
            <a:r>
              <a:rPr lang="en-US" sz="1200" kern="1200" dirty="0" smtClean="0">
                <a:solidFill>
                  <a:schemeClr val="tx1"/>
                </a:solidFill>
                <a:effectLst/>
                <a:latin typeface="+mn-lt"/>
                <a:ea typeface="+mn-ea"/>
                <a:cs typeface="+mn-cs"/>
              </a:rPr>
              <a:t> Bar at the </a:t>
            </a:r>
            <a:r>
              <a:rPr lang="en-US" sz="1200" kern="1200" dirty="0" err="1" smtClean="0">
                <a:solidFill>
                  <a:schemeClr val="tx1"/>
                </a:solidFill>
                <a:effectLst/>
                <a:latin typeface="+mn-lt"/>
                <a:ea typeface="+mn-ea"/>
                <a:cs typeface="+mn-cs"/>
              </a:rPr>
              <a:t>Folies-Bergère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510 2 </a:t>
            </a:r>
            <a:r>
              <a:rPr lang="en-US" sz="1200" kern="1200" dirty="0" err="1" smtClean="0">
                <a:solidFill>
                  <a:schemeClr val="tx1"/>
                </a:solidFill>
                <a:effectLst/>
                <a:latin typeface="+mn-lt"/>
                <a:ea typeface="+mn-ea"/>
                <a:cs typeface="+mn-cs"/>
              </a:rPr>
              <a:t>ǂi</a:t>
            </a:r>
            <a:r>
              <a:rPr lang="en-US" sz="1200" kern="1200" dirty="0" smtClean="0">
                <a:solidFill>
                  <a:schemeClr val="tx1"/>
                </a:solidFill>
                <a:effectLst/>
                <a:latin typeface="+mn-lt"/>
                <a:ea typeface="+mn-ea"/>
                <a:cs typeface="+mn-cs"/>
              </a:rPr>
              <a:t> Current owner: </a:t>
            </a:r>
            <a:r>
              <a:rPr lang="en-US" sz="1200" kern="1200" dirty="0" err="1" smtClean="0">
                <a:solidFill>
                  <a:schemeClr val="tx1"/>
                </a:solidFill>
                <a:effectLst/>
                <a:latin typeface="+mn-lt"/>
                <a:ea typeface="+mn-ea"/>
                <a:cs typeface="+mn-cs"/>
              </a:rPr>
              <a:t>ǂa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Courtauld</a:t>
            </a:r>
            <a:r>
              <a:rPr lang="en-US" sz="1200" kern="1200" dirty="0" smtClean="0">
                <a:solidFill>
                  <a:schemeClr val="tx1"/>
                </a:solidFill>
                <a:effectLst/>
                <a:latin typeface="+mn-lt"/>
                <a:ea typeface="+mn-ea"/>
                <a:cs typeface="+mn-cs"/>
              </a:rPr>
              <a:t> Institute Galleries </a:t>
            </a:r>
            <a:r>
              <a:rPr lang="en-US" sz="1200" kern="1200" dirty="0" err="1" smtClean="0">
                <a:solidFill>
                  <a:schemeClr val="tx1"/>
                </a:solidFill>
                <a:effectLst/>
                <a:latin typeface="+mn-lt"/>
                <a:ea typeface="+mn-ea"/>
                <a:cs typeface="+mn-cs"/>
              </a:rPr>
              <a:t>ǂw</a:t>
            </a:r>
            <a:r>
              <a:rPr lang="en-US" sz="1200" kern="1200" dirty="0" smtClean="0">
                <a:solidFill>
                  <a:schemeClr val="tx1"/>
                </a:solidFill>
                <a:effectLst/>
                <a:latin typeface="+mn-lt"/>
                <a:ea typeface="+mn-ea"/>
                <a:cs typeface="+mn-cs"/>
              </a:rPr>
              <a:t> r</a:t>
            </a:r>
          </a:p>
          <a:p>
            <a:r>
              <a:rPr lang="en-US" sz="1200" kern="1200" dirty="0" smtClean="0">
                <a:solidFill>
                  <a:schemeClr val="tx1"/>
                </a:solidFill>
                <a:effectLst/>
                <a:latin typeface="+mn-lt"/>
                <a:ea typeface="+mn-ea"/>
                <a:cs typeface="+mn-cs"/>
              </a:rPr>
              <a:t>500 1 </a:t>
            </a:r>
            <a:r>
              <a:rPr lang="en-US" sz="1200" kern="1200" dirty="0" err="1" smtClean="0">
                <a:solidFill>
                  <a:schemeClr val="tx1"/>
                </a:solidFill>
                <a:effectLst/>
                <a:latin typeface="+mn-lt"/>
                <a:ea typeface="+mn-ea"/>
                <a:cs typeface="+mn-cs"/>
              </a:rPr>
              <a:t>ǂi</a:t>
            </a:r>
            <a:r>
              <a:rPr lang="en-US" sz="1200" kern="1200" dirty="0" smtClean="0">
                <a:solidFill>
                  <a:schemeClr val="tx1"/>
                </a:solidFill>
                <a:effectLst/>
                <a:latin typeface="+mn-lt"/>
                <a:ea typeface="+mn-ea"/>
                <a:cs typeface="+mn-cs"/>
              </a:rPr>
              <a:t> Former owner: </a:t>
            </a:r>
            <a:r>
              <a:rPr lang="en-US" sz="1200" kern="1200" dirty="0" err="1" smtClean="0">
                <a:solidFill>
                  <a:schemeClr val="tx1"/>
                </a:solidFill>
                <a:effectLst/>
                <a:latin typeface="+mn-lt"/>
                <a:ea typeface="+mn-ea"/>
                <a:cs typeface="+mn-cs"/>
              </a:rPr>
              <a:t>ǂa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Chabrier</a:t>
            </a:r>
            <a:r>
              <a:rPr lang="en-US" sz="1200" kern="1200" dirty="0" smtClean="0">
                <a:solidFill>
                  <a:schemeClr val="tx1"/>
                </a:solidFill>
                <a:effectLst/>
                <a:latin typeface="+mn-lt"/>
                <a:ea typeface="+mn-ea"/>
                <a:cs typeface="+mn-cs"/>
              </a:rPr>
              <a:t>, Emmanuel, </a:t>
            </a:r>
            <a:r>
              <a:rPr lang="en-US" sz="1200" kern="1200" dirty="0" err="1" smtClean="0">
                <a:solidFill>
                  <a:schemeClr val="tx1"/>
                </a:solidFill>
                <a:effectLst/>
                <a:latin typeface="+mn-lt"/>
                <a:ea typeface="+mn-ea"/>
                <a:cs typeface="+mn-cs"/>
              </a:rPr>
              <a:t>ǂd</a:t>
            </a:r>
            <a:r>
              <a:rPr lang="en-US" sz="1200" kern="1200" dirty="0" smtClean="0">
                <a:solidFill>
                  <a:schemeClr val="tx1"/>
                </a:solidFill>
                <a:effectLst/>
                <a:latin typeface="+mn-lt"/>
                <a:ea typeface="+mn-ea"/>
                <a:cs typeface="+mn-cs"/>
              </a:rPr>
              <a:t> 1841-1894 </a:t>
            </a:r>
            <a:r>
              <a:rPr lang="en-US" sz="1200" kern="1200" dirty="0" err="1" smtClean="0">
                <a:solidFill>
                  <a:schemeClr val="tx1"/>
                </a:solidFill>
                <a:effectLst/>
                <a:latin typeface="+mn-lt"/>
                <a:ea typeface="+mn-ea"/>
                <a:cs typeface="+mn-cs"/>
              </a:rPr>
              <a:t>ǂw</a:t>
            </a:r>
            <a:r>
              <a:rPr lang="en-US" sz="1200" kern="1200" dirty="0" smtClean="0">
                <a:solidFill>
                  <a:schemeClr val="tx1"/>
                </a:solidFill>
                <a:effectLst/>
                <a:latin typeface="+mn-lt"/>
                <a:ea typeface="+mn-ea"/>
                <a:cs typeface="+mn-cs"/>
              </a:rPr>
              <a:t> r</a:t>
            </a:r>
          </a:p>
          <a:p>
            <a:endParaRPr lang="en-US" baseline="0" dirty="0" smtClean="0"/>
          </a:p>
          <a:p>
            <a:r>
              <a:rPr lang="en-US" baseline="0" dirty="0" smtClean="0"/>
              <a:t>The PCC Guidelines proposal is to follow this same principle for Appendix M:</a:t>
            </a:r>
          </a:p>
          <a:p>
            <a:r>
              <a:rPr lang="en-US" baseline="0" dirty="0" smtClean="0"/>
              <a:t>Appendix M.2: “subject”</a:t>
            </a:r>
            <a:endParaRPr lang="en-US" dirty="0" smtClean="0"/>
          </a:p>
          <a:p>
            <a:endParaRPr lang="en-US" dirty="0" smtClean="0"/>
          </a:p>
          <a:p>
            <a:r>
              <a:rPr lang="en-US" dirty="0" smtClean="0"/>
              <a:t>This has been replaced</a:t>
            </a:r>
            <a:r>
              <a:rPr lang="en-US" baseline="0" dirty="0" smtClean="0"/>
              <a:t> in the current iteration back from LC with:</a:t>
            </a:r>
          </a:p>
          <a:p>
            <a:endParaRPr lang="en-US" baseline="0" dirty="0" smtClean="0"/>
          </a:p>
          <a:p>
            <a:r>
              <a:rPr lang="en-US" sz="1200" b="0" kern="1200" dirty="0" smtClean="0">
                <a:solidFill>
                  <a:schemeClr val="tx1"/>
                </a:solidFill>
                <a:effectLst/>
                <a:latin typeface="+mn-lt"/>
                <a:ea typeface="+mn-ea"/>
                <a:cs typeface="+mn-cs"/>
              </a:rPr>
              <a:t>Guideline 15: Subject Relationships</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Subject relationships between works or between a work and expression may be recorded in NARs using relationship designators from Appendix M.2.2-M.2.2.3.</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Subject relationships may not be recorded between works and agents. Do not apply RDA Appendix M.2.4-M.2.8.</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38D689-6581-4A0B-99DF-8896C3BF68CC}" type="slidenum">
              <a:rPr lang="en-US" smtClean="0"/>
              <a:t>66</a:t>
            </a:fld>
            <a:endParaRPr lang="en-US"/>
          </a:p>
        </p:txBody>
      </p:sp>
    </p:spTree>
    <p:extLst>
      <p:ext uri="{BB962C8B-B14F-4D97-AF65-F5344CB8AC3E}">
        <p14:creationId xmlns:p14="http://schemas.microsoft.com/office/powerpoint/2010/main" val="13206948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 need for a 667 or $4</a:t>
            </a:r>
            <a:r>
              <a:rPr lang="en-US" sz="1200" kern="1200" baseline="0" dirty="0" smtClean="0">
                <a:solidFill>
                  <a:schemeClr val="tx1"/>
                </a:solidFill>
                <a:effectLst/>
                <a:latin typeface="+mn-lt"/>
                <a:ea typeface="+mn-ea"/>
                <a:cs typeface="+mn-cs"/>
              </a:rPr>
              <a:t> showing the source since “Subject” would be considered permitted by Appendix M.</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This would primarily be used to show subject relationships to geographic entities established in the NAF, because they do not yet have relationship designators assigned to them </a:t>
            </a:r>
          </a:p>
        </p:txBody>
      </p:sp>
      <p:sp>
        <p:nvSpPr>
          <p:cNvPr id="4" name="Slide Number Placeholder 3"/>
          <p:cNvSpPr>
            <a:spLocks noGrp="1"/>
          </p:cNvSpPr>
          <p:nvPr>
            <p:ph type="sldNum" sz="quarter" idx="10"/>
          </p:nvPr>
        </p:nvSpPr>
        <p:spPr/>
        <p:txBody>
          <a:bodyPr/>
          <a:lstStyle/>
          <a:p>
            <a:fld id="{F538D689-6581-4A0B-99DF-8896C3BF68CC}" type="slidenum">
              <a:rPr lang="en-US" smtClean="0"/>
              <a:t>67</a:t>
            </a:fld>
            <a:endParaRPr lang="en-US"/>
          </a:p>
        </p:txBody>
      </p:sp>
    </p:spTree>
    <p:extLst>
      <p:ext uri="{BB962C8B-B14F-4D97-AF65-F5344CB8AC3E}">
        <p14:creationId xmlns:p14="http://schemas.microsoft.com/office/powerpoint/2010/main" val="6241124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Appendix M was created it included relationships between</a:t>
            </a:r>
            <a:r>
              <a:rPr lang="en-US" sz="1200" kern="1200" baseline="0" dirty="0" smtClean="0">
                <a:solidFill>
                  <a:schemeClr val="tx1"/>
                </a:solidFill>
                <a:effectLst/>
                <a:latin typeface="+mn-lt"/>
                <a:ea typeface="+mn-ea"/>
                <a:cs typeface="+mn-cs"/>
              </a:rPr>
              <a:t> a work and another work, an expression, a manifestation, and item, a person, a family, and a corporate body, but not a place. This may be rectified with the addition of the new entity from LRM “Place” (and we may see some other relationships to other new LRM entities as well).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38D689-6581-4A0B-99DF-8896C3BF68CC}" type="slidenum">
              <a:rPr lang="en-US" smtClean="0"/>
              <a:t>68</a:t>
            </a:fld>
            <a:endParaRPr lang="en-US"/>
          </a:p>
        </p:txBody>
      </p:sp>
    </p:spTree>
    <p:extLst>
      <p:ext uri="{BB962C8B-B14F-4D97-AF65-F5344CB8AC3E}">
        <p14:creationId xmlns:p14="http://schemas.microsoft.com/office/powerpoint/2010/main" val="31356557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examples assume a $2 technique</a:t>
            </a:r>
            <a:r>
              <a:rPr lang="en-US" baseline="0" dirty="0" smtClean="0"/>
              <a:t> for identifying the thesaurus in which the term resides.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71</a:t>
            </a:fld>
            <a:endParaRPr lang="en-US"/>
          </a:p>
        </p:txBody>
      </p:sp>
    </p:spTree>
    <p:extLst>
      <p:ext uri="{BB962C8B-B14F-4D97-AF65-F5344CB8AC3E}">
        <p14:creationId xmlns:p14="http://schemas.microsoft.com/office/powerpoint/2010/main" val="29875622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 the exact string is not in LCSH, although it is permitted by the rules</a:t>
            </a:r>
            <a:r>
              <a:rPr lang="en-US" baseline="0" dirty="0" smtClean="0"/>
              <a:t> of LCSH.</a:t>
            </a:r>
          </a:p>
          <a:p>
            <a:pPr marL="0" indent="0">
              <a:buFont typeface="Arial" panose="020B0604020202020204" pitchFamily="34" charset="0"/>
              <a:buNone/>
            </a:pPr>
            <a:r>
              <a:rPr lang="en-US" baseline="0" dirty="0" smtClean="0"/>
              <a:t>“Setting” is from the MARC relator terms list.</a:t>
            </a:r>
          </a:p>
        </p:txBody>
      </p:sp>
      <p:sp>
        <p:nvSpPr>
          <p:cNvPr id="4" name="Slide Number Placeholder 3"/>
          <p:cNvSpPr>
            <a:spLocks noGrp="1"/>
          </p:cNvSpPr>
          <p:nvPr>
            <p:ph type="sldNum" sz="quarter" idx="10"/>
          </p:nvPr>
        </p:nvSpPr>
        <p:spPr/>
        <p:txBody>
          <a:bodyPr/>
          <a:lstStyle/>
          <a:p>
            <a:fld id="{F538D689-6581-4A0B-99DF-8896C3BF68CC}" type="slidenum">
              <a:rPr lang="en-US" smtClean="0"/>
              <a:t>73</a:t>
            </a:fld>
            <a:endParaRPr lang="en-US"/>
          </a:p>
        </p:txBody>
      </p:sp>
    </p:spTree>
    <p:extLst>
      <p:ext uri="{BB962C8B-B14F-4D97-AF65-F5344CB8AC3E}">
        <p14:creationId xmlns:p14="http://schemas.microsoft.com/office/powerpoint/2010/main" val="8753584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“Depicted” is from the MARC Relator terms</a:t>
            </a:r>
            <a:r>
              <a:rPr lang="en-US" baseline="0" dirty="0" smtClean="0"/>
              <a:t> list.</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74</a:t>
            </a:fld>
            <a:endParaRPr lang="en-US"/>
          </a:p>
        </p:txBody>
      </p:sp>
    </p:spTree>
    <p:extLst>
      <p:ext uri="{BB962C8B-B14F-4D97-AF65-F5344CB8AC3E}">
        <p14:creationId xmlns:p14="http://schemas.microsoft.com/office/powerpoint/2010/main" val="29920092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75</a:t>
            </a:fld>
            <a:endParaRPr lang="en-US"/>
          </a:p>
        </p:txBody>
      </p:sp>
    </p:spTree>
    <p:extLst>
      <p:ext uri="{BB962C8B-B14F-4D97-AF65-F5344CB8AC3E}">
        <p14:creationId xmlns:p14="http://schemas.microsoft.com/office/powerpoint/2010/main" val="33563907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76</a:t>
            </a:fld>
            <a:endParaRPr lang="en-US"/>
          </a:p>
        </p:txBody>
      </p:sp>
    </p:spTree>
    <p:extLst>
      <p:ext uri="{BB962C8B-B14F-4D97-AF65-F5344CB8AC3E}">
        <p14:creationId xmlns:p14="http://schemas.microsoft.com/office/powerpoint/2010/main" val="36464781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proposed relationship designators “subject” and “genre/form” do not currently have a URI, so it isn’t (yet) possible to link to them using subfield $4.</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77</a:t>
            </a:fld>
            <a:endParaRPr lang="en-US"/>
          </a:p>
        </p:txBody>
      </p:sp>
    </p:spTree>
    <p:extLst>
      <p:ext uri="{BB962C8B-B14F-4D97-AF65-F5344CB8AC3E}">
        <p14:creationId xmlns:p14="http://schemas.microsoft.com/office/powerpoint/2010/main" val="31252099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example of a change was the change of the fictitious character</a:t>
            </a:r>
            <a:r>
              <a:rPr lang="en-US" baseline="0" dirty="0" smtClean="0"/>
              <a:t> headings from LCSH to NAF.</a:t>
            </a:r>
          </a:p>
          <a:p>
            <a:endParaRPr lang="en-US" baseline="0" dirty="0" smtClean="0"/>
          </a:p>
          <a:p>
            <a:r>
              <a:rPr lang="en-US" baseline="0" dirty="0" smtClean="0"/>
              <a:t>By the way, it may surprise you to know that the database is </a:t>
            </a:r>
            <a:r>
              <a:rPr lang="en-US" i="1" baseline="0" dirty="0" smtClean="0"/>
              <a:t>not</a:t>
            </a:r>
            <a:r>
              <a:rPr lang="en-US" i="0" baseline="0" dirty="0" smtClean="0"/>
              <a:t> in sync </a:t>
            </a:r>
            <a:r>
              <a:rPr lang="en-US" i="0" baseline="0" dirty="0" smtClean="0">
                <a:sym typeface="Wingdings" panose="05000000000000000000" pitchFamily="2" charset="2"/>
              </a:rPr>
              <a:t></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80</a:t>
            </a:fld>
            <a:endParaRPr lang="en-US"/>
          </a:p>
        </p:txBody>
      </p:sp>
    </p:spTree>
    <p:extLst>
      <p:ext uri="{BB962C8B-B14F-4D97-AF65-F5344CB8AC3E}">
        <p14:creationId xmlns:p14="http://schemas.microsoft.com/office/powerpoint/2010/main" val="1946869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a:t>
            </a:fld>
            <a:endParaRPr lang="en-US"/>
          </a:p>
        </p:txBody>
      </p:sp>
    </p:spTree>
    <p:extLst>
      <p:ext uri="{BB962C8B-B14F-4D97-AF65-F5344CB8AC3E}">
        <p14:creationId xmlns:p14="http://schemas.microsoft.com/office/powerpoint/2010/main" val="25722599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Everything in red is related to the work. This</a:t>
            </a:r>
            <a:r>
              <a:rPr lang="en-US" baseline="0" dirty="0" smtClean="0"/>
              <a:t> is a simplified record. There are actually more awards to list, and more possible subjects, as well as other elements.</a:t>
            </a:r>
            <a:endParaRPr lang="en-US" dirty="0" smtClean="0"/>
          </a:p>
          <a:p>
            <a:endParaRPr lang="en-US" dirty="0" smtClean="0"/>
          </a:p>
          <a:p>
            <a:r>
              <a:rPr lang="en-US" dirty="0" smtClean="0"/>
              <a:t>What if we put all the subjects into the authority record, </a:t>
            </a:r>
            <a:r>
              <a:rPr lang="en-US" i="1" dirty="0" smtClean="0"/>
              <a:t>once</a:t>
            </a:r>
            <a:r>
              <a:rPr lang="en-US" i="0" dirty="0" smtClean="0"/>
              <a:t>, </a:t>
            </a:r>
            <a:r>
              <a:rPr lang="en-US" i="1" dirty="0" smtClean="0"/>
              <a:t>instead of </a:t>
            </a:r>
            <a:r>
              <a:rPr lang="en-US" i="0" dirty="0" smtClean="0"/>
              <a:t>in every bibliographic record representing all 250 manifestations?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81</a:t>
            </a:fld>
            <a:endParaRPr lang="en-US"/>
          </a:p>
        </p:txBody>
      </p:sp>
    </p:spTree>
    <p:extLst>
      <p:ext uri="{BB962C8B-B14F-4D97-AF65-F5344CB8AC3E}">
        <p14:creationId xmlns:p14="http://schemas.microsoft.com/office/powerpoint/2010/main" val="32056916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84</a:t>
            </a:fld>
            <a:endParaRPr lang="en-US"/>
          </a:p>
        </p:txBody>
      </p:sp>
    </p:spTree>
    <p:extLst>
      <p:ext uri="{BB962C8B-B14F-4D97-AF65-F5344CB8AC3E}">
        <p14:creationId xmlns:p14="http://schemas.microsoft.com/office/powerpoint/2010/main" val="8087617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85</a:t>
            </a:fld>
            <a:endParaRPr lang="en-US"/>
          </a:p>
        </p:txBody>
      </p:sp>
    </p:spTree>
    <p:extLst>
      <p:ext uri="{BB962C8B-B14F-4D97-AF65-F5344CB8AC3E}">
        <p14:creationId xmlns:p14="http://schemas.microsoft.com/office/powerpoint/2010/main" val="11685736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86</a:t>
            </a:fld>
            <a:endParaRPr lang="en-US"/>
          </a:p>
        </p:txBody>
      </p:sp>
    </p:spTree>
    <p:extLst>
      <p:ext uri="{BB962C8B-B14F-4D97-AF65-F5344CB8AC3E}">
        <p14:creationId xmlns:p14="http://schemas.microsoft.com/office/powerpoint/2010/main" val="21719413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89</a:t>
            </a:fld>
            <a:endParaRPr lang="en-US"/>
          </a:p>
        </p:txBody>
      </p:sp>
    </p:spTree>
    <p:extLst>
      <p:ext uri="{BB962C8B-B14F-4D97-AF65-F5344CB8AC3E}">
        <p14:creationId xmlns:p14="http://schemas.microsoft.com/office/powerpoint/2010/main" val="35402012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We’d probably need to link this simplified record to the NAR for the work in some way.</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90</a:t>
            </a:fld>
            <a:endParaRPr lang="en-US"/>
          </a:p>
        </p:txBody>
      </p:sp>
    </p:spTree>
    <p:extLst>
      <p:ext uri="{BB962C8B-B14F-4D97-AF65-F5344CB8AC3E}">
        <p14:creationId xmlns:p14="http://schemas.microsoft.com/office/powerpoint/2010/main" val="36653999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MARC proposal,</a:t>
            </a:r>
            <a:r>
              <a:rPr lang="en-US" baseline="0" dirty="0" smtClean="0"/>
              <a:t> approved (or not) at this conference, is to link directly to the related entity (the work in this case) using a new 758 field. One method of linking, recording the URI for the related resource, is shown here.</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91</a:t>
            </a:fld>
            <a:endParaRPr lang="en-US"/>
          </a:p>
        </p:txBody>
      </p:sp>
    </p:spTree>
    <p:extLst>
      <p:ext uri="{BB962C8B-B14F-4D97-AF65-F5344CB8AC3E}">
        <p14:creationId xmlns:p14="http://schemas.microsoft.com/office/powerpoint/2010/main" val="36637807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100 + 240 links this bibliographic record to the NAR for this expression and</a:t>
            </a:r>
            <a:r>
              <a:rPr lang="en-US" baseline="0" dirty="0" smtClean="0"/>
              <a:t> indirectly to the NAR for the work (or the expression record is linked directly to the </a:t>
            </a:r>
          </a:p>
          <a:p>
            <a:r>
              <a:rPr lang="en-US" baseline="0" dirty="0" smtClean="0"/>
              <a:t>Nar for work via 100 </a:t>
            </a:r>
            <a:r>
              <a:rPr lang="en-US" baseline="0" dirty="0" err="1" smtClean="0"/>
              <a:t>ǂa</a:t>
            </a:r>
            <a:r>
              <a:rPr lang="en-US" baseline="0" dirty="0" smtClean="0"/>
              <a:t> and </a:t>
            </a:r>
            <a:r>
              <a:rPr lang="en-US" baseline="0" dirty="0" err="1" smtClean="0"/>
              <a:t>ǂt</a:t>
            </a:r>
            <a:r>
              <a:rPr lang="en-US" baseline="0" dirty="0" smtClean="0"/>
              <a:t>)</a:t>
            </a:r>
            <a:r>
              <a:rPr lang="en-US" dirty="0" smtClean="0"/>
              <a:t>. ALTERNATIVELY, the new 758</a:t>
            </a:r>
            <a:r>
              <a:rPr lang="en-US" baseline="0" dirty="0" smtClean="0"/>
              <a:t> fields link the bibliographic record to the authority records for the work and expression. </a:t>
            </a:r>
            <a:r>
              <a:rPr lang="en-US" dirty="0" smtClean="0"/>
              <a:t>The relationship to the translator is recorded in the NAR for the expression, so it is omitted from the bib record.</a:t>
            </a:r>
            <a:r>
              <a:rPr lang="en-US" baseline="0" dirty="0" smtClean="0"/>
              <a:t> The content type element could also be omitted since it is recorded in the expression AR.</a:t>
            </a:r>
          </a:p>
          <a:p>
            <a:endParaRPr lang="en-US" baseline="0" dirty="0" smtClean="0"/>
          </a:p>
          <a:p>
            <a:r>
              <a:rPr lang="en-US" baseline="0" dirty="0" smtClean="0"/>
              <a:t>YET ANOTHER ALTERNATIVE</a:t>
            </a:r>
            <a:r>
              <a:rPr lang="en-US" sz="1200" kern="1200" dirty="0" smtClean="0">
                <a:solidFill>
                  <a:schemeClr val="tx1"/>
                </a:solidFill>
                <a:effectLst/>
                <a:latin typeface="+mn-lt"/>
                <a:ea typeface="+mn-ea"/>
                <a:cs typeface="+mn-cs"/>
              </a:rPr>
              <a:t>: in the bib 240, an explicit link to the expression authority could be given in $0, e.g.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240 10 $a Ender's game. $l Czech $0 (DLC)nr2002041914</a:t>
            </a:r>
          </a:p>
          <a:p>
            <a:r>
              <a:rPr lang="en-US" sz="1200" kern="1200" dirty="0" smtClean="0">
                <a:solidFill>
                  <a:schemeClr val="tx1"/>
                </a:solidFill>
                <a:effectLst/>
                <a:latin typeface="+mn-lt"/>
                <a:ea typeface="+mn-ea"/>
                <a:cs typeface="+mn-cs"/>
              </a:rPr>
              <a:t>  or</a:t>
            </a:r>
          </a:p>
          <a:p>
            <a:r>
              <a:rPr lang="en-US" sz="1200" kern="1200" dirty="0" smtClean="0">
                <a:solidFill>
                  <a:schemeClr val="tx1"/>
                </a:solidFill>
                <a:effectLst/>
                <a:latin typeface="+mn-lt"/>
                <a:ea typeface="+mn-ea"/>
                <a:cs typeface="+mn-cs"/>
              </a:rPr>
              <a:t>240 10 $a Ender’s game. $l Czech $0 </a:t>
            </a:r>
            <a:r>
              <a:rPr lang="en-US" sz="1200" u="sng" kern="1200" dirty="0" smtClean="0">
                <a:solidFill>
                  <a:schemeClr val="tx1"/>
                </a:solidFill>
                <a:effectLst/>
                <a:latin typeface="+mn-lt"/>
                <a:ea typeface="+mn-ea"/>
                <a:cs typeface="+mn-cs"/>
                <a:hlinkClick r:id="rId3"/>
              </a:rPr>
              <a:t>http://id.loc.gov/authorities/names/nr2002041914</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92</a:t>
            </a:fld>
            <a:endParaRPr lang="en-US"/>
          </a:p>
        </p:txBody>
      </p:sp>
    </p:spTree>
    <p:extLst>
      <p:ext uri="{BB962C8B-B14F-4D97-AF65-F5344CB8AC3E}">
        <p14:creationId xmlns:p14="http://schemas.microsoft.com/office/powerpoint/2010/main" val="32170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if we recorded relationship links instead of elements?</a:t>
            </a:r>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93</a:t>
            </a:fld>
            <a:endParaRPr lang="en-US"/>
          </a:p>
        </p:txBody>
      </p:sp>
    </p:spTree>
    <p:extLst>
      <p:ext uri="{BB962C8B-B14F-4D97-AF65-F5344CB8AC3E}">
        <p14:creationId xmlns:p14="http://schemas.microsoft.com/office/powerpoint/2010/main" val="41144175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8D689-6581-4A0B-99DF-8896C3BF68CC}" type="slidenum">
              <a:rPr lang="en-US" smtClean="0"/>
              <a:t>94</a:t>
            </a:fld>
            <a:endParaRPr lang="en-US"/>
          </a:p>
        </p:txBody>
      </p:sp>
    </p:spTree>
    <p:extLst>
      <p:ext uri="{BB962C8B-B14F-4D97-AF65-F5344CB8AC3E}">
        <p14:creationId xmlns:p14="http://schemas.microsoft.com/office/powerpoint/2010/main" val="3697895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Note: </a:t>
            </a:r>
            <a:r>
              <a:rPr lang="en-US" sz="1200" kern="1200" dirty="0" smtClean="0">
                <a:solidFill>
                  <a:schemeClr val="tx1"/>
                </a:solidFill>
                <a:effectLst/>
                <a:latin typeface="+mn-lt"/>
                <a:ea typeface="+mn-ea"/>
                <a:cs typeface="+mn-cs"/>
              </a:rPr>
              <a:t>the examples of relationship designators in 23.5.1.3 </a:t>
            </a:r>
            <a:r>
              <a:rPr lang="en-US" sz="1200" kern="1200" baseline="0" dirty="0" smtClean="0">
                <a:solidFill>
                  <a:schemeClr val="tx1"/>
                </a:solidFill>
                <a:effectLst/>
                <a:latin typeface="+mn-lt"/>
                <a:ea typeface="+mn-ea"/>
                <a:cs typeface="+mn-cs"/>
              </a:rPr>
              <a:t>omit </a:t>
            </a:r>
            <a:r>
              <a:rPr lang="en-US" sz="1200" kern="1200" dirty="0" smtClean="0">
                <a:solidFill>
                  <a:schemeClr val="tx1"/>
                </a:solidFill>
                <a:effectLst/>
                <a:latin typeface="+mn-lt"/>
                <a:ea typeface="+mn-ea"/>
                <a:cs typeface="+mn-cs"/>
              </a:rPr>
              <a:t>qualifiers found in Appendix M.  However,</a:t>
            </a:r>
            <a:r>
              <a:rPr lang="en-US" sz="1200" kern="1200" baseline="0" dirty="0" smtClean="0">
                <a:solidFill>
                  <a:schemeClr val="tx1"/>
                </a:solidFill>
                <a:effectLst/>
                <a:latin typeface="+mn-lt"/>
                <a:ea typeface="+mn-ea"/>
                <a:cs typeface="+mn-cs"/>
              </a:rPr>
              <a:t> the </a:t>
            </a:r>
            <a:r>
              <a:rPr lang="en-US" sz="1200" kern="1200" dirty="0" smtClean="0">
                <a:solidFill>
                  <a:schemeClr val="tx1"/>
                </a:solidFill>
                <a:effectLst/>
                <a:latin typeface="+mn-lt"/>
                <a:ea typeface="+mn-ea"/>
                <a:cs typeface="+mn-cs"/>
              </a:rPr>
              <a:t>qualifiers are required when recording them in bibliographic or authority records.</a:t>
            </a:r>
          </a:p>
          <a:p>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11</a:t>
            </a:fld>
            <a:endParaRPr lang="en-US"/>
          </a:p>
        </p:txBody>
      </p:sp>
    </p:spTree>
    <p:extLst>
      <p:ext uri="{BB962C8B-B14F-4D97-AF65-F5344CB8AC3E}">
        <p14:creationId xmlns:p14="http://schemas.microsoft.com/office/powerpoint/2010/main" val="2095538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f you notice something a little funny about the wording of the first of each pairs of designators in this slide, you’re not the only one.  I’ll have more to say about that in a later slide.</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18</a:t>
            </a:fld>
            <a:endParaRPr lang="en-US"/>
          </a:p>
        </p:txBody>
      </p:sp>
    </p:spTree>
    <p:extLst>
      <p:ext uri="{BB962C8B-B14F-4D97-AF65-F5344CB8AC3E}">
        <p14:creationId xmlns:p14="http://schemas.microsoft.com/office/powerpoint/2010/main" val="26171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look at some examples using RDA Appendix M designators and some other subject relator terms.</a:t>
            </a:r>
            <a:endParaRPr lang="en-US" dirty="0"/>
          </a:p>
        </p:txBody>
      </p:sp>
      <p:sp>
        <p:nvSpPr>
          <p:cNvPr id="4" name="Slide Number Placeholder 3"/>
          <p:cNvSpPr>
            <a:spLocks noGrp="1"/>
          </p:cNvSpPr>
          <p:nvPr>
            <p:ph type="sldNum" sz="quarter" idx="10"/>
          </p:nvPr>
        </p:nvSpPr>
        <p:spPr/>
        <p:txBody>
          <a:bodyPr/>
          <a:lstStyle/>
          <a:p>
            <a:fld id="{1F985D7D-A7CE-4ADA-B2DB-01521C54010C}" type="slidenum">
              <a:rPr lang="en-US" smtClean="0"/>
              <a:t>21</a:t>
            </a:fld>
            <a:endParaRPr lang="en-US"/>
          </a:p>
        </p:txBody>
      </p:sp>
    </p:spTree>
    <p:extLst>
      <p:ext uri="{BB962C8B-B14F-4D97-AF65-F5344CB8AC3E}">
        <p14:creationId xmlns:p14="http://schemas.microsoft.com/office/powerpoint/2010/main" val="1801501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F875BA-3BCE-4696-A2DB-65B8FAAA89FD}"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2318905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F875BA-3BCE-4696-A2DB-65B8FAAA89FD}"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1756498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F875BA-3BCE-4696-A2DB-65B8FAAA89FD}"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97282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F875BA-3BCE-4696-A2DB-65B8FAAA89FD}"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3707348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4F875BA-3BCE-4696-A2DB-65B8FAAA89FD}"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2906512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F875BA-3BCE-4696-A2DB-65B8FAAA89FD}"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56101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F875BA-3BCE-4696-A2DB-65B8FAAA89FD}"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46069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F875BA-3BCE-4696-A2DB-65B8FAAA89FD}"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3757248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F875BA-3BCE-4696-A2DB-65B8FAAA89FD}"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3302213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F875BA-3BCE-4696-A2DB-65B8FAAA89FD}"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176885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4F875BA-3BCE-4696-A2DB-65B8FAAA89FD}"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30FAFC-1D04-4285-908D-BF09B5964E82}" type="slidenum">
              <a:rPr lang="en-US" smtClean="0"/>
              <a:t>‹#›</a:t>
            </a:fld>
            <a:endParaRPr lang="en-US"/>
          </a:p>
        </p:txBody>
      </p:sp>
    </p:spTree>
    <p:extLst>
      <p:ext uri="{BB962C8B-B14F-4D97-AF65-F5344CB8AC3E}">
        <p14:creationId xmlns:p14="http://schemas.microsoft.com/office/powerpoint/2010/main" val="2453448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F875BA-3BCE-4696-A2DB-65B8FAAA89FD}" type="datetimeFigureOut">
              <a:rPr lang="en-US" smtClean="0"/>
              <a:t>6/19/2017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30FAFC-1D04-4285-908D-BF09B5964E82}" type="slidenum">
              <a:rPr lang="en-US" smtClean="0"/>
              <a:t>‹#›</a:t>
            </a:fld>
            <a:endParaRPr lang="en-US"/>
          </a:p>
        </p:txBody>
      </p:sp>
    </p:spTree>
    <p:extLst>
      <p:ext uri="{BB962C8B-B14F-4D97-AF65-F5344CB8AC3E}">
        <p14:creationId xmlns:p14="http://schemas.microsoft.com/office/powerpoint/2010/main" val="249929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loc.gov/marc/relators/relaterm.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9.xml.rels><?xml version="1.0" encoding="UTF-8" standalone="yes"?>
<Relationships xmlns="http://schemas.openxmlformats.org/package/2006/relationships"><Relationship Id="rId3" Type="http://schemas.openxmlformats.org/officeDocument/2006/relationships/hyperlink" Target="https://www.loc.gov/marc/marc21_update24_online.html" TargetMode="External"/><Relationship Id="rId7" Type="http://schemas.openxmlformats.org/officeDocument/2006/relationships/hyperlink" Target="http://id.loc.gov/authorities/names/n79065753"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hyperlink" Target="http://id.loc.gov/vocabulary/relators/stg" TargetMode="External"/><Relationship Id="rId5" Type="http://schemas.openxmlformats.org/officeDocument/2006/relationships/hyperlink" Target="http://id.loc.gov/authorities/names/no2017052493" TargetMode="External"/><Relationship Id="rId4" Type="http://schemas.openxmlformats.org/officeDocument/2006/relationships/hyperlink" Target="http://rdaregistry.info/Elements/w/P1011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net.lib.byu.edu/~catalog/people/rlm/PCCSCSSCTTFAuthRDsGuidelinesFinal20160511.pdf"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id.loc.gov/vocabulary/relators/stg"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hyperlink" Target="http://id.loc.gov/authorities/names/n79007751" TargetMode="External"/><Relationship Id="rId4" Type="http://schemas.openxmlformats.org/officeDocument/2006/relationships/hyperlink" Target="http://id.loc.gov/authorities/names/n79006850"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id.loc.gov/vocabulary/relators/stg"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id.loc.gov/authorities/names/n79058874" TargetMode="External"/><Relationship Id="rId5" Type="http://schemas.openxmlformats.org/officeDocument/2006/relationships/hyperlink" Target="http://id.loc.gov/vocabulary/relators/dpc" TargetMode="External"/><Relationship Id="rId4" Type="http://schemas.openxmlformats.org/officeDocument/2006/relationships/hyperlink" Target="http://id.loc.gov/authorities/names/n50064529"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net.lib.byu.edu/~catalog/people/rlm/Subject%20relationships%20in%20work%20authority%20records%2020150708.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id.loc.gov/authorities/subjects/sh2008109364"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hyperlink" Target="http://id.loc.gov/authorities/subjects/sh85014152" TargetMode="External"/><Relationship Id="rId4" Type="http://schemas.openxmlformats.org/officeDocument/2006/relationships/hyperlink" Target="http://id.loc.gov/authorities/genreForms/gf2014026049"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47.jpg"/><Relationship Id="rId13" Type="http://schemas.openxmlformats.org/officeDocument/2006/relationships/image" Target="../media/image52.jpg"/><Relationship Id="rId18" Type="http://schemas.openxmlformats.org/officeDocument/2006/relationships/image" Target="../media/image57.jpg"/><Relationship Id="rId3" Type="http://schemas.openxmlformats.org/officeDocument/2006/relationships/image" Target="../media/image42.png"/><Relationship Id="rId7" Type="http://schemas.openxmlformats.org/officeDocument/2006/relationships/image" Target="../media/image46.jpg"/><Relationship Id="rId12" Type="http://schemas.openxmlformats.org/officeDocument/2006/relationships/image" Target="../media/image51.jpg"/><Relationship Id="rId17" Type="http://schemas.openxmlformats.org/officeDocument/2006/relationships/image" Target="../media/image56.jpg"/><Relationship Id="rId2" Type="http://schemas.openxmlformats.org/officeDocument/2006/relationships/image" Target="../media/image41.jpg"/><Relationship Id="rId16" Type="http://schemas.openxmlformats.org/officeDocument/2006/relationships/image" Target="../media/image55.jpg"/><Relationship Id="rId1" Type="http://schemas.openxmlformats.org/officeDocument/2006/relationships/slideLayout" Target="../slideLayouts/slideLayout2.xml"/><Relationship Id="rId6" Type="http://schemas.openxmlformats.org/officeDocument/2006/relationships/image" Target="../media/image45.jpg"/><Relationship Id="rId11" Type="http://schemas.openxmlformats.org/officeDocument/2006/relationships/image" Target="../media/image50.jpg"/><Relationship Id="rId5" Type="http://schemas.openxmlformats.org/officeDocument/2006/relationships/image" Target="../media/image44.jpg"/><Relationship Id="rId15" Type="http://schemas.openxmlformats.org/officeDocument/2006/relationships/image" Target="../media/image54.png"/><Relationship Id="rId10" Type="http://schemas.openxmlformats.org/officeDocument/2006/relationships/image" Target="../media/image49.jpg"/><Relationship Id="rId19" Type="http://schemas.openxmlformats.org/officeDocument/2006/relationships/image" Target="../media/image58.jpg"/><Relationship Id="rId4" Type="http://schemas.openxmlformats.org/officeDocument/2006/relationships/image" Target="../media/image43.jpg"/><Relationship Id="rId9" Type="http://schemas.openxmlformats.org/officeDocument/2006/relationships/image" Target="../media/image48.jpg"/><Relationship Id="rId14" Type="http://schemas.openxmlformats.org/officeDocument/2006/relationships/image" Target="../media/image5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id.loc.gov/authorities/names/nr95020869"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9.jpg"/></Relationships>
</file>

<file path=ppt/slides/_rels/slide92.xml.rels><?xml version="1.0" encoding="UTF-8" standalone="yes"?>
<Relationships xmlns="http://schemas.openxmlformats.org/package/2006/relationships"><Relationship Id="rId3" Type="http://schemas.openxmlformats.org/officeDocument/2006/relationships/hyperlink" Target="http://id.loc.gov/authorities/names/nr2002041914"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hyperlink" Target="http://id.loc.gov/authorities/names/nr95020869"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Subjects in Authority Records: Looking Towards a Linked Data Future</a:t>
            </a:r>
            <a:endParaRPr lang="en-US" dirty="0"/>
          </a:p>
        </p:txBody>
      </p:sp>
      <p:sp>
        <p:nvSpPr>
          <p:cNvPr id="3" name="Subtitle 2"/>
          <p:cNvSpPr>
            <a:spLocks noGrp="1"/>
          </p:cNvSpPr>
          <p:nvPr>
            <p:ph type="subTitle" idx="1"/>
          </p:nvPr>
        </p:nvSpPr>
        <p:spPr>
          <a:xfrm>
            <a:off x="1524000" y="3970026"/>
            <a:ext cx="9144000" cy="2676099"/>
          </a:xfrm>
        </p:spPr>
        <p:txBody>
          <a:bodyPr>
            <a:normAutofit lnSpcReduction="10000"/>
          </a:bodyPr>
          <a:lstStyle/>
          <a:p>
            <a:r>
              <a:rPr lang="en-US" sz="4000" dirty="0" smtClean="0"/>
              <a:t>Robert L. Maxwell</a:t>
            </a:r>
          </a:p>
          <a:p>
            <a:r>
              <a:rPr lang="en-US" sz="4000" dirty="0" smtClean="0"/>
              <a:t>Adam L. Schiff</a:t>
            </a:r>
          </a:p>
          <a:p>
            <a:endParaRPr lang="en-US" dirty="0" smtClean="0"/>
          </a:p>
          <a:p>
            <a:r>
              <a:rPr lang="en-US" dirty="0" smtClean="0"/>
              <a:t>ALCTS / </a:t>
            </a:r>
            <a:r>
              <a:rPr lang="en-US" dirty="0" err="1" smtClean="0"/>
              <a:t>CaMMS</a:t>
            </a:r>
            <a:r>
              <a:rPr lang="en-US" dirty="0" smtClean="0"/>
              <a:t> / Subject Analysis Committee</a:t>
            </a:r>
          </a:p>
          <a:p>
            <a:r>
              <a:rPr lang="en-US" dirty="0" smtClean="0"/>
              <a:t>Monday, June 26, 2017</a:t>
            </a:r>
            <a:endParaRPr lang="en-US" dirty="0"/>
          </a:p>
        </p:txBody>
      </p:sp>
    </p:spTree>
    <p:extLst>
      <p:ext uri="{BB962C8B-B14F-4D97-AF65-F5344CB8AC3E}">
        <p14:creationId xmlns:p14="http://schemas.microsoft.com/office/powerpoint/2010/main" val="671087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266" y="1161476"/>
            <a:ext cx="11731466" cy="4070509"/>
          </a:xfrm>
          <a:prstGeom prst="rect">
            <a:avLst/>
          </a:prstGeom>
        </p:spPr>
      </p:pic>
    </p:spTree>
    <p:extLst>
      <p:ext uri="{BB962C8B-B14F-4D97-AF65-F5344CB8AC3E}">
        <p14:creationId xmlns:p14="http://schemas.microsoft.com/office/powerpoint/2010/main" val="794535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8162" y="185737"/>
            <a:ext cx="11115675" cy="6486525"/>
          </a:xfrm>
          <a:prstGeom prst="rect">
            <a:avLst/>
          </a:prstGeom>
        </p:spPr>
      </p:pic>
    </p:spTree>
    <p:extLst>
      <p:ext uri="{BB962C8B-B14F-4D97-AF65-F5344CB8AC3E}">
        <p14:creationId xmlns:p14="http://schemas.microsoft.com/office/powerpoint/2010/main" val="2333494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84230" y="0"/>
            <a:ext cx="11728323" cy="6856286"/>
          </a:xfrm>
          <a:prstGeom prst="rect">
            <a:avLst/>
          </a:prstGeom>
        </p:spPr>
      </p:pic>
    </p:spTree>
    <p:extLst>
      <p:ext uri="{BB962C8B-B14F-4D97-AF65-F5344CB8AC3E}">
        <p14:creationId xmlns:p14="http://schemas.microsoft.com/office/powerpoint/2010/main" val="4223482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Organization of Appendix M</a:t>
            </a:r>
            <a:endParaRPr lang="en-US" dirty="0"/>
          </a:p>
        </p:txBody>
      </p:sp>
      <p:sp>
        <p:nvSpPr>
          <p:cNvPr id="3" name="Content Placeholder 2"/>
          <p:cNvSpPr>
            <a:spLocks noGrp="1"/>
          </p:cNvSpPr>
          <p:nvPr>
            <p:ph idx="1"/>
          </p:nvPr>
        </p:nvSpPr>
        <p:spPr>
          <a:xfrm>
            <a:off x="2950464" y="1889633"/>
            <a:ext cx="6733032" cy="4351338"/>
          </a:xfrm>
        </p:spPr>
        <p:txBody>
          <a:bodyPr/>
          <a:lstStyle/>
          <a:p>
            <a:r>
              <a:rPr lang="en-US" dirty="0" smtClean="0"/>
              <a:t>M.2.2  Work as Subject of a Work</a:t>
            </a:r>
          </a:p>
          <a:p>
            <a:r>
              <a:rPr lang="en-US" dirty="0" smtClean="0"/>
              <a:t>M.2.3  Expression as Subject of a Work</a:t>
            </a:r>
          </a:p>
          <a:p>
            <a:r>
              <a:rPr lang="en-US" dirty="0" smtClean="0"/>
              <a:t>M.2.4  Manifestation as Subject of a Work</a:t>
            </a:r>
          </a:p>
          <a:p>
            <a:r>
              <a:rPr lang="en-US" dirty="0" smtClean="0"/>
              <a:t>M.2.5  Item as Subject of a Work</a:t>
            </a:r>
          </a:p>
          <a:p>
            <a:r>
              <a:rPr lang="en-US" dirty="0" smtClean="0"/>
              <a:t>M.2.6  Person as Subject of a Work</a:t>
            </a:r>
          </a:p>
          <a:p>
            <a:r>
              <a:rPr lang="en-US" dirty="0" smtClean="0"/>
              <a:t>M.2.7  Family as Subject of a Work</a:t>
            </a:r>
          </a:p>
          <a:p>
            <a:r>
              <a:rPr lang="en-US" dirty="0" smtClean="0"/>
              <a:t>M.2.8  Corporate Body as Subject of a Work</a:t>
            </a:r>
            <a:endParaRPr lang="en-US" dirty="0"/>
          </a:p>
        </p:txBody>
      </p:sp>
    </p:spTree>
    <p:extLst>
      <p:ext uri="{BB962C8B-B14F-4D97-AF65-F5344CB8AC3E}">
        <p14:creationId xmlns:p14="http://schemas.microsoft.com/office/powerpoint/2010/main" val="2967325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38325" y="342900"/>
            <a:ext cx="8515350" cy="6172200"/>
          </a:xfrm>
          <a:prstGeom prst="rect">
            <a:avLst/>
          </a:prstGeom>
        </p:spPr>
      </p:pic>
    </p:spTree>
    <p:extLst>
      <p:ext uri="{BB962C8B-B14F-4D97-AF65-F5344CB8AC3E}">
        <p14:creationId xmlns:p14="http://schemas.microsoft.com/office/powerpoint/2010/main" val="266826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76375" y="381000"/>
            <a:ext cx="9239250" cy="6096000"/>
          </a:xfrm>
          <a:prstGeom prst="rect">
            <a:avLst/>
          </a:prstGeom>
        </p:spPr>
      </p:pic>
    </p:spTree>
    <p:extLst>
      <p:ext uri="{BB962C8B-B14F-4D97-AF65-F5344CB8AC3E}">
        <p14:creationId xmlns:p14="http://schemas.microsoft.com/office/powerpoint/2010/main" val="3321522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95400" y="371475"/>
            <a:ext cx="9601200" cy="6115050"/>
          </a:xfrm>
          <a:prstGeom prst="rect">
            <a:avLst/>
          </a:prstGeom>
        </p:spPr>
      </p:pic>
    </p:spTree>
    <p:extLst>
      <p:ext uri="{BB962C8B-B14F-4D97-AF65-F5344CB8AC3E}">
        <p14:creationId xmlns:p14="http://schemas.microsoft.com/office/powerpoint/2010/main" val="7639368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90712" y="342900"/>
            <a:ext cx="8410575" cy="6172200"/>
          </a:xfrm>
          <a:prstGeom prst="rect">
            <a:avLst/>
          </a:prstGeom>
        </p:spPr>
      </p:pic>
    </p:spTree>
    <p:extLst>
      <p:ext uri="{BB962C8B-B14F-4D97-AF65-F5344CB8AC3E}">
        <p14:creationId xmlns:p14="http://schemas.microsoft.com/office/powerpoint/2010/main" val="30338103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337046" y="967355"/>
            <a:ext cx="7999476" cy="4883658"/>
          </a:xfrm>
          <a:prstGeom prst="rect">
            <a:avLst/>
          </a:prstGeom>
        </p:spPr>
      </p:pic>
    </p:spTree>
    <p:extLst>
      <p:ext uri="{BB962C8B-B14F-4D97-AF65-F5344CB8AC3E}">
        <p14:creationId xmlns:p14="http://schemas.microsoft.com/office/powerpoint/2010/main" val="34539743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LC-PCC Policy Statement for M.2</a:t>
            </a:r>
            <a:endParaRPr lang="en-US" dirty="0"/>
          </a:p>
        </p:txBody>
      </p:sp>
      <p:sp>
        <p:nvSpPr>
          <p:cNvPr id="3" name="Content Placeholder 2"/>
          <p:cNvSpPr>
            <a:spLocks noGrp="1"/>
          </p:cNvSpPr>
          <p:nvPr>
            <p:ph idx="1"/>
          </p:nvPr>
        </p:nvSpPr>
        <p:spPr>
          <a:xfrm>
            <a:off x="838200" y="2063369"/>
            <a:ext cx="10515600" cy="4351338"/>
          </a:xfrm>
        </p:spPr>
        <p:txBody>
          <a:bodyPr/>
          <a:lstStyle/>
          <a:p>
            <a:r>
              <a:rPr lang="en-US" i="1" dirty="0" smtClean="0"/>
              <a:t>LC practice/PCC practice: </a:t>
            </a:r>
            <a:r>
              <a:rPr lang="en-US" dirty="0" smtClean="0"/>
              <a:t>The relationship designators found in M.2.2-M.2.8, if used, are recorded in $</a:t>
            </a:r>
            <a:r>
              <a:rPr lang="en-US" dirty="0" err="1" smtClean="0"/>
              <a:t>i</a:t>
            </a:r>
            <a:r>
              <a:rPr lang="en-US" dirty="0" smtClean="0"/>
              <a:t> of a 7XX added entry field, or a 7XX linking entry field, or incorporated into a note. If applying LCSH, the optional use of these relationship designators does not replace any applicable LCSH subject access fields (e.g., a 6XX heading for a work in a bibliographic record that represents a commentary on that work).</a:t>
            </a:r>
          </a:p>
          <a:p>
            <a:endParaRPr lang="en-US" dirty="0"/>
          </a:p>
          <a:p>
            <a:r>
              <a:rPr lang="en-US" i="1" dirty="0" smtClean="0"/>
              <a:t>Note:</a:t>
            </a:r>
            <a:r>
              <a:rPr lang="en-US" dirty="0" smtClean="0"/>
              <a:t> While the LC-PCC PS for M.2 does not mention authority records, M.2 designators </a:t>
            </a:r>
            <a:r>
              <a:rPr lang="en-US" i="1" dirty="0" smtClean="0"/>
              <a:t>are</a:t>
            </a:r>
            <a:r>
              <a:rPr lang="en-US" dirty="0" smtClean="0"/>
              <a:t> permitted in them, and are already being used in LC/NACO records.</a:t>
            </a:r>
            <a:endParaRPr lang="en-US" i="1" dirty="0"/>
          </a:p>
        </p:txBody>
      </p:sp>
    </p:spTree>
    <p:extLst>
      <p:ext uri="{BB962C8B-B14F-4D97-AF65-F5344CB8AC3E}">
        <p14:creationId xmlns:p14="http://schemas.microsoft.com/office/powerpoint/2010/main" val="34821473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we’ve been</a:t>
            </a:r>
            <a:endParaRPr lang="en-US" dirty="0"/>
          </a:p>
        </p:txBody>
      </p:sp>
      <p:sp>
        <p:nvSpPr>
          <p:cNvPr id="3" name="Content Placeholder 2"/>
          <p:cNvSpPr>
            <a:spLocks noGrp="1"/>
          </p:cNvSpPr>
          <p:nvPr>
            <p:ph idx="1"/>
          </p:nvPr>
        </p:nvSpPr>
        <p:spPr/>
        <p:txBody>
          <a:bodyPr/>
          <a:lstStyle/>
          <a:p>
            <a:r>
              <a:rPr lang="en-US" dirty="0" smtClean="0"/>
              <a:t>Authority records under AACR2 (and previous codes) were designed primarily to record the authorized access point for entities, and little else</a:t>
            </a:r>
          </a:p>
          <a:p>
            <a:r>
              <a:rPr lang="en-US" dirty="0" smtClean="0"/>
              <a:t>There was some limited relationship linkage to authority records representing other closely related entities, such as those for earlier or later corporate bodies, or those representing various identities a person might assume (e.g., pseudonyms, stage names)</a:t>
            </a:r>
            <a:endParaRPr lang="en-US" dirty="0"/>
          </a:p>
        </p:txBody>
      </p:sp>
    </p:spTree>
    <p:extLst>
      <p:ext uri="{BB962C8B-B14F-4D97-AF65-F5344CB8AC3E}">
        <p14:creationId xmlns:p14="http://schemas.microsoft.com/office/powerpoint/2010/main" val="4255484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Other Subject Relationship Terms</a:t>
            </a:r>
            <a:endParaRPr lang="en-US" dirty="0"/>
          </a:p>
        </p:txBody>
      </p:sp>
      <p:sp>
        <p:nvSpPr>
          <p:cNvPr id="3" name="Content Placeholder 2"/>
          <p:cNvSpPr>
            <a:spLocks noGrp="1"/>
          </p:cNvSpPr>
          <p:nvPr>
            <p:ph idx="1"/>
          </p:nvPr>
        </p:nvSpPr>
        <p:spPr>
          <a:xfrm>
            <a:off x="838200" y="1877876"/>
            <a:ext cx="10796451" cy="4618717"/>
          </a:xfrm>
        </p:spPr>
        <p:txBody>
          <a:bodyPr>
            <a:normAutofit lnSpcReduction="10000"/>
          </a:bodyPr>
          <a:lstStyle/>
          <a:p>
            <a:r>
              <a:rPr lang="en-US" dirty="0" smtClean="0"/>
              <a:t>RDA 23.5.1.3 and M.1: </a:t>
            </a:r>
            <a:r>
              <a:rPr lang="en-US" dirty="0"/>
              <a:t>If none of the terms listed in appendix M is appropriate or sufficiently specific, use another concise term to indicate the nature of the relationship. </a:t>
            </a:r>
            <a:endParaRPr lang="en-US" dirty="0" smtClean="0"/>
          </a:p>
          <a:p>
            <a:r>
              <a:rPr lang="en-US" dirty="0"/>
              <a:t>MARC Code List for Relators (</a:t>
            </a:r>
            <a:r>
              <a:rPr lang="en-US" dirty="0">
                <a:hlinkClick r:id="rId2"/>
              </a:rPr>
              <a:t>https://</a:t>
            </a:r>
            <a:r>
              <a:rPr lang="en-US" dirty="0" smtClean="0">
                <a:hlinkClick r:id="rId2"/>
              </a:rPr>
              <a:t>www.loc.gov/marc/relators/relaterm.html</a:t>
            </a:r>
            <a:r>
              <a:rPr lang="en-US" dirty="0" smtClean="0"/>
              <a:t>) includes some relator terms/codes appropriate to subject relationships</a:t>
            </a:r>
          </a:p>
          <a:p>
            <a:pPr marL="0" indent="0">
              <a:buNone/>
            </a:pPr>
            <a:r>
              <a:rPr lang="en-US" dirty="0"/>
              <a:t>	</a:t>
            </a:r>
            <a:r>
              <a:rPr lang="en-US" dirty="0" smtClean="0">
                <a:solidFill>
                  <a:srgbClr val="FF0000"/>
                </a:solidFill>
              </a:rPr>
              <a:t>Depicted [</a:t>
            </a:r>
            <a:r>
              <a:rPr lang="en-US" dirty="0" err="1" smtClean="0">
                <a:solidFill>
                  <a:srgbClr val="FF0000"/>
                </a:solidFill>
              </a:rPr>
              <a:t>dpc</a:t>
            </a:r>
            <a:r>
              <a:rPr lang="en-US" dirty="0">
                <a:solidFill>
                  <a:srgbClr val="FF0000"/>
                </a:solidFill>
              </a:rPr>
              <a:t>] </a:t>
            </a:r>
            <a:r>
              <a:rPr lang="en-US" dirty="0"/>
              <a:t>- An entity depicted or portrayed in a work, </a:t>
            </a:r>
            <a:r>
              <a:rPr lang="en-US" dirty="0" smtClean="0"/>
              <a:t>			particularly </a:t>
            </a:r>
            <a:r>
              <a:rPr lang="en-US" dirty="0"/>
              <a:t>in a work of </a:t>
            </a:r>
            <a:r>
              <a:rPr lang="en-US" dirty="0" smtClean="0"/>
              <a:t>art</a:t>
            </a:r>
          </a:p>
          <a:p>
            <a:pPr marL="0" indent="0">
              <a:buNone/>
            </a:pPr>
            <a:r>
              <a:rPr lang="en-US" dirty="0"/>
              <a:t>	</a:t>
            </a:r>
            <a:r>
              <a:rPr lang="en-US" dirty="0" smtClean="0">
                <a:solidFill>
                  <a:srgbClr val="FF0000"/>
                </a:solidFill>
              </a:rPr>
              <a:t>Setting </a:t>
            </a:r>
            <a:r>
              <a:rPr lang="en-US" dirty="0">
                <a:solidFill>
                  <a:srgbClr val="FF0000"/>
                </a:solidFill>
              </a:rPr>
              <a:t>[stg] </a:t>
            </a:r>
            <a:r>
              <a:rPr lang="en-US" dirty="0"/>
              <a:t>- An entity in which the activity or plot of a work takes </a:t>
            </a:r>
            <a:r>
              <a:rPr lang="en-US" dirty="0" smtClean="0"/>
              <a:t>		place</a:t>
            </a:r>
            <a:r>
              <a:rPr lang="en-US" dirty="0"/>
              <a:t>, e.g. a geographic place, a time period, a building, an </a:t>
            </a:r>
            <a:r>
              <a:rPr lang="en-US" dirty="0" smtClean="0"/>
              <a:t>		event</a:t>
            </a:r>
            <a:endParaRPr lang="en-US" dirty="0"/>
          </a:p>
        </p:txBody>
      </p:sp>
    </p:spTree>
    <p:extLst>
      <p:ext uri="{BB962C8B-B14F-4D97-AF65-F5344CB8AC3E}">
        <p14:creationId xmlns:p14="http://schemas.microsoft.com/office/powerpoint/2010/main" val="18676193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7XX Added Entry</a:t>
            </a:r>
            <a:endParaRPr lang="en-US" dirty="0"/>
          </a:p>
        </p:txBody>
      </p:sp>
      <p:sp>
        <p:nvSpPr>
          <p:cNvPr id="3" name="Content Placeholder 2"/>
          <p:cNvSpPr>
            <a:spLocks noGrp="1"/>
          </p:cNvSpPr>
          <p:nvPr>
            <p:ph idx="1"/>
          </p:nvPr>
        </p:nvSpPr>
        <p:spPr>
          <a:xfrm>
            <a:off x="838200" y="1527048"/>
            <a:ext cx="11003280" cy="4649915"/>
          </a:xfrm>
        </p:spPr>
        <p:txBody>
          <a:bodyPr>
            <a:normAutofit/>
          </a:bodyPr>
          <a:lstStyle/>
          <a:p>
            <a:pPr marL="1081088" indent="-1081088">
              <a:buNone/>
            </a:pPr>
            <a:r>
              <a:rPr lang="en-US" dirty="0" smtClean="0"/>
              <a:t>100 1_	</a:t>
            </a:r>
            <a:r>
              <a:rPr lang="en-US" dirty="0" err="1" smtClean="0"/>
              <a:t>Dyck</a:t>
            </a:r>
            <a:r>
              <a:rPr lang="en-US" dirty="0" smtClean="0"/>
              <a:t>, Andrew R. </a:t>
            </a:r>
            <a:r>
              <a:rPr lang="en-US" dirty="0" err="1" smtClean="0"/>
              <a:t>ǂq</a:t>
            </a:r>
            <a:r>
              <a:rPr lang="en-US" dirty="0" smtClean="0"/>
              <a:t> (Andrew Roy), </a:t>
            </a:r>
            <a:r>
              <a:rPr lang="en-US" dirty="0" err="1" smtClean="0"/>
              <a:t>ǂd</a:t>
            </a:r>
            <a:r>
              <a:rPr lang="en-US" dirty="0" smtClean="0"/>
              <a:t> 1947-</a:t>
            </a:r>
          </a:p>
          <a:p>
            <a:pPr marL="1081088" indent="-1081088">
              <a:buNone/>
            </a:pPr>
            <a:r>
              <a:rPr lang="en-US" dirty="0" smtClean="0"/>
              <a:t>245 12	A commentary on Cicero, De </a:t>
            </a:r>
            <a:r>
              <a:rPr lang="en-US" dirty="0" err="1" smtClean="0"/>
              <a:t>legibus</a:t>
            </a:r>
            <a:r>
              <a:rPr lang="en-US" dirty="0" smtClean="0"/>
              <a:t> / </a:t>
            </a:r>
            <a:r>
              <a:rPr lang="en-US" dirty="0" err="1" smtClean="0"/>
              <a:t>ǂc</a:t>
            </a:r>
            <a:r>
              <a:rPr lang="en-US" dirty="0" smtClean="0"/>
              <a:t> Andrew R. </a:t>
            </a:r>
            <a:r>
              <a:rPr lang="en-US" dirty="0" err="1" smtClean="0"/>
              <a:t>Dyck</a:t>
            </a:r>
            <a:r>
              <a:rPr lang="en-US" dirty="0" smtClean="0"/>
              <a:t>.</a:t>
            </a:r>
          </a:p>
          <a:p>
            <a:pPr marL="1081088" indent="-1081088">
              <a:buNone/>
            </a:pPr>
            <a:r>
              <a:rPr lang="en-US" dirty="0" smtClean="0">
                <a:solidFill>
                  <a:srgbClr val="FF0000"/>
                </a:solidFill>
              </a:rPr>
              <a:t>600 10	Cicero, Marcus </a:t>
            </a:r>
            <a:r>
              <a:rPr lang="en-US" dirty="0" err="1" smtClean="0">
                <a:solidFill>
                  <a:srgbClr val="FF0000"/>
                </a:solidFill>
              </a:rPr>
              <a:t>Tullius</a:t>
            </a:r>
            <a:r>
              <a:rPr lang="en-US" dirty="0" smtClean="0">
                <a:solidFill>
                  <a:srgbClr val="FF0000"/>
                </a:solidFill>
              </a:rPr>
              <a:t>. </a:t>
            </a:r>
            <a:r>
              <a:rPr lang="en-US" dirty="0" err="1" smtClean="0">
                <a:solidFill>
                  <a:srgbClr val="FF0000"/>
                </a:solidFill>
              </a:rPr>
              <a:t>ǂt</a:t>
            </a:r>
            <a:r>
              <a:rPr lang="en-US" dirty="0" smtClean="0">
                <a:solidFill>
                  <a:srgbClr val="FF0000"/>
                </a:solidFill>
              </a:rPr>
              <a:t> De </a:t>
            </a:r>
            <a:r>
              <a:rPr lang="en-US" dirty="0" err="1" smtClean="0">
                <a:solidFill>
                  <a:srgbClr val="FF0000"/>
                </a:solidFill>
              </a:rPr>
              <a:t>legibus</a:t>
            </a:r>
            <a:r>
              <a:rPr lang="en-US" dirty="0" smtClean="0">
                <a:solidFill>
                  <a:srgbClr val="FF0000"/>
                </a:solidFill>
              </a:rPr>
              <a:t>.</a:t>
            </a:r>
          </a:p>
          <a:p>
            <a:pPr marL="1081088" indent="-1081088">
              <a:buNone/>
            </a:pPr>
            <a:r>
              <a:rPr lang="en-US" dirty="0" smtClean="0"/>
              <a:t>650 _0	Dialogues, Latin </a:t>
            </a:r>
            <a:r>
              <a:rPr lang="en-US" dirty="0" err="1" smtClean="0"/>
              <a:t>ǂx</a:t>
            </a:r>
            <a:r>
              <a:rPr lang="en-US" dirty="0" smtClean="0"/>
              <a:t> History and criticism.</a:t>
            </a:r>
          </a:p>
          <a:p>
            <a:pPr marL="1081088" indent="-1081088">
              <a:buNone/>
            </a:pPr>
            <a:r>
              <a:rPr lang="en-US" dirty="0" smtClean="0"/>
              <a:t>600 10	Atticus, Titus </a:t>
            </a:r>
            <a:r>
              <a:rPr lang="en-US" dirty="0" err="1" smtClean="0"/>
              <a:t>Pomponius</a:t>
            </a:r>
            <a:r>
              <a:rPr lang="en-US" dirty="0" smtClean="0"/>
              <a:t> </a:t>
            </a:r>
            <a:r>
              <a:rPr lang="en-US" dirty="0" err="1" smtClean="0"/>
              <a:t>ǂx</a:t>
            </a:r>
            <a:r>
              <a:rPr lang="en-US" dirty="0" smtClean="0"/>
              <a:t> In literature.</a:t>
            </a:r>
          </a:p>
          <a:p>
            <a:pPr marL="1081088" indent="-1081088">
              <a:buNone/>
            </a:pPr>
            <a:r>
              <a:rPr lang="en-US" dirty="0" smtClean="0"/>
              <a:t>600 10	Cicero, Quintus </a:t>
            </a:r>
            <a:r>
              <a:rPr lang="en-US" dirty="0" err="1" smtClean="0"/>
              <a:t>Tullius</a:t>
            </a:r>
            <a:r>
              <a:rPr lang="en-US" dirty="0" smtClean="0"/>
              <a:t> </a:t>
            </a:r>
            <a:r>
              <a:rPr lang="en-US" dirty="0" err="1" smtClean="0"/>
              <a:t>ǂx</a:t>
            </a:r>
            <a:r>
              <a:rPr lang="en-US" dirty="0" smtClean="0"/>
              <a:t> In literature.</a:t>
            </a:r>
          </a:p>
          <a:p>
            <a:pPr marL="1081088" indent="-1081088">
              <a:buNone/>
            </a:pPr>
            <a:r>
              <a:rPr lang="en-US" dirty="0" smtClean="0"/>
              <a:t>650 _0	Law and literature </a:t>
            </a:r>
            <a:r>
              <a:rPr lang="en-US" dirty="0" err="1" smtClean="0"/>
              <a:t>ǂx</a:t>
            </a:r>
            <a:r>
              <a:rPr lang="en-US" dirty="0" smtClean="0"/>
              <a:t> History </a:t>
            </a:r>
            <a:r>
              <a:rPr lang="en-US" dirty="0" err="1" smtClean="0"/>
              <a:t>ǂy</a:t>
            </a:r>
            <a:r>
              <a:rPr lang="en-US" dirty="0" smtClean="0"/>
              <a:t> To 1500.</a:t>
            </a:r>
          </a:p>
          <a:p>
            <a:pPr marL="1081088" indent="-1081088">
              <a:buNone/>
            </a:pPr>
            <a:r>
              <a:rPr lang="en-US" dirty="0" smtClean="0"/>
              <a:t>650 _0	Roman law.</a:t>
            </a:r>
          </a:p>
          <a:p>
            <a:pPr marL="1081088" indent="-1081088">
              <a:buNone/>
            </a:pPr>
            <a:r>
              <a:rPr lang="en-US" dirty="0" smtClean="0">
                <a:solidFill>
                  <a:srgbClr val="FF0000"/>
                </a:solidFill>
              </a:rPr>
              <a:t>700 1_	</a:t>
            </a:r>
            <a:r>
              <a:rPr lang="en-US" i="1" dirty="0" err="1" smtClean="0">
                <a:solidFill>
                  <a:srgbClr val="FF0000"/>
                </a:solidFill>
              </a:rPr>
              <a:t>ǂi</a:t>
            </a:r>
            <a:r>
              <a:rPr lang="en-US" i="1" dirty="0" smtClean="0">
                <a:solidFill>
                  <a:srgbClr val="FF0000"/>
                </a:solidFill>
              </a:rPr>
              <a:t> Commentary on (work): </a:t>
            </a:r>
            <a:r>
              <a:rPr lang="en-US" dirty="0" err="1" smtClean="0">
                <a:solidFill>
                  <a:srgbClr val="FF0000"/>
                </a:solidFill>
              </a:rPr>
              <a:t>ǂa</a:t>
            </a:r>
            <a:r>
              <a:rPr lang="en-US" dirty="0" smtClean="0">
                <a:solidFill>
                  <a:srgbClr val="FF0000"/>
                </a:solidFill>
              </a:rPr>
              <a:t> Cicero, Marcus </a:t>
            </a:r>
            <a:r>
              <a:rPr lang="en-US" dirty="0" err="1" smtClean="0">
                <a:solidFill>
                  <a:srgbClr val="FF0000"/>
                </a:solidFill>
              </a:rPr>
              <a:t>Tullius</a:t>
            </a:r>
            <a:r>
              <a:rPr lang="en-US" dirty="0" smtClean="0">
                <a:solidFill>
                  <a:srgbClr val="FF0000"/>
                </a:solidFill>
              </a:rPr>
              <a:t>. </a:t>
            </a:r>
            <a:r>
              <a:rPr lang="en-US" dirty="0" err="1" smtClean="0">
                <a:solidFill>
                  <a:srgbClr val="FF0000"/>
                </a:solidFill>
              </a:rPr>
              <a:t>ǂt</a:t>
            </a:r>
            <a:r>
              <a:rPr lang="en-US" dirty="0" smtClean="0">
                <a:solidFill>
                  <a:srgbClr val="FF0000"/>
                </a:solidFill>
              </a:rPr>
              <a:t> De </a:t>
            </a:r>
            <a:r>
              <a:rPr lang="en-US" dirty="0" err="1" smtClean="0">
                <a:solidFill>
                  <a:srgbClr val="FF0000"/>
                </a:solidFill>
              </a:rPr>
              <a:t>legibus</a:t>
            </a:r>
            <a:r>
              <a:rPr lang="en-US" dirty="0" smtClean="0">
                <a:solidFill>
                  <a:srgbClr val="FF0000"/>
                </a:solidFill>
              </a:rPr>
              <a:t>.</a:t>
            </a:r>
            <a:endParaRPr lang="en-US" dirty="0">
              <a:solidFill>
                <a:srgbClr val="FF0000"/>
              </a:solidFill>
            </a:endParaRPr>
          </a:p>
        </p:txBody>
      </p:sp>
    </p:spTree>
    <p:extLst>
      <p:ext uri="{BB962C8B-B14F-4D97-AF65-F5344CB8AC3E}">
        <p14:creationId xmlns:p14="http://schemas.microsoft.com/office/powerpoint/2010/main" val="905044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760" y="419989"/>
            <a:ext cx="10515600" cy="1161923"/>
          </a:xfrm>
        </p:spPr>
        <p:txBody>
          <a:bodyPr>
            <a:normAutofit fontScale="90000"/>
          </a:bodyPr>
          <a:lstStyle/>
          <a:p>
            <a:pPr algn="ctr">
              <a:lnSpc>
                <a:spcPct val="100000"/>
              </a:lnSpc>
              <a:spcAft>
                <a:spcPts val="1200"/>
              </a:spcAft>
            </a:pPr>
            <a:r>
              <a:rPr lang="en-US" dirty="0" smtClean="0"/>
              <a:t>Bibliographic Records – 7XX Added Entry</a:t>
            </a:r>
            <a:br>
              <a:rPr lang="en-US" dirty="0" smtClean="0"/>
            </a:br>
            <a:r>
              <a:rPr lang="en-US" i="1" dirty="0" smtClean="0">
                <a:solidFill>
                  <a:srgbClr val="00B050"/>
                </a:solidFill>
              </a:rPr>
              <a:t>Would This Be Preferable?</a:t>
            </a:r>
            <a:endParaRPr lang="en-US" i="1" dirty="0">
              <a:solidFill>
                <a:srgbClr val="00B050"/>
              </a:solidFill>
            </a:endParaRPr>
          </a:p>
        </p:txBody>
      </p:sp>
      <p:sp>
        <p:nvSpPr>
          <p:cNvPr id="3" name="Content Placeholder 2"/>
          <p:cNvSpPr>
            <a:spLocks noGrp="1"/>
          </p:cNvSpPr>
          <p:nvPr>
            <p:ph idx="1"/>
          </p:nvPr>
        </p:nvSpPr>
        <p:spPr>
          <a:xfrm>
            <a:off x="746760" y="2025205"/>
            <a:ext cx="11003280" cy="4649915"/>
          </a:xfrm>
        </p:spPr>
        <p:txBody>
          <a:bodyPr>
            <a:normAutofit fontScale="92500" lnSpcReduction="10000"/>
          </a:bodyPr>
          <a:lstStyle/>
          <a:p>
            <a:pPr marL="1081088" indent="-1081088">
              <a:buNone/>
            </a:pPr>
            <a:r>
              <a:rPr lang="en-US" sz="3000" dirty="0" smtClean="0"/>
              <a:t>100 1_	</a:t>
            </a:r>
            <a:r>
              <a:rPr lang="en-US" sz="3000" dirty="0" err="1" smtClean="0"/>
              <a:t>Dyck</a:t>
            </a:r>
            <a:r>
              <a:rPr lang="en-US" sz="3000" dirty="0" smtClean="0"/>
              <a:t>, Andrew R. </a:t>
            </a:r>
            <a:r>
              <a:rPr lang="en-US" sz="3000" dirty="0" err="1" smtClean="0"/>
              <a:t>ǂq</a:t>
            </a:r>
            <a:r>
              <a:rPr lang="en-US" sz="3000" dirty="0" smtClean="0"/>
              <a:t> (Andrew Roy), </a:t>
            </a:r>
            <a:r>
              <a:rPr lang="en-US" sz="3000" dirty="0" err="1" smtClean="0"/>
              <a:t>ǂd</a:t>
            </a:r>
            <a:r>
              <a:rPr lang="en-US" sz="3000" dirty="0" smtClean="0"/>
              <a:t> 1947-</a:t>
            </a:r>
          </a:p>
          <a:p>
            <a:pPr marL="1081088" indent="-1081088">
              <a:buNone/>
            </a:pPr>
            <a:r>
              <a:rPr lang="en-US" sz="3000" dirty="0" smtClean="0"/>
              <a:t>245 12	A commentary on Cicero, De </a:t>
            </a:r>
            <a:r>
              <a:rPr lang="en-US" sz="3000" dirty="0" err="1" smtClean="0"/>
              <a:t>legibus</a:t>
            </a:r>
            <a:r>
              <a:rPr lang="en-US" sz="3000" dirty="0" smtClean="0"/>
              <a:t> / </a:t>
            </a:r>
            <a:r>
              <a:rPr lang="en-US" sz="3000" dirty="0" err="1" smtClean="0"/>
              <a:t>ǂc</a:t>
            </a:r>
            <a:r>
              <a:rPr lang="en-US" sz="3000" dirty="0" smtClean="0"/>
              <a:t> Andrew R. </a:t>
            </a:r>
            <a:r>
              <a:rPr lang="en-US" sz="3000" dirty="0" err="1" smtClean="0"/>
              <a:t>Dyck</a:t>
            </a:r>
            <a:r>
              <a:rPr lang="en-US" sz="3000" dirty="0" smtClean="0"/>
              <a:t>.</a:t>
            </a:r>
          </a:p>
          <a:p>
            <a:pPr marL="1081088" indent="-1081088">
              <a:buNone/>
            </a:pPr>
            <a:r>
              <a:rPr lang="en-US" sz="3000" dirty="0" smtClean="0">
                <a:solidFill>
                  <a:srgbClr val="FF0000"/>
                </a:solidFill>
              </a:rPr>
              <a:t>600 10	</a:t>
            </a:r>
            <a:r>
              <a:rPr lang="en-US" sz="3000" i="1" dirty="0" err="1" smtClean="0">
                <a:solidFill>
                  <a:srgbClr val="FF0000"/>
                </a:solidFill>
              </a:rPr>
              <a:t>ǂi</a:t>
            </a:r>
            <a:r>
              <a:rPr lang="en-US" sz="3000" i="1" dirty="0" smtClean="0">
                <a:solidFill>
                  <a:srgbClr val="FF0000"/>
                </a:solidFill>
              </a:rPr>
              <a:t> Commentary on (work): </a:t>
            </a:r>
            <a:r>
              <a:rPr lang="en-US" sz="3000" dirty="0" err="1" smtClean="0">
                <a:solidFill>
                  <a:srgbClr val="FF0000"/>
                </a:solidFill>
              </a:rPr>
              <a:t>ǂa</a:t>
            </a:r>
            <a:r>
              <a:rPr lang="en-US" sz="3000" dirty="0" smtClean="0">
                <a:solidFill>
                  <a:srgbClr val="FF0000"/>
                </a:solidFill>
              </a:rPr>
              <a:t> Cicero, Marcus </a:t>
            </a:r>
            <a:r>
              <a:rPr lang="en-US" sz="3000" dirty="0" err="1" smtClean="0">
                <a:solidFill>
                  <a:srgbClr val="FF0000"/>
                </a:solidFill>
              </a:rPr>
              <a:t>Tullius</a:t>
            </a:r>
            <a:r>
              <a:rPr lang="en-US" sz="3000" dirty="0" smtClean="0">
                <a:solidFill>
                  <a:srgbClr val="FF0000"/>
                </a:solidFill>
              </a:rPr>
              <a:t>. </a:t>
            </a:r>
            <a:r>
              <a:rPr lang="en-US" sz="3000" dirty="0" err="1" smtClean="0">
                <a:solidFill>
                  <a:srgbClr val="FF0000"/>
                </a:solidFill>
              </a:rPr>
              <a:t>ǂt</a:t>
            </a:r>
            <a:r>
              <a:rPr lang="en-US" sz="3000" dirty="0" smtClean="0">
                <a:solidFill>
                  <a:srgbClr val="FF0000"/>
                </a:solidFill>
              </a:rPr>
              <a:t> De </a:t>
            </a:r>
            <a:r>
              <a:rPr lang="en-US" sz="3000" dirty="0" err="1" smtClean="0">
                <a:solidFill>
                  <a:srgbClr val="FF0000"/>
                </a:solidFill>
              </a:rPr>
              <a:t>legibus</a:t>
            </a:r>
            <a:r>
              <a:rPr lang="en-US" sz="3000" dirty="0" smtClean="0">
                <a:solidFill>
                  <a:srgbClr val="FF0000"/>
                </a:solidFill>
              </a:rPr>
              <a:t>.</a:t>
            </a:r>
          </a:p>
          <a:p>
            <a:pPr marL="1081088" indent="-1081088">
              <a:buNone/>
            </a:pPr>
            <a:r>
              <a:rPr lang="en-US" sz="3000" i="1" dirty="0" smtClean="0">
                <a:solidFill>
                  <a:srgbClr val="FF0000"/>
                </a:solidFill>
              </a:rPr>
              <a:t>   or</a:t>
            </a:r>
            <a:endParaRPr lang="en-US" sz="3000" i="1" dirty="0">
              <a:solidFill>
                <a:srgbClr val="FF0000"/>
              </a:solidFill>
            </a:endParaRPr>
          </a:p>
          <a:p>
            <a:pPr marL="1081088" indent="-1081088">
              <a:buNone/>
            </a:pPr>
            <a:r>
              <a:rPr lang="en-US" sz="3000" dirty="0">
                <a:solidFill>
                  <a:srgbClr val="FF0000"/>
                </a:solidFill>
              </a:rPr>
              <a:t>600 </a:t>
            </a:r>
            <a:r>
              <a:rPr lang="en-US" sz="3000" dirty="0" smtClean="0">
                <a:solidFill>
                  <a:srgbClr val="FF0000"/>
                </a:solidFill>
              </a:rPr>
              <a:t>10	Cicero</a:t>
            </a:r>
            <a:r>
              <a:rPr lang="en-US" sz="3000" dirty="0">
                <a:solidFill>
                  <a:srgbClr val="FF0000"/>
                </a:solidFill>
              </a:rPr>
              <a:t>, Marcus </a:t>
            </a:r>
            <a:r>
              <a:rPr lang="en-US" sz="3000" dirty="0" err="1">
                <a:solidFill>
                  <a:srgbClr val="FF0000"/>
                </a:solidFill>
              </a:rPr>
              <a:t>Tullius</a:t>
            </a:r>
            <a:r>
              <a:rPr lang="en-US" sz="3000" dirty="0">
                <a:solidFill>
                  <a:srgbClr val="FF0000"/>
                </a:solidFill>
              </a:rPr>
              <a:t>. </a:t>
            </a:r>
            <a:r>
              <a:rPr lang="en-US" sz="3000" dirty="0" err="1">
                <a:solidFill>
                  <a:srgbClr val="FF0000"/>
                </a:solidFill>
              </a:rPr>
              <a:t>ǂt</a:t>
            </a:r>
            <a:r>
              <a:rPr lang="en-US" sz="3000" dirty="0">
                <a:solidFill>
                  <a:srgbClr val="FF0000"/>
                </a:solidFill>
              </a:rPr>
              <a:t> De </a:t>
            </a:r>
            <a:r>
              <a:rPr lang="en-US" sz="3000" dirty="0" err="1">
                <a:solidFill>
                  <a:srgbClr val="FF0000"/>
                </a:solidFill>
              </a:rPr>
              <a:t>legibus</a:t>
            </a:r>
            <a:r>
              <a:rPr lang="en-US" sz="3000" dirty="0">
                <a:solidFill>
                  <a:srgbClr val="FF0000"/>
                </a:solidFill>
              </a:rPr>
              <a:t>, </a:t>
            </a:r>
            <a:r>
              <a:rPr lang="en-US" sz="3000" i="1" dirty="0" err="1">
                <a:solidFill>
                  <a:srgbClr val="FF0000"/>
                </a:solidFill>
              </a:rPr>
              <a:t>ǂe</a:t>
            </a:r>
            <a:r>
              <a:rPr lang="en-US" sz="3000" i="1" dirty="0">
                <a:solidFill>
                  <a:srgbClr val="FF0000"/>
                </a:solidFill>
              </a:rPr>
              <a:t> commentary on (work)</a:t>
            </a:r>
            <a:endParaRPr lang="en-US" sz="3000" dirty="0">
              <a:solidFill>
                <a:srgbClr val="FF0000"/>
              </a:solidFill>
            </a:endParaRPr>
          </a:p>
          <a:p>
            <a:pPr marL="1081088" indent="-1081088">
              <a:buNone/>
            </a:pPr>
            <a:r>
              <a:rPr lang="en-US" sz="3000" dirty="0" smtClean="0"/>
              <a:t>650 _0	Dialogues, Latin </a:t>
            </a:r>
            <a:r>
              <a:rPr lang="en-US" sz="3000" dirty="0" err="1" smtClean="0"/>
              <a:t>ǂx</a:t>
            </a:r>
            <a:r>
              <a:rPr lang="en-US" sz="3000" dirty="0" smtClean="0"/>
              <a:t> History and criticism.</a:t>
            </a:r>
          </a:p>
          <a:p>
            <a:pPr marL="1081088" indent="-1081088">
              <a:buNone/>
            </a:pPr>
            <a:r>
              <a:rPr lang="en-US" sz="3000" dirty="0" smtClean="0"/>
              <a:t>600 10	Atticus, Titus </a:t>
            </a:r>
            <a:r>
              <a:rPr lang="en-US" sz="3000" dirty="0" err="1" smtClean="0"/>
              <a:t>Pomponius</a:t>
            </a:r>
            <a:r>
              <a:rPr lang="en-US" sz="3000" dirty="0" smtClean="0"/>
              <a:t> </a:t>
            </a:r>
            <a:r>
              <a:rPr lang="en-US" sz="3000" dirty="0" err="1" smtClean="0"/>
              <a:t>ǂx</a:t>
            </a:r>
            <a:r>
              <a:rPr lang="en-US" sz="3000" dirty="0" smtClean="0"/>
              <a:t> In literature.</a:t>
            </a:r>
          </a:p>
          <a:p>
            <a:pPr marL="1081088" indent="-1081088">
              <a:buNone/>
            </a:pPr>
            <a:r>
              <a:rPr lang="en-US" sz="3000" dirty="0" smtClean="0"/>
              <a:t>600 10	Cicero, Quintus </a:t>
            </a:r>
            <a:r>
              <a:rPr lang="en-US" sz="3000" dirty="0" err="1" smtClean="0"/>
              <a:t>Tullius</a:t>
            </a:r>
            <a:r>
              <a:rPr lang="en-US" sz="3000" dirty="0" smtClean="0"/>
              <a:t> </a:t>
            </a:r>
            <a:r>
              <a:rPr lang="en-US" sz="3000" dirty="0" err="1" smtClean="0"/>
              <a:t>ǂx</a:t>
            </a:r>
            <a:r>
              <a:rPr lang="en-US" sz="3000" dirty="0" smtClean="0"/>
              <a:t> In literature.</a:t>
            </a:r>
          </a:p>
          <a:p>
            <a:pPr marL="1081088" indent="-1081088">
              <a:buNone/>
            </a:pPr>
            <a:r>
              <a:rPr lang="en-US" sz="3000" dirty="0" smtClean="0"/>
              <a:t>650 _0	Law and literature </a:t>
            </a:r>
            <a:r>
              <a:rPr lang="en-US" sz="3000" dirty="0" err="1" smtClean="0"/>
              <a:t>ǂx</a:t>
            </a:r>
            <a:r>
              <a:rPr lang="en-US" sz="3000" dirty="0" smtClean="0"/>
              <a:t> History </a:t>
            </a:r>
            <a:r>
              <a:rPr lang="en-US" sz="3000" dirty="0" err="1" smtClean="0"/>
              <a:t>ǂy</a:t>
            </a:r>
            <a:r>
              <a:rPr lang="en-US" sz="3000" dirty="0" smtClean="0"/>
              <a:t> To 1500.</a:t>
            </a:r>
          </a:p>
          <a:p>
            <a:pPr marL="1081088" indent="-1081088">
              <a:buNone/>
            </a:pPr>
            <a:r>
              <a:rPr lang="en-US" sz="3000" dirty="0" smtClean="0"/>
              <a:t>650 _0	Roman law.</a:t>
            </a:r>
            <a:endParaRPr lang="en-US" dirty="0">
              <a:solidFill>
                <a:srgbClr val="FF0000"/>
              </a:solidFill>
            </a:endParaRPr>
          </a:p>
        </p:txBody>
      </p:sp>
    </p:spTree>
    <p:extLst>
      <p:ext uri="{BB962C8B-B14F-4D97-AF65-F5344CB8AC3E}">
        <p14:creationId xmlns:p14="http://schemas.microsoft.com/office/powerpoint/2010/main" val="2969824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760" y="419989"/>
            <a:ext cx="10515600" cy="1161923"/>
          </a:xfrm>
        </p:spPr>
        <p:txBody>
          <a:bodyPr>
            <a:normAutofit/>
          </a:bodyPr>
          <a:lstStyle/>
          <a:p>
            <a:pPr algn="ctr">
              <a:lnSpc>
                <a:spcPct val="100000"/>
              </a:lnSpc>
              <a:spcAft>
                <a:spcPts val="1200"/>
              </a:spcAft>
            </a:pPr>
            <a:r>
              <a:rPr lang="en-US" dirty="0" smtClean="0"/>
              <a:t>Bibliographic Records – 7XX Added Entry</a:t>
            </a:r>
            <a:endParaRPr lang="en-US" i="1" dirty="0">
              <a:solidFill>
                <a:srgbClr val="00B050"/>
              </a:solidFill>
            </a:endParaRPr>
          </a:p>
        </p:txBody>
      </p:sp>
      <p:sp>
        <p:nvSpPr>
          <p:cNvPr id="3" name="Content Placeholder 2"/>
          <p:cNvSpPr>
            <a:spLocks noGrp="1"/>
          </p:cNvSpPr>
          <p:nvPr>
            <p:ph idx="1"/>
          </p:nvPr>
        </p:nvSpPr>
        <p:spPr>
          <a:xfrm>
            <a:off x="746760" y="1824908"/>
            <a:ext cx="11003280" cy="4649915"/>
          </a:xfrm>
        </p:spPr>
        <p:txBody>
          <a:bodyPr>
            <a:normAutofit/>
          </a:bodyPr>
          <a:lstStyle/>
          <a:p>
            <a:pPr marL="1081088" indent="-1081088">
              <a:buNone/>
            </a:pPr>
            <a:r>
              <a:rPr lang="en-US" dirty="0" smtClean="0"/>
              <a:t>100 1_	</a:t>
            </a:r>
            <a:r>
              <a:rPr lang="en-US" dirty="0" err="1" smtClean="0"/>
              <a:t>Lahiani</a:t>
            </a:r>
            <a:r>
              <a:rPr lang="en-US" dirty="0"/>
              <a:t>, </a:t>
            </a:r>
            <a:r>
              <a:rPr lang="en-US" dirty="0" smtClean="0"/>
              <a:t>Raja, </a:t>
            </a:r>
            <a:r>
              <a:rPr lang="en-US" dirty="0" err="1" smtClean="0"/>
              <a:t>ǂe</a:t>
            </a:r>
            <a:r>
              <a:rPr lang="en-US" dirty="0" smtClean="0"/>
              <a:t> author.</a:t>
            </a:r>
            <a:endParaRPr lang="en-US" dirty="0"/>
          </a:p>
          <a:p>
            <a:pPr marL="1081088" indent="-1081088">
              <a:buNone/>
            </a:pPr>
            <a:r>
              <a:rPr lang="en-US" dirty="0" smtClean="0"/>
              <a:t>245 10	Eastern </a:t>
            </a:r>
            <a:r>
              <a:rPr lang="en-US" dirty="0"/>
              <a:t>luminaries disclosed to Western eyes : </a:t>
            </a:r>
            <a:r>
              <a:rPr lang="en-US" dirty="0" err="1"/>
              <a:t>ǂb</a:t>
            </a:r>
            <a:r>
              <a:rPr lang="en-US" dirty="0"/>
              <a:t> a </a:t>
            </a:r>
            <a:r>
              <a:rPr lang="en-US" dirty="0" smtClean="0"/>
              <a:t>critical evaluation of the translations of the </a:t>
            </a:r>
            <a:r>
              <a:rPr lang="en-US" dirty="0" err="1" smtClean="0"/>
              <a:t>Mu'allaqāt</a:t>
            </a:r>
            <a:r>
              <a:rPr lang="en-US" dirty="0" smtClean="0"/>
              <a:t> into English and French (1782-2000) / </a:t>
            </a:r>
            <a:r>
              <a:rPr lang="en-US" dirty="0" err="1" smtClean="0"/>
              <a:t>ǂc</a:t>
            </a:r>
            <a:r>
              <a:rPr lang="en-US" dirty="0" smtClean="0"/>
              <a:t> Raja </a:t>
            </a:r>
            <a:r>
              <a:rPr lang="en-US" dirty="0" err="1" smtClean="0"/>
              <a:t>Lahiani</a:t>
            </a:r>
            <a:r>
              <a:rPr lang="en-US" dirty="0" smtClean="0"/>
              <a:t>.</a:t>
            </a:r>
          </a:p>
          <a:p>
            <a:pPr marL="1081088" indent="-1081088">
              <a:buNone/>
            </a:pPr>
            <a:r>
              <a:rPr lang="en-US" dirty="0" smtClean="0"/>
              <a:t>630 00	</a:t>
            </a:r>
            <a:r>
              <a:rPr lang="en-US" dirty="0" err="1" smtClean="0"/>
              <a:t>Muʻallaqa</a:t>
            </a:r>
            <a:r>
              <a:rPr lang="en-US" dirty="0" err="1"/>
              <a:t>̄t</a:t>
            </a:r>
            <a:r>
              <a:rPr lang="en-US" dirty="0"/>
              <a:t> </a:t>
            </a:r>
            <a:r>
              <a:rPr lang="en-US" dirty="0" err="1"/>
              <a:t>ǂx</a:t>
            </a:r>
            <a:r>
              <a:rPr lang="en-US" dirty="0"/>
              <a:t> Translations into English </a:t>
            </a:r>
            <a:r>
              <a:rPr lang="en-US" dirty="0" err="1"/>
              <a:t>ǂx</a:t>
            </a:r>
            <a:r>
              <a:rPr lang="en-US" dirty="0"/>
              <a:t> History and criticism.</a:t>
            </a:r>
          </a:p>
          <a:p>
            <a:pPr marL="1081088" indent="-1081088">
              <a:buNone/>
            </a:pPr>
            <a:r>
              <a:rPr lang="en-US" dirty="0" smtClean="0"/>
              <a:t>630 00	</a:t>
            </a:r>
            <a:r>
              <a:rPr lang="en-US" dirty="0" err="1" smtClean="0"/>
              <a:t>Muʻallaqa</a:t>
            </a:r>
            <a:r>
              <a:rPr lang="en-US" dirty="0" err="1"/>
              <a:t>̄t</a:t>
            </a:r>
            <a:r>
              <a:rPr lang="en-US" dirty="0"/>
              <a:t> </a:t>
            </a:r>
            <a:r>
              <a:rPr lang="en-US" dirty="0" err="1"/>
              <a:t>ǂx</a:t>
            </a:r>
            <a:r>
              <a:rPr lang="en-US" dirty="0"/>
              <a:t> Translations into French </a:t>
            </a:r>
            <a:r>
              <a:rPr lang="en-US" dirty="0" err="1"/>
              <a:t>ǂx</a:t>
            </a:r>
            <a:r>
              <a:rPr lang="en-US" dirty="0"/>
              <a:t> History and criticism.</a:t>
            </a:r>
          </a:p>
          <a:p>
            <a:pPr marL="1081088" indent="-1081088">
              <a:buNone/>
            </a:pPr>
            <a:r>
              <a:rPr lang="en-US" dirty="0"/>
              <a:t>650 </a:t>
            </a:r>
            <a:r>
              <a:rPr lang="en-US" dirty="0" smtClean="0"/>
              <a:t>_0	Arabic </a:t>
            </a:r>
            <a:r>
              <a:rPr lang="en-US" dirty="0"/>
              <a:t>poetry </a:t>
            </a:r>
            <a:r>
              <a:rPr lang="en-US" dirty="0" err="1"/>
              <a:t>ǂy</a:t>
            </a:r>
            <a:r>
              <a:rPr lang="en-US" dirty="0"/>
              <a:t> To 622 </a:t>
            </a:r>
            <a:r>
              <a:rPr lang="en-US" dirty="0" err="1"/>
              <a:t>ǂx</a:t>
            </a:r>
            <a:r>
              <a:rPr lang="en-US" dirty="0"/>
              <a:t> History and criticism. </a:t>
            </a:r>
            <a:endParaRPr lang="en-US" dirty="0" smtClean="0"/>
          </a:p>
          <a:p>
            <a:pPr marL="1081088" indent="-1081088">
              <a:buNone/>
            </a:pPr>
            <a:r>
              <a:rPr lang="en-US" dirty="0" smtClean="0">
                <a:solidFill>
                  <a:srgbClr val="FF0000"/>
                </a:solidFill>
              </a:rPr>
              <a:t>730 0_	</a:t>
            </a:r>
            <a:r>
              <a:rPr lang="en-US" i="1" dirty="0" err="1" smtClean="0">
                <a:solidFill>
                  <a:srgbClr val="FF0000"/>
                </a:solidFill>
              </a:rPr>
              <a:t>ǂi</a:t>
            </a:r>
            <a:r>
              <a:rPr lang="en-US" i="1" dirty="0" smtClean="0">
                <a:solidFill>
                  <a:srgbClr val="FF0000"/>
                </a:solidFill>
              </a:rPr>
              <a:t> Critique </a:t>
            </a:r>
            <a:r>
              <a:rPr lang="en-US" i="1" dirty="0">
                <a:solidFill>
                  <a:srgbClr val="FF0000"/>
                </a:solidFill>
              </a:rPr>
              <a:t>of (expression): </a:t>
            </a:r>
            <a:r>
              <a:rPr lang="en-US" dirty="0" err="1">
                <a:solidFill>
                  <a:srgbClr val="FF0000"/>
                </a:solidFill>
              </a:rPr>
              <a:t>ǂa</a:t>
            </a:r>
            <a:r>
              <a:rPr lang="en-US" dirty="0">
                <a:solidFill>
                  <a:srgbClr val="FF0000"/>
                </a:solidFill>
              </a:rPr>
              <a:t> </a:t>
            </a:r>
            <a:r>
              <a:rPr lang="en-US" dirty="0" err="1">
                <a:solidFill>
                  <a:srgbClr val="FF0000"/>
                </a:solidFill>
              </a:rPr>
              <a:t>Muʻallaqāt</a:t>
            </a:r>
            <a:r>
              <a:rPr lang="en-US" dirty="0">
                <a:solidFill>
                  <a:srgbClr val="FF0000"/>
                </a:solidFill>
              </a:rPr>
              <a:t>. </a:t>
            </a:r>
            <a:r>
              <a:rPr lang="en-US" dirty="0" err="1">
                <a:solidFill>
                  <a:srgbClr val="FF0000"/>
                </a:solidFill>
              </a:rPr>
              <a:t>ǂl</a:t>
            </a:r>
            <a:r>
              <a:rPr lang="en-US" dirty="0">
                <a:solidFill>
                  <a:srgbClr val="FF0000"/>
                </a:solidFill>
              </a:rPr>
              <a:t> English.</a:t>
            </a:r>
          </a:p>
          <a:p>
            <a:pPr marL="1081088" indent="-1081088">
              <a:buNone/>
            </a:pPr>
            <a:r>
              <a:rPr lang="en-US" dirty="0" smtClean="0">
                <a:solidFill>
                  <a:srgbClr val="FF0000"/>
                </a:solidFill>
              </a:rPr>
              <a:t>730 0_	</a:t>
            </a:r>
            <a:r>
              <a:rPr lang="en-US" i="1" dirty="0" err="1" smtClean="0">
                <a:solidFill>
                  <a:srgbClr val="FF0000"/>
                </a:solidFill>
              </a:rPr>
              <a:t>ǂi</a:t>
            </a:r>
            <a:r>
              <a:rPr lang="en-US" i="1" dirty="0" smtClean="0">
                <a:solidFill>
                  <a:srgbClr val="FF0000"/>
                </a:solidFill>
              </a:rPr>
              <a:t> Critique </a:t>
            </a:r>
            <a:r>
              <a:rPr lang="en-US" i="1" dirty="0">
                <a:solidFill>
                  <a:srgbClr val="FF0000"/>
                </a:solidFill>
              </a:rPr>
              <a:t>of (expression): </a:t>
            </a:r>
            <a:r>
              <a:rPr lang="en-US" dirty="0" err="1">
                <a:solidFill>
                  <a:srgbClr val="FF0000"/>
                </a:solidFill>
              </a:rPr>
              <a:t>ǂa</a:t>
            </a:r>
            <a:r>
              <a:rPr lang="en-US" dirty="0">
                <a:solidFill>
                  <a:srgbClr val="FF0000"/>
                </a:solidFill>
              </a:rPr>
              <a:t> </a:t>
            </a:r>
            <a:r>
              <a:rPr lang="en-US" dirty="0" err="1">
                <a:solidFill>
                  <a:srgbClr val="FF0000"/>
                </a:solidFill>
              </a:rPr>
              <a:t>Muʻallaqāt</a:t>
            </a:r>
            <a:r>
              <a:rPr lang="en-US" dirty="0">
                <a:solidFill>
                  <a:srgbClr val="FF0000"/>
                </a:solidFill>
              </a:rPr>
              <a:t>. </a:t>
            </a:r>
            <a:r>
              <a:rPr lang="en-US" dirty="0" err="1">
                <a:solidFill>
                  <a:srgbClr val="FF0000"/>
                </a:solidFill>
              </a:rPr>
              <a:t>ǂl</a:t>
            </a:r>
            <a:r>
              <a:rPr lang="en-US" dirty="0">
                <a:solidFill>
                  <a:srgbClr val="FF0000"/>
                </a:solidFill>
              </a:rPr>
              <a:t> French.</a:t>
            </a:r>
          </a:p>
        </p:txBody>
      </p:sp>
    </p:spTree>
    <p:extLst>
      <p:ext uri="{BB962C8B-B14F-4D97-AF65-F5344CB8AC3E}">
        <p14:creationId xmlns:p14="http://schemas.microsoft.com/office/powerpoint/2010/main" val="384726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7XX Added Entry</a:t>
            </a:r>
            <a:endParaRPr lang="en-US" dirty="0"/>
          </a:p>
        </p:txBody>
      </p:sp>
      <p:sp>
        <p:nvSpPr>
          <p:cNvPr id="3" name="Content Placeholder 2"/>
          <p:cNvSpPr>
            <a:spLocks noGrp="1"/>
          </p:cNvSpPr>
          <p:nvPr>
            <p:ph idx="1"/>
          </p:nvPr>
        </p:nvSpPr>
        <p:spPr>
          <a:xfrm>
            <a:off x="838200" y="1527048"/>
            <a:ext cx="11186160" cy="5239512"/>
          </a:xfrm>
        </p:spPr>
        <p:txBody>
          <a:bodyPr>
            <a:normAutofit/>
          </a:bodyPr>
          <a:lstStyle/>
          <a:p>
            <a:pPr marL="1081088" indent="-1081088">
              <a:buNone/>
            </a:pPr>
            <a:r>
              <a:rPr lang="en-US" dirty="0" smtClean="0"/>
              <a:t>100 1_	</a:t>
            </a:r>
            <a:r>
              <a:rPr lang="en-US" dirty="0" err="1" smtClean="0"/>
              <a:t>Stach</a:t>
            </a:r>
            <a:r>
              <a:rPr lang="en-US" dirty="0"/>
              <a:t>, Reiner, </a:t>
            </a:r>
            <a:r>
              <a:rPr lang="en-US" dirty="0" err="1"/>
              <a:t>ǂe</a:t>
            </a:r>
            <a:r>
              <a:rPr lang="en-US" dirty="0"/>
              <a:t> author.</a:t>
            </a:r>
          </a:p>
          <a:p>
            <a:pPr marL="1081088" indent="-1081088">
              <a:buNone/>
            </a:pPr>
            <a:r>
              <a:rPr lang="en-US" dirty="0" smtClean="0"/>
              <a:t>240 10	Kafka</a:t>
            </a:r>
            <a:r>
              <a:rPr lang="en-US" dirty="0"/>
              <a:t>, die </a:t>
            </a:r>
            <a:r>
              <a:rPr lang="en-US" dirty="0" err="1"/>
              <a:t>frühen</a:t>
            </a:r>
            <a:r>
              <a:rPr lang="en-US" dirty="0"/>
              <a:t> </a:t>
            </a:r>
            <a:r>
              <a:rPr lang="en-US" dirty="0" err="1"/>
              <a:t>Jahre</a:t>
            </a:r>
            <a:r>
              <a:rPr lang="en-US" dirty="0"/>
              <a:t>. </a:t>
            </a:r>
            <a:r>
              <a:rPr lang="en-US" dirty="0" err="1"/>
              <a:t>ǂl</a:t>
            </a:r>
            <a:r>
              <a:rPr lang="en-US" dirty="0"/>
              <a:t> English</a:t>
            </a:r>
          </a:p>
          <a:p>
            <a:pPr marL="1081088" indent="-1081088">
              <a:buNone/>
            </a:pPr>
            <a:r>
              <a:rPr lang="en-US" dirty="0" smtClean="0"/>
              <a:t>245 10	Kafka</a:t>
            </a:r>
            <a:r>
              <a:rPr lang="en-US" dirty="0"/>
              <a:t>, the early years / </a:t>
            </a:r>
            <a:r>
              <a:rPr lang="en-US" dirty="0" err="1"/>
              <a:t>ǂc</a:t>
            </a:r>
            <a:r>
              <a:rPr lang="en-US" dirty="0"/>
              <a:t> Reiner </a:t>
            </a:r>
            <a:r>
              <a:rPr lang="en-US" dirty="0" err="1"/>
              <a:t>Stach</a:t>
            </a:r>
            <a:r>
              <a:rPr lang="en-US" dirty="0"/>
              <a:t> ; translated by Shelley Frisch.</a:t>
            </a:r>
            <a:endParaRPr lang="en-US" dirty="0" smtClean="0"/>
          </a:p>
          <a:p>
            <a:pPr marL="1081088" indent="-1081088">
              <a:buNone/>
            </a:pPr>
            <a:r>
              <a:rPr lang="en-US" dirty="0" smtClean="0">
                <a:solidFill>
                  <a:srgbClr val="FF0000"/>
                </a:solidFill>
              </a:rPr>
              <a:t>600 10	Kafka</a:t>
            </a:r>
            <a:r>
              <a:rPr lang="en-US" dirty="0">
                <a:solidFill>
                  <a:srgbClr val="FF0000"/>
                </a:solidFill>
              </a:rPr>
              <a:t>, Franz, </a:t>
            </a:r>
            <a:r>
              <a:rPr lang="en-US" dirty="0" err="1">
                <a:solidFill>
                  <a:srgbClr val="FF0000"/>
                </a:solidFill>
              </a:rPr>
              <a:t>ǂd</a:t>
            </a:r>
            <a:r>
              <a:rPr lang="en-US" dirty="0">
                <a:solidFill>
                  <a:srgbClr val="FF0000"/>
                </a:solidFill>
              </a:rPr>
              <a:t> 1883-1924 </a:t>
            </a:r>
            <a:r>
              <a:rPr lang="en-US" dirty="0" err="1">
                <a:solidFill>
                  <a:srgbClr val="FF0000"/>
                </a:solidFill>
              </a:rPr>
              <a:t>ǂx</a:t>
            </a:r>
            <a:r>
              <a:rPr lang="en-US" dirty="0">
                <a:solidFill>
                  <a:srgbClr val="FF0000"/>
                </a:solidFill>
              </a:rPr>
              <a:t> Childhood and youth.</a:t>
            </a:r>
          </a:p>
          <a:p>
            <a:pPr marL="1081088" indent="-1081088">
              <a:buNone/>
            </a:pPr>
            <a:r>
              <a:rPr lang="en-US" dirty="0"/>
              <a:t>650 </a:t>
            </a:r>
            <a:r>
              <a:rPr lang="en-US" dirty="0" smtClean="0"/>
              <a:t>_0	Authors</a:t>
            </a:r>
            <a:r>
              <a:rPr lang="en-US" dirty="0"/>
              <a:t>, Austrian </a:t>
            </a:r>
            <a:r>
              <a:rPr lang="en-US" dirty="0" err="1"/>
              <a:t>ǂy</a:t>
            </a:r>
            <a:r>
              <a:rPr lang="en-US" dirty="0"/>
              <a:t> 20th century </a:t>
            </a:r>
            <a:r>
              <a:rPr lang="en-US" dirty="0" err="1"/>
              <a:t>ǂv</a:t>
            </a:r>
            <a:r>
              <a:rPr lang="en-US" dirty="0"/>
              <a:t> Biography. </a:t>
            </a:r>
            <a:endParaRPr lang="en-US" dirty="0" smtClean="0"/>
          </a:p>
          <a:p>
            <a:pPr marL="1081088" indent="-1081088">
              <a:buNone/>
            </a:pPr>
            <a:r>
              <a:rPr lang="en-US" dirty="0" smtClean="0"/>
              <a:t>655 _7	Biographies. ǂ2 </a:t>
            </a:r>
            <a:r>
              <a:rPr lang="en-US" dirty="0" err="1" smtClean="0"/>
              <a:t>lcgft</a:t>
            </a:r>
            <a:endParaRPr lang="en-US" dirty="0" smtClean="0"/>
          </a:p>
          <a:p>
            <a:pPr marL="1081088" indent="-1081088">
              <a:buNone/>
            </a:pPr>
            <a:r>
              <a:rPr lang="en-US" dirty="0" smtClean="0">
                <a:solidFill>
                  <a:srgbClr val="FF0000"/>
                </a:solidFill>
              </a:rPr>
              <a:t>700 1_	</a:t>
            </a:r>
            <a:r>
              <a:rPr lang="en-US" i="1" dirty="0" err="1" smtClean="0">
                <a:solidFill>
                  <a:srgbClr val="FF0000"/>
                </a:solidFill>
              </a:rPr>
              <a:t>ǂi</a:t>
            </a:r>
            <a:r>
              <a:rPr lang="en-US" i="1" dirty="0" smtClean="0">
                <a:solidFill>
                  <a:srgbClr val="FF0000"/>
                </a:solidFill>
              </a:rPr>
              <a:t> Description of (person): </a:t>
            </a:r>
            <a:r>
              <a:rPr lang="en-US" dirty="0" err="1" smtClean="0">
                <a:solidFill>
                  <a:srgbClr val="FF0000"/>
                </a:solidFill>
              </a:rPr>
              <a:t>ǂa</a:t>
            </a:r>
            <a:r>
              <a:rPr lang="en-US" dirty="0" smtClean="0">
                <a:solidFill>
                  <a:srgbClr val="FF0000"/>
                </a:solidFill>
              </a:rPr>
              <a:t> </a:t>
            </a:r>
            <a:r>
              <a:rPr lang="en-US" dirty="0">
                <a:solidFill>
                  <a:srgbClr val="FF0000"/>
                </a:solidFill>
              </a:rPr>
              <a:t>Kafka, Franz, </a:t>
            </a:r>
            <a:r>
              <a:rPr lang="en-US" dirty="0" err="1">
                <a:solidFill>
                  <a:srgbClr val="FF0000"/>
                </a:solidFill>
              </a:rPr>
              <a:t>ǂd</a:t>
            </a:r>
            <a:r>
              <a:rPr lang="en-US" dirty="0">
                <a:solidFill>
                  <a:srgbClr val="FF0000"/>
                </a:solidFill>
              </a:rPr>
              <a:t> </a:t>
            </a:r>
            <a:r>
              <a:rPr lang="en-US" dirty="0" smtClean="0">
                <a:solidFill>
                  <a:srgbClr val="FF0000"/>
                </a:solidFill>
              </a:rPr>
              <a:t>1883-1924. </a:t>
            </a:r>
            <a:endParaRPr lang="en-US" dirty="0">
              <a:solidFill>
                <a:srgbClr val="FF0000"/>
              </a:solidFill>
            </a:endParaRPr>
          </a:p>
        </p:txBody>
      </p:sp>
    </p:spTree>
    <p:extLst>
      <p:ext uri="{BB962C8B-B14F-4D97-AF65-F5344CB8AC3E}">
        <p14:creationId xmlns:p14="http://schemas.microsoft.com/office/powerpoint/2010/main" val="2164644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7XX Added Entry</a:t>
            </a:r>
            <a:endParaRPr lang="en-US" dirty="0"/>
          </a:p>
        </p:txBody>
      </p:sp>
      <p:sp>
        <p:nvSpPr>
          <p:cNvPr id="3" name="Content Placeholder 2"/>
          <p:cNvSpPr>
            <a:spLocks noGrp="1"/>
          </p:cNvSpPr>
          <p:nvPr>
            <p:ph idx="1"/>
          </p:nvPr>
        </p:nvSpPr>
        <p:spPr>
          <a:xfrm>
            <a:off x="838200" y="1527048"/>
            <a:ext cx="11003280" cy="5239512"/>
          </a:xfrm>
        </p:spPr>
        <p:txBody>
          <a:bodyPr>
            <a:normAutofit/>
          </a:bodyPr>
          <a:lstStyle/>
          <a:p>
            <a:pPr marL="1081088" indent="-1081088">
              <a:buNone/>
            </a:pPr>
            <a:r>
              <a:rPr lang="en-US" dirty="0" smtClean="0"/>
              <a:t>100 1_	Bridge</a:t>
            </a:r>
            <a:r>
              <a:rPr lang="en-US" dirty="0"/>
              <a:t>, James Howard, </a:t>
            </a:r>
            <a:r>
              <a:rPr lang="en-US" dirty="0" err="1"/>
              <a:t>ǂd</a:t>
            </a:r>
            <a:r>
              <a:rPr lang="en-US" dirty="0"/>
              <a:t> 1858-1939, </a:t>
            </a:r>
            <a:r>
              <a:rPr lang="en-US" dirty="0" err="1"/>
              <a:t>ǂe</a:t>
            </a:r>
            <a:r>
              <a:rPr lang="en-US" dirty="0"/>
              <a:t> author.</a:t>
            </a:r>
          </a:p>
          <a:p>
            <a:pPr marL="1081088" indent="-1081088">
              <a:buNone/>
            </a:pPr>
            <a:r>
              <a:rPr lang="en-US" dirty="0" smtClean="0"/>
              <a:t>240 10	History </a:t>
            </a:r>
            <a:r>
              <a:rPr lang="en-US" dirty="0"/>
              <a:t>of the Carnegie Steel Company</a:t>
            </a:r>
          </a:p>
          <a:p>
            <a:pPr marL="1081088" indent="-1081088">
              <a:buNone/>
            </a:pPr>
            <a:r>
              <a:rPr lang="en-US" dirty="0" smtClean="0"/>
              <a:t>245 15	The </a:t>
            </a:r>
            <a:r>
              <a:rPr lang="en-US" dirty="0"/>
              <a:t>"Carnegie millions and the men who made them" : </a:t>
            </a:r>
            <a:r>
              <a:rPr lang="en-US" dirty="0" err="1"/>
              <a:t>ǂb</a:t>
            </a:r>
            <a:r>
              <a:rPr lang="en-US" dirty="0"/>
              <a:t> </a:t>
            </a:r>
            <a:r>
              <a:rPr lang="en-US" dirty="0" smtClean="0"/>
              <a:t>being the </a:t>
            </a:r>
            <a:r>
              <a:rPr lang="en-US" dirty="0"/>
              <a:t>inside history of the Carnegie Steel Company / </a:t>
            </a:r>
            <a:r>
              <a:rPr lang="en-US" dirty="0" err="1"/>
              <a:t>ǂc</a:t>
            </a:r>
            <a:r>
              <a:rPr lang="en-US" dirty="0"/>
              <a:t> by James </a:t>
            </a:r>
            <a:r>
              <a:rPr lang="en-US" dirty="0" smtClean="0"/>
              <a:t>H. Bridge.</a:t>
            </a:r>
          </a:p>
          <a:p>
            <a:pPr marL="1081088" indent="-1081088">
              <a:buNone/>
            </a:pPr>
            <a:r>
              <a:rPr lang="en-US" dirty="0" smtClean="0">
                <a:solidFill>
                  <a:srgbClr val="FF0000"/>
                </a:solidFill>
              </a:rPr>
              <a:t>610 20	Carnegie </a:t>
            </a:r>
            <a:r>
              <a:rPr lang="en-US" dirty="0">
                <a:solidFill>
                  <a:srgbClr val="FF0000"/>
                </a:solidFill>
              </a:rPr>
              <a:t>Steel Company </a:t>
            </a:r>
            <a:r>
              <a:rPr lang="en-US" dirty="0" err="1">
                <a:solidFill>
                  <a:srgbClr val="FF0000"/>
                </a:solidFill>
              </a:rPr>
              <a:t>ǂx</a:t>
            </a:r>
            <a:r>
              <a:rPr lang="en-US" dirty="0">
                <a:solidFill>
                  <a:srgbClr val="FF0000"/>
                </a:solidFill>
              </a:rPr>
              <a:t> History.</a:t>
            </a:r>
          </a:p>
          <a:p>
            <a:pPr marL="1081088" indent="-1081088">
              <a:buNone/>
            </a:pPr>
            <a:r>
              <a:rPr lang="en-US" dirty="0"/>
              <a:t>650 </a:t>
            </a:r>
            <a:r>
              <a:rPr lang="en-US" dirty="0" smtClean="0"/>
              <a:t>_0	Steel </a:t>
            </a:r>
            <a:r>
              <a:rPr lang="en-US" dirty="0"/>
              <a:t>industry and trade </a:t>
            </a:r>
            <a:r>
              <a:rPr lang="en-US" dirty="0" err="1"/>
              <a:t>ǂz</a:t>
            </a:r>
            <a:r>
              <a:rPr lang="en-US" dirty="0"/>
              <a:t> United States </a:t>
            </a:r>
            <a:r>
              <a:rPr lang="en-US" dirty="0" err="1"/>
              <a:t>ǂx</a:t>
            </a:r>
            <a:r>
              <a:rPr lang="en-US" dirty="0"/>
              <a:t> History.</a:t>
            </a:r>
            <a:endParaRPr lang="en-US" dirty="0" smtClean="0"/>
          </a:p>
          <a:p>
            <a:pPr marL="1081088" indent="-1081088">
              <a:buNone/>
            </a:pPr>
            <a:r>
              <a:rPr lang="en-US" dirty="0" smtClean="0"/>
              <a:t>655 _7	History. ǂ2 </a:t>
            </a:r>
            <a:r>
              <a:rPr lang="en-US" dirty="0" err="1" smtClean="0"/>
              <a:t>marcgt</a:t>
            </a:r>
            <a:endParaRPr lang="en-US" dirty="0" smtClean="0"/>
          </a:p>
          <a:p>
            <a:pPr marL="1081088" indent="-1081088">
              <a:buNone/>
            </a:pPr>
            <a:r>
              <a:rPr lang="en-US" dirty="0" smtClean="0">
                <a:solidFill>
                  <a:srgbClr val="FF0000"/>
                </a:solidFill>
              </a:rPr>
              <a:t>710 2_	</a:t>
            </a:r>
            <a:r>
              <a:rPr lang="en-US" i="1" dirty="0" err="1" smtClean="0">
                <a:solidFill>
                  <a:srgbClr val="FF0000"/>
                </a:solidFill>
              </a:rPr>
              <a:t>ǂi</a:t>
            </a:r>
            <a:r>
              <a:rPr lang="en-US" i="1" dirty="0" smtClean="0">
                <a:solidFill>
                  <a:srgbClr val="FF0000"/>
                </a:solidFill>
              </a:rPr>
              <a:t> Description of (corporate body): </a:t>
            </a:r>
            <a:r>
              <a:rPr lang="en-US" dirty="0" err="1" smtClean="0">
                <a:solidFill>
                  <a:srgbClr val="FF0000"/>
                </a:solidFill>
              </a:rPr>
              <a:t>ǂa</a:t>
            </a:r>
            <a:r>
              <a:rPr lang="en-US" dirty="0" smtClean="0">
                <a:solidFill>
                  <a:srgbClr val="FF0000"/>
                </a:solidFill>
              </a:rPr>
              <a:t> </a:t>
            </a:r>
            <a:r>
              <a:rPr lang="en-US" dirty="0">
                <a:solidFill>
                  <a:srgbClr val="FF0000"/>
                </a:solidFill>
              </a:rPr>
              <a:t>Carnegie Steel </a:t>
            </a:r>
            <a:r>
              <a:rPr lang="en-US" dirty="0" smtClean="0">
                <a:solidFill>
                  <a:srgbClr val="FF0000"/>
                </a:solidFill>
              </a:rPr>
              <a:t>Company. </a:t>
            </a:r>
            <a:endParaRPr lang="en-US" dirty="0">
              <a:solidFill>
                <a:srgbClr val="FF0000"/>
              </a:solidFill>
            </a:endParaRPr>
          </a:p>
        </p:txBody>
      </p:sp>
    </p:spTree>
    <p:extLst>
      <p:ext uri="{BB962C8B-B14F-4D97-AF65-F5344CB8AC3E}">
        <p14:creationId xmlns:p14="http://schemas.microsoft.com/office/powerpoint/2010/main" val="21374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7XX Added Entry</a:t>
            </a:r>
            <a:endParaRPr lang="en-US" dirty="0"/>
          </a:p>
        </p:txBody>
      </p:sp>
      <p:sp>
        <p:nvSpPr>
          <p:cNvPr id="3" name="Content Placeholder 2"/>
          <p:cNvSpPr>
            <a:spLocks noGrp="1"/>
          </p:cNvSpPr>
          <p:nvPr>
            <p:ph idx="1"/>
          </p:nvPr>
        </p:nvSpPr>
        <p:spPr>
          <a:xfrm>
            <a:off x="838200" y="1527048"/>
            <a:ext cx="11003280" cy="5239512"/>
          </a:xfrm>
        </p:spPr>
        <p:txBody>
          <a:bodyPr>
            <a:normAutofit lnSpcReduction="10000"/>
          </a:bodyPr>
          <a:lstStyle/>
          <a:p>
            <a:pPr marL="1081088" indent="-1081088">
              <a:buNone/>
            </a:pPr>
            <a:r>
              <a:rPr lang="en-US" dirty="0" smtClean="0"/>
              <a:t>100 1_	Meyer, G. J., </a:t>
            </a:r>
            <a:r>
              <a:rPr lang="en-US" dirty="0" err="1" smtClean="0"/>
              <a:t>ǂd</a:t>
            </a:r>
            <a:r>
              <a:rPr lang="en-US" dirty="0" smtClean="0"/>
              <a:t> 1940- </a:t>
            </a:r>
            <a:r>
              <a:rPr lang="en-US" dirty="0" err="1" smtClean="0"/>
              <a:t>ǂe</a:t>
            </a:r>
            <a:r>
              <a:rPr lang="en-US" dirty="0" smtClean="0"/>
              <a:t> author.</a:t>
            </a:r>
          </a:p>
          <a:p>
            <a:pPr marL="1081088" indent="-1081088">
              <a:buNone/>
            </a:pPr>
            <a:r>
              <a:rPr lang="en-US" dirty="0" smtClean="0"/>
              <a:t>245 14	The Borgias : </a:t>
            </a:r>
            <a:r>
              <a:rPr lang="en-US" dirty="0" err="1" smtClean="0"/>
              <a:t>ǂb</a:t>
            </a:r>
            <a:r>
              <a:rPr lang="en-US" dirty="0" smtClean="0"/>
              <a:t> the hidden history / </a:t>
            </a:r>
            <a:r>
              <a:rPr lang="en-US" dirty="0" err="1" smtClean="0"/>
              <a:t>ǂc</a:t>
            </a:r>
            <a:r>
              <a:rPr lang="en-US" dirty="0" smtClean="0"/>
              <a:t> G.J. Meyer.</a:t>
            </a:r>
          </a:p>
          <a:p>
            <a:pPr marL="1081088" indent="-1081088">
              <a:buNone/>
            </a:pPr>
            <a:r>
              <a:rPr lang="en-US" dirty="0" smtClean="0">
                <a:solidFill>
                  <a:srgbClr val="FF0000"/>
                </a:solidFill>
              </a:rPr>
              <a:t>600 30	Borgia family.</a:t>
            </a:r>
          </a:p>
          <a:p>
            <a:pPr marL="1081088" indent="-1081088">
              <a:buNone/>
            </a:pPr>
            <a:r>
              <a:rPr lang="en-US" dirty="0" smtClean="0"/>
              <a:t>650 _0	Nobility </a:t>
            </a:r>
            <a:r>
              <a:rPr lang="en-US" dirty="0" err="1" smtClean="0"/>
              <a:t>ǂz</a:t>
            </a:r>
            <a:r>
              <a:rPr lang="en-US" dirty="0" smtClean="0"/>
              <a:t> Italy </a:t>
            </a:r>
            <a:r>
              <a:rPr lang="en-US" dirty="0" err="1" smtClean="0"/>
              <a:t>ǂv</a:t>
            </a:r>
            <a:r>
              <a:rPr lang="en-US" dirty="0" smtClean="0"/>
              <a:t> Biography.</a:t>
            </a:r>
          </a:p>
          <a:p>
            <a:pPr marL="1081088" indent="-1081088">
              <a:buNone/>
            </a:pPr>
            <a:r>
              <a:rPr lang="en-US" dirty="0" smtClean="0"/>
              <a:t>650 _0	Renaissance </a:t>
            </a:r>
            <a:r>
              <a:rPr lang="en-US" dirty="0" err="1" smtClean="0"/>
              <a:t>ǂz</a:t>
            </a:r>
            <a:r>
              <a:rPr lang="en-US" dirty="0" smtClean="0"/>
              <a:t> Italy.</a:t>
            </a:r>
          </a:p>
          <a:p>
            <a:pPr marL="1081088" indent="-1081088">
              <a:buNone/>
            </a:pPr>
            <a:r>
              <a:rPr lang="en-US" dirty="0" smtClean="0"/>
              <a:t>651 _0	Italy </a:t>
            </a:r>
            <a:r>
              <a:rPr lang="en-US" dirty="0" err="1" smtClean="0"/>
              <a:t>ǂx</a:t>
            </a:r>
            <a:r>
              <a:rPr lang="en-US" dirty="0" smtClean="0"/>
              <a:t> History </a:t>
            </a:r>
            <a:r>
              <a:rPr lang="en-US" dirty="0" err="1" smtClean="0"/>
              <a:t>ǂy</a:t>
            </a:r>
            <a:r>
              <a:rPr lang="en-US" dirty="0" smtClean="0"/>
              <a:t> 15th century.</a:t>
            </a:r>
          </a:p>
          <a:p>
            <a:pPr marL="1081088" indent="-1081088">
              <a:buNone/>
            </a:pPr>
            <a:r>
              <a:rPr lang="en-US" dirty="0" smtClean="0"/>
              <a:t>651 _0	Italy </a:t>
            </a:r>
            <a:r>
              <a:rPr lang="en-US" dirty="0" err="1" smtClean="0"/>
              <a:t>ǂx</a:t>
            </a:r>
            <a:r>
              <a:rPr lang="en-US" dirty="0" smtClean="0"/>
              <a:t> History </a:t>
            </a:r>
            <a:r>
              <a:rPr lang="en-US" dirty="0" err="1" smtClean="0"/>
              <a:t>ǂy</a:t>
            </a:r>
            <a:r>
              <a:rPr lang="en-US" dirty="0" smtClean="0"/>
              <a:t> 1492-1559.</a:t>
            </a:r>
          </a:p>
          <a:p>
            <a:pPr marL="1081088" indent="-1081088">
              <a:buNone/>
            </a:pPr>
            <a:r>
              <a:rPr lang="en-US" dirty="0" smtClean="0"/>
              <a:t>655 _7	Family histories. ǂ2 </a:t>
            </a:r>
            <a:r>
              <a:rPr lang="en-US" dirty="0" err="1" smtClean="0"/>
              <a:t>lcgft</a:t>
            </a:r>
            <a:endParaRPr lang="en-US" dirty="0" smtClean="0"/>
          </a:p>
          <a:p>
            <a:pPr marL="1081088" indent="-1081088">
              <a:buNone/>
            </a:pPr>
            <a:r>
              <a:rPr lang="en-US" dirty="0" smtClean="0"/>
              <a:t>655 _7	Biographies. ǂ2 </a:t>
            </a:r>
            <a:r>
              <a:rPr lang="en-US" dirty="0" err="1" smtClean="0"/>
              <a:t>lcgft</a:t>
            </a:r>
            <a:endParaRPr lang="en-US" dirty="0" smtClean="0"/>
          </a:p>
          <a:p>
            <a:pPr marL="1081088" indent="-1081088">
              <a:buNone/>
            </a:pPr>
            <a:r>
              <a:rPr lang="en-US" dirty="0" smtClean="0">
                <a:solidFill>
                  <a:srgbClr val="FF0000"/>
                </a:solidFill>
              </a:rPr>
              <a:t>700 3_	</a:t>
            </a:r>
            <a:r>
              <a:rPr lang="en-US" i="1" dirty="0" err="1" smtClean="0">
                <a:solidFill>
                  <a:srgbClr val="FF0000"/>
                </a:solidFill>
              </a:rPr>
              <a:t>ǂi</a:t>
            </a:r>
            <a:r>
              <a:rPr lang="en-US" i="1" dirty="0" smtClean="0">
                <a:solidFill>
                  <a:srgbClr val="FF0000"/>
                </a:solidFill>
              </a:rPr>
              <a:t> Description of (family): </a:t>
            </a:r>
            <a:r>
              <a:rPr lang="en-US" dirty="0" err="1" smtClean="0">
                <a:solidFill>
                  <a:srgbClr val="FF0000"/>
                </a:solidFill>
              </a:rPr>
              <a:t>ǂa</a:t>
            </a:r>
            <a:r>
              <a:rPr lang="en-US" dirty="0" smtClean="0">
                <a:solidFill>
                  <a:srgbClr val="FF0000"/>
                </a:solidFill>
              </a:rPr>
              <a:t> Borgia (Family : </a:t>
            </a:r>
            <a:r>
              <a:rPr lang="en-US" dirty="0" err="1" smtClean="0">
                <a:solidFill>
                  <a:srgbClr val="FF0000"/>
                </a:solidFill>
              </a:rPr>
              <a:t>ǂd</a:t>
            </a:r>
            <a:r>
              <a:rPr lang="en-US" dirty="0" smtClean="0">
                <a:solidFill>
                  <a:srgbClr val="FF0000"/>
                </a:solidFill>
              </a:rPr>
              <a:t> active 14</a:t>
            </a:r>
            <a:r>
              <a:rPr lang="en-US" baseline="30000" dirty="0" smtClean="0">
                <a:solidFill>
                  <a:srgbClr val="FF0000"/>
                </a:solidFill>
              </a:rPr>
              <a:t>th</a:t>
            </a:r>
            <a:r>
              <a:rPr lang="en-US" dirty="0" smtClean="0">
                <a:solidFill>
                  <a:srgbClr val="FF0000"/>
                </a:solidFill>
              </a:rPr>
              <a:t> century-18th century)</a:t>
            </a:r>
            <a:endParaRPr lang="en-US" dirty="0">
              <a:solidFill>
                <a:srgbClr val="FF0000"/>
              </a:solidFill>
            </a:endParaRPr>
          </a:p>
        </p:txBody>
      </p:sp>
    </p:spTree>
    <p:extLst>
      <p:ext uri="{BB962C8B-B14F-4D97-AF65-F5344CB8AC3E}">
        <p14:creationId xmlns:p14="http://schemas.microsoft.com/office/powerpoint/2010/main" val="979456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1554" y="1190502"/>
            <a:ext cx="5050973" cy="3477875"/>
          </a:xfrm>
          <a:prstGeom prst="rect">
            <a:avLst/>
          </a:prstGeom>
        </p:spPr>
        <p:txBody>
          <a:bodyPr wrap="square">
            <a:spAutoFit/>
          </a:bodyPr>
          <a:lstStyle/>
          <a:p>
            <a:r>
              <a:rPr lang="en-US" sz="2200" dirty="0" smtClean="0"/>
              <a:t>STANDARD CURRENT PRACTICE</a:t>
            </a:r>
          </a:p>
          <a:p>
            <a:endParaRPr lang="en-US" sz="2200" dirty="0"/>
          </a:p>
          <a:p>
            <a:pPr marL="914400" indent="-914400"/>
            <a:r>
              <a:rPr lang="en-US" sz="2200" dirty="0" smtClean="0"/>
              <a:t>100 1_	</a:t>
            </a:r>
            <a:r>
              <a:rPr lang="en-US" sz="2200" dirty="0" err="1" smtClean="0"/>
              <a:t>Budewitz</a:t>
            </a:r>
            <a:r>
              <a:rPr lang="en-US" sz="2200" dirty="0"/>
              <a:t>, Leslie, </a:t>
            </a:r>
            <a:r>
              <a:rPr lang="en-US" sz="2200" dirty="0" err="1"/>
              <a:t>ǂe</a:t>
            </a:r>
            <a:r>
              <a:rPr lang="en-US" sz="2200" dirty="0"/>
              <a:t> author.</a:t>
            </a:r>
          </a:p>
          <a:p>
            <a:pPr marL="914400" indent="-914400"/>
            <a:r>
              <a:rPr lang="en-US" sz="2200" dirty="0" smtClean="0"/>
              <a:t>245 10	Assault </a:t>
            </a:r>
            <a:r>
              <a:rPr lang="en-US" sz="2200" dirty="0"/>
              <a:t>and pepper / </a:t>
            </a:r>
            <a:r>
              <a:rPr lang="en-US" sz="2200" dirty="0" err="1"/>
              <a:t>ǂc</a:t>
            </a:r>
            <a:r>
              <a:rPr lang="en-US" sz="2200" dirty="0"/>
              <a:t> </a:t>
            </a:r>
            <a:r>
              <a:rPr lang="en-US" sz="2200" dirty="0" smtClean="0"/>
              <a:t>Leslie </a:t>
            </a:r>
            <a:r>
              <a:rPr lang="en-US" sz="2200" dirty="0" err="1" smtClean="0"/>
              <a:t>Budewitz</a:t>
            </a:r>
            <a:r>
              <a:rPr lang="en-US" sz="2200" dirty="0" smtClean="0"/>
              <a:t>.</a:t>
            </a:r>
          </a:p>
          <a:p>
            <a:pPr marL="914400" indent="-914400"/>
            <a:r>
              <a:rPr lang="en-US" sz="2200" dirty="0" smtClean="0"/>
              <a:t>610 20	Pike </a:t>
            </a:r>
            <a:r>
              <a:rPr lang="en-US" sz="2200" dirty="0"/>
              <a:t>Place Market (Seattle, Wash</a:t>
            </a:r>
            <a:r>
              <a:rPr lang="en-US" sz="2200" dirty="0" smtClean="0"/>
              <a:t>.) </a:t>
            </a:r>
            <a:r>
              <a:rPr lang="en-US" sz="2200" dirty="0" err="1" smtClean="0"/>
              <a:t>ǂv</a:t>
            </a:r>
            <a:r>
              <a:rPr lang="en-US" sz="2200" dirty="0" smtClean="0"/>
              <a:t> </a:t>
            </a:r>
            <a:r>
              <a:rPr lang="en-US" sz="2200" dirty="0"/>
              <a:t>Fiction.</a:t>
            </a:r>
          </a:p>
          <a:p>
            <a:pPr marL="914400" indent="-914400"/>
            <a:r>
              <a:rPr lang="en-US" sz="2200" dirty="0"/>
              <a:t>650 </a:t>
            </a:r>
            <a:r>
              <a:rPr lang="en-US" sz="2200" dirty="0" smtClean="0"/>
              <a:t>_0	Women </a:t>
            </a:r>
            <a:r>
              <a:rPr lang="en-US" sz="2200" dirty="0"/>
              <a:t>merchants </a:t>
            </a:r>
            <a:r>
              <a:rPr lang="en-US" sz="2200" dirty="0" err="1"/>
              <a:t>ǂv</a:t>
            </a:r>
            <a:r>
              <a:rPr lang="en-US" sz="2200" dirty="0"/>
              <a:t> Fiction.</a:t>
            </a:r>
          </a:p>
          <a:p>
            <a:pPr marL="914400" indent="-914400"/>
            <a:r>
              <a:rPr lang="en-US" sz="2200" dirty="0"/>
              <a:t>650 </a:t>
            </a:r>
            <a:r>
              <a:rPr lang="en-US" sz="2200" dirty="0" smtClean="0"/>
              <a:t>_0	Murder </a:t>
            </a:r>
            <a:r>
              <a:rPr lang="en-US" sz="2200" dirty="0" err="1"/>
              <a:t>ǂv</a:t>
            </a:r>
            <a:r>
              <a:rPr lang="en-US" sz="2200" dirty="0"/>
              <a:t> Fiction.</a:t>
            </a:r>
          </a:p>
          <a:p>
            <a:pPr marL="914400" indent="-914400"/>
            <a:r>
              <a:rPr lang="en-US" sz="2200" dirty="0"/>
              <a:t>651 </a:t>
            </a:r>
            <a:r>
              <a:rPr lang="en-US" sz="2200" dirty="0" smtClean="0"/>
              <a:t>_0	Seattle </a:t>
            </a:r>
            <a:r>
              <a:rPr lang="en-US" sz="2200" dirty="0"/>
              <a:t>(Wash.) </a:t>
            </a:r>
            <a:r>
              <a:rPr lang="en-US" sz="2200" dirty="0" err="1"/>
              <a:t>ǂv</a:t>
            </a:r>
            <a:r>
              <a:rPr lang="en-US" sz="2200" dirty="0"/>
              <a:t> Fiction.</a:t>
            </a:r>
          </a:p>
        </p:txBody>
      </p:sp>
      <p:sp>
        <p:nvSpPr>
          <p:cNvPr id="3" name="Rectangle 2"/>
          <p:cNvSpPr/>
          <p:nvPr/>
        </p:nvSpPr>
        <p:spPr>
          <a:xfrm>
            <a:off x="5609063" y="1190502"/>
            <a:ext cx="6330388" cy="4832092"/>
          </a:xfrm>
          <a:prstGeom prst="rect">
            <a:avLst/>
          </a:prstGeom>
        </p:spPr>
        <p:txBody>
          <a:bodyPr wrap="square">
            <a:spAutoFit/>
          </a:bodyPr>
          <a:lstStyle/>
          <a:p>
            <a:r>
              <a:rPr lang="en-US" sz="2200" dirty="0" smtClean="0"/>
              <a:t>OPTIONS FOR ENHANCED ACCESS</a:t>
            </a:r>
          </a:p>
          <a:p>
            <a:endParaRPr lang="en-US" sz="2200" dirty="0"/>
          </a:p>
          <a:p>
            <a:pPr marL="914400" indent="-914400"/>
            <a:r>
              <a:rPr lang="en-US" sz="2200" dirty="0" smtClean="0"/>
              <a:t>100 1_	</a:t>
            </a:r>
            <a:r>
              <a:rPr lang="en-US" sz="2200" dirty="0" err="1" smtClean="0"/>
              <a:t>Budewitz</a:t>
            </a:r>
            <a:r>
              <a:rPr lang="en-US" sz="2200" dirty="0"/>
              <a:t>, Leslie, </a:t>
            </a:r>
            <a:r>
              <a:rPr lang="en-US" sz="2200" dirty="0" err="1"/>
              <a:t>ǂe</a:t>
            </a:r>
            <a:r>
              <a:rPr lang="en-US" sz="2200" dirty="0"/>
              <a:t> author.</a:t>
            </a:r>
          </a:p>
          <a:p>
            <a:pPr marL="914400" indent="-914400"/>
            <a:r>
              <a:rPr lang="en-US" sz="2200" dirty="0" smtClean="0"/>
              <a:t>245 10	Assault </a:t>
            </a:r>
            <a:r>
              <a:rPr lang="en-US" sz="2200" dirty="0"/>
              <a:t>and pepper / </a:t>
            </a:r>
            <a:r>
              <a:rPr lang="en-US" sz="2200" dirty="0" err="1"/>
              <a:t>ǂc</a:t>
            </a:r>
            <a:r>
              <a:rPr lang="en-US" sz="2200" dirty="0"/>
              <a:t> Leslie </a:t>
            </a:r>
            <a:r>
              <a:rPr lang="en-US" sz="2200" dirty="0" err="1"/>
              <a:t>Budewitz</a:t>
            </a:r>
            <a:r>
              <a:rPr lang="en-US" sz="2200" dirty="0" smtClean="0"/>
              <a:t>.</a:t>
            </a:r>
          </a:p>
          <a:p>
            <a:pPr marL="914400" indent="-914400"/>
            <a:r>
              <a:rPr lang="en-US" sz="2200" dirty="0" smtClean="0"/>
              <a:t>610 20	Pike </a:t>
            </a:r>
            <a:r>
              <a:rPr lang="en-US" sz="2200" dirty="0"/>
              <a:t>Place Market (Seattle, Wash.) </a:t>
            </a:r>
            <a:r>
              <a:rPr lang="en-US" sz="2200" dirty="0" err="1" smtClean="0"/>
              <a:t>ǂv</a:t>
            </a:r>
            <a:r>
              <a:rPr lang="en-US" sz="2200" dirty="0" smtClean="0"/>
              <a:t> Fiction</a:t>
            </a:r>
            <a:r>
              <a:rPr lang="en-US" sz="2200" dirty="0"/>
              <a:t>.</a:t>
            </a:r>
          </a:p>
          <a:p>
            <a:pPr marL="914400" indent="-914400"/>
            <a:r>
              <a:rPr lang="en-US" sz="2200" dirty="0"/>
              <a:t>650 </a:t>
            </a:r>
            <a:r>
              <a:rPr lang="en-US" sz="2200" dirty="0" smtClean="0"/>
              <a:t>_0	Women </a:t>
            </a:r>
            <a:r>
              <a:rPr lang="en-US" sz="2200" dirty="0"/>
              <a:t>merchants </a:t>
            </a:r>
            <a:r>
              <a:rPr lang="en-US" sz="2200" dirty="0" err="1"/>
              <a:t>ǂv</a:t>
            </a:r>
            <a:r>
              <a:rPr lang="en-US" sz="2200" dirty="0"/>
              <a:t> Fiction.</a:t>
            </a:r>
          </a:p>
          <a:p>
            <a:pPr marL="914400" indent="-914400"/>
            <a:r>
              <a:rPr lang="en-US" sz="2200" dirty="0"/>
              <a:t>650 </a:t>
            </a:r>
            <a:r>
              <a:rPr lang="en-US" sz="2200" dirty="0" smtClean="0"/>
              <a:t>_0	Murder </a:t>
            </a:r>
            <a:r>
              <a:rPr lang="en-US" sz="2200" dirty="0" err="1"/>
              <a:t>ǂv</a:t>
            </a:r>
            <a:r>
              <a:rPr lang="en-US" sz="2200" dirty="0"/>
              <a:t> Fiction.</a:t>
            </a:r>
          </a:p>
          <a:p>
            <a:pPr marL="914400" indent="-914400"/>
            <a:r>
              <a:rPr lang="en-US" sz="2200" dirty="0"/>
              <a:t>651 </a:t>
            </a:r>
            <a:r>
              <a:rPr lang="en-US" sz="2200" dirty="0" smtClean="0"/>
              <a:t>_0	Seattle </a:t>
            </a:r>
            <a:r>
              <a:rPr lang="en-US" sz="2200" dirty="0"/>
              <a:t>(Wash.) </a:t>
            </a:r>
            <a:r>
              <a:rPr lang="en-US" sz="2200" dirty="0" err="1"/>
              <a:t>ǂv</a:t>
            </a:r>
            <a:r>
              <a:rPr lang="en-US" sz="2200" dirty="0"/>
              <a:t> Fiction</a:t>
            </a:r>
            <a:r>
              <a:rPr lang="en-US" sz="2200" dirty="0" smtClean="0"/>
              <a:t>.</a:t>
            </a:r>
          </a:p>
          <a:p>
            <a:pPr marL="914400" indent="-914400"/>
            <a:endParaRPr lang="en-US" sz="2200" dirty="0" smtClean="0"/>
          </a:p>
          <a:p>
            <a:pPr marL="914400" indent="-914400"/>
            <a:r>
              <a:rPr lang="en-US" sz="2200" dirty="0" smtClean="0">
                <a:solidFill>
                  <a:srgbClr val="FF0000"/>
                </a:solidFill>
              </a:rPr>
              <a:t>651 _0	Seattle (Wash.), </a:t>
            </a:r>
            <a:r>
              <a:rPr lang="en-US" sz="2200" dirty="0" err="1">
                <a:solidFill>
                  <a:srgbClr val="FF0000"/>
                </a:solidFill>
              </a:rPr>
              <a:t>ǂ</a:t>
            </a:r>
            <a:r>
              <a:rPr lang="en-US" sz="2200" dirty="0" err="1" smtClean="0">
                <a:solidFill>
                  <a:srgbClr val="FF0000"/>
                </a:solidFill>
              </a:rPr>
              <a:t>e</a:t>
            </a:r>
            <a:r>
              <a:rPr lang="en-US" sz="2200" dirty="0" smtClean="0">
                <a:solidFill>
                  <a:srgbClr val="FF0000"/>
                </a:solidFill>
              </a:rPr>
              <a:t> setting.</a:t>
            </a:r>
          </a:p>
          <a:p>
            <a:pPr marL="914400" indent="-914400"/>
            <a:r>
              <a:rPr lang="en-US" sz="2200" dirty="0">
                <a:solidFill>
                  <a:srgbClr val="FF0000"/>
                </a:solidFill>
              </a:rPr>
              <a:t> </a:t>
            </a:r>
            <a:r>
              <a:rPr lang="en-US" sz="2200" dirty="0" smtClean="0">
                <a:solidFill>
                  <a:srgbClr val="FF0000"/>
                </a:solidFill>
              </a:rPr>
              <a:t>    </a:t>
            </a:r>
            <a:r>
              <a:rPr lang="en-US" sz="2200" i="1" dirty="0" smtClean="0">
                <a:solidFill>
                  <a:srgbClr val="FF0000"/>
                </a:solidFill>
              </a:rPr>
              <a:t>and/or</a:t>
            </a:r>
          </a:p>
          <a:p>
            <a:pPr marL="914400" indent="-914400"/>
            <a:r>
              <a:rPr lang="en-US" sz="2200" dirty="0" smtClean="0">
                <a:solidFill>
                  <a:srgbClr val="FF0000"/>
                </a:solidFill>
              </a:rPr>
              <a:t>751 __	Seattle (Wash.), </a:t>
            </a:r>
            <a:r>
              <a:rPr lang="en-US" sz="2200" dirty="0" err="1">
                <a:solidFill>
                  <a:srgbClr val="FF0000"/>
                </a:solidFill>
              </a:rPr>
              <a:t>ǂ</a:t>
            </a:r>
            <a:r>
              <a:rPr lang="en-US" sz="2200" dirty="0" err="1" smtClean="0">
                <a:solidFill>
                  <a:srgbClr val="FF0000"/>
                </a:solidFill>
              </a:rPr>
              <a:t>e</a:t>
            </a:r>
            <a:r>
              <a:rPr lang="en-US" sz="2200" dirty="0" smtClean="0">
                <a:solidFill>
                  <a:srgbClr val="FF0000"/>
                </a:solidFill>
              </a:rPr>
              <a:t> setting. </a:t>
            </a:r>
            <a:r>
              <a:rPr lang="en-US" sz="2200" dirty="0">
                <a:solidFill>
                  <a:srgbClr val="FF0000"/>
                </a:solidFill>
              </a:rPr>
              <a:t>ǂ</a:t>
            </a:r>
            <a:r>
              <a:rPr lang="en-US" sz="2200" dirty="0" smtClean="0">
                <a:solidFill>
                  <a:srgbClr val="FF0000"/>
                </a:solidFill>
              </a:rPr>
              <a:t>2 </a:t>
            </a:r>
            <a:r>
              <a:rPr lang="en-US" sz="2200" dirty="0" err="1" smtClean="0">
                <a:solidFill>
                  <a:srgbClr val="FF0000"/>
                </a:solidFill>
              </a:rPr>
              <a:t>naf</a:t>
            </a:r>
            <a:endParaRPr lang="en-US" sz="2200" dirty="0" smtClean="0">
              <a:solidFill>
                <a:srgbClr val="FF0000"/>
              </a:solidFill>
            </a:endParaRPr>
          </a:p>
          <a:p>
            <a:pPr marL="914400" indent="-914400"/>
            <a:r>
              <a:rPr lang="en-US" sz="2200" dirty="0">
                <a:solidFill>
                  <a:srgbClr val="FF0000"/>
                </a:solidFill>
              </a:rPr>
              <a:t> </a:t>
            </a:r>
            <a:r>
              <a:rPr lang="en-US" sz="2200" dirty="0" smtClean="0">
                <a:solidFill>
                  <a:srgbClr val="FF0000"/>
                </a:solidFill>
              </a:rPr>
              <a:t>    </a:t>
            </a:r>
            <a:r>
              <a:rPr lang="en-US" sz="2200" i="1" dirty="0" smtClean="0">
                <a:solidFill>
                  <a:srgbClr val="FF0000"/>
                </a:solidFill>
              </a:rPr>
              <a:t>and/or</a:t>
            </a:r>
          </a:p>
          <a:p>
            <a:pPr marL="914400" indent="-914400"/>
            <a:r>
              <a:rPr lang="en-US" sz="2200" dirty="0" smtClean="0">
                <a:solidFill>
                  <a:srgbClr val="FF0000"/>
                </a:solidFill>
              </a:rPr>
              <a:t>370 __	</a:t>
            </a:r>
            <a:r>
              <a:rPr lang="en-US" sz="2200" dirty="0" err="1" smtClean="0">
                <a:solidFill>
                  <a:srgbClr val="FF0000"/>
                </a:solidFill>
              </a:rPr>
              <a:t>ǂi</a:t>
            </a:r>
            <a:r>
              <a:rPr lang="en-US" sz="2200" dirty="0" smtClean="0">
                <a:solidFill>
                  <a:srgbClr val="FF0000"/>
                </a:solidFill>
              </a:rPr>
              <a:t> Setting: </a:t>
            </a:r>
            <a:r>
              <a:rPr lang="en-US" sz="2200" dirty="0" err="1">
                <a:solidFill>
                  <a:srgbClr val="FF0000"/>
                </a:solidFill>
              </a:rPr>
              <a:t>ǂ</a:t>
            </a:r>
            <a:r>
              <a:rPr lang="en-US" sz="2200" dirty="0" err="1" smtClean="0">
                <a:solidFill>
                  <a:srgbClr val="FF0000"/>
                </a:solidFill>
              </a:rPr>
              <a:t>f</a:t>
            </a:r>
            <a:r>
              <a:rPr lang="en-US" sz="2200" dirty="0" smtClean="0">
                <a:solidFill>
                  <a:srgbClr val="FF0000"/>
                </a:solidFill>
              </a:rPr>
              <a:t> Seattle (Wash.) </a:t>
            </a:r>
            <a:r>
              <a:rPr lang="en-US" sz="2200" dirty="0">
                <a:solidFill>
                  <a:srgbClr val="FF0000"/>
                </a:solidFill>
              </a:rPr>
              <a:t>ǂ</a:t>
            </a:r>
            <a:r>
              <a:rPr lang="en-US" sz="2200" dirty="0" smtClean="0">
                <a:solidFill>
                  <a:srgbClr val="FF0000"/>
                </a:solidFill>
              </a:rPr>
              <a:t>2 </a:t>
            </a:r>
            <a:r>
              <a:rPr lang="en-US" sz="2200" dirty="0" err="1" smtClean="0">
                <a:solidFill>
                  <a:srgbClr val="FF0000"/>
                </a:solidFill>
              </a:rPr>
              <a:t>naf</a:t>
            </a:r>
            <a:endParaRPr lang="en-US" sz="2200" dirty="0">
              <a:solidFill>
                <a:srgbClr val="FF0000"/>
              </a:solidFill>
            </a:endParaRPr>
          </a:p>
        </p:txBody>
      </p:sp>
      <p:sp>
        <p:nvSpPr>
          <p:cNvPr id="4" name="Title 1"/>
          <p:cNvSpPr txBox="1">
            <a:spLocks/>
          </p:cNvSpPr>
          <p:nvPr/>
        </p:nvSpPr>
        <p:spPr>
          <a:xfrm>
            <a:off x="365759" y="278675"/>
            <a:ext cx="11504023" cy="609600"/>
          </a:xfrm>
          <a:prstGeom prst="rect">
            <a:avLst/>
          </a:prstGeom>
        </p:spPr>
        <p:txBody>
          <a:bodyP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Bibliographic Records – 7XX Added Entry (and Other Options)</a:t>
            </a:r>
            <a:endParaRPr lang="en-US" dirty="0"/>
          </a:p>
        </p:txBody>
      </p:sp>
    </p:spTree>
    <p:extLst>
      <p:ext uri="{BB962C8B-B14F-4D97-AF65-F5344CB8AC3E}">
        <p14:creationId xmlns:p14="http://schemas.microsoft.com/office/powerpoint/2010/main" val="12211313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58" y="1059873"/>
            <a:ext cx="5265607" cy="4832092"/>
          </a:xfrm>
          <a:prstGeom prst="rect">
            <a:avLst/>
          </a:prstGeom>
        </p:spPr>
        <p:txBody>
          <a:bodyPr wrap="square">
            <a:spAutoFit/>
          </a:bodyPr>
          <a:lstStyle/>
          <a:p>
            <a:r>
              <a:rPr lang="en-US" sz="2200" dirty="0" smtClean="0"/>
              <a:t>STANDARD CURRENT PRACTICE</a:t>
            </a:r>
          </a:p>
          <a:p>
            <a:endParaRPr lang="en-US" sz="2200" dirty="0"/>
          </a:p>
          <a:p>
            <a:pPr marL="914400" indent="-914400"/>
            <a:r>
              <a:rPr lang="en-US" sz="2200" dirty="0" smtClean="0"/>
              <a:t>100 1_	Buchner</a:t>
            </a:r>
            <a:r>
              <a:rPr lang="en-US" sz="2200" dirty="0"/>
              <a:t>, Rudolph, </a:t>
            </a:r>
            <a:r>
              <a:rPr lang="en-US" sz="2200" dirty="0" err="1"/>
              <a:t>ǂe</a:t>
            </a:r>
            <a:r>
              <a:rPr lang="en-US" sz="2200" dirty="0"/>
              <a:t> photographer.</a:t>
            </a:r>
          </a:p>
          <a:p>
            <a:pPr marL="914400" indent="-914400"/>
            <a:r>
              <a:rPr lang="en-US" sz="2200" dirty="0" smtClean="0"/>
              <a:t>245 10	Portrait </a:t>
            </a:r>
            <a:r>
              <a:rPr lang="en-US" sz="2200" dirty="0"/>
              <a:t>of Reverend </a:t>
            </a:r>
            <a:r>
              <a:rPr lang="en-US" sz="2200" dirty="0" err="1" smtClean="0"/>
              <a:t>Tuomey</a:t>
            </a:r>
            <a:r>
              <a:rPr lang="en-US" sz="2200" dirty="0" smtClean="0"/>
              <a:t>, Sydney</a:t>
            </a:r>
            <a:r>
              <a:rPr lang="en-US" sz="2200" dirty="0"/>
              <a:t>, approximately 1912 / </a:t>
            </a:r>
            <a:r>
              <a:rPr lang="en-US" sz="2200" dirty="0" err="1" smtClean="0"/>
              <a:t>ǂc</a:t>
            </a:r>
            <a:r>
              <a:rPr lang="en-US" sz="2200" dirty="0"/>
              <a:t> </a:t>
            </a:r>
            <a:r>
              <a:rPr lang="en-US" sz="2200" dirty="0" smtClean="0"/>
              <a:t>Rudolph </a:t>
            </a:r>
            <a:r>
              <a:rPr lang="en-US" sz="2200" dirty="0"/>
              <a:t>Buchner.</a:t>
            </a:r>
          </a:p>
          <a:p>
            <a:pPr marL="914400" indent="-914400"/>
            <a:r>
              <a:rPr lang="en-US" sz="2200" dirty="0" smtClean="0"/>
              <a:t>300 __	1 </a:t>
            </a:r>
            <a:r>
              <a:rPr lang="en-US" sz="2200" dirty="0"/>
              <a:t>photograph : </a:t>
            </a:r>
            <a:r>
              <a:rPr lang="en-US" sz="2200" dirty="0" err="1"/>
              <a:t>ǂb</a:t>
            </a:r>
            <a:r>
              <a:rPr lang="en-US" sz="2200" dirty="0"/>
              <a:t> black and white </a:t>
            </a:r>
            <a:r>
              <a:rPr lang="en-US" sz="2200" dirty="0" smtClean="0"/>
              <a:t>; </a:t>
            </a:r>
            <a:r>
              <a:rPr lang="en-US" sz="2200" dirty="0" err="1" smtClean="0"/>
              <a:t>ǂc</a:t>
            </a:r>
            <a:r>
              <a:rPr lang="en-US" sz="2200" dirty="0" smtClean="0"/>
              <a:t> 15.3 </a:t>
            </a:r>
            <a:r>
              <a:rPr lang="en-US" sz="2200" dirty="0"/>
              <a:t>x 10 </a:t>
            </a:r>
            <a:r>
              <a:rPr lang="en-US" sz="2200" dirty="0" smtClean="0"/>
              <a:t>cm</a:t>
            </a:r>
          </a:p>
          <a:p>
            <a:pPr marL="914400" indent="-914400"/>
            <a:r>
              <a:rPr lang="en-US" sz="2200" dirty="0" smtClean="0"/>
              <a:t>600 10	</a:t>
            </a:r>
            <a:r>
              <a:rPr lang="en-US" sz="2200" dirty="0" err="1" smtClean="0"/>
              <a:t>Tuomey</a:t>
            </a:r>
            <a:r>
              <a:rPr lang="en-US" sz="2200" dirty="0"/>
              <a:t>, Patrick </a:t>
            </a:r>
            <a:r>
              <a:rPr lang="en-US" sz="2200" dirty="0" err="1"/>
              <a:t>ǂv</a:t>
            </a:r>
            <a:r>
              <a:rPr lang="en-US" sz="2200" dirty="0"/>
              <a:t> Photographs.</a:t>
            </a:r>
          </a:p>
          <a:p>
            <a:pPr marL="914400" indent="-914400"/>
            <a:r>
              <a:rPr lang="en-US" sz="2200" dirty="0"/>
              <a:t>650 </a:t>
            </a:r>
            <a:r>
              <a:rPr lang="en-US" sz="2200" dirty="0" smtClean="0"/>
              <a:t>_0	Political </a:t>
            </a:r>
            <a:r>
              <a:rPr lang="en-US" sz="2200" dirty="0"/>
              <a:t>activists </a:t>
            </a:r>
            <a:r>
              <a:rPr lang="en-US" sz="2200" dirty="0" err="1"/>
              <a:t>ǂz</a:t>
            </a:r>
            <a:r>
              <a:rPr lang="en-US" sz="2200" dirty="0"/>
              <a:t> Australia </a:t>
            </a:r>
            <a:r>
              <a:rPr lang="en-US" sz="2200" dirty="0" err="1" smtClean="0"/>
              <a:t>ǂz</a:t>
            </a:r>
            <a:r>
              <a:rPr lang="en-US" sz="2200" dirty="0"/>
              <a:t> </a:t>
            </a:r>
            <a:r>
              <a:rPr lang="en-US" sz="2200" dirty="0" smtClean="0"/>
              <a:t>Sydney </a:t>
            </a:r>
            <a:r>
              <a:rPr lang="en-US" sz="2200" dirty="0"/>
              <a:t>(N.S.W.) </a:t>
            </a:r>
            <a:r>
              <a:rPr lang="en-US" sz="2200" dirty="0" err="1"/>
              <a:t>ǂv</a:t>
            </a:r>
            <a:r>
              <a:rPr lang="en-US" sz="2200" dirty="0"/>
              <a:t> Photographs.</a:t>
            </a:r>
          </a:p>
          <a:p>
            <a:pPr marL="914400" indent="-914400"/>
            <a:r>
              <a:rPr lang="en-US" sz="2200" dirty="0" smtClean="0"/>
              <a:t>610 20	Catholic </a:t>
            </a:r>
            <a:r>
              <a:rPr lang="en-US" sz="2200" dirty="0"/>
              <a:t>Church </a:t>
            </a:r>
            <a:r>
              <a:rPr lang="en-US" sz="2200" dirty="0" err="1"/>
              <a:t>ǂx</a:t>
            </a:r>
            <a:r>
              <a:rPr lang="en-US" sz="2200" dirty="0"/>
              <a:t> Clergy </a:t>
            </a:r>
            <a:r>
              <a:rPr lang="en-US" sz="2200" dirty="0" err="1" smtClean="0"/>
              <a:t>ǂv</a:t>
            </a:r>
            <a:r>
              <a:rPr lang="en-US" sz="2200" dirty="0"/>
              <a:t> </a:t>
            </a:r>
            <a:r>
              <a:rPr lang="en-US" sz="2200" dirty="0" smtClean="0"/>
              <a:t>Photographs.</a:t>
            </a:r>
          </a:p>
          <a:p>
            <a:pPr marL="914400" indent="-914400"/>
            <a:r>
              <a:rPr lang="en-US" sz="2200" dirty="0" smtClean="0"/>
              <a:t>655 _7	photographs</a:t>
            </a:r>
            <a:r>
              <a:rPr lang="en-US" sz="2200" dirty="0"/>
              <a:t>. ǂ2 </a:t>
            </a:r>
            <a:r>
              <a:rPr lang="en-US" sz="2200" dirty="0" err="1" smtClean="0"/>
              <a:t>aat</a:t>
            </a:r>
            <a:endParaRPr lang="en-US" sz="2200" dirty="0"/>
          </a:p>
        </p:txBody>
      </p:sp>
      <p:sp>
        <p:nvSpPr>
          <p:cNvPr id="3" name="Rectangle 2"/>
          <p:cNvSpPr/>
          <p:nvPr/>
        </p:nvSpPr>
        <p:spPr>
          <a:xfrm>
            <a:off x="5808617" y="1082175"/>
            <a:ext cx="6130834" cy="5509200"/>
          </a:xfrm>
          <a:prstGeom prst="rect">
            <a:avLst/>
          </a:prstGeom>
        </p:spPr>
        <p:txBody>
          <a:bodyPr wrap="square">
            <a:spAutoFit/>
          </a:bodyPr>
          <a:lstStyle/>
          <a:p>
            <a:r>
              <a:rPr lang="en-US" sz="2200" dirty="0" smtClean="0"/>
              <a:t>OPTIONS FOR ENHANCED ACCESS</a:t>
            </a:r>
          </a:p>
          <a:p>
            <a:endParaRPr lang="en-US" sz="2200" dirty="0"/>
          </a:p>
          <a:p>
            <a:pPr marL="914400" indent="-914400"/>
            <a:r>
              <a:rPr lang="en-US" sz="2200" dirty="0"/>
              <a:t>100 </a:t>
            </a:r>
            <a:r>
              <a:rPr lang="en-US" sz="2200" dirty="0" smtClean="0"/>
              <a:t>1_	Buchner</a:t>
            </a:r>
            <a:r>
              <a:rPr lang="en-US" sz="2200" dirty="0"/>
              <a:t>, Rudolph, </a:t>
            </a:r>
            <a:r>
              <a:rPr lang="en-US" sz="2200" dirty="0" err="1"/>
              <a:t>ǂe</a:t>
            </a:r>
            <a:r>
              <a:rPr lang="en-US" sz="2200" dirty="0"/>
              <a:t> photographer.</a:t>
            </a:r>
          </a:p>
          <a:p>
            <a:pPr marL="914400" indent="-914400"/>
            <a:r>
              <a:rPr lang="en-US" sz="2200" dirty="0"/>
              <a:t>245 </a:t>
            </a:r>
            <a:r>
              <a:rPr lang="en-US" sz="2200" dirty="0" smtClean="0"/>
              <a:t>10	Portrait </a:t>
            </a:r>
            <a:r>
              <a:rPr lang="en-US" sz="2200" dirty="0"/>
              <a:t>of Reverend </a:t>
            </a:r>
            <a:r>
              <a:rPr lang="en-US" sz="2200" dirty="0" err="1"/>
              <a:t>Tuomey</a:t>
            </a:r>
            <a:r>
              <a:rPr lang="en-US" sz="2200" dirty="0" smtClean="0"/>
              <a:t>, Sydney, approximately </a:t>
            </a:r>
            <a:r>
              <a:rPr lang="en-US" sz="2200" dirty="0"/>
              <a:t>1912 / </a:t>
            </a:r>
            <a:r>
              <a:rPr lang="en-US" sz="2200" dirty="0" err="1" smtClean="0"/>
              <a:t>ǂc</a:t>
            </a:r>
            <a:r>
              <a:rPr lang="en-US" sz="2200" dirty="0" smtClean="0"/>
              <a:t> Rudolph </a:t>
            </a:r>
            <a:r>
              <a:rPr lang="en-US" sz="2200" dirty="0"/>
              <a:t>Buchner.</a:t>
            </a:r>
          </a:p>
          <a:p>
            <a:pPr marL="914400" indent="-914400"/>
            <a:r>
              <a:rPr lang="en-US" sz="2200" dirty="0"/>
              <a:t>300 </a:t>
            </a:r>
            <a:r>
              <a:rPr lang="en-US" sz="2200" dirty="0" smtClean="0"/>
              <a:t>__	1 </a:t>
            </a:r>
            <a:r>
              <a:rPr lang="en-US" sz="2200" dirty="0"/>
              <a:t>photograph : </a:t>
            </a:r>
            <a:r>
              <a:rPr lang="en-US" sz="2200" dirty="0" err="1"/>
              <a:t>ǂb</a:t>
            </a:r>
            <a:r>
              <a:rPr lang="en-US" sz="2200" dirty="0"/>
              <a:t> black and white </a:t>
            </a:r>
            <a:r>
              <a:rPr lang="en-US" sz="2200" dirty="0" smtClean="0"/>
              <a:t>; </a:t>
            </a:r>
            <a:r>
              <a:rPr lang="en-US" sz="2200" dirty="0" err="1"/>
              <a:t>ǂc</a:t>
            </a:r>
            <a:r>
              <a:rPr lang="en-US" sz="2200" dirty="0"/>
              <a:t> 15.3 </a:t>
            </a:r>
            <a:r>
              <a:rPr lang="en-US" sz="2200" dirty="0" smtClean="0"/>
              <a:t>x 10 </a:t>
            </a:r>
            <a:r>
              <a:rPr lang="en-US" sz="2200" dirty="0"/>
              <a:t>cm</a:t>
            </a:r>
          </a:p>
          <a:p>
            <a:pPr marL="914400" indent="-914400"/>
            <a:r>
              <a:rPr lang="en-US" sz="2200" dirty="0"/>
              <a:t>600 </a:t>
            </a:r>
            <a:r>
              <a:rPr lang="en-US" sz="2200" dirty="0" smtClean="0"/>
              <a:t>10	</a:t>
            </a:r>
            <a:r>
              <a:rPr lang="en-US" sz="2200" dirty="0" err="1" smtClean="0"/>
              <a:t>Tuomey</a:t>
            </a:r>
            <a:r>
              <a:rPr lang="en-US" sz="2200" dirty="0"/>
              <a:t>, Patrick </a:t>
            </a:r>
            <a:r>
              <a:rPr lang="en-US" sz="2200" dirty="0" err="1"/>
              <a:t>ǂv</a:t>
            </a:r>
            <a:r>
              <a:rPr lang="en-US" sz="2200" dirty="0"/>
              <a:t> Photographs.</a:t>
            </a:r>
          </a:p>
          <a:p>
            <a:pPr marL="914400" indent="-914400"/>
            <a:r>
              <a:rPr lang="en-US" sz="2200" dirty="0"/>
              <a:t>650 _</a:t>
            </a:r>
            <a:r>
              <a:rPr lang="en-US" sz="2200" dirty="0" smtClean="0"/>
              <a:t>0	Political </a:t>
            </a:r>
            <a:r>
              <a:rPr lang="en-US" sz="2200" dirty="0"/>
              <a:t>activists </a:t>
            </a:r>
            <a:r>
              <a:rPr lang="en-US" sz="2200" dirty="0" err="1"/>
              <a:t>ǂz</a:t>
            </a:r>
            <a:r>
              <a:rPr lang="en-US" sz="2200" dirty="0"/>
              <a:t> Australia </a:t>
            </a:r>
            <a:r>
              <a:rPr lang="en-US" sz="2200" dirty="0" err="1" smtClean="0"/>
              <a:t>ǂz</a:t>
            </a:r>
            <a:r>
              <a:rPr lang="en-US" sz="2200" dirty="0" smtClean="0"/>
              <a:t> Sydney (N.S.W</a:t>
            </a:r>
            <a:r>
              <a:rPr lang="en-US" sz="2200" dirty="0"/>
              <a:t>.) </a:t>
            </a:r>
            <a:r>
              <a:rPr lang="en-US" sz="2200" dirty="0" err="1"/>
              <a:t>ǂv</a:t>
            </a:r>
            <a:r>
              <a:rPr lang="en-US" sz="2200" dirty="0"/>
              <a:t> Photographs.</a:t>
            </a:r>
          </a:p>
          <a:p>
            <a:pPr marL="914400" indent="-914400"/>
            <a:r>
              <a:rPr lang="en-US" sz="2200" dirty="0"/>
              <a:t>610 </a:t>
            </a:r>
            <a:r>
              <a:rPr lang="en-US" sz="2200" dirty="0" smtClean="0"/>
              <a:t>20	Catholic </a:t>
            </a:r>
            <a:r>
              <a:rPr lang="en-US" sz="2200" dirty="0"/>
              <a:t>Church </a:t>
            </a:r>
            <a:r>
              <a:rPr lang="en-US" sz="2200" dirty="0" err="1"/>
              <a:t>ǂx</a:t>
            </a:r>
            <a:r>
              <a:rPr lang="en-US" sz="2200" dirty="0"/>
              <a:t> Clergy </a:t>
            </a:r>
            <a:r>
              <a:rPr lang="en-US" sz="2200" dirty="0" err="1"/>
              <a:t>ǂv</a:t>
            </a:r>
            <a:r>
              <a:rPr lang="en-US" sz="2200" dirty="0"/>
              <a:t> </a:t>
            </a:r>
            <a:r>
              <a:rPr lang="en-US" sz="2200" dirty="0" smtClean="0"/>
              <a:t>Photographs.</a:t>
            </a:r>
          </a:p>
          <a:p>
            <a:pPr marL="914400" indent="-914400"/>
            <a:r>
              <a:rPr lang="en-US" sz="2200" dirty="0" smtClean="0"/>
              <a:t>655 _7	photographs. ǂ2 </a:t>
            </a:r>
            <a:r>
              <a:rPr lang="en-US" sz="2200" dirty="0" err="1" smtClean="0"/>
              <a:t>aat</a:t>
            </a:r>
            <a:endParaRPr lang="en-US" sz="2200" dirty="0" smtClean="0"/>
          </a:p>
          <a:p>
            <a:pPr marL="914400" indent="-914400"/>
            <a:endParaRPr lang="en-US" sz="2200" dirty="0"/>
          </a:p>
          <a:p>
            <a:pPr marL="914400" indent="-914400"/>
            <a:r>
              <a:rPr lang="en-US" sz="2200" dirty="0" smtClean="0">
                <a:solidFill>
                  <a:srgbClr val="FF0000"/>
                </a:solidFill>
              </a:rPr>
              <a:t>600 10	</a:t>
            </a:r>
            <a:r>
              <a:rPr lang="en-US" sz="2200" dirty="0" err="1" smtClean="0">
                <a:solidFill>
                  <a:srgbClr val="FF0000"/>
                </a:solidFill>
              </a:rPr>
              <a:t>Tuomey</a:t>
            </a:r>
            <a:r>
              <a:rPr lang="en-US" sz="2200" dirty="0">
                <a:solidFill>
                  <a:srgbClr val="FF0000"/>
                </a:solidFill>
              </a:rPr>
              <a:t>, </a:t>
            </a:r>
            <a:r>
              <a:rPr lang="en-US" sz="2200" dirty="0" smtClean="0">
                <a:solidFill>
                  <a:srgbClr val="FF0000"/>
                </a:solidFill>
              </a:rPr>
              <a:t>Patrick, </a:t>
            </a:r>
            <a:r>
              <a:rPr lang="en-US" sz="2200" dirty="0" err="1" smtClean="0">
                <a:solidFill>
                  <a:srgbClr val="FF0000"/>
                </a:solidFill>
              </a:rPr>
              <a:t>ǂe</a:t>
            </a:r>
            <a:r>
              <a:rPr lang="en-US" sz="2200" dirty="0" smtClean="0">
                <a:solidFill>
                  <a:srgbClr val="FF0000"/>
                </a:solidFill>
              </a:rPr>
              <a:t> depicted.</a:t>
            </a:r>
          </a:p>
          <a:p>
            <a:pPr marL="914400" indent="-914400"/>
            <a:r>
              <a:rPr lang="en-US" sz="2200" dirty="0">
                <a:solidFill>
                  <a:srgbClr val="FF0000"/>
                </a:solidFill>
              </a:rPr>
              <a:t> </a:t>
            </a:r>
            <a:r>
              <a:rPr lang="en-US" sz="2200" dirty="0" smtClean="0">
                <a:solidFill>
                  <a:srgbClr val="FF0000"/>
                </a:solidFill>
              </a:rPr>
              <a:t>    </a:t>
            </a:r>
            <a:r>
              <a:rPr lang="en-US" sz="2200" i="1" dirty="0" smtClean="0">
                <a:solidFill>
                  <a:srgbClr val="FF0000"/>
                </a:solidFill>
              </a:rPr>
              <a:t>and/or</a:t>
            </a:r>
          </a:p>
          <a:p>
            <a:pPr marL="914400" indent="-914400"/>
            <a:r>
              <a:rPr lang="en-US" sz="2200" dirty="0" smtClean="0">
                <a:solidFill>
                  <a:srgbClr val="FF0000"/>
                </a:solidFill>
              </a:rPr>
              <a:t>700 1_	</a:t>
            </a:r>
            <a:r>
              <a:rPr lang="en-US" sz="2200" dirty="0" err="1" smtClean="0">
                <a:solidFill>
                  <a:srgbClr val="FF0000"/>
                </a:solidFill>
              </a:rPr>
              <a:t>Tuomey</a:t>
            </a:r>
            <a:r>
              <a:rPr lang="en-US" sz="2200" dirty="0">
                <a:solidFill>
                  <a:srgbClr val="FF0000"/>
                </a:solidFill>
              </a:rPr>
              <a:t>, </a:t>
            </a:r>
            <a:r>
              <a:rPr lang="en-US" sz="2200" dirty="0" smtClean="0">
                <a:solidFill>
                  <a:srgbClr val="FF0000"/>
                </a:solidFill>
              </a:rPr>
              <a:t>Patrick, </a:t>
            </a:r>
            <a:r>
              <a:rPr lang="en-US" sz="2200" dirty="0" err="1">
                <a:solidFill>
                  <a:srgbClr val="FF0000"/>
                </a:solidFill>
              </a:rPr>
              <a:t>ǂe</a:t>
            </a:r>
            <a:r>
              <a:rPr lang="en-US" sz="2200" dirty="0">
                <a:solidFill>
                  <a:srgbClr val="FF0000"/>
                </a:solidFill>
              </a:rPr>
              <a:t> </a:t>
            </a:r>
            <a:r>
              <a:rPr lang="en-US" sz="2200" dirty="0" smtClean="0">
                <a:solidFill>
                  <a:srgbClr val="FF0000"/>
                </a:solidFill>
              </a:rPr>
              <a:t>depicted</a:t>
            </a:r>
            <a:r>
              <a:rPr lang="en-US" sz="2200" dirty="0">
                <a:solidFill>
                  <a:srgbClr val="FF0000"/>
                </a:solidFill>
              </a:rPr>
              <a:t>.</a:t>
            </a:r>
          </a:p>
        </p:txBody>
      </p:sp>
      <p:sp>
        <p:nvSpPr>
          <p:cNvPr id="4" name="Title 1"/>
          <p:cNvSpPr txBox="1">
            <a:spLocks/>
          </p:cNvSpPr>
          <p:nvPr/>
        </p:nvSpPr>
        <p:spPr>
          <a:xfrm>
            <a:off x="365759" y="278675"/>
            <a:ext cx="11504023" cy="609600"/>
          </a:xfrm>
          <a:prstGeom prst="rect">
            <a:avLst/>
          </a:prstGeom>
        </p:spPr>
        <p:txBody>
          <a:bodyP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Bibliographic Records – 7XX Added Entry (and Other Options)</a:t>
            </a:r>
            <a:endParaRPr lang="en-US" dirty="0"/>
          </a:p>
        </p:txBody>
      </p:sp>
      <p:pic>
        <p:nvPicPr>
          <p:cNvPr id="1025" name="Picture 1" descr="global_hierarc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825" cy="13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13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7XX Linking Entry</a:t>
            </a:r>
            <a:endParaRPr lang="en-US" dirty="0"/>
          </a:p>
        </p:txBody>
      </p:sp>
      <p:sp>
        <p:nvSpPr>
          <p:cNvPr id="3" name="Content Placeholder 2"/>
          <p:cNvSpPr>
            <a:spLocks noGrp="1"/>
          </p:cNvSpPr>
          <p:nvPr>
            <p:ph idx="1"/>
          </p:nvPr>
        </p:nvSpPr>
        <p:spPr>
          <a:xfrm>
            <a:off x="838200" y="1517904"/>
            <a:ext cx="11167872" cy="4805363"/>
          </a:xfrm>
        </p:spPr>
        <p:txBody>
          <a:bodyPr>
            <a:normAutofit/>
          </a:bodyPr>
          <a:lstStyle/>
          <a:p>
            <a:pPr marL="1081088" indent="-1081088">
              <a:buNone/>
            </a:pPr>
            <a:r>
              <a:rPr lang="en-US" dirty="0" smtClean="0"/>
              <a:t>245 02	A note on the design of the </a:t>
            </a:r>
            <a:r>
              <a:rPr lang="en-US" dirty="0" err="1" smtClean="0"/>
              <a:t>Kelmscott</a:t>
            </a:r>
            <a:r>
              <a:rPr lang="en-US" dirty="0" smtClean="0"/>
              <a:t> Chaucer.</a:t>
            </a:r>
          </a:p>
          <a:p>
            <a:pPr marL="1081088" indent="-1081088">
              <a:buNone/>
            </a:pPr>
            <a:r>
              <a:rPr lang="en-US" dirty="0" smtClean="0"/>
              <a:t>264 __	San Francisco : </a:t>
            </a:r>
            <a:r>
              <a:rPr lang="en-US" dirty="0" err="1" smtClean="0"/>
              <a:t>ǂb</a:t>
            </a:r>
            <a:r>
              <a:rPr lang="en-US" dirty="0" smtClean="0"/>
              <a:t> Book Club California, </a:t>
            </a:r>
            <a:r>
              <a:rPr lang="en-US" dirty="0" err="1" smtClean="0"/>
              <a:t>ǂc</a:t>
            </a:r>
            <a:r>
              <a:rPr lang="en-US" dirty="0" smtClean="0"/>
              <a:t> 1934.</a:t>
            </a:r>
          </a:p>
          <a:p>
            <a:pPr marL="1081088" indent="-1081088">
              <a:buNone/>
            </a:pPr>
            <a:r>
              <a:rPr lang="en-US" dirty="0" smtClean="0">
                <a:solidFill>
                  <a:srgbClr val="FF0000"/>
                </a:solidFill>
              </a:rPr>
              <a:t>600 10	Chaucer, Geoffrey, </a:t>
            </a:r>
            <a:r>
              <a:rPr lang="en-US" dirty="0" err="1" smtClean="0">
                <a:solidFill>
                  <a:srgbClr val="FF0000"/>
                </a:solidFill>
              </a:rPr>
              <a:t>ǂd</a:t>
            </a:r>
            <a:r>
              <a:rPr lang="en-US" dirty="0" smtClean="0">
                <a:solidFill>
                  <a:srgbClr val="FF0000"/>
                </a:solidFill>
              </a:rPr>
              <a:t> -1400. </a:t>
            </a:r>
            <a:r>
              <a:rPr lang="en-US" dirty="0" err="1" smtClean="0">
                <a:solidFill>
                  <a:srgbClr val="FF0000"/>
                </a:solidFill>
              </a:rPr>
              <a:t>ǂt</a:t>
            </a:r>
            <a:r>
              <a:rPr lang="en-US" dirty="0" smtClean="0">
                <a:solidFill>
                  <a:srgbClr val="FF0000"/>
                </a:solidFill>
              </a:rPr>
              <a:t> Works. </a:t>
            </a:r>
            <a:r>
              <a:rPr lang="en-US" dirty="0" err="1" smtClean="0">
                <a:solidFill>
                  <a:srgbClr val="FF0000"/>
                </a:solidFill>
              </a:rPr>
              <a:t>ǂf</a:t>
            </a:r>
            <a:r>
              <a:rPr lang="en-US" dirty="0" smtClean="0">
                <a:solidFill>
                  <a:srgbClr val="FF0000"/>
                </a:solidFill>
              </a:rPr>
              <a:t> 1896.</a:t>
            </a:r>
          </a:p>
          <a:p>
            <a:pPr marL="1081088" indent="-1081088">
              <a:buNone/>
            </a:pPr>
            <a:r>
              <a:rPr lang="en-US" dirty="0" smtClean="0">
                <a:solidFill>
                  <a:srgbClr val="FF0000"/>
                </a:solidFill>
              </a:rPr>
              <a:t>787 08	</a:t>
            </a:r>
            <a:r>
              <a:rPr lang="en-US" i="1" dirty="0" err="1" smtClean="0">
                <a:solidFill>
                  <a:srgbClr val="FF0000"/>
                </a:solidFill>
              </a:rPr>
              <a:t>ǂi</a:t>
            </a:r>
            <a:r>
              <a:rPr lang="en-US" i="1" dirty="0" smtClean="0">
                <a:solidFill>
                  <a:srgbClr val="FF0000"/>
                </a:solidFill>
              </a:rPr>
              <a:t> Review of (manifestation): </a:t>
            </a:r>
            <a:r>
              <a:rPr lang="en-US" dirty="0" err="1" smtClean="0">
                <a:solidFill>
                  <a:srgbClr val="FF0000"/>
                </a:solidFill>
              </a:rPr>
              <a:t>ǂa</a:t>
            </a:r>
            <a:r>
              <a:rPr lang="en-US" dirty="0" smtClean="0">
                <a:solidFill>
                  <a:srgbClr val="FF0000"/>
                </a:solidFill>
              </a:rPr>
              <a:t> Chaucer, Geoffrey, -1400. </a:t>
            </a:r>
            <a:r>
              <a:rPr lang="en-US" dirty="0" err="1" smtClean="0">
                <a:solidFill>
                  <a:srgbClr val="FF0000"/>
                </a:solidFill>
              </a:rPr>
              <a:t>ǂs</a:t>
            </a:r>
            <a:r>
              <a:rPr lang="en-US" dirty="0" smtClean="0">
                <a:solidFill>
                  <a:srgbClr val="FF0000"/>
                </a:solidFill>
              </a:rPr>
              <a:t> Works. 1896. </a:t>
            </a:r>
            <a:r>
              <a:rPr lang="en-US" dirty="0" err="1" smtClean="0">
                <a:solidFill>
                  <a:srgbClr val="FF0000"/>
                </a:solidFill>
              </a:rPr>
              <a:t>ǂt</a:t>
            </a:r>
            <a:r>
              <a:rPr lang="en-US" dirty="0" smtClean="0">
                <a:solidFill>
                  <a:srgbClr val="FF0000"/>
                </a:solidFill>
              </a:rPr>
              <a:t> Works of Geoffrey Chaucer, now newly imprinted. </a:t>
            </a:r>
            <a:r>
              <a:rPr lang="en-US" dirty="0" err="1" smtClean="0">
                <a:solidFill>
                  <a:srgbClr val="FF0000"/>
                </a:solidFill>
              </a:rPr>
              <a:t>ǂd</a:t>
            </a:r>
            <a:r>
              <a:rPr lang="en-US" dirty="0">
                <a:solidFill>
                  <a:srgbClr val="FF0000"/>
                </a:solidFill>
              </a:rPr>
              <a:t> </a:t>
            </a:r>
            <a:r>
              <a:rPr lang="en-US" dirty="0" smtClean="0">
                <a:solidFill>
                  <a:srgbClr val="FF0000"/>
                </a:solidFill>
              </a:rPr>
              <a:t>[Hammersmith, Middlesex] : Printed by me William Morris at the </a:t>
            </a:r>
            <a:r>
              <a:rPr lang="en-US" dirty="0" err="1" smtClean="0">
                <a:solidFill>
                  <a:srgbClr val="FF0000"/>
                </a:solidFill>
              </a:rPr>
              <a:t>Kelmscott</a:t>
            </a:r>
            <a:r>
              <a:rPr lang="en-US" dirty="0" smtClean="0">
                <a:solidFill>
                  <a:srgbClr val="FF0000"/>
                </a:solidFill>
              </a:rPr>
              <a:t> Press, Upper Mall, Hammersmith, in the County of Middlesex., finished on the 8th day of May, 1896 </a:t>
            </a:r>
            <a:r>
              <a:rPr lang="en-US" dirty="0" err="1" smtClean="0">
                <a:solidFill>
                  <a:srgbClr val="FF0000"/>
                </a:solidFill>
              </a:rPr>
              <a:t>ǂw</a:t>
            </a:r>
            <a:r>
              <a:rPr lang="en-US" dirty="0" smtClean="0">
                <a:solidFill>
                  <a:srgbClr val="FF0000"/>
                </a:solidFill>
              </a:rPr>
              <a:t> (DLC) 02018643 </a:t>
            </a:r>
            <a:r>
              <a:rPr lang="en-US" dirty="0" err="1" smtClean="0">
                <a:solidFill>
                  <a:srgbClr val="FF0000"/>
                </a:solidFill>
              </a:rPr>
              <a:t>ǂw</a:t>
            </a:r>
            <a:r>
              <a:rPr lang="en-US" dirty="0" smtClean="0">
                <a:solidFill>
                  <a:srgbClr val="FF0000"/>
                </a:solidFill>
              </a:rPr>
              <a:t> (</a:t>
            </a:r>
            <a:r>
              <a:rPr lang="en-US" dirty="0" err="1" smtClean="0">
                <a:solidFill>
                  <a:srgbClr val="FF0000"/>
                </a:solidFill>
              </a:rPr>
              <a:t>OCoLC</a:t>
            </a:r>
            <a:r>
              <a:rPr lang="en-US" dirty="0" smtClean="0">
                <a:solidFill>
                  <a:srgbClr val="FF0000"/>
                </a:solidFill>
              </a:rPr>
              <a:t>)3918567</a:t>
            </a:r>
            <a:endParaRPr lang="en-US" dirty="0">
              <a:solidFill>
                <a:srgbClr val="FF0000"/>
              </a:solidFill>
            </a:endParaRPr>
          </a:p>
        </p:txBody>
      </p:sp>
    </p:spTree>
    <p:extLst>
      <p:ext uri="{BB962C8B-B14F-4D97-AF65-F5344CB8AC3E}">
        <p14:creationId xmlns:p14="http://schemas.microsoft.com/office/powerpoint/2010/main" val="708501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we’ve been</a:t>
            </a:r>
            <a:endParaRPr lang="en-US" dirty="0"/>
          </a:p>
        </p:txBody>
      </p:sp>
      <p:sp>
        <p:nvSpPr>
          <p:cNvPr id="3" name="Content Placeholder 2"/>
          <p:cNvSpPr>
            <a:spLocks noGrp="1"/>
          </p:cNvSpPr>
          <p:nvPr>
            <p:ph idx="1"/>
          </p:nvPr>
        </p:nvSpPr>
        <p:spPr/>
        <p:txBody>
          <a:bodyPr/>
          <a:lstStyle/>
          <a:p>
            <a:r>
              <a:rPr lang="en-US" dirty="0" smtClean="0"/>
              <a:t>FRBR introduced a new way of thinking about the bibliographic universe</a:t>
            </a:r>
          </a:p>
          <a:p>
            <a:pPr lvl="1"/>
            <a:r>
              <a:rPr lang="en-US" dirty="0" smtClean="0"/>
              <a:t>Authority records become </a:t>
            </a:r>
            <a:r>
              <a:rPr lang="en-US" i="1" dirty="0" smtClean="0"/>
              <a:t>descriptions </a:t>
            </a:r>
            <a:r>
              <a:rPr lang="en-US" dirty="0" smtClean="0"/>
              <a:t>of entities, not merely places to record authorized access points</a:t>
            </a:r>
          </a:p>
          <a:p>
            <a:pPr lvl="1"/>
            <a:r>
              <a:rPr lang="en-US" dirty="0" smtClean="0"/>
              <a:t>The model encourages us to think in terms of an entity-relationship database structure: the descriptions of the </a:t>
            </a:r>
            <a:r>
              <a:rPr lang="en-US" i="1" dirty="0" smtClean="0"/>
              <a:t>entities</a:t>
            </a:r>
            <a:r>
              <a:rPr lang="en-US" dirty="0" smtClean="0"/>
              <a:t> can be </a:t>
            </a:r>
            <a:r>
              <a:rPr lang="en-US" i="1" dirty="0" smtClean="0"/>
              <a:t>linked</a:t>
            </a:r>
            <a:r>
              <a:rPr lang="en-US" dirty="0" smtClean="0"/>
              <a:t> to each other by various types of relationships</a:t>
            </a:r>
          </a:p>
          <a:p>
            <a:pPr lvl="1"/>
            <a:r>
              <a:rPr lang="en-US" dirty="0" smtClean="0"/>
              <a:t>Possibility of a much richer database, both in terms of content and in terms of its structure</a:t>
            </a:r>
            <a:endParaRPr lang="en-US" dirty="0"/>
          </a:p>
        </p:txBody>
      </p:sp>
    </p:spTree>
    <p:extLst>
      <p:ext uri="{BB962C8B-B14F-4D97-AF65-F5344CB8AC3E}">
        <p14:creationId xmlns:p14="http://schemas.microsoft.com/office/powerpoint/2010/main" val="1088801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1571"/>
          </a:xfrm>
        </p:spPr>
        <p:txBody>
          <a:bodyPr>
            <a:normAutofit fontScale="90000"/>
          </a:bodyPr>
          <a:lstStyle/>
          <a:p>
            <a:pPr algn="ctr"/>
            <a:r>
              <a:rPr lang="en-US" dirty="0" smtClean="0"/>
              <a:t>Bibliographic Records – Note</a:t>
            </a:r>
            <a:endParaRPr lang="en-US" dirty="0"/>
          </a:p>
        </p:txBody>
      </p:sp>
      <p:sp>
        <p:nvSpPr>
          <p:cNvPr id="3" name="Content Placeholder 2"/>
          <p:cNvSpPr>
            <a:spLocks noGrp="1"/>
          </p:cNvSpPr>
          <p:nvPr>
            <p:ph idx="1"/>
          </p:nvPr>
        </p:nvSpPr>
        <p:spPr>
          <a:xfrm>
            <a:off x="691896" y="1161288"/>
            <a:ext cx="11167872" cy="5504688"/>
          </a:xfrm>
        </p:spPr>
        <p:txBody>
          <a:bodyPr>
            <a:normAutofit fontScale="92500" lnSpcReduction="20000"/>
          </a:bodyPr>
          <a:lstStyle/>
          <a:p>
            <a:pPr marL="0" indent="0">
              <a:buNone/>
            </a:pPr>
            <a:r>
              <a:rPr lang="en-US" sz="2600" dirty="0" smtClean="0"/>
              <a:t>510 - Citation/References Note</a:t>
            </a:r>
          </a:p>
          <a:p>
            <a:pPr marL="0" indent="0">
              <a:buNone/>
            </a:pPr>
            <a:r>
              <a:rPr lang="en-US" sz="2600" dirty="0" smtClean="0"/>
              <a:t>First indicator value controls the generation of a display constant preceding the note: </a:t>
            </a:r>
          </a:p>
          <a:p>
            <a:pPr marL="0" indent="0">
              <a:buNone/>
            </a:pPr>
            <a:r>
              <a:rPr lang="en-US" sz="2600" dirty="0" smtClean="0"/>
              <a:t>	0 	Indexed by:</a:t>
            </a:r>
          </a:p>
          <a:p>
            <a:pPr marL="0" indent="0">
              <a:buNone/>
            </a:pPr>
            <a:r>
              <a:rPr lang="en-US" sz="2600" dirty="0"/>
              <a:t>	</a:t>
            </a:r>
            <a:r>
              <a:rPr lang="en-US" sz="2600" dirty="0" smtClean="0"/>
              <a:t>1	Indexed in its entirety by:</a:t>
            </a:r>
          </a:p>
          <a:p>
            <a:pPr marL="0" indent="0">
              <a:buNone/>
            </a:pPr>
            <a:r>
              <a:rPr lang="en-US" sz="2600" dirty="0"/>
              <a:t>	</a:t>
            </a:r>
            <a:r>
              <a:rPr lang="en-US" sz="2600" dirty="0" smtClean="0"/>
              <a:t>2	Indexed selectively by:</a:t>
            </a:r>
          </a:p>
          <a:p>
            <a:pPr marL="0" indent="0">
              <a:buNone/>
            </a:pPr>
            <a:r>
              <a:rPr lang="en-US" sz="2600" dirty="0"/>
              <a:t>	</a:t>
            </a:r>
            <a:r>
              <a:rPr lang="en-US" sz="2600" dirty="0" smtClean="0"/>
              <a:t>3	References:</a:t>
            </a:r>
          </a:p>
          <a:p>
            <a:pPr marL="0" indent="0">
              <a:spcAft>
                <a:spcPts val="1200"/>
              </a:spcAft>
              <a:buNone/>
            </a:pPr>
            <a:r>
              <a:rPr lang="en-US" sz="2600" dirty="0"/>
              <a:t>	</a:t>
            </a:r>
            <a:r>
              <a:rPr lang="en-US" sz="2600" dirty="0" smtClean="0"/>
              <a:t>4	References:</a:t>
            </a:r>
          </a:p>
          <a:p>
            <a:pPr marL="0" indent="0">
              <a:buNone/>
            </a:pPr>
            <a:r>
              <a:rPr lang="en-US" sz="2600" dirty="0" smtClean="0"/>
              <a:t>For </a:t>
            </a:r>
            <a:r>
              <a:rPr lang="en-US" sz="2600" b="1" dirty="0" smtClean="0"/>
              <a:t>books</a:t>
            </a:r>
            <a:r>
              <a:rPr lang="en-US" sz="2600" dirty="0" smtClean="0"/>
              <a:t> and </a:t>
            </a:r>
            <a:r>
              <a:rPr lang="en-US" sz="2600" b="1" dirty="0" smtClean="0"/>
              <a:t>music</a:t>
            </a:r>
            <a:r>
              <a:rPr lang="en-US" sz="2600" dirty="0" smtClean="0"/>
              <a:t>, this field contains references to published descriptions of the item (e.g., descriptions of rare materials recorded in a brief, standardized format) or reviews (e.g., reviews in professional literature). </a:t>
            </a:r>
          </a:p>
          <a:p>
            <a:pPr marL="0" indent="0">
              <a:buNone/>
            </a:pPr>
            <a:r>
              <a:rPr lang="en-US" sz="2600" dirty="0" smtClean="0"/>
              <a:t>For unpublished </a:t>
            </a:r>
            <a:r>
              <a:rPr lang="en-US" sz="2600" b="1" dirty="0" smtClean="0"/>
              <a:t>visual materials</a:t>
            </a:r>
            <a:r>
              <a:rPr lang="en-US" sz="2600" dirty="0" smtClean="0"/>
              <a:t> or graphic items collectively controlled, this field contains references to published descriptions of the work or collection. Citations to reviews of projected </a:t>
            </a:r>
            <a:r>
              <a:rPr lang="en-US" sz="2600" b="1" dirty="0" smtClean="0"/>
              <a:t>visual materials</a:t>
            </a:r>
            <a:r>
              <a:rPr lang="en-US" sz="2600" dirty="0" smtClean="0"/>
              <a:t> are also recorded in this field. </a:t>
            </a:r>
          </a:p>
          <a:p>
            <a:pPr marL="0" indent="0">
              <a:buNone/>
            </a:pPr>
            <a:r>
              <a:rPr lang="en-US" sz="2600" dirty="0" smtClean="0"/>
              <a:t>For </a:t>
            </a:r>
            <a:r>
              <a:rPr lang="en-US" sz="2600" b="1" dirty="0" smtClean="0"/>
              <a:t>mixed materials</a:t>
            </a:r>
            <a:r>
              <a:rPr lang="en-US" sz="2600" dirty="0" smtClean="0"/>
              <a:t>, this field contains references to publications in which abstracts, citations, descriptions, or indexes of the described materials have appeared. </a:t>
            </a:r>
          </a:p>
          <a:p>
            <a:pPr marL="0" indent="0">
              <a:buNone/>
            </a:pPr>
            <a:endParaRPr lang="en-US" dirty="0">
              <a:solidFill>
                <a:srgbClr val="FF0000"/>
              </a:solidFill>
            </a:endParaRPr>
          </a:p>
        </p:txBody>
      </p:sp>
    </p:spTree>
    <p:extLst>
      <p:ext uri="{BB962C8B-B14F-4D97-AF65-F5344CB8AC3E}">
        <p14:creationId xmlns:p14="http://schemas.microsoft.com/office/powerpoint/2010/main" val="1745597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21843"/>
          </a:xfrm>
        </p:spPr>
        <p:txBody>
          <a:bodyPr>
            <a:normAutofit fontScale="90000"/>
          </a:bodyPr>
          <a:lstStyle/>
          <a:p>
            <a:pPr algn="ctr"/>
            <a:r>
              <a:rPr lang="en-US" dirty="0" smtClean="0"/>
              <a:t>Bibliographic Records – Note</a:t>
            </a:r>
            <a:endParaRPr lang="en-US" dirty="0"/>
          </a:p>
        </p:txBody>
      </p:sp>
      <p:sp>
        <p:nvSpPr>
          <p:cNvPr id="3" name="Content Placeholder 2"/>
          <p:cNvSpPr>
            <a:spLocks noGrp="1"/>
          </p:cNvSpPr>
          <p:nvPr>
            <p:ph idx="1"/>
          </p:nvPr>
        </p:nvSpPr>
        <p:spPr>
          <a:xfrm>
            <a:off x="429768" y="1161288"/>
            <a:ext cx="11579352" cy="5504688"/>
          </a:xfrm>
        </p:spPr>
        <p:txBody>
          <a:bodyPr>
            <a:normAutofit/>
          </a:bodyPr>
          <a:lstStyle/>
          <a:p>
            <a:pPr marL="0" indent="0">
              <a:buNone/>
            </a:pPr>
            <a:r>
              <a:rPr lang="en-US" sz="2600" dirty="0" smtClean="0"/>
              <a:t>510 - Citation/References Note</a:t>
            </a:r>
          </a:p>
          <a:p>
            <a:pPr marL="0" indent="0">
              <a:buNone/>
            </a:pPr>
            <a:r>
              <a:rPr lang="en-US" sz="2400" dirty="0" smtClean="0"/>
              <a:t>	</a:t>
            </a:r>
            <a:r>
              <a:rPr lang="en-US" sz="2400" dirty="0" err="1"/>
              <a:t>ǂa</a:t>
            </a:r>
            <a:r>
              <a:rPr lang="en-US" sz="2400" dirty="0"/>
              <a:t> </a:t>
            </a:r>
            <a:r>
              <a:rPr lang="en-US" sz="2400" dirty="0" smtClean="0"/>
              <a:t>- Name of source (NR)</a:t>
            </a:r>
          </a:p>
          <a:p>
            <a:pPr marL="0" indent="0">
              <a:buNone/>
            </a:pPr>
            <a:r>
              <a:rPr lang="en-US" sz="2400" dirty="0" smtClean="0"/>
              <a:t>	</a:t>
            </a:r>
            <a:r>
              <a:rPr lang="en-US" sz="2400" dirty="0" err="1"/>
              <a:t>ǂb</a:t>
            </a:r>
            <a:r>
              <a:rPr lang="en-US" sz="2400" dirty="0"/>
              <a:t> </a:t>
            </a:r>
            <a:r>
              <a:rPr lang="en-US" sz="2400" dirty="0" smtClean="0"/>
              <a:t>- Coverage of source (NR)</a:t>
            </a:r>
          </a:p>
          <a:p>
            <a:pPr marL="0" indent="0">
              <a:buNone/>
            </a:pPr>
            <a:r>
              <a:rPr lang="en-US" sz="2400" dirty="0" smtClean="0"/>
              <a:t>	</a:t>
            </a:r>
            <a:r>
              <a:rPr lang="en-US" sz="2400" dirty="0" err="1"/>
              <a:t>ǂc</a:t>
            </a:r>
            <a:r>
              <a:rPr lang="en-US" sz="2400" dirty="0"/>
              <a:t> </a:t>
            </a:r>
            <a:r>
              <a:rPr lang="en-US" sz="2400" dirty="0" smtClean="0"/>
              <a:t>- Location within source (NR)</a:t>
            </a:r>
          </a:p>
          <a:p>
            <a:pPr marL="0" indent="0">
              <a:buNone/>
            </a:pPr>
            <a:r>
              <a:rPr lang="en-US" sz="2400" dirty="0" smtClean="0"/>
              <a:t>	</a:t>
            </a:r>
            <a:r>
              <a:rPr lang="en-US" sz="2400" dirty="0" err="1"/>
              <a:t>ǂu</a:t>
            </a:r>
            <a:r>
              <a:rPr lang="en-US" sz="2400" dirty="0"/>
              <a:t> </a:t>
            </a:r>
            <a:r>
              <a:rPr lang="en-US" sz="2400" dirty="0" smtClean="0"/>
              <a:t>- Uniform Resource Identifier (R)</a:t>
            </a:r>
          </a:p>
          <a:p>
            <a:pPr marL="0" indent="0">
              <a:buNone/>
            </a:pPr>
            <a:r>
              <a:rPr lang="en-US" sz="2400" dirty="0" smtClean="0"/>
              <a:t>	</a:t>
            </a:r>
            <a:r>
              <a:rPr lang="en-US" sz="2400" dirty="0" err="1"/>
              <a:t>ǂx</a:t>
            </a:r>
            <a:r>
              <a:rPr lang="en-US" sz="2400" dirty="0"/>
              <a:t> </a:t>
            </a:r>
            <a:r>
              <a:rPr lang="en-US" sz="2400" dirty="0" smtClean="0"/>
              <a:t>- International Standard Serial Number (NR)</a:t>
            </a:r>
          </a:p>
          <a:p>
            <a:pPr marL="0" indent="0">
              <a:buNone/>
            </a:pPr>
            <a:endParaRPr lang="en-US" sz="2400" dirty="0"/>
          </a:p>
          <a:p>
            <a:pPr marL="0" indent="0">
              <a:buNone/>
            </a:pPr>
            <a:r>
              <a:rPr lang="en-US" sz="2400" dirty="0" smtClean="0"/>
              <a:t>Example:   510 3_ School library journal, June 1994, $x 0362-8930 </a:t>
            </a:r>
          </a:p>
          <a:p>
            <a:pPr marL="0" indent="0">
              <a:spcAft>
                <a:spcPts val="1200"/>
              </a:spcAft>
              <a:buNone/>
            </a:pPr>
            <a:r>
              <a:rPr lang="en-US" sz="2400" dirty="0"/>
              <a:t>	</a:t>
            </a:r>
            <a:r>
              <a:rPr lang="en-US" sz="2400" dirty="0" smtClean="0"/>
              <a:t>      </a:t>
            </a:r>
            <a:r>
              <a:rPr lang="en-US" sz="2400" i="1" dirty="0" smtClean="0"/>
              <a:t>[Reference to a review of a bibliographic resource] </a:t>
            </a:r>
            <a:endParaRPr lang="en-US" sz="2400" i="1" dirty="0"/>
          </a:p>
          <a:p>
            <a:pPr marL="0" indent="0">
              <a:buNone/>
            </a:pPr>
            <a:r>
              <a:rPr lang="en-US" sz="2400" i="1" dirty="0" smtClean="0">
                <a:solidFill>
                  <a:srgbClr val="0C3EDE"/>
                </a:solidFill>
              </a:rPr>
              <a:t>Needed?:  </a:t>
            </a:r>
            <a:r>
              <a:rPr lang="en-US" sz="2400" i="1" dirty="0" smtClean="0">
                <a:solidFill>
                  <a:srgbClr val="FF0000"/>
                </a:solidFill>
              </a:rPr>
              <a:t>$</a:t>
            </a:r>
            <a:r>
              <a:rPr lang="en-US" sz="2400" i="1" dirty="0" err="1" smtClean="0">
                <a:solidFill>
                  <a:srgbClr val="FF0000"/>
                </a:solidFill>
              </a:rPr>
              <a:t>i</a:t>
            </a:r>
            <a:r>
              <a:rPr lang="en-US" sz="2400" i="1" dirty="0" smtClean="0">
                <a:solidFill>
                  <a:srgbClr val="FF0000"/>
                </a:solidFill>
              </a:rPr>
              <a:t> - Relationship information/display text (NR)</a:t>
            </a:r>
          </a:p>
          <a:p>
            <a:pPr marL="0" indent="0">
              <a:buNone/>
            </a:pPr>
            <a:r>
              <a:rPr lang="en-US" sz="2400" i="1" dirty="0"/>
              <a:t>	 </a:t>
            </a:r>
            <a:r>
              <a:rPr lang="en-US" sz="2400" i="1" dirty="0" smtClean="0"/>
              <a:t>     </a:t>
            </a:r>
            <a:r>
              <a:rPr lang="en-US" sz="2400" dirty="0" smtClean="0"/>
              <a:t>510 3_</a:t>
            </a:r>
            <a:r>
              <a:rPr lang="en-US" sz="2400" i="1" dirty="0" smtClean="0"/>
              <a:t> </a:t>
            </a:r>
            <a:r>
              <a:rPr lang="en-US" sz="2400" i="1" dirty="0" smtClean="0">
                <a:solidFill>
                  <a:srgbClr val="FF0000"/>
                </a:solidFill>
              </a:rPr>
              <a:t>$</a:t>
            </a:r>
            <a:r>
              <a:rPr lang="en-US" sz="2400" i="1" dirty="0" err="1" smtClean="0">
                <a:solidFill>
                  <a:srgbClr val="FF0000"/>
                </a:solidFill>
              </a:rPr>
              <a:t>i</a:t>
            </a:r>
            <a:r>
              <a:rPr lang="en-US" sz="2400" i="1" dirty="0" smtClean="0">
                <a:solidFill>
                  <a:srgbClr val="FF0000"/>
                </a:solidFill>
              </a:rPr>
              <a:t> Reviewed in (work): </a:t>
            </a:r>
            <a:r>
              <a:rPr lang="en-US" sz="2400" dirty="0" err="1"/>
              <a:t>ǂa</a:t>
            </a:r>
            <a:r>
              <a:rPr lang="en-US" sz="2400" dirty="0"/>
              <a:t> </a:t>
            </a:r>
            <a:r>
              <a:rPr lang="en-US" sz="2400" dirty="0" smtClean="0"/>
              <a:t>School library journal, June 1994, </a:t>
            </a:r>
            <a:r>
              <a:rPr lang="en-US" sz="2400" dirty="0" err="1"/>
              <a:t>ǂx</a:t>
            </a:r>
            <a:r>
              <a:rPr lang="en-US" sz="2400" dirty="0"/>
              <a:t> </a:t>
            </a:r>
            <a:r>
              <a:rPr lang="en-US" sz="2400" dirty="0" smtClean="0"/>
              <a:t>0362-8930</a:t>
            </a:r>
            <a:endParaRPr lang="en-US" sz="2400" dirty="0"/>
          </a:p>
        </p:txBody>
      </p:sp>
    </p:spTree>
    <p:extLst>
      <p:ext uri="{BB962C8B-B14F-4D97-AF65-F5344CB8AC3E}">
        <p14:creationId xmlns:p14="http://schemas.microsoft.com/office/powerpoint/2010/main" val="1459266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5395" y="728063"/>
            <a:ext cx="10572206" cy="5262979"/>
          </a:xfrm>
          <a:prstGeom prst="rect">
            <a:avLst/>
          </a:prstGeom>
        </p:spPr>
        <p:txBody>
          <a:bodyPr wrap="square">
            <a:spAutoFit/>
          </a:bodyPr>
          <a:lstStyle/>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100 </a:t>
            </a:r>
            <a:r>
              <a:rPr lang="en-US" sz="2800" dirty="0" smtClean="0">
                <a:latin typeface="Calibri" panose="020F0502020204030204" pitchFamily="34" charset="0"/>
                <a:ea typeface="Calibri" panose="020F0502020204030204" pitchFamily="34" charset="0"/>
                <a:cs typeface="Times New Roman" panose="02020603050405020304" pitchFamily="18" charset="0"/>
              </a:rPr>
              <a:t>1_	Chaucer</a:t>
            </a:r>
            <a:r>
              <a:rPr lang="en-US" sz="2800" dirty="0">
                <a:latin typeface="Calibri" panose="020F0502020204030204" pitchFamily="34" charset="0"/>
                <a:ea typeface="Calibri" panose="020F0502020204030204" pitchFamily="34" charset="0"/>
                <a:cs typeface="Times New Roman" panose="02020603050405020304" pitchFamily="18" charset="0"/>
              </a:rPr>
              <a:t>, Geoffrey,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d</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a:t>
            </a:r>
            <a:r>
              <a:rPr lang="en-US" sz="2800" dirty="0" smtClean="0">
                <a:latin typeface="Calibri" panose="020F0502020204030204" pitchFamily="34" charset="0"/>
                <a:ea typeface="Calibri" panose="020F0502020204030204" pitchFamily="34" charset="0"/>
                <a:cs typeface="Times New Roman" panose="02020603050405020304" pitchFamily="18" charset="0"/>
              </a:rPr>
              <a:t>1400,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e</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author.</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240 </a:t>
            </a:r>
            <a:r>
              <a:rPr lang="en-US" sz="2800" dirty="0" smtClean="0">
                <a:latin typeface="Calibri" panose="020F0502020204030204" pitchFamily="34" charset="0"/>
                <a:ea typeface="Calibri" panose="020F0502020204030204" pitchFamily="34" charset="0"/>
                <a:cs typeface="Times New Roman" panose="02020603050405020304" pitchFamily="18" charset="0"/>
              </a:rPr>
              <a:t>10	Works</a:t>
            </a:r>
            <a:r>
              <a:rPr lang="en-US" sz="2800" dirty="0">
                <a:latin typeface="Calibri" panose="020F0502020204030204" pitchFamily="34" charset="0"/>
                <a:ea typeface="Calibri" panose="020F0502020204030204" pitchFamily="34" charset="0"/>
                <a:cs typeface="Times New Roman" panose="02020603050405020304" pitchFamily="18" charset="0"/>
              </a:rPr>
              <a:t>.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f</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1896</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245 </a:t>
            </a:r>
            <a:r>
              <a:rPr lang="en-US" sz="2800" dirty="0" smtClean="0">
                <a:latin typeface="Calibri" panose="020F0502020204030204" pitchFamily="34" charset="0"/>
                <a:ea typeface="Calibri" panose="020F0502020204030204" pitchFamily="34" charset="0"/>
                <a:cs typeface="Times New Roman" panose="02020603050405020304" pitchFamily="18" charset="0"/>
              </a:rPr>
              <a:t>14	The </a:t>
            </a:r>
            <a:r>
              <a:rPr lang="en-US" sz="2800" dirty="0">
                <a:latin typeface="Calibri" panose="020F0502020204030204" pitchFamily="34" charset="0"/>
                <a:ea typeface="Calibri" panose="020F0502020204030204" pitchFamily="34" charset="0"/>
                <a:cs typeface="Times New Roman" panose="02020603050405020304" pitchFamily="18" charset="0"/>
              </a:rPr>
              <a:t>works of Geoffrey </a:t>
            </a:r>
            <a:r>
              <a:rPr lang="en-US" sz="2800" dirty="0" smtClean="0">
                <a:latin typeface="Calibri" panose="020F0502020204030204" pitchFamily="34" charset="0"/>
                <a:ea typeface="Calibri" panose="020F0502020204030204" pitchFamily="34" charset="0"/>
                <a:cs typeface="Times New Roman" panose="02020603050405020304" pitchFamily="18" charset="0"/>
              </a:rPr>
              <a:t>Chaucer, </a:t>
            </a:r>
            <a:r>
              <a:rPr lang="en-US" sz="2800" dirty="0">
                <a:latin typeface="Calibri" panose="020F0502020204030204" pitchFamily="34" charset="0"/>
                <a:ea typeface="Calibri" panose="020F0502020204030204" pitchFamily="34" charset="0"/>
                <a:cs typeface="Times New Roman" panose="02020603050405020304" pitchFamily="18" charset="0"/>
              </a:rPr>
              <a:t>now newly imprinted.</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264 _</a:t>
            </a:r>
            <a:r>
              <a:rPr lang="en-US" sz="2800" dirty="0" smtClean="0">
                <a:latin typeface="Calibri" panose="020F0502020204030204" pitchFamily="34" charset="0"/>
                <a:ea typeface="Calibri" panose="020F0502020204030204" pitchFamily="34" charset="0"/>
                <a:cs typeface="Times New Roman" panose="02020603050405020304" pitchFamily="18" charset="0"/>
              </a:rPr>
              <a:t>1	Hammersmith </a:t>
            </a:r>
            <a:r>
              <a:rPr lang="en-US" sz="2800" dirty="0">
                <a:latin typeface="Calibri" panose="020F0502020204030204" pitchFamily="34" charset="0"/>
                <a:ea typeface="Calibri" panose="020F0502020204030204" pitchFamily="34" charset="0"/>
                <a:cs typeface="Times New Roman" panose="02020603050405020304" pitchFamily="18" charset="0"/>
              </a:rPr>
              <a:t>: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b</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Printed by William Morris at </a:t>
            </a:r>
            <a:r>
              <a:rPr lang="en-US" sz="2800" dirty="0" smtClean="0">
                <a:latin typeface="Calibri" panose="020F0502020204030204" pitchFamily="34" charset="0"/>
                <a:ea typeface="Calibri" panose="020F0502020204030204" pitchFamily="34" charset="0"/>
                <a:cs typeface="Times New Roman" panose="02020603050405020304" pitchFamily="18" charset="0"/>
              </a:rPr>
              <a:t>the </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Kelmscott</a:t>
            </a:r>
            <a:r>
              <a:rPr lang="en-US" sz="2800" dirty="0">
                <a:latin typeface="Calibri" panose="020F0502020204030204" pitchFamily="34" charset="0"/>
                <a:ea typeface="Calibri" panose="020F0502020204030204" pitchFamily="34" charset="0"/>
                <a:cs typeface="Times New Roman" panose="02020603050405020304" pitchFamily="18" charset="0"/>
              </a:rPr>
              <a:t> </a:t>
            </a:r>
            <a:r>
              <a:rPr lang="en-US" sz="2800" dirty="0" smtClean="0">
                <a:latin typeface="Calibri" panose="020F0502020204030204" pitchFamily="34" charset="0"/>
                <a:ea typeface="Calibri" panose="020F0502020204030204" pitchFamily="34" charset="0"/>
                <a:cs typeface="Times New Roman" panose="02020603050405020304" pitchFamily="18" charset="0"/>
              </a:rPr>
              <a:t>Press</a:t>
            </a:r>
            <a:r>
              <a:rPr lang="en-US" sz="2800" dirty="0">
                <a:latin typeface="Calibri" panose="020F0502020204030204" pitchFamily="34" charset="0"/>
                <a:ea typeface="Calibri" panose="020F0502020204030204" pitchFamily="34" charset="0"/>
                <a:cs typeface="Times New Roman" panose="02020603050405020304" pitchFamily="18" charset="0"/>
              </a:rPr>
              <a:t>,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c</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8 May 1896.</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510 _</a:t>
            </a:r>
            <a:r>
              <a:rPr lang="en-US" sz="2800" dirty="0" smtClean="0">
                <a:latin typeface="Calibri" panose="020F0502020204030204" pitchFamily="34" charset="0"/>
                <a:ea typeface="Calibri" panose="020F0502020204030204" pitchFamily="34" charset="0"/>
                <a:cs typeface="Times New Roman" panose="02020603050405020304" pitchFamily="18" charset="0"/>
              </a:rPr>
              <a:t>4	</a:t>
            </a:r>
            <a:r>
              <a:rPr lang="en-US" sz="2800" i="1" dirty="0" err="1" smtClean="0">
                <a:solidFill>
                  <a:srgbClr val="FF0000"/>
                </a:solidFill>
              </a:rPr>
              <a:t>ǂ</a:t>
            </a:r>
            <a:r>
              <a:rPr lang="en-US" sz="2800" i="1" dirty="0" err="1"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a:t>
            </a:r>
            <a:r>
              <a:rPr lang="en-US" sz="2800" i="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US" sz="2800" i="1" dirty="0">
                <a:solidFill>
                  <a:srgbClr val="FF0000"/>
                </a:solidFill>
                <a:latin typeface="Calibri" panose="020F0502020204030204" pitchFamily="34" charset="0"/>
                <a:ea typeface="Calibri" panose="020F0502020204030204" pitchFamily="34" charset="0"/>
                <a:cs typeface="Times New Roman" panose="02020603050405020304" pitchFamily="18" charset="0"/>
              </a:rPr>
              <a:t>Described in (work):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a</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Peterson, W.S.  Checklist of </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Kelmscott</a:t>
            </a:r>
            <a:r>
              <a:rPr lang="en-US" sz="2800" dirty="0">
                <a:latin typeface="Calibri" panose="020F0502020204030204" pitchFamily="34" charset="0"/>
                <a:ea typeface="Calibri" panose="020F0502020204030204" pitchFamily="34" charset="0"/>
                <a:cs typeface="Times New Roman" panose="02020603050405020304" pitchFamily="18" charset="0"/>
              </a:rPr>
              <a:t> </a:t>
            </a:r>
            <a:r>
              <a:rPr lang="en-US" sz="2800" dirty="0" smtClean="0">
                <a:latin typeface="Calibri" panose="020F0502020204030204" pitchFamily="34" charset="0"/>
                <a:ea typeface="Calibri" panose="020F0502020204030204" pitchFamily="34" charset="0"/>
                <a:cs typeface="Times New Roman" panose="02020603050405020304" pitchFamily="18" charset="0"/>
              </a:rPr>
              <a:t>Press </a:t>
            </a:r>
            <a:r>
              <a:rPr lang="en-US" sz="2800" dirty="0">
                <a:latin typeface="Calibri" panose="020F0502020204030204" pitchFamily="34" charset="0"/>
                <a:ea typeface="Calibri" panose="020F0502020204030204" pitchFamily="34" charset="0"/>
                <a:cs typeface="Times New Roman" panose="02020603050405020304" pitchFamily="18" charset="0"/>
              </a:rPr>
              <a:t>books,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c</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40</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510 _</a:t>
            </a:r>
            <a:r>
              <a:rPr lang="en-US" sz="2800" dirty="0" smtClean="0">
                <a:latin typeface="Calibri" panose="020F0502020204030204" pitchFamily="34" charset="0"/>
                <a:ea typeface="Calibri" panose="020F0502020204030204" pitchFamily="34" charset="0"/>
                <a:cs typeface="Times New Roman" panose="02020603050405020304" pitchFamily="18" charset="0"/>
              </a:rPr>
              <a:t>4	</a:t>
            </a:r>
            <a:r>
              <a:rPr lang="en-US" sz="2800" i="1" dirty="0" err="1" smtClean="0">
                <a:solidFill>
                  <a:srgbClr val="FF0000"/>
                </a:solidFill>
              </a:rPr>
              <a:t>ǂ</a:t>
            </a:r>
            <a:r>
              <a:rPr lang="en-US" sz="2800" i="1" dirty="0" err="1"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a:t>
            </a:r>
            <a:r>
              <a:rPr lang="en-US" sz="2800" i="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US" sz="2800" i="1" dirty="0">
                <a:solidFill>
                  <a:srgbClr val="FF0000"/>
                </a:solidFill>
                <a:latin typeface="Calibri" panose="020F0502020204030204" pitchFamily="34" charset="0"/>
                <a:ea typeface="Calibri" panose="020F0502020204030204" pitchFamily="34" charset="0"/>
                <a:cs typeface="Times New Roman" panose="02020603050405020304" pitchFamily="18" charset="0"/>
              </a:rPr>
              <a:t>Described in (work):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a</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Scott, T. Bibliography of the works </a:t>
            </a:r>
            <a:r>
              <a:rPr lang="en-US" sz="2800" dirty="0" smtClean="0">
                <a:latin typeface="Calibri" panose="020F0502020204030204" pitchFamily="34" charset="0"/>
                <a:ea typeface="Calibri" panose="020F0502020204030204" pitchFamily="34" charset="0"/>
                <a:cs typeface="Times New Roman" panose="02020603050405020304" pitchFamily="18" charset="0"/>
              </a:rPr>
              <a:t>of William </a:t>
            </a:r>
            <a:r>
              <a:rPr lang="en-US" sz="2800" dirty="0">
                <a:latin typeface="Calibri" panose="020F0502020204030204" pitchFamily="34" charset="0"/>
                <a:ea typeface="Calibri" panose="020F0502020204030204" pitchFamily="34" charset="0"/>
                <a:cs typeface="Times New Roman" panose="02020603050405020304" pitchFamily="18" charset="0"/>
              </a:rPr>
              <a:t>Morris,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c</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p. 105</a:t>
            </a:r>
          </a:p>
          <a:p>
            <a:pPr marL="1081088" indent="-1081088"/>
            <a:r>
              <a:rPr lang="en-US" sz="2800" dirty="0">
                <a:latin typeface="Calibri" panose="020F0502020204030204" pitchFamily="34" charset="0"/>
                <a:ea typeface="Calibri" panose="020F0502020204030204" pitchFamily="34" charset="0"/>
                <a:cs typeface="Times New Roman" panose="02020603050405020304" pitchFamily="18" charset="0"/>
              </a:rPr>
              <a:t>510 _</a:t>
            </a:r>
            <a:r>
              <a:rPr lang="en-US" sz="2800" dirty="0" smtClean="0">
                <a:latin typeface="Calibri" panose="020F0502020204030204" pitchFamily="34" charset="0"/>
                <a:ea typeface="Calibri" panose="020F0502020204030204" pitchFamily="34" charset="0"/>
                <a:cs typeface="Times New Roman" panose="02020603050405020304" pitchFamily="18" charset="0"/>
              </a:rPr>
              <a:t>4	</a:t>
            </a:r>
            <a:r>
              <a:rPr lang="en-US" sz="2800" i="1" dirty="0" err="1" smtClean="0">
                <a:solidFill>
                  <a:srgbClr val="FF0000"/>
                </a:solidFill>
              </a:rPr>
              <a:t>ǂ</a:t>
            </a:r>
            <a:r>
              <a:rPr lang="en-US" sz="2800" i="1" dirty="0" err="1"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a:t>
            </a:r>
            <a:r>
              <a:rPr lang="en-US" sz="2800" i="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US" sz="2800" i="1" dirty="0">
                <a:solidFill>
                  <a:srgbClr val="FF0000"/>
                </a:solidFill>
                <a:latin typeface="Calibri" panose="020F0502020204030204" pitchFamily="34" charset="0"/>
                <a:ea typeface="Calibri" panose="020F0502020204030204" pitchFamily="34" charset="0"/>
                <a:cs typeface="Times New Roman" panose="02020603050405020304" pitchFamily="18" charset="0"/>
              </a:rPr>
              <a:t>Described in (work):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a</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Sparling, H.H. </a:t>
            </a:r>
            <a:r>
              <a:rPr lang="en-US" sz="2800" dirty="0" err="1">
                <a:latin typeface="Calibri" panose="020F0502020204030204" pitchFamily="34" charset="0"/>
                <a:ea typeface="Calibri" panose="020F0502020204030204" pitchFamily="34" charset="0"/>
                <a:cs typeface="Times New Roman" panose="02020603050405020304" pitchFamily="18" charset="0"/>
              </a:rPr>
              <a:t>Kelmscott</a:t>
            </a:r>
            <a:r>
              <a:rPr lang="en-US" sz="2800" dirty="0">
                <a:latin typeface="Calibri" panose="020F0502020204030204" pitchFamily="34" charset="0"/>
                <a:ea typeface="Calibri" panose="020F0502020204030204" pitchFamily="34" charset="0"/>
                <a:cs typeface="Times New Roman" panose="02020603050405020304" pitchFamily="18" charset="0"/>
              </a:rPr>
              <a:t> Press </a:t>
            </a:r>
            <a:r>
              <a:rPr lang="en-US" sz="2800" dirty="0" smtClean="0">
                <a:latin typeface="Calibri" panose="020F0502020204030204" pitchFamily="34" charset="0"/>
                <a:ea typeface="Calibri" panose="020F0502020204030204" pitchFamily="34" charset="0"/>
                <a:cs typeface="Times New Roman" panose="02020603050405020304" pitchFamily="18" charset="0"/>
              </a:rPr>
              <a:t>and William </a:t>
            </a:r>
            <a:r>
              <a:rPr lang="en-US" sz="2800" dirty="0">
                <a:latin typeface="Calibri" panose="020F0502020204030204" pitchFamily="34" charset="0"/>
                <a:ea typeface="Calibri" panose="020F0502020204030204" pitchFamily="34" charset="0"/>
                <a:cs typeface="Times New Roman" panose="02020603050405020304" pitchFamily="18" charset="0"/>
              </a:rPr>
              <a:t>Morris master-craftsman, </a:t>
            </a:r>
            <a:r>
              <a:rPr lang="en-US" sz="2800" dirty="0" err="1"/>
              <a:t>ǂ</a:t>
            </a:r>
            <a:r>
              <a:rPr lang="en-US" sz="2800" dirty="0" err="1" smtClean="0">
                <a:latin typeface="Calibri" panose="020F0502020204030204" pitchFamily="34" charset="0"/>
                <a:ea typeface="Calibri" panose="020F0502020204030204" pitchFamily="34" charset="0"/>
                <a:cs typeface="Times New Roman" panose="02020603050405020304" pitchFamily="18" charset="0"/>
              </a:rPr>
              <a:t>c</a:t>
            </a:r>
            <a:r>
              <a:rPr lang="en-US" sz="2800" dirty="0" smtClean="0">
                <a:latin typeface="Calibri" panose="020F0502020204030204" pitchFamily="34" charset="0"/>
                <a:ea typeface="Calibri" panose="020F0502020204030204" pitchFamily="34" charset="0"/>
                <a:cs typeface="Times New Roman" panose="02020603050405020304" pitchFamily="18" charset="0"/>
              </a:rPr>
              <a:t> </a:t>
            </a:r>
            <a:r>
              <a:rPr lang="en-US" sz="2800" dirty="0">
                <a:latin typeface="Calibri" panose="020F0502020204030204" pitchFamily="34" charset="0"/>
                <a:ea typeface="Calibri" panose="020F0502020204030204" pitchFamily="34" charset="0"/>
                <a:cs typeface="Times New Roman" panose="02020603050405020304" pitchFamily="18" charset="0"/>
              </a:rPr>
              <a:t>no. 40</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20167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63733" y="848487"/>
            <a:ext cx="5186943" cy="39353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1800"/>
              </a:spcAft>
            </a:pPr>
            <a:r>
              <a:rPr lang="en-US" dirty="0" smtClean="0"/>
              <a:t>BIBFRAME 2.0 Conversion</a:t>
            </a:r>
          </a:p>
          <a:p>
            <a:pPr algn="ctr"/>
            <a:r>
              <a:rPr lang="en-US" sz="2200" dirty="0" smtClean="0">
                <a:solidFill>
                  <a:schemeClr val="accent1"/>
                </a:solidFill>
              </a:rPr>
              <a:t>or, what happens to</a:t>
            </a:r>
          </a:p>
          <a:p>
            <a:pPr algn="ctr"/>
            <a:endParaRPr lang="en-US" sz="2200" dirty="0" smtClean="0"/>
          </a:p>
          <a:p>
            <a:pPr marL="1149350" indent="-1149350"/>
            <a:r>
              <a:rPr lang="en-US" sz="2400" dirty="0" smtClean="0"/>
              <a:t>   </a:t>
            </a:r>
            <a:r>
              <a:rPr lang="en-US" sz="2400" dirty="0" smtClean="0">
                <a:solidFill>
                  <a:srgbClr val="FF0000"/>
                </a:solidFill>
              </a:rPr>
              <a:t>700 </a:t>
            </a:r>
            <a:r>
              <a:rPr lang="en-US" sz="2400" dirty="0">
                <a:solidFill>
                  <a:srgbClr val="FF0000"/>
                </a:solidFill>
              </a:rPr>
              <a:t>1</a:t>
            </a:r>
            <a:r>
              <a:rPr lang="en-US" sz="2400" dirty="0" smtClean="0">
                <a:solidFill>
                  <a:srgbClr val="FF0000"/>
                </a:solidFill>
              </a:rPr>
              <a:t>_ </a:t>
            </a:r>
            <a:r>
              <a:rPr lang="en-US" sz="2400" i="1" dirty="0" smtClean="0">
                <a:solidFill>
                  <a:srgbClr val="FF0000"/>
                </a:solidFill>
              </a:rPr>
              <a:t>$</a:t>
            </a:r>
            <a:r>
              <a:rPr lang="en-US" sz="2400" i="1" dirty="0" err="1">
                <a:solidFill>
                  <a:srgbClr val="FF0000"/>
                </a:solidFill>
              </a:rPr>
              <a:t>i</a:t>
            </a:r>
            <a:r>
              <a:rPr lang="en-US" sz="2400" i="1" dirty="0">
                <a:solidFill>
                  <a:srgbClr val="FF0000"/>
                </a:solidFill>
              </a:rPr>
              <a:t> Commentary on (work): </a:t>
            </a:r>
            <a:r>
              <a:rPr lang="en-US" sz="2400" dirty="0">
                <a:solidFill>
                  <a:srgbClr val="FF0000"/>
                </a:solidFill>
              </a:rPr>
              <a:t>$</a:t>
            </a:r>
            <a:r>
              <a:rPr lang="en-US" sz="2400" dirty="0" smtClean="0">
                <a:solidFill>
                  <a:srgbClr val="FF0000"/>
                </a:solidFill>
              </a:rPr>
              <a:t>a      Cicero</a:t>
            </a:r>
            <a:r>
              <a:rPr lang="en-US" sz="2400" dirty="0">
                <a:solidFill>
                  <a:srgbClr val="FF0000"/>
                </a:solidFill>
              </a:rPr>
              <a:t>, Marcus </a:t>
            </a:r>
            <a:r>
              <a:rPr lang="en-US" sz="2400" dirty="0" err="1">
                <a:solidFill>
                  <a:srgbClr val="FF0000"/>
                </a:solidFill>
              </a:rPr>
              <a:t>Tullius</a:t>
            </a:r>
            <a:r>
              <a:rPr lang="en-US" sz="2400" dirty="0">
                <a:solidFill>
                  <a:srgbClr val="FF0000"/>
                </a:solidFill>
              </a:rPr>
              <a:t>. $t </a:t>
            </a:r>
            <a:r>
              <a:rPr lang="en-US" sz="2400" dirty="0" smtClean="0">
                <a:solidFill>
                  <a:srgbClr val="FF0000"/>
                </a:solidFill>
              </a:rPr>
              <a:t>De </a:t>
            </a:r>
            <a:r>
              <a:rPr lang="en-US" sz="2400" dirty="0" err="1">
                <a:solidFill>
                  <a:srgbClr val="FF0000"/>
                </a:solidFill>
              </a:rPr>
              <a:t>legibus</a:t>
            </a:r>
            <a:r>
              <a:rPr lang="en-US" sz="2400" dirty="0">
                <a:solidFill>
                  <a:srgbClr val="FF0000"/>
                </a:solidFill>
              </a:rPr>
              <a:t>.</a:t>
            </a:r>
          </a:p>
          <a:p>
            <a:endParaRPr lang="en-US" dirty="0"/>
          </a:p>
        </p:txBody>
      </p:sp>
      <p:pic>
        <p:nvPicPr>
          <p:cNvPr id="4" name="Picture 3"/>
          <p:cNvPicPr>
            <a:picLocks noChangeAspect="1"/>
          </p:cNvPicPr>
          <p:nvPr/>
        </p:nvPicPr>
        <p:blipFill>
          <a:blip r:embed="rId3"/>
          <a:stretch>
            <a:fillRect/>
          </a:stretch>
        </p:blipFill>
        <p:spPr>
          <a:xfrm>
            <a:off x="5023210" y="848487"/>
            <a:ext cx="6933152" cy="3366325"/>
          </a:xfrm>
          <a:prstGeom prst="rect">
            <a:avLst/>
          </a:prstGeom>
        </p:spPr>
      </p:pic>
      <p:pic>
        <p:nvPicPr>
          <p:cNvPr id="6" name="Picture 5"/>
          <p:cNvPicPr>
            <a:picLocks noChangeAspect="1"/>
          </p:cNvPicPr>
          <p:nvPr/>
        </p:nvPicPr>
        <p:blipFill>
          <a:blip r:embed="rId4"/>
          <a:stretch>
            <a:fillRect/>
          </a:stretch>
        </p:blipFill>
        <p:spPr>
          <a:xfrm>
            <a:off x="5066635" y="4214812"/>
            <a:ext cx="7053461" cy="1801940"/>
          </a:xfrm>
          <a:prstGeom prst="rect">
            <a:avLst/>
          </a:prstGeom>
        </p:spPr>
      </p:pic>
    </p:spTree>
    <p:extLst>
      <p:ext uri="{BB962C8B-B14F-4D97-AF65-F5344CB8AC3E}">
        <p14:creationId xmlns:p14="http://schemas.microsoft.com/office/powerpoint/2010/main" val="35064494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96343" y="583306"/>
            <a:ext cx="7634669" cy="3706940"/>
          </a:xfrm>
          <a:prstGeom prst="rect">
            <a:avLst/>
          </a:prstGeom>
        </p:spPr>
      </p:pic>
      <p:pic>
        <p:nvPicPr>
          <p:cNvPr id="6" name="Picture 5"/>
          <p:cNvPicPr>
            <a:picLocks noChangeAspect="1"/>
          </p:cNvPicPr>
          <p:nvPr/>
        </p:nvPicPr>
        <p:blipFill>
          <a:blip r:embed="rId4"/>
          <a:stretch>
            <a:fillRect/>
          </a:stretch>
        </p:blipFill>
        <p:spPr>
          <a:xfrm>
            <a:off x="448056" y="4290246"/>
            <a:ext cx="7855458" cy="1987106"/>
          </a:xfrm>
          <a:prstGeom prst="rect">
            <a:avLst/>
          </a:prstGeom>
        </p:spPr>
      </p:pic>
      <p:cxnSp>
        <p:nvCxnSpPr>
          <p:cNvPr id="5" name="Straight Arrow Connector 4"/>
          <p:cNvCxnSpPr/>
          <p:nvPr/>
        </p:nvCxnSpPr>
        <p:spPr>
          <a:xfrm>
            <a:off x="4700016" y="4873752"/>
            <a:ext cx="3001408"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772400" y="4689086"/>
            <a:ext cx="2852928" cy="369332"/>
          </a:xfrm>
          <a:prstGeom prst="rect">
            <a:avLst/>
          </a:prstGeom>
          <a:noFill/>
          <a:ln w="25400">
            <a:solidFill>
              <a:srgbClr val="FF0000"/>
            </a:solidFill>
          </a:ln>
        </p:spPr>
        <p:txBody>
          <a:bodyPr wrap="square" rtlCol="0">
            <a:spAutoFit/>
          </a:bodyPr>
          <a:lstStyle/>
          <a:p>
            <a:r>
              <a:rPr lang="en-US" dirty="0" smtClean="0">
                <a:solidFill>
                  <a:srgbClr val="FF0000"/>
                </a:solidFill>
              </a:rPr>
              <a:t>The work by Andrew R. </a:t>
            </a:r>
            <a:r>
              <a:rPr lang="en-US" dirty="0" err="1" smtClean="0">
                <a:solidFill>
                  <a:srgbClr val="FF0000"/>
                </a:solidFill>
              </a:rPr>
              <a:t>Dyck</a:t>
            </a:r>
            <a:endParaRPr lang="en-US" dirty="0">
              <a:solidFill>
                <a:srgbClr val="FF0000"/>
              </a:solidFill>
            </a:endParaRPr>
          </a:p>
        </p:txBody>
      </p:sp>
      <p:cxnSp>
        <p:nvCxnSpPr>
          <p:cNvPr id="8" name="Straight Arrow Connector 7"/>
          <p:cNvCxnSpPr/>
          <p:nvPr/>
        </p:nvCxnSpPr>
        <p:spPr>
          <a:xfrm>
            <a:off x="7701424" y="5705856"/>
            <a:ext cx="1399032" cy="262"/>
          </a:xfrm>
          <a:prstGeom prst="straightConnector1">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324344" y="5883161"/>
            <a:ext cx="1776112" cy="206743"/>
          </a:xfrm>
          <a:prstGeom prst="straightConnector1">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198864" y="5617200"/>
            <a:ext cx="2722736" cy="369332"/>
          </a:xfrm>
          <a:prstGeom prst="rect">
            <a:avLst/>
          </a:prstGeom>
          <a:noFill/>
          <a:ln w="25400">
            <a:solidFill>
              <a:schemeClr val="accent5"/>
            </a:solidFill>
          </a:ln>
        </p:spPr>
        <p:txBody>
          <a:bodyPr wrap="square" rtlCol="0">
            <a:spAutoFit/>
          </a:bodyPr>
          <a:lstStyle/>
          <a:p>
            <a:r>
              <a:rPr lang="en-US" dirty="0" smtClean="0">
                <a:solidFill>
                  <a:schemeClr val="accent5"/>
                </a:solidFill>
              </a:rPr>
              <a:t>The related work by Cicero</a:t>
            </a:r>
            <a:endParaRPr lang="en-US" dirty="0">
              <a:solidFill>
                <a:schemeClr val="accent5"/>
              </a:solidFill>
            </a:endParaRPr>
          </a:p>
        </p:txBody>
      </p:sp>
      <p:sp>
        <p:nvSpPr>
          <p:cNvPr id="18" name="Arc 17"/>
          <p:cNvSpPr/>
          <p:nvPr/>
        </p:nvSpPr>
        <p:spPr>
          <a:xfrm>
            <a:off x="2468880" y="1991608"/>
            <a:ext cx="8842248" cy="3438144"/>
          </a:xfrm>
          <a:prstGeom prst="arc">
            <a:avLst/>
          </a:prstGeom>
          <a:ln w="25400">
            <a:headEnd type="triangle" w="lg" len="med"/>
            <a:tailEnd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a:stCxn id="18" idx="2"/>
          </p:cNvCxnSpPr>
          <p:nvPr/>
        </p:nvCxnSpPr>
        <p:spPr>
          <a:xfrm>
            <a:off x="11311128" y="3710680"/>
            <a:ext cx="73152" cy="180315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rot="1336360" flipH="1">
            <a:off x="6648638" y="850355"/>
            <a:ext cx="1517904" cy="1685379"/>
          </a:xfrm>
          <a:custGeom>
            <a:avLst/>
            <a:gdLst>
              <a:gd name="connsiteX0" fmla="*/ 564333 w 1807917"/>
              <a:gd name="connsiteY0" fmla="*/ 1997611 h 1997611"/>
              <a:gd name="connsiteX1" fmla="*/ 61413 w 1807917"/>
              <a:gd name="connsiteY1" fmla="*/ 132235 h 1997611"/>
              <a:gd name="connsiteX2" fmla="*/ 1807917 w 1807917"/>
              <a:gd name="connsiteY2" fmla="*/ 150523 h 1997611"/>
              <a:gd name="connsiteX3" fmla="*/ 1807917 w 1807917"/>
              <a:gd name="connsiteY3" fmla="*/ 150523 h 1997611"/>
            </a:gdLst>
            <a:ahLst/>
            <a:cxnLst>
              <a:cxn ang="0">
                <a:pos x="connsiteX0" y="connsiteY0"/>
              </a:cxn>
              <a:cxn ang="0">
                <a:pos x="connsiteX1" y="connsiteY1"/>
              </a:cxn>
              <a:cxn ang="0">
                <a:pos x="connsiteX2" y="connsiteY2"/>
              </a:cxn>
              <a:cxn ang="0">
                <a:pos x="connsiteX3" y="connsiteY3"/>
              </a:cxn>
            </a:cxnLst>
            <a:rect l="l" t="t" r="r" b="b"/>
            <a:pathLst>
              <a:path w="1807917" h="1997611">
                <a:moveTo>
                  <a:pt x="564333" y="1997611"/>
                </a:moveTo>
                <a:cubicBezTo>
                  <a:pt x="209241" y="1218847"/>
                  <a:pt x="-145851" y="440083"/>
                  <a:pt x="61413" y="132235"/>
                </a:cubicBezTo>
                <a:cubicBezTo>
                  <a:pt x="268677" y="-175613"/>
                  <a:pt x="1807917" y="150523"/>
                  <a:pt x="1807917" y="150523"/>
                </a:cubicBezTo>
                <a:lnTo>
                  <a:pt x="1807917" y="150523"/>
                </a:lnTo>
              </a:path>
            </a:pathLst>
          </a:custGeom>
          <a:noFill/>
          <a:ln w="25400">
            <a:solidFill>
              <a:schemeClr val="accent2"/>
            </a:solidFill>
            <a:headEnd type="none"/>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932688" y="5166360"/>
            <a:ext cx="3392424" cy="450840"/>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p:cNvCxnSpPr/>
          <p:nvPr/>
        </p:nvCxnSpPr>
        <p:spPr>
          <a:xfrm>
            <a:off x="9628632" y="5111496"/>
            <a:ext cx="18288" cy="45084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263640" y="5513832"/>
            <a:ext cx="1133855" cy="369329"/>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700016" y="1804160"/>
            <a:ext cx="1133855" cy="369329"/>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862066" y="5920454"/>
            <a:ext cx="1133855" cy="369329"/>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952744" y="2414015"/>
            <a:ext cx="1161288" cy="383793"/>
          </a:xfrm>
          <a:prstGeom prst="ellipse">
            <a:avLst/>
          </a:pr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4733310" y="502920"/>
            <a:ext cx="1161288" cy="453640"/>
          </a:xfrm>
          <a:prstGeom prst="ellipse">
            <a:avLst/>
          </a:pr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2980944" y="4213600"/>
            <a:ext cx="2386584" cy="47548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4455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t>Subject Relationships in Authority Records: What Can We Do Right Now?</a:t>
            </a:r>
            <a:endParaRPr lang="en-US" sz="4000" dirty="0"/>
          </a:p>
        </p:txBody>
      </p:sp>
      <p:sp>
        <p:nvSpPr>
          <p:cNvPr id="3" name="Content Placeholder 2"/>
          <p:cNvSpPr>
            <a:spLocks noGrp="1"/>
          </p:cNvSpPr>
          <p:nvPr>
            <p:ph idx="1"/>
          </p:nvPr>
        </p:nvSpPr>
        <p:spPr>
          <a:xfrm>
            <a:off x="838200" y="1825625"/>
            <a:ext cx="10515600" cy="4775472"/>
          </a:xfrm>
        </p:spPr>
        <p:txBody>
          <a:bodyPr>
            <a:normAutofit fontScale="85000" lnSpcReduction="10000"/>
          </a:bodyPr>
          <a:lstStyle/>
          <a:p>
            <a:r>
              <a:rPr lang="en-US" dirty="0" smtClean="0"/>
              <a:t>The </a:t>
            </a:r>
            <a:r>
              <a:rPr lang="en-US" dirty="0"/>
              <a:t>LC-PCC PS for </a:t>
            </a:r>
            <a:r>
              <a:rPr lang="en-US" dirty="0" smtClean="0"/>
              <a:t>M.2 </a:t>
            </a:r>
            <a:r>
              <a:rPr lang="en-US" dirty="0"/>
              <a:t>does not mention authority records, </a:t>
            </a:r>
            <a:r>
              <a:rPr lang="en-US" dirty="0" smtClean="0"/>
              <a:t>but M.2 </a:t>
            </a:r>
            <a:r>
              <a:rPr lang="en-US" dirty="0"/>
              <a:t>designators </a:t>
            </a:r>
            <a:r>
              <a:rPr lang="en-US" i="1" dirty="0"/>
              <a:t>are</a:t>
            </a:r>
            <a:r>
              <a:rPr lang="en-US" dirty="0"/>
              <a:t> permitted in them, </a:t>
            </a:r>
            <a:r>
              <a:rPr lang="en-US" dirty="0" smtClean="0"/>
              <a:t>just as designators from the other appendixes are permitted.  M.2 designators </a:t>
            </a:r>
            <a:r>
              <a:rPr lang="en-US" dirty="0"/>
              <a:t>are </a:t>
            </a:r>
            <a:r>
              <a:rPr lang="en-US" dirty="0" smtClean="0"/>
              <a:t>currently being </a:t>
            </a:r>
            <a:r>
              <a:rPr lang="en-US" dirty="0"/>
              <a:t>used in LC/NACO records</a:t>
            </a:r>
            <a:r>
              <a:rPr lang="en-US" dirty="0" smtClean="0"/>
              <a:t>.</a:t>
            </a:r>
          </a:p>
          <a:p>
            <a:r>
              <a:rPr lang="en-US" dirty="0" smtClean="0"/>
              <a:t>Subject relationships with M.2 designators in NARs in see also from tracings (5XX) are currently limited to:</a:t>
            </a:r>
          </a:p>
          <a:p>
            <a:pPr lvl="1"/>
            <a:r>
              <a:rPr lang="en-US" sz="2600" dirty="0"/>
              <a:t>Works (500, 510, 511, 530)</a:t>
            </a:r>
          </a:p>
          <a:p>
            <a:pPr lvl="1"/>
            <a:r>
              <a:rPr lang="en-US" sz="2600" dirty="0"/>
              <a:t>Expressions (500, 510, 511, 530)</a:t>
            </a:r>
          </a:p>
          <a:p>
            <a:pPr lvl="1"/>
            <a:r>
              <a:rPr lang="en-US" sz="2600" dirty="0"/>
              <a:t>Persons (500)</a:t>
            </a:r>
          </a:p>
          <a:p>
            <a:pPr lvl="1"/>
            <a:r>
              <a:rPr lang="en-US" sz="2600" dirty="0"/>
              <a:t>Families (500)</a:t>
            </a:r>
          </a:p>
          <a:p>
            <a:pPr lvl="1"/>
            <a:r>
              <a:rPr lang="en-US" sz="2600" dirty="0"/>
              <a:t>Corporate Bodies (510, 511</a:t>
            </a:r>
            <a:r>
              <a:rPr lang="en-US" sz="2600" dirty="0" smtClean="0"/>
              <a:t>)</a:t>
            </a:r>
          </a:p>
          <a:p>
            <a:r>
              <a:rPr lang="en-US" dirty="0" smtClean="0"/>
              <a:t>If terms from the MARC Code List for Relators are allowed (“depicted” and “setting”), we can add Places (551) to the above list.</a:t>
            </a:r>
          </a:p>
          <a:p>
            <a:r>
              <a:rPr lang="en-US" dirty="0" smtClean="0"/>
              <a:t>All 5XX access points must currently be established in the LC/NACO Authority File in their own name authority records.</a:t>
            </a:r>
          </a:p>
          <a:p>
            <a:pPr lvl="1"/>
            <a:endParaRPr lang="en-US" dirty="0"/>
          </a:p>
          <a:p>
            <a:endParaRPr lang="en-US" dirty="0"/>
          </a:p>
        </p:txBody>
      </p:sp>
    </p:spTree>
    <p:extLst>
      <p:ext uri="{BB962C8B-B14F-4D97-AF65-F5344CB8AC3E}">
        <p14:creationId xmlns:p14="http://schemas.microsoft.com/office/powerpoint/2010/main" val="16971665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Follow the Definitions Found in Appendix M</a:t>
            </a:r>
            <a:endParaRPr lang="en-US" dirty="0"/>
          </a:p>
        </p:txBody>
      </p:sp>
      <p:sp>
        <p:nvSpPr>
          <p:cNvPr id="3" name="Content Placeholder 2"/>
          <p:cNvSpPr>
            <a:spLocks noGrp="1"/>
          </p:cNvSpPr>
          <p:nvPr>
            <p:ph idx="1"/>
          </p:nvPr>
        </p:nvSpPr>
        <p:spPr>
          <a:xfrm>
            <a:off x="838200" y="1619794"/>
            <a:ext cx="10515600" cy="5103223"/>
          </a:xfrm>
        </p:spPr>
        <p:txBody>
          <a:bodyPr>
            <a:normAutofit fontScale="92500" lnSpcReduction="20000"/>
          </a:bodyPr>
          <a:lstStyle/>
          <a:p>
            <a:r>
              <a:rPr lang="en-US" dirty="0" smtClean="0"/>
              <a:t>The relationship designators in Appendix M do </a:t>
            </a:r>
            <a:r>
              <a:rPr lang="en-US" i="1" dirty="0" smtClean="0"/>
              <a:t>not</a:t>
            </a:r>
            <a:r>
              <a:rPr lang="en-US" dirty="0" smtClean="0"/>
              <a:t> all make sense (at least to us).  When using them, it’s important to make sure that the definition of the designator is what guides your choice.  Examples:</a:t>
            </a:r>
          </a:p>
          <a:p>
            <a:pPr marL="0" indent="0">
              <a:buNone/>
            </a:pPr>
            <a:endParaRPr lang="en-US" dirty="0" smtClean="0"/>
          </a:p>
          <a:p>
            <a:r>
              <a:rPr lang="en-US" dirty="0"/>
              <a:t>described in (work): A </a:t>
            </a:r>
            <a:r>
              <a:rPr lang="en-US" dirty="0">
                <a:solidFill>
                  <a:srgbClr val="FF0000"/>
                </a:solidFill>
              </a:rPr>
              <a:t>work</a:t>
            </a:r>
            <a:r>
              <a:rPr lang="en-US" dirty="0"/>
              <a:t> that describes a described work.</a:t>
            </a:r>
          </a:p>
          <a:p>
            <a:r>
              <a:rPr lang="en-US" dirty="0"/>
              <a:t>described in (expression): A </a:t>
            </a:r>
            <a:r>
              <a:rPr lang="en-US" dirty="0">
                <a:solidFill>
                  <a:srgbClr val="FF0000"/>
                </a:solidFill>
              </a:rPr>
              <a:t>work</a:t>
            </a:r>
            <a:r>
              <a:rPr lang="en-US" dirty="0"/>
              <a:t> that describes a described expression</a:t>
            </a:r>
            <a:r>
              <a:rPr lang="en-US" dirty="0" smtClean="0"/>
              <a:t>.</a:t>
            </a:r>
          </a:p>
          <a:p>
            <a:r>
              <a:rPr lang="en-US" dirty="0" smtClean="0"/>
              <a:t>described </a:t>
            </a:r>
            <a:r>
              <a:rPr lang="en-US" dirty="0"/>
              <a:t>in (manifestation): A </a:t>
            </a:r>
            <a:r>
              <a:rPr lang="en-US" dirty="0">
                <a:solidFill>
                  <a:srgbClr val="FF0000"/>
                </a:solidFill>
              </a:rPr>
              <a:t>work</a:t>
            </a:r>
            <a:r>
              <a:rPr lang="en-US" dirty="0"/>
              <a:t> that examines or judges a described manifestation. </a:t>
            </a:r>
            <a:endParaRPr lang="en-US" dirty="0" smtClean="0"/>
          </a:p>
          <a:p>
            <a:r>
              <a:rPr lang="en-US" dirty="0" smtClean="0"/>
              <a:t>described </a:t>
            </a:r>
            <a:r>
              <a:rPr lang="en-US" dirty="0"/>
              <a:t>in (item): A </a:t>
            </a:r>
            <a:r>
              <a:rPr lang="en-US" dirty="0">
                <a:solidFill>
                  <a:srgbClr val="FF0000"/>
                </a:solidFill>
              </a:rPr>
              <a:t>work</a:t>
            </a:r>
            <a:r>
              <a:rPr lang="en-US" dirty="0"/>
              <a:t> that contains a brief evaluation of a described item</a:t>
            </a:r>
            <a:r>
              <a:rPr lang="en-US" dirty="0" smtClean="0"/>
              <a:t>.</a:t>
            </a:r>
          </a:p>
          <a:p>
            <a:r>
              <a:rPr lang="en-US" dirty="0"/>
              <a:t>described in (person): A </a:t>
            </a:r>
            <a:r>
              <a:rPr lang="en-US" dirty="0">
                <a:solidFill>
                  <a:srgbClr val="FF0000"/>
                </a:solidFill>
              </a:rPr>
              <a:t>work</a:t>
            </a:r>
            <a:r>
              <a:rPr lang="en-US" dirty="0"/>
              <a:t> that describes a described person</a:t>
            </a:r>
            <a:r>
              <a:rPr lang="en-US" dirty="0" smtClean="0"/>
              <a:t>.</a:t>
            </a:r>
          </a:p>
          <a:p>
            <a:r>
              <a:rPr lang="en-US" dirty="0"/>
              <a:t>described in (family): A </a:t>
            </a:r>
            <a:r>
              <a:rPr lang="en-US" dirty="0">
                <a:solidFill>
                  <a:srgbClr val="FF0000"/>
                </a:solidFill>
              </a:rPr>
              <a:t>work</a:t>
            </a:r>
            <a:r>
              <a:rPr lang="en-US" dirty="0"/>
              <a:t> that describes a described family.</a:t>
            </a:r>
            <a:endParaRPr lang="en-US" dirty="0" smtClean="0"/>
          </a:p>
          <a:p>
            <a:r>
              <a:rPr lang="en-US" dirty="0"/>
              <a:t>described in (corporate body): A </a:t>
            </a:r>
            <a:r>
              <a:rPr lang="en-US" dirty="0">
                <a:solidFill>
                  <a:srgbClr val="FF0000"/>
                </a:solidFill>
              </a:rPr>
              <a:t>work</a:t>
            </a:r>
            <a:r>
              <a:rPr lang="en-US" dirty="0"/>
              <a:t> that describes a described corporate body.</a:t>
            </a:r>
          </a:p>
        </p:txBody>
      </p:sp>
      <p:pic>
        <p:nvPicPr>
          <p:cNvPr id="6" name="Picture 5"/>
          <p:cNvPicPr>
            <a:picLocks noChangeAspect="1"/>
          </p:cNvPicPr>
          <p:nvPr/>
        </p:nvPicPr>
        <p:blipFill>
          <a:blip r:embed="rId3"/>
          <a:stretch>
            <a:fillRect/>
          </a:stretch>
        </p:blipFill>
        <p:spPr>
          <a:xfrm rot="19980000">
            <a:off x="118872" y="402336"/>
            <a:ext cx="1400175" cy="333375"/>
          </a:xfrm>
          <a:prstGeom prst="rect">
            <a:avLst/>
          </a:prstGeom>
        </p:spPr>
      </p:pic>
    </p:spTree>
    <p:extLst>
      <p:ext uri="{BB962C8B-B14F-4D97-AF65-F5344CB8AC3E}">
        <p14:creationId xmlns:p14="http://schemas.microsoft.com/office/powerpoint/2010/main" val="8982840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8549"/>
            <a:ext cx="10515600" cy="558419"/>
          </a:xfrm>
        </p:spPr>
        <p:txBody>
          <a:bodyPr>
            <a:normAutofit fontScale="90000"/>
          </a:bodyPr>
          <a:lstStyle/>
          <a:p>
            <a:pPr algn="ctr"/>
            <a:r>
              <a:rPr lang="en-US" dirty="0" smtClean="0"/>
              <a:t>Examples (Real-Life!)</a:t>
            </a:r>
            <a:endParaRPr lang="en-US" dirty="0"/>
          </a:p>
        </p:txBody>
      </p:sp>
      <p:pic>
        <p:nvPicPr>
          <p:cNvPr id="5" name="Content Placeholder 4"/>
          <p:cNvPicPr>
            <a:picLocks noGrp="1" noChangeAspect="1"/>
          </p:cNvPicPr>
          <p:nvPr>
            <p:ph idx="1"/>
          </p:nvPr>
        </p:nvPicPr>
        <p:blipFill>
          <a:blip r:embed="rId3"/>
          <a:stretch>
            <a:fillRect/>
          </a:stretch>
        </p:blipFill>
        <p:spPr>
          <a:xfrm>
            <a:off x="232267" y="1194687"/>
            <a:ext cx="11727466" cy="5295995"/>
          </a:xfrm>
          <a:prstGeom prst="rect">
            <a:avLst/>
          </a:prstGeom>
          <a:ln>
            <a:solidFill>
              <a:schemeClr val="tx1"/>
            </a:solidFill>
          </a:ln>
        </p:spPr>
      </p:pic>
    </p:spTree>
    <p:extLst>
      <p:ext uri="{BB962C8B-B14F-4D97-AF65-F5344CB8AC3E}">
        <p14:creationId xmlns:p14="http://schemas.microsoft.com/office/powerpoint/2010/main" val="25624500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889348" y="103248"/>
            <a:ext cx="10201275" cy="6608826"/>
          </a:xfrm>
          <a:prstGeom prst="rect">
            <a:avLst/>
          </a:prstGeom>
          <a:ln>
            <a:solidFill>
              <a:schemeClr val="tx1"/>
            </a:solidFill>
          </a:ln>
        </p:spPr>
      </p:pic>
    </p:spTree>
    <p:extLst>
      <p:ext uri="{BB962C8B-B14F-4D97-AF65-F5344CB8AC3E}">
        <p14:creationId xmlns:p14="http://schemas.microsoft.com/office/powerpoint/2010/main" val="36297661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37937" y="248605"/>
            <a:ext cx="11710130" cy="6370796"/>
          </a:xfrm>
          <a:prstGeom prst="rect">
            <a:avLst/>
          </a:prstGeom>
          <a:ln>
            <a:solidFill>
              <a:schemeClr val="tx1"/>
            </a:solidFill>
          </a:ln>
        </p:spPr>
      </p:pic>
    </p:spTree>
    <p:extLst>
      <p:ext uri="{BB962C8B-B14F-4D97-AF65-F5344CB8AC3E}">
        <p14:creationId xmlns:p14="http://schemas.microsoft.com/office/powerpoint/2010/main" val="1145355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we’ve been</a:t>
            </a:r>
            <a:endParaRPr lang="en-US" dirty="0"/>
          </a:p>
        </p:txBody>
      </p:sp>
      <p:sp>
        <p:nvSpPr>
          <p:cNvPr id="3" name="Content Placeholder 2"/>
          <p:cNvSpPr>
            <a:spLocks noGrp="1"/>
          </p:cNvSpPr>
          <p:nvPr>
            <p:ph idx="1"/>
          </p:nvPr>
        </p:nvSpPr>
        <p:spPr/>
        <p:txBody>
          <a:bodyPr/>
          <a:lstStyle/>
          <a:p>
            <a:r>
              <a:rPr lang="en-US" dirty="0" smtClean="0"/>
              <a:t>RDA, an implementation of these FRBR ideas, has allowed us to enrich our authority database in many ways.</a:t>
            </a:r>
          </a:p>
          <a:p>
            <a:endParaRPr lang="en-US" dirty="0" smtClean="0"/>
          </a:p>
          <a:p>
            <a:pPr lvl="1"/>
            <a:r>
              <a:rPr lang="en-US" sz="2800" dirty="0" smtClean="0"/>
              <a:t>Enhanced description</a:t>
            </a:r>
          </a:p>
          <a:p>
            <a:pPr lvl="1"/>
            <a:endParaRPr lang="en-US" sz="2800" dirty="0" smtClean="0"/>
          </a:p>
          <a:p>
            <a:pPr lvl="1"/>
            <a:r>
              <a:rPr lang="en-US" sz="2800" dirty="0" smtClean="0"/>
              <a:t>Enhanced relationship linkage</a:t>
            </a:r>
            <a:endParaRPr lang="en-US" sz="2800" dirty="0"/>
          </a:p>
        </p:txBody>
      </p:sp>
    </p:spTree>
    <p:extLst>
      <p:ext uri="{BB962C8B-B14F-4D97-AF65-F5344CB8AC3E}">
        <p14:creationId xmlns:p14="http://schemas.microsoft.com/office/powerpoint/2010/main" val="268070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61394" y="175832"/>
            <a:ext cx="11349228" cy="6546342"/>
          </a:xfrm>
          <a:prstGeom prst="rect">
            <a:avLst/>
          </a:prstGeom>
          <a:ln>
            <a:solidFill>
              <a:schemeClr val="tx1"/>
            </a:solidFill>
          </a:ln>
        </p:spPr>
      </p:pic>
    </p:spTree>
    <p:extLst>
      <p:ext uri="{BB962C8B-B14F-4D97-AF65-F5344CB8AC3E}">
        <p14:creationId xmlns:p14="http://schemas.microsoft.com/office/powerpoint/2010/main" val="16738185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4988" y="660845"/>
            <a:ext cx="11727466" cy="5504021"/>
          </a:xfrm>
          <a:prstGeom prst="rect">
            <a:avLst/>
          </a:prstGeom>
          <a:ln>
            <a:solidFill>
              <a:schemeClr val="tx1"/>
            </a:solidFill>
          </a:ln>
        </p:spPr>
      </p:pic>
    </p:spTree>
    <p:extLst>
      <p:ext uri="{BB962C8B-B14F-4D97-AF65-F5344CB8AC3E}">
        <p14:creationId xmlns:p14="http://schemas.microsoft.com/office/powerpoint/2010/main" val="3145606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37425" y="73956"/>
            <a:ext cx="10169198" cy="6734269"/>
          </a:xfrm>
          <a:prstGeom prst="rect">
            <a:avLst/>
          </a:prstGeom>
          <a:ln>
            <a:solidFill>
              <a:schemeClr val="tx1"/>
            </a:solidFill>
          </a:ln>
        </p:spPr>
      </p:pic>
    </p:spTree>
    <p:extLst>
      <p:ext uri="{BB962C8B-B14F-4D97-AF65-F5344CB8AC3E}">
        <p14:creationId xmlns:p14="http://schemas.microsoft.com/office/powerpoint/2010/main" val="35479555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70156" y="59171"/>
            <a:ext cx="10258177" cy="6762798"/>
          </a:xfrm>
          <a:prstGeom prst="rect">
            <a:avLst/>
          </a:prstGeom>
          <a:ln>
            <a:solidFill>
              <a:schemeClr val="tx1"/>
            </a:solidFill>
          </a:ln>
        </p:spPr>
      </p:pic>
    </p:spTree>
    <p:extLst>
      <p:ext uri="{BB962C8B-B14F-4D97-AF65-F5344CB8AC3E}">
        <p14:creationId xmlns:p14="http://schemas.microsoft.com/office/powerpoint/2010/main" val="18816660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09539" y="414339"/>
            <a:ext cx="11985212" cy="6032468"/>
          </a:xfrm>
          <a:prstGeom prst="rect">
            <a:avLst/>
          </a:prstGeom>
          <a:ln>
            <a:solidFill>
              <a:schemeClr val="tx1"/>
            </a:solidFill>
          </a:ln>
        </p:spPr>
      </p:pic>
    </p:spTree>
    <p:extLst>
      <p:ext uri="{BB962C8B-B14F-4D97-AF65-F5344CB8AC3E}">
        <p14:creationId xmlns:p14="http://schemas.microsoft.com/office/powerpoint/2010/main" val="1728202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0488" y="620079"/>
            <a:ext cx="12020645" cy="5394674"/>
          </a:xfrm>
          <a:prstGeom prst="rect">
            <a:avLst/>
          </a:prstGeom>
          <a:ln>
            <a:solidFill>
              <a:schemeClr val="tx1"/>
            </a:solidFill>
          </a:ln>
        </p:spPr>
      </p:pic>
    </p:spTree>
    <p:extLst>
      <p:ext uri="{BB962C8B-B14F-4D97-AF65-F5344CB8AC3E}">
        <p14:creationId xmlns:p14="http://schemas.microsoft.com/office/powerpoint/2010/main" val="35039757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10996" y="0"/>
            <a:ext cx="9915906" cy="6872192"/>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7442454" y="89345"/>
            <a:ext cx="1257300" cy="239840"/>
          </a:xfrm>
          <a:prstGeom prst="rect">
            <a:avLst/>
          </a:prstGeom>
        </p:spPr>
      </p:pic>
    </p:spTree>
    <p:extLst>
      <p:ext uri="{BB962C8B-B14F-4D97-AF65-F5344CB8AC3E}">
        <p14:creationId xmlns:p14="http://schemas.microsoft.com/office/powerpoint/2010/main" val="27578755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665" y="906188"/>
            <a:ext cx="11879766" cy="5003395"/>
          </a:xfrm>
          <a:prstGeom prst="rect">
            <a:avLst/>
          </a:prstGeom>
          <a:ln>
            <a:solidFill>
              <a:schemeClr val="tx1"/>
            </a:solidFill>
          </a:ln>
        </p:spPr>
      </p:pic>
    </p:spTree>
    <p:extLst>
      <p:ext uri="{BB962C8B-B14F-4D97-AF65-F5344CB8AC3E}">
        <p14:creationId xmlns:p14="http://schemas.microsoft.com/office/powerpoint/2010/main" val="20671815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6707" y="954264"/>
            <a:ext cx="11879173" cy="4941596"/>
          </a:xfrm>
          <a:prstGeom prst="rect">
            <a:avLst/>
          </a:prstGeom>
          <a:ln>
            <a:solidFill>
              <a:schemeClr val="tx1"/>
            </a:solidFill>
          </a:ln>
        </p:spPr>
      </p:pic>
    </p:spTree>
    <p:extLst>
      <p:ext uri="{BB962C8B-B14F-4D97-AF65-F5344CB8AC3E}">
        <p14:creationId xmlns:p14="http://schemas.microsoft.com/office/powerpoint/2010/main" val="93430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635" y="255397"/>
            <a:ext cx="10515600" cy="220091"/>
          </a:xfrm>
        </p:spPr>
        <p:txBody>
          <a:bodyPr>
            <a:noAutofit/>
          </a:bodyPr>
          <a:lstStyle/>
          <a:p>
            <a:pPr algn="ctr"/>
            <a:r>
              <a:rPr lang="en-US" sz="3300" dirty="0" smtClean="0"/>
              <a:t>Persons, Families, Corporate Bodies as Subjects</a:t>
            </a:r>
            <a:endParaRPr lang="en-US" sz="3300" dirty="0"/>
          </a:p>
        </p:txBody>
      </p:sp>
      <p:pic>
        <p:nvPicPr>
          <p:cNvPr id="4" name="Picture 3"/>
          <p:cNvPicPr>
            <a:picLocks noChangeAspect="1"/>
          </p:cNvPicPr>
          <p:nvPr/>
        </p:nvPicPr>
        <p:blipFill>
          <a:blip r:embed="rId3"/>
          <a:stretch>
            <a:fillRect/>
          </a:stretch>
        </p:blipFill>
        <p:spPr>
          <a:xfrm>
            <a:off x="1714308" y="731523"/>
            <a:ext cx="8892254" cy="6125337"/>
          </a:xfrm>
          <a:prstGeom prst="rect">
            <a:avLst/>
          </a:prstGeom>
          <a:ln>
            <a:solidFill>
              <a:schemeClr val="tx1"/>
            </a:solidFill>
          </a:ln>
        </p:spPr>
      </p:pic>
    </p:spTree>
    <p:extLst>
      <p:ext uri="{BB962C8B-B14F-4D97-AF65-F5344CB8AC3E}">
        <p14:creationId xmlns:p14="http://schemas.microsoft.com/office/powerpoint/2010/main" val="3199537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Enhanced description</a:t>
            </a:r>
            <a:endParaRPr lang="en-US" dirty="0"/>
          </a:p>
        </p:txBody>
      </p:sp>
      <p:pic>
        <p:nvPicPr>
          <p:cNvPr id="8" name="Picture 7"/>
          <p:cNvPicPr>
            <a:picLocks noChangeAspect="1"/>
          </p:cNvPicPr>
          <p:nvPr/>
        </p:nvPicPr>
        <p:blipFill>
          <a:blip r:embed="rId3"/>
          <a:stretch>
            <a:fillRect/>
          </a:stretch>
        </p:blipFill>
        <p:spPr>
          <a:xfrm>
            <a:off x="2145682" y="1523999"/>
            <a:ext cx="7312684" cy="5211338"/>
          </a:xfrm>
          <a:prstGeom prst="rect">
            <a:avLst/>
          </a:prstGeom>
          <a:ln>
            <a:solidFill>
              <a:schemeClr val="tx1"/>
            </a:solidFill>
          </a:ln>
        </p:spPr>
      </p:pic>
    </p:spTree>
    <p:extLst>
      <p:ext uri="{BB962C8B-B14F-4D97-AF65-F5344CB8AC3E}">
        <p14:creationId xmlns:p14="http://schemas.microsoft.com/office/powerpoint/2010/main" val="34629943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6002"/>
            <a:ext cx="12239054" cy="6841998"/>
          </a:xfrm>
          <a:prstGeom prst="rect">
            <a:avLst/>
          </a:prstGeom>
        </p:spPr>
      </p:pic>
      <p:pic>
        <p:nvPicPr>
          <p:cNvPr id="3" name="Picture 2"/>
          <p:cNvPicPr>
            <a:picLocks noChangeAspect="1"/>
          </p:cNvPicPr>
          <p:nvPr/>
        </p:nvPicPr>
        <p:blipFill>
          <a:blip r:embed="rId4"/>
          <a:stretch>
            <a:fillRect/>
          </a:stretch>
        </p:blipFill>
        <p:spPr>
          <a:xfrm>
            <a:off x="6693217" y="85725"/>
            <a:ext cx="1000125" cy="234315"/>
          </a:xfrm>
          <a:prstGeom prst="rect">
            <a:avLst/>
          </a:prstGeom>
        </p:spPr>
      </p:pic>
    </p:spTree>
    <p:extLst>
      <p:ext uri="{BB962C8B-B14F-4D97-AF65-F5344CB8AC3E}">
        <p14:creationId xmlns:p14="http://schemas.microsoft.com/office/powerpoint/2010/main" val="38036331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 y="-1"/>
            <a:ext cx="12231243" cy="6857619"/>
          </a:xfrm>
          <a:prstGeom prst="rect">
            <a:avLst/>
          </a:prstGeom>
        </p:spPr>
      </p:pic>
      <p:sp>
        <p:nvSpPr>
          <p:cNvPr id="4" name="Rectangle 3"/>
          <p:cNvSpPr/>
          <p:nvPr/>
        </p:nvSpPr>
        <p:spPr>
          <a:xfrm>
            <a:off x="310896" y="3877056"/>
            <a:ext cx="11640312" cy="603504"/>
          </a:xfrm>
          <a:prstGeom prst="rect">
            <a:avLst/>
          </a:prstGeom>
          <a:noFill/>
          <a:ln w="38100">
            <a:solidFill>
              <a:srgbClr val="008D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32778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00030"/>
            <a:ext cx="12239054" cy="6420231"/>
          </a:xfrm>
          <a:prstGeom prst="rect">
            <a:avLst/>
          </a:prstGeom>
        </p:spPr>
      </p:pic>
      <p:pic>
        <p:nvPicPr>
          <p:cNvPr id="3" name="Picture 2"/>
          <p:cNvPicPr>
            <a:picLocks noChangeAspect="1"/>
          </p:cNvPicPr>
          <p:nvPr/>
        </p:nvPicPr>
        <p:blipFill>
          <a:blip r:embed="rId3"/>
          <a:stretch>
            <a:fillRect/>
          </a:stretch>
        </p:blipFill>
        <p:spPr>
          <a:xfrm>
            <a:off x="6622542" y="300799"/>
            <a:ext cx="1104900" cy="220409"/>
          </a:xfrm>
          <a:prstGeom prst="rect">
            <a:avLst/>
          </a:prstGeom>
        </p:spPr>
      </p:pic>
    </p:spTree>
    <p:extLst>
      <p:ext uri="{BB962C8B-B14F-4D97-AF65-F5344CB8AC3E}">
        <p14:creationId xmlns:p14="http://schemas.microsoft.com/office/powerpoint/2010/main" val="19937198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1101476"/>
            <a:ext cx="12254675" cy="4701921"/>
          </a:xfrm>
          <a:prstGeom prst="rect">
            <a:avLst/>
          </a:prstGeom>
        </p:spPr>
      </p:pic>
    </p:spTree>
    <p:extLst>
      <p:ext uri="{BB962C8B-B14F-4D97-AF65-F5344CB8AC3E}">
        <p14:creationId xmlns:p14="http://schemas.microsoft.com/office/powerpoint/2010/main" val="23763166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5349" y="22860"/>
            <a:ext cx="11932920" cy="6835140"/>
          </a:xfrm>
          <a:prstGeom prst="rect">
            <a:avLst/>
          </a:prstGeom>
        </p:spPr>
      </p:pic>
      <p:sp>
        <p:nvSpPr>
          <p:cNvPr id="3" name="Rectangle 2"/>
          <p:cNvSpPr/>
          <p:nvPr/>
        </p:nvSpPr>
        <p:spPr>
          <a:xfrm>
            <a:off x="420624" y="2898648"/>
            <a:ext cx="11365992" cy="877824"/>
          </a:xfrm>
          <a:prstGeom prst="rect">
            <a:avLst/>
          </a:prstGeom>
          <a:noFill/>
          <a:ln w="34925">
            <a:solidFill>
              <a:srgbClr val="008D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4330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5385"/>
            <a:ext cx="10515600" cy="468923"/>
          </a:xfrm>
        </p:spPr>
        <p:txBody>
          <a:bodyPr>
            <a:normAutofit fontScale="90000"/>
          </a:bodyPr>
          <a:lstStyle/>
          <a:p>
            <a:pPr algn="ctr"/>
            <a:r>
              <a:rPr lang="en-US" dirty="0" smtClean="0"/>
              <a:t>Non-RDA Relationship Designators</a:t>
            </a:r>
            <a:endParaRPr lang="en-US" dirty="0"/>
          </a:p>
        </p:txBody>
      </p:sp>
      <p:sp>
        <p:nvSpPr>
          <p:cNvPr id="3" name="Content Placeholder 2"/>
          <p:cNvSpPr>
            <a:spLocks noGrp="1"/>
          </p:cNvSpPr>
          <p:nvPr>
            <p:ph idx="1"/>
          </p:nvPr>
        </p:nvSpPr>
        <p:spPr>
          <a:xfrm>
            <a:off x="838200" y="1312985"/>
            <a:ext cx="10515600" cy="4863978"/>
          </a:xfrm>
        </p:spPr>
        <p:txBody>
          <a:bodyPr/>
          <a:lstStyle/>
          <a:p>
            <a:r>
              <a:rPr lang="en-US" dirty="0" smtClean="0"/>
              <a:t>23.5.1.3 and M.1 allow use of other terms</a:t>
            </a:r>
          </a:p>
          <a:p>
            <a:r>
              <a:rPr lang="en-US" dirty="0" smtClean="0"/>
              <a:t>“depicted” and “setting” found in MARC Relator Terms</a:t>
            </a:r>
          </a:p>
          <a:p>
            <a:r>
              <a:rPr lang="en-US" dirty="0" smtClean="0"/>
              <a:t>reciprocals are “depicted in” and “setting of”</a:t>
            </a:r>
          </a:p>
          <a:p>
            <a:r>
              <a:rPr lang="en-US" dirty="0" smtClean="0"/>
              <a:t>PCC guidelines propose allowing use of non-RDA designators along with a 667 identifying the source of the term</a:t>
            </a:r>
          </a:p>
          <a:p>
            <a:r>
              <a:rPr lang="en-US" dirty="0" smtClean="0"/>
              <a:t>Use of URIs for the relationship will enable better linked data</a:t>
            </a:r>
            <a:endParaRPr lang="en-US" dirty="0"/>
          </a:p>
        </p:txBody>
      </p:sp>
    </p:spTree>
    <p:extLst>
      <p:ext uri="{BB962C8B-B14F-4D97-AF65-F5344CB8AC3E}">
        <p14:creationId xmlns:p14="http://schemas.microsoft.com/office/powerpoint/2010/main" val="18331833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86384" y="0"/>
            <a:ext cx="10570464" cy="6865620"/>
          </a:xfrm>
          <a:prstGeom prst="rect">
            <a:avLst/>
          </a:prstGeom>
        </p:spPr>
      </p:pic>
    </p:spTree>
    <p:extLst>
      <p:ext uri="{BB962C8B-B14F-4D97-AF65-F5344CB8AC3E}">
        <p14:creationId xmlns:p14="http://schemas.microsoft.com/office/powerpoint/2010/main" val="19413265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43090" y="0"/>
            <a:ext cx="11560588" cy="6927151"/>
          </a:xfrm>
          <a:prstGeom prst="rect">
            <a:avLst/>
          </a:prstGeom>
        </p:spPr>
      </p:pic>
    </p:spTree>
    <p:extLst>
      <p:ext uri="{BB962C8B-B14F-4D97-AF65-F5344CB8AC3E}">
        <p14:creationId xmlns:p14="http://schemas.microsoft.com/office/powerpoint/2010/main" val="36881475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9150" y="0"/>
            <a:ext cx="12049506" cy="6837426"/>
          </a:xfrm>
          <a:prstGeom prst="rect">
            <a:avLst/>
          </a:prstGeom>
        </p:spPr>
      </p:pic>
      <p:pic>
        <p:nvPicPr>
          <p:cNvPr id="3" name="Picture 2"/>
          <p:cNvPicPr>
            <a:picLocks noChangeAspect="1"/>
          </p:cNvPicPr>
          <p:nvPr/>
        </p:nvPicPr>
        <p:blipFill>
          <a:blip r:embed="rId4"/>
          <a:stretch>
            <a:fillRect/>
          </a:stretch>
        </p:blipFill>
        <p:spPr>
          <a:xfrm>
            <a:off x="5937504" y="89725"/>
            <a:ext cx="1066800" cy="212027"/>
          </a:xfrm>
          <a:prstGeom prst="rect">
            <a:avLst/>
          </a:prstGeom>
        </p:spPr>
      </p:pic>
      <p:sp>
        <p:nvSpPr>
          <p:cNvPr id="4" name="Rectangle 3"/>
          <p:cNvSpPr/>
          <p:nvPr/>
        </p:nvSpPr>
        <p:spPr>
          <a:xfrm>
            <a:off x="320040" y="4553712"/>
            <a:ext cx="11576304" cy="557784"/>
          </a:xfrm>
          <a:prstGeom prst="rect">
            <a:avLst/>
          </a:prstGeom>
          <a:noFill/>
          <a:ln w="34925">
            <a:solidFill>
              <a:srgbClr val="008D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90345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3102"/>
            <a:ext cx="10735491" cy="627652"/>
          </a:xfrm>
        </p:spPr>
        <p:txBody>
          <a:bodyPr>
            <a:normAutofit fontScale="90000"/>
          </a:bodyPr>
          <a:lstStyle/>
          <a:p>
            <a:pPr algn="ctr"/>
            <a:r>
              <a:rPr lang="en-US" dirty="0" smtClean="0"/>
              <a:t>Recent MARC Changes To Support Linked Data</a:t>
            </a:r>
            <a:endParaRPr lang="en-US" dirty="0"/>
          </a:p>
        </p:txBody>
      </p:sp>
      <p:sp>
        <p:nvSpPr>
          <p:cNvPr id="3" name="Content Placeholder 2"/>
          <p:cNvSpPr>
            <a:spLocks noGrp="1"/>
          </p:cNvSpPr>
          <p:nvPr>
            <p:ph idx="1"/>
          </p:nvPr>
        </p:nvSpPr>
        <p:spPr>
          <a:xfrm>
            <a:off x="347472" y="978408"/>
            <a:ext cx="11640312" cy="5769864"/>
          </a:xfrm>
        </p:spPr>
        <p:txBody>
          <a:bodyPr>
            <a:normAutofit/>
          </a:bodyPr>
          <a:lstStyle/>
          <a:p>
            <a:pPr marL="0" indent="0">
              <a:buNone/>
            </a:pPr>
            <a:r>
              <a:rPr lang="en-US" dirty="0">
                <a:hlinkClick r:id="rId3"/>
              </a:rPr>
              <a:t>MARC 21 Update No. </a:t>
            </a:r>
            <a:r>
              <a:rPr lang="en-US" dirty="0" smtClean="0">
                <a:hlinkClick r:id="rId3"/>
              </a:rPr>
              <a:t>24</a:t>
            </a:r>
            <a:r>
              <a:rPr lang="en-US" dirty="0" smtClean="0"/>
              <a:t> (May 2017) includes changes that will make linked data work better:</a:t>
            </a:r>
          </a:p>
          <a:p>
            <a:pPr marL="0" indent="0">
              <a:buNone/>
            </a:pPr>
            <a:r>
              <a:rPr lang="en-US" dirty="0"/>
              <a:t>$</a:t>
            </a:r>
            <a:r>
              <a:rPr lang="en-US" dirty="0" smtClean="0"/>
              <a:t>4 </a:t>
            </a:r>
            <a:r>
              <a:rPr lang="en-US" b="1" dirty="0"/>
              <a:t>Relationship code/Relator </a:t>
            </a:r>
            <a:r>
              <a:rPr lang="en-US" b="1" dirty="0" smtClean="0"/>
              <a:t>code </a:t>
            </a:r>
            <a:r>
              <a:rPr lang="en-US" i="1" dirty="0"/>
              <a:t>renamed</a:t>
            </a:r>
            <a:r>
              <a:rPr lang="en-US" dirty="0"/>
              <a:t> </a:t>
            </a:r>
            <a:r>
              <a:rPr lang="en-US" b="1" dirty="0"/>
              <a:t>Relationship</a:t>
            </a:r>
            <a:r>
              <a:rPr lang="en-US" dirty="0"/>
              <a:t> and </a:t>
            </a:r>
            <a:r>
              <a:rPr lang="en-US" i="1" dirty="0" err="1" smtClean="0"/>
              <a:t>redescribed</a:t>
            </a:r>
            <a:r>
              <a:rPr lang="en-US" dirty="0" smtClean="0"/>
              <a:t> in both the bibliographic and authority formats: </a:t>
            </a:r>
          </a:p>
          <a:p>
            <a:pPr marL="0" indent="0">
              <a:buNone/>
            </a:pPr>
            <a:r>
              <a:rPr lang="en-US" dirty="0" smtClean="0"/>
              <a:t>“Code </a:t>
            </a:r>
            <a:r>
              <a:rPr lang="en-US" dirty="0"/>
              <a:t>or URI that specifies the relationship from the entity described in the record to the entity referenced in the field</a:t>
            </a:r>
            <a:r>
              <a:rPr lang="en-US" dirty="0" smtClean="0"/>
              <a:t>.”</a:t>
            </a:r>
          </a:p>
          <a:p>
            <a:pPr marL="1482725" indent="-1192213">
              <a:buNone/>
            </a:pPr>
            <a:r>
              <a:rPr lang="en-US" dirty="0" smtClean="0"/>
              <a:t>100 1_	Joyce</a:t>
            </a:r>
            <a:r>
              <a:rPr lang="en-US" dirty="0"/>
              <a:t>, James, </a:t>
            </a:r>
            <a:r>
              <a:rPr lang="en-US" dirty="0" err="1"/>
              <a:t>ǂd</a:t>
            </a:r>
            <a:r>
              <a:rPr lang="en-US" dirty="0"/>
              <a:t> 1882-1941. </a:t>
            </a:r>
            <a:r>
              <a:rPr lang="en-US" dirty="0" err="1"/>
              <a:t>ǂt</a:t>
            </a:r>
            <a:r>
              <a:rPr lang="en-US" dirty="0"/>
              <a:t> </a:t>
            </a:r>
            <a:r>
              <a:rPr lang="en-US" dirty="0" smtClean="0"/>
              <a:t>Ulysses</a:t>
            </a:r>
          </a:p>
          <a:p>
            <a:pPr marL="1482725" indent="-1192213">
              <a:buNone/>
            </a:pPr>
            <a:r>
              <a:rPr lang="en-US" dirty="0" smtClean="0"/>
              <a:t>500 1_	</a:t>
            </a:r>
            <a:r>
              <a:rPr lang="en-US" dirty="0" err="1" smtClean="0"/>
              <a:t>ǂw</a:t>
            </a:r>
            <a:r>
              <a:rPr lang="en-US" dirty="0" smtClean="0"/>
              <a:t> </a:t>
            </a:r>
            <a:r>
              <a:rPr lang="en-US" dirty="0"/>
              <a:t>r </a:t>
            </a:r>
            <a:r>
              <a:rPr lang="en-US" dirty="0">
                <a:solidFill>
                  <a:srgbClr val="FF0000"/>
                </a:solidFill>
              </a:rPr>
              <a:t>ǂ4 </a:t>
            </a:r>
            <a:r>
              <a:rPr lang="en-US" dirty="0">
                <a:solidFill>
                  <a:srgbClr val="FF0000"/>
                </a:solidFill>
                <a:hlinkClick r:id="rId4"/>
              </a:rPr>
              <a:t>http://</a:t>
            </a:r>
            <a:r>
              <a:rPr lang="en-US" dirty="0" smtClean="0">
                <a:solidFill>
                  <a:srgbClr val="FF0000"/>
                </a:solidFill>
                <a:hlinkClick r:id="rId4"/>
              </a:rPr>
              <a:t>rdaregistry.info/Elements/w/P10118</a:t>
            </a:r>
            <a:r>
              <a:rPr lang="en-US" dirty="0" smtClean="0">
                <a:solidFill>
                  <a:srgbClr val="FF0000"/>
                </a:solidFill>
              </a:rPr>
              <a:t> </a:t>
            </a:r>
            <a:r>
              <a:rPr lang="en-US" dirty="0" err="1" smtClean="0"/>
              <a:t>ǂi</a:t>
            </a:r>
            <a:r>
              <a:rPr lang="en-US" dirty="0" smtClean="0"/>
              <a:t> Described in (work</a:t>
            </a:r>
            <a:r>
              <a:rPr lang="en-US" dirty="0"/>
              <a:t>): </a:t>
            </a:r>
            <a:r>
              <a:rPr lang="en-US" dirty="0" err="1"/>
              <a:t>ǂa</a:t>
            </a:r>
            <a:r>
              <a:rPr lang="en-US" dirty="0"/>
              <a:t> Birmingham, Kevin. </a:t>
            </a:r>
            <a:r>
              <a:rPr lang="en-US" dirty="0" err="1"/>
              <a:t>ǂt</a:t>
            </a:r>
            <a:r>
              <a:rPr lang="en-US" dirty="0"/>
              <a:t> Most </a:t>
            </a:r>
            <a:r>
              <a:rPr lang="en-US" dirty="0" smtClean="0"/>
              <a:t>dangerous </a:t>
            </a:r>
            <a:r>
              <a:rPr lang="en-US" dirty="0"/>
              <a:t>book </a:t>
            </a:r>
            <a:r>
              <a:rPr lang="en-US" dirty="0" smtClean="0"/>
              <a:t>ǂ0 </a:t>
            </a:r>
            <a:r>
              <a:rPr lang="en-US" dirty="0" smtClean="0">
                <a:hlinkClick r:id="rId5"/>
              </a:rPr>
              <a:t>http</a:t>
            </a:r>
            <a:r>
              <a:rPr lang="en-US" dirty="0">
                <a:hlinkClick r:id="rId5"/>
              </a:rPr>
              <a:t>://</a:t>
            </a:r>
            <a:r>
              <a:rPr lang="en-US" dirty="0" smtClean="0">
                <a:hlinkClick r:id="rId5"/>
              </a:rPr>
              <a:t>id.loc.gov/authorities/names/no2017052493</a:t>
            </a:r>
            <a:endParaRPr lang="en-US" dirty="0" smtClean="0"/>
          </a:p>
          <a:p>
            <a:pPr marL="1482725" indent="-1192213">
              <a:buNone/>
            </a:pPr>
            <a:r>
              <a:rPr lang="en-US" dirty="0" smtClean="0"/>
              <a:t>551 __	</a:t>
            </a:r>
            <a:r>
              <a:rPr lang="en-US" dirty="0" err="1" smtClean="0"/>
              <a:t>ǂw</a:t>
            </a:r>
            <a:r>
              <a:rPr lang="en-US" dirty="0" smtClean="0"/>
              <a:t> </a:t>
            </a:r>
            <a:r>
              <a:rPr lang="en-US" dirty="0"/>
              <a:t>r </a:t>
            </a:r>
            <a:r>
              <a:rPr lang="en-US" dirty="0">
                <a:solidFill>
                  <a:srgbClr val="FF0000"/>
                </a:solidFill>
              </a:rPr>
              <a:t>ǂ4 </a:t>
            </a:r>
            <a:r>
              <a:rPr lang="en-US" dirty="0">
                <a:solidFill>
                  <a:srgbClr val="FF0000"/>
                </a:solidFill>
                <a:hlinkClick r:id="rId6"/>
              </a:rPr>
              <a:t>http://</a:t>
            </a:r>
            <a:r>
              <a:rPr lang="en-US" dirty="0" smtClean="0">
                <a:solidFill>
                  <a:srgbClr val="FF0000"/>
                </a:solidFill>
                <a:hlinkClick r:id="rId6"/>
              </a:rPr>
              <a:t>id.loc.gov/vocabulary/relators/stg</a:t>
            </a:r>
            <a:r>
              <a:rPr lang="en-US" dirty="0" smtClean="0">
                <a:solidFill>
                  <a:srgbClr val="FF0000"/>
                </a:solidFill>
              </a:rPr>
              <a:t> </a:t>
            </a:r>
            <a:r>
              <a:rPr lang="en-US" dirty="0" err="1"/>
              <a:t>ǂ</a:t>
            </a:r>
            <a:r>
              <a:rPr lang="en-US" dirty="0" err="1" smtClean="0"/>
              <a:t>i</a:t>
            </a:r>
            <a:r>
              <a:rPr lang="en-US" dirty="0" smtClean="0"/>
              <a:t> Setting: </a:t>
            </a:r>
            <a:r>
              <a:rPr lang="en-US" dirty="0" err="1" smtClean="0"/>
              <a:t>ǂa</a:t>
            </a:r>
            <a:r>
              <a:rPr lang="en-US" dirty="0"/>
              <a:t> </a:t>
            </a:r>
            <a:r>
              <a:rPr lang="en-US" dirty="0" smtClean="0"/>
              <a:t>Dublin (Ireland) ǂ0 </a:t>
            </a:r>
            <a:r>
              <a:rPr lang="en-US" dirty="0" smtClean="0">
                <a:hlinkClick r:id="rId7"/>
              </a:rPr>
              <a:t>http</a:t>
            </a:r>
            <a:r>
              <a:rPr lang="en-US" dirty="0">
                <a:hlinkClick r:id="rId7"/>
              </a:rPr>
              <a:t>://</a:t>
            </a:r>
            <a:r>
              <a:rPr lang="en-US" dirty="0" smtClean="0">
                <a:hlinkClick r:id="rId7"/>
              </a:rPr>
              <a:t>id.loc.gov/authorities/names/n79065753</a:t>
            </a:r>
            <a:endParaRPr lang="en-US" dirty="0" smtClean="0"/>
          </a:p>
          <a:p>
            <a:pPr marL="0" indent="0">
              <a:buNone/>
            </a:pPr>
            <a:endParaRPr lang="en-US" dirty="0" smtClean="0"/>
          </a:p>
        </p:txBody>
      </p:sp>
    </p:spTree>
    <p:extLst>
      <p:ext uri="{BB962C8B-B14F-4D97-AF65-F5344CB8AC3E}">
        <p14:creationId xmlns:p14="http://schemas.microsoft.com/office/powerpoint/2010/main" val="3522760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Enhanced relationship links</a:t>
            </a:r>
            <a:endParaRPr lang="en-US" dirty="0"/>
          </a:p>
        </p:txBody>
      </p:sp>
      <p:pic>
        <p:nvPicPr>
          <p:cNvPr id="3" name="Picture 2"/>
          <p:cNvPicPr>
            <a:picLocks noChangeAspect="1"/>
          </p:cNvPicPr>
          <p:nvPr/>
        </p:nvPicPr>
        <p:blipFill>
          <a:blip r:embed="rId3"/>
          <a:stretch>
            <a:fillRect/>
          </a:stretch>
        </p:blipFill>
        <p:spPr>
          <a:xfrm>
            <a:off x="1891876" y="1421431"/>
            <a:ext cx="8162925" cy="5286375"/>
          </a:xfrm>
          <a:prstGeom prst="rect">
            <a:avLst/>
          </a:prstGeom>
          <a:ln>
            <a:solidFill>
              <a:schemeClr val="tx1"/>
            </a:solidFill>
          </a:ln>
        </p:spPr>
      </p:pic>
    </p:spTree>
    <p:extLst>
      <p:ext uri="{BB962C8B-B14F-4D97-AF65-F5344CB8AC3E}">
        <p14:creationId xmlns:p14="http://schemas.microsoft.com/office/powerpoint/2010/main" val="42948305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We’d Like to be Able to Do</a:t>
            </a:r>
            <a:endParaRPr lang="en-US" dirty="0"/>
          </a:p>
        </p:txBody>
      </p:sp>
      <p:sp>
        <p:nvSpPr>
          <p:cNvPr id="3" name="Content Placeholder 2"/>
          <p:cNvSpPr>
            <a:spLocks noGrp="1"/>
          </p:cNvSpPr>
          <p:nvPr>
            <p:ph idx="1"/>
          </p:nvPr>
        </p:nvSpPr>
        <p:spPr/>
        <p:txBody>
          <a:bodyPr>
            <a:normAutofit/>
          </a:bodyPr>
          <a:lstStyle/>
          <a:p>
            <a:r>
              <a:rPr lang="en-US" dirty="0" smtClean="0"/>
              <a:t>Proposals from the last two years</a:t>
            </a:r>
          </a:p>
          <a:p>
            <a:endParaRPr lang="en-US" dirty="0" smtClean="0"/>
          </a:p>
          <a:p>
            <a:pPr lvl="1"/>
            <a:r>
              <a:rPr lang="en-US" dirty="0" smtClean="0"/>
              <a:t>Guidelines for Relationships Designators in Authority Records as originally proposed </a:t>
            </a:r>
            <a:r>
              <a:rPr lang="en-US" dirty="0"/>
              <a:t>by The Joint PCC Standing Committee on Standards and </a:t>
            </a:r>
            <a:r>
              <a:rPr lang="en-US" dirty="0" smtClean="0"/>
              <a:t>Standing </a:t>
            </a:r>
            <a:r>
              <a:rPr lang="en-US" dirty="0"/>
              <a:t>Committee on Training </a:t>
            </a:r>
            <a:r>
              <a:rPr lang="en-US" dirty="0" smtClean="0"/>
              <a:t>Task </a:t>
            </a:r>
            <a:r>
              <a:rPr lang="en-US" dirty="0"/>
              <a:t>Group on Guidelines for Relationship Designators in Authority Records  </a:t>
            </a:r>
            <a:r>
              <a:rPr lang="en-US" dirty="0" smtClean="0"/>
              <a:t>(May 2016)</a:t>
            </a:r>
          </a:p>
          <a:p>
            <a:pPr lvl="1"/>
            <a:endParaRPr lang="en-US" dirty="0"/>
          </a:p>
          <a:p>
            <a:pPr lvl="1"/>
            <a:r>
              <a:rPr lang="en-US" dirty="0" smtClean="0"/>
              <a:t>Subject Analysis Committee proposal for MARC Authority Coding of Subject and Genre/Form Relationships to Works and Expressions (July 2015)</a:t>
            </a:r>
          </a:p>
          <a:p>
            <a:pPr marL="0" indent="0">
              <a:buNone/>
            </a:pPr>
            <a:endParaRPr lang="en-US" dirty="0"/>
          </a:p>
        </p:txBody>
      </p:sp>
    </p:spTree>
    <p:extLst>
      <p:ext uri="{BB962C8B-B14F-4D97-AF65-F5344CB8AC3E}">
        <p14:creationId xmlns:p14="http://schemas.microsoft.com/office/powerpoint/2010/main" val="19571074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p:txBody>
          <a:bodyPr>
            <a:normAutofit/>
          </a:bodyPr>
          <a:lstStyle/>
          <a:p>
            <a:r>
              <a:rPr lang="en-US" dirty="0" smtClean="0"/>
              <a:t>Guidelines for Relationships Designators in Authority Records as originally proposed (May 2016)</a:t>
            </a:r>
          </a:p>
          <a:p>
            <a:endParaRPr lang="en-US" dirty="0"/>
          </a:p>
          <a:p>
            <a:r>
              <a:rPr lang="en-US" dirty="0">
                <a:hlinkClick r:id="rId3"/>
              </a:rPr>
              <a:t>http://net.lib.byu.edu/~</a:t>
            </a:r>
            <a:r>
              <a:rPr lang="en-US" dirty="0" smtClean="0">
                <a:hlinkClick r:id="rId3"/>
              </a:rPr>
              <a:t>catalog/people/rlm/PCCSCSSCTTFAuthRDsGuidelinesFinal20160511.pdf</a:t>
            </a:r>
            <a:r>
              <a:rPr lang="en-US" dirty="0" smtClean="0"/>
              <a:t> </a:t>
            </a:r>
            <a:endParaRPr lang="en-US" dirty="0"/>
          </a:p>
        </p:txBody>
      </p:sp>
    </p:spTree>
    <p:extLst>
      <p:ext uri="{BB962C8B-B14F-4D97-AF65-F5344CB8AC3E}">
        <p14:creationId xmlns:p14="http://schemas.microsoft.com/office/powerpoint/2010/main" val="30140731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p:txBody>
          <a:bodyPr>
            <a:normAutofit/>
          </a:bodyPr>
          <a:lstStyle/>
          <a:p>
            <a:r>
              <a:rPr lang="en-US" dirty="0" smtClean="0"/>
              <a:t>Guideline 2. Sources for Relationship Designators</a:t>
            </a:r>
          </a:p>
          <a:p>
            <a:pPr lvl="1"/>
            <a:r>
              <a:rPr lang="en-US" dirty="0" smtClean="0"/>
              <a:t>Generally, prefer relationship designators from the RDA Vocabularies, when an appropriate one is found</a:t>
            </a:r>
          </a:p>
          <a:p>
            <a:pPr lvl="1"/>
            <a:r>
              <a:rPr lang="en-US" i="1" dirty="0" smtClean="0"/>
              <a:t>But, </a:t>
            </a:r>
            <a:r>
              <a:rPr lang="en-US" dirty="0" smtClean="0"/>
              <a:t>use of designators from other controlled vocabularies is permitted, so long as the cataloger identifies the source of the designator</a:t>
            </a:r>
            <a:endParaRPr lang="en-US" i="1" dirty="0"/>
          </a:p>
        </p:txBody>
      </p:sp>
    </p:spTree>
    <p:extLst>
      <p:ext uri="{BB962C8B-B14F-4D97-AF65-F5344CB8AC3E}">
        <p14:creationId xmlns:p14="http://schemas.microsoft.com/office/powerpoint/2010/main" val="3883559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a:xfrm>
            <a:off x="1438505" y="3212132"/>
            <a:ext cx="9168161" cy="2597654"/>
          </a:xfrm>
          <a:ln>
            <a:solidFill>
              <a:schemeClr val="tx1"/>
            </a:solidFill>
          </a:ln>
        </p:spPr>
        <p:txBody>
          <a:bodyPr>
            <a:normAutofit/>
          </a:bodyPr>
          <a:lstStyle/>
          <a:p>
            <a:pPr marL="1371600" lvl="1" indent="-914400">
              <a:buNone/>
            </a:pPr>
            <a:endParaRPr lang="en-US" dirty="0" smtClean="0"/>
          </a:p>
          <a:p>
            <a:pPr marL="1371600" lvl="1" indent="-914400">
              <a:buNone/>
            </a:pPr>
            <a:r>
              <a:rPr lang="en-US" dirty="0" smtClean="0"/>
              <a:t>130 _0	Night at the museum (Motion picture)</a:t>
            </a:r>
          </a:p>
          <a:p>
            <a:pPr marL="1371600" lvl="1" indent="-914400">
              <a:buNone/>
            </a:pPr>
            <a:r>
              <a:rPr lang="en-US" dirty="0" smtClean="0"/>
              <a:t>667 __	Relationship designator “Setting” used in 510 and 551 fields is from the MARC Relator Terms list. </a:t>
            </a:r>
          </a:p>
          <a:p>
            <a:pPr marL="1371600" lvl="1" indent="-914400">
              <a:buNone/>
            </a:pPr>
            <a:r>
              <a:rPr lang="en-US" dirty="0" smtClean="0"/>
              <a:t>510 2_	</a:t>
            </a:r>
            <a:r>
              <a:rPr lang="en-US" dirty="0" err="1" smtClean="0"/>
              <a:t>ǂw</a:t>
            </a:r>
            <a:r>
              <a:rPr lang="en-US" dirty="0" smtClean="0"/>
              <a:t> </a:t>
            </a:r>
            <a:r>
              <a:rPr lang="en-US" dirty="0"/>
              <a:t>r </a:t>
            </a:r>
            <a:r>
              <a:rPr lang="en-US" dirty="0" err="1"/>
              <a:t>ǂi</a:t>
            </a:r>
            <a:r>
              <a:rPr lang="en-US" dirty="0"/>
              <a:t> </a:t>
            </a:r>
            <a:r>
              <a:rPr lang="en-US" dirty="0" smtClean="0"/>
              <a:t>Setting: </a:t>
            </a:r>
            <a:r>
              <a:rPr lang="en-US" dirty="0" err="1" smtClean="0"/>
              <a:t>ǂa</a:t>
            </a:r>
            <a:r>
              <a:rPr lang="en-US" dirty="0" smtClean="0"/>
              <a:t> American Museum of Natural History</a:t>
            </a:r>
          </a:p>
          <a:p>
            <a:pPr marL="1371600" lvl="1" indent="-914400">
              <a:buNone/>
            </a:pPr>
            <a:r>
              <a:rPr lang="en-US" dirty="0" smtClean="0"/>
              <a:t>551 __	</a:t>
            </a:r>
            <a:r>
              <a:rPr lang="en-US" dirty="0" err="1" smtClean="0"/>
              <a:t>ǂw</a:t>
            </a:r>
            <a:r>
              <a:rPr lang="en-US" dirty="0" smtClean="0"/>
              <a:t> </a:t>
            </a:r>
            <a:r>
              <a:rPr lang="en-US" dirty="0"/>
              <a:t>r </a:t>
            </a:r>
            <a:r>
              <a:rPr lang="en-US" dirty="0" err="1"/>
              <a:t>ǂi</a:t>
            </a:r>
            <a:r>
              <a:rPr lang="en-US" dirty="0"/>
              <a:t> </a:t>
            </a:r>
            <a:r>
              <a:rPr lang="en-US" dirty="0" smtClean="0"/>
              <a:t>Setting: </a:t>
            </a:r>
            <a:r>
              <a:rPr lang="en-US" dirty="0" err="1" smtClean="0"/>
              <a:t>ǂa</a:t>
            </a:r>
            <a:r>
              <a:rPr lang="en-US" dirty="0" smtClean="0"/>
              <a:t> New York (N.Y.)</a:t>
            </a:r>
          </a:p>
          <a:p>
            <a:pPr marL="457200" lvl="1" indent="0">
              <a:buNone/>
            </a:pPr>
            <a:endParaRPr lang="en-US" i="1" dirty="0"/>
          </a:p>
        </p:txBody>
      </p:sp>
      <p:sp>
        <p:nvSpPr>
          <p:cNvPr id="5" name="Content Placeholder 2"/>
          <p:cNvSpPr txBox="1">
            <a:spLocks/>
          </p:cNvSpPr>
          <p:nvPr/>
        </p:nvSpPr>
        <p:spPr>
          <a:xfrm>
            <a:off x="990600" y="1992352"/>
            <a:ext cx="10515600" cy="1330711"/>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Guideline 2. Sources for Relationship Designators</a:t>
            </a:r>
          </a:p>
          <a:p>
            <a:pPr lvl="1"/>
            <a:r>
              <a:rPr lang="en-US" dirty="0"/>
              <a:t>The proposed guidelines </a:t>
            </a:r>
            <a:r>
              <a:rPr lang="en-US" dirty="0" smtClean="0"/>
              <a:t>recommended </a:t>
            </a:r>
            <a:r>
              <a:rPr lang="en-US" dirty="0"/>
              <a:t>identifying the source using a 667 field:</a:t>
            </a:r>
          </a:p>
        </p:txBody>
      </p:sp>
    </p:spTree>
    <p:extLst>
      <p:ext uri="{BB962C8B-B14F-4D97-AF65-F5344CB8AC3E}">
        <p14:creationId xmlns:p14="http://schemas.microsoft.com/office/powerpoint/2010/main" val="1588601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a:xfrm>
            <a:off x="838200" y="1527717"/>
            <a:ext cx="10515600" cy="2230244"/>
          </a:xfrm>
        </p:spPr>
        <p:txBody>
          <a:bodyPr>
            <a:normAutofit fontScale="92500"/>
          </a:bodyPr>
          <a:lstStyle/>
          <a:p>
            <a:r>
              <a:rPr lang="en-US" dirty="0" smtClean="0"/>
              <a:t>Guideline 2. Sources for Relationship Designators</a:t>
            </a:r>
          </a:p>
          <a:p>
            <a:pPr lvl="1"/>
            <a:r>
              <a:rPr lang="en-US" dirty="0" smtClean="0"/>
              <a:t>As Adam just noted, since the guidelines were proposed last year a new technique has been approved in MARC</a:t>
            </a:r>
          </a:p>
          <a:p>
            <a:pPr lvl="1"/>
            <a:r>
              <a:rPr lang="en-US" dirty="0" smtClean="0"/>
              <a:t>ǂ4 is now available </a:t>
            </a:r>
            <a:r>
              <a:rPr lang="en-US" dirty="0"/>
              <a:t>to record the URI “that specifies the relationship from the entity described in the record to the entity referenced in the field</a:t>
            </a:r>
            <a:r>
              <a:rPr lang="en-US" dirty="0" smtClean="0"/>
              <a:t>.” Subfield </a:t>
            </a:r>
            <a:r>
              <a:rPr lang="en-US" dirty="0"/>
              <a:t>ǂ</a:t>
            </a:r>
            <a:r>
              <a:rPr lang="en-US" dirty="0" smtClean="0"/>
              <a:t>0 </a:t>
            </a:r>
            <a:r>
              <a:rPr lang="en-US" dirty="0"/>
              <a:t>can be used to link to the </a:t>
            </a:r>
            <a:r>
              <a:rPr lang="en-US" dirty="0" smtClean="0"/>
              <a:t>object. </a:t>
            </a:r>
            <a:r>
              <a:rPr lang="en-US" i="1" dirty="0" smtClean="0"/>
              <a:t>[Note: </a:t>
            </a:r>
            <a:r>
              <a:rPr lang="en-US" i="1" dirty="0"/>
              <a:t>ǂ4 </a:t>
            </a:r>
            <a:r>
              <a:rPr lang="en-US" i="1" dirty="0" smtClean="0"/>
              <a:t> and ǂ0 are not yet implemented, don’t try this yet!]</a:t>
            </a:r>
            <a:endParaRPr lang="en-US" i="1" dirty="0"/>
          </a:p>
        </p:txBody>
      </p:sp>
      <p:sp>
        <p:nvSpPr>
          <p:cNvPr id="4" name="Content Placeholder 2"/>
          <p:cNvSpPr txBox="1">
            <a:spLocks/>
          </p:cNvSpPr>
          <p:nvPr/>
        </p:nvSpPr>
        <p:spPr>
          <a:xfrm>
            <a:off x="1895709" y="3679902"/>
            <a:ext cx="8963721" cy="3088887"/>
          </a:xfrm>
          <a:prstGeom prst="rect">
            <a:avLst/>
          </a:prstGeom>
          <a:ln>
            <a:solidFill>
              <a:schemeClr val="tx1"/>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0" lvl="1" indent="-914400">
              <a:buFont typeface="Arial" panose="020B0604020202020204" pitchFamily="34" charset="0"/>
              <a:buNone/>
            </a:pPr>
            <a:endParaRPr lang="en-US" dirty="0" smtClean="0"/>
          </a:p>
          <a:p>
            <a:pPr marL="1371600" lvl="1" indent="-914400">
              <a:buFont typeface="Arial" panose="020B0604020202020204" pitchFamily="34" charset="0"/>
              <a:buNone/>
            </a:pPr>
            <a:r>
              <a:rPr lang="en-US" dirty="0" smtClean="0"/>
              <a:t>130 _0	Night at the museum (Motion picture)</a:t>
            </a:r>
          </a:p>
          <a:p>
            <a:pPr marL="1371600" lvl="1" indent="-914400">
              <a:buFont typeface="Arial" panose="020B0604020202020204" pitchFamily="34" charset="0"/>
              <a:buNone/>
            </a:pPr>
            <a:r>
              <a:rPr lang="en-US" dirty="0" smtClean="0"/>
              <a:t>380 __	Motion pictures </a:t>
            </a:r>
            <a:r>
              <a:rPr lang="en-US" dirty="0" err="1" smtClean="0"/>
              <a:t>ǂa</a:t>
            </a:r>
            <a:r>
              <a:rPr lang="en-US" dirty="0" smtClean="0"/>
              <a:t> Fantasy comedies (Motion pictures) </a:t>
            </a:r>
            <a:r>
              <a:rPr lang="en-US" dirty="0" err="1" smtClean="0"/>
              <a:t>ǂa</a:t>
            </a:r>
            <a:r>
              <a:rPr lang="en-US" dirty="0" smtClean="0"/>
              <a:t> Feature films </a:t>
            </a:r>
            <a:r>
              <a:rPr lang="en-US" dirty="0" err="1" smtClean="0"/>
              <a:t>ǂa</a:t>
            </a:r>
            <a:r>
              <a:rPr lang="en-US" dirty="0" smtClean="0"/>
              <a:t> Fiction films </a:t>
            </a:r>
            <a:r>
              <a:rPr lang="en-US" dirty="0" err="1" smtClean="0"/>
              <a:t>ǂa</a:t>
            </a:r>
            <a:r>
              <a:rPr lang="en-US" dirty="0" smtClean="0"/>
              <a:t> Film adaptations ǂ2 </a:t>
            </a:r>
            <a:r>
              <a:rPr lang="en-US" dirty="0" err="1" smtClean="0"/>
              <a:t>lcgft</a:t>
            </a:r>
            <a:endParaRPr lang="en-US" dirty="0" smtClean="0"/>
          </a:p>
          <a:p>
            <a:pPr marL="1371600" lvl="1" indent="-914400">
              <a:buNone/>
            </a:pPr>
            <a:r>
              <a:rPr lang="en-US" dirty="0" smtClean="0"/>
              <a:t>510 2_	</a:t>
            </a:r>
            <a:r>
              <a:rPr lang="en-US" dirty="0" err="1" smtClean="0"/>
              <a:t>ǂw</a:t>
            </a:r>
            <a:r>
              <a:rPr lang="en-US" dirty="0" smtClean="0"/>
              <a:t> </a:t>
            </a:r>
            <a:r>
              <a:rPr lang="en-US" dirty="0"/>
              <a:t>r ǂ4 </a:t>
            </a:r>
            <a:r>
              <a:rPr lang="en-US" u="sng" dirty="0" smtClean="0">
                <a:hlinkClick r:id="rId3"/>
              </a:rPr>
              <a:t>http://id.loc.gov/vocabulary/relators/stg </a:t>
            </a:r>
            <a:r>
              <a:rPr lang="en-US" dirty="0" err="1" smtClean="0"/>
              <a:t>ǂi</a:t>
            </a:r>
            <a:r>
              <a:rPr lang="en-US" dirty="0" smtClean="0"/>
              <a:t> Setting: </a:t>
            </a:r>
            <a:r>
              <a:rPr lang="en-US" dirty="0" err="1" smtClean="0"/>
              <a:t>ǂa</a:t>
            </a:r>
            <a:r>
              <a:rPr lang="en-US" dirty="0" smtClean="0"/>
              <a:t> American Museum of Natural </a:t>
            </a:r>
            <a:r>
              <a:rPr lang="en-US" dirty="0"/>
              <a:t>History </a:t>
            </a:r>
            <a:r>
              <a:rPr lang="en-US" dirty="0" smtClean="0"/>
              <a:t>ǂ0 </a:t>
            </a:r>
            <a:r>
              <a:rPr lang="en-US" dirty="0" smtClean="0">
                <a:hlinkClick r:id="rId4"/>
              </a:rPr>
              <a:t>http</a:t>
            </a:r>
            <a:r>
              <a:rPr lang="en-US" dirty="0">
                <a:hlinkClick r:id="rId4"/>
              </a:rPr>
              <a:t>://id.loc.gov/authorities/names/n79006850</a:t>
            </a:r>
            <a:endParaRPr lang="en-US" dirty="0" smtClean="0"/>
          </a:p>
          <a:p>
            <a:pPr marL="1371600" lvl="1" indent="-914400">
              <a:buNone/>
            </a:pPr>
            <a:r>
              <a:rPr lang="en-US" dirty="0" smtClean="0"/>
              <a:t>551 __	</a:t>
            </a:r>
            <a:r>
              <a:rPr lang="en-US" dirty="0" err="1" smtClean="0"/>
              <a:t>ǂw</a:t>
            </a:r>
            <a:r>
              <a:rPr lang="en-US" dirty="0" smtClean="0"/>
              <a:t> </a:t>
            </a:r>
            <a:r>
              <a:rPr lang="en-US" dirty="0"/>
              <a:t>r ǂ4 </a:t>
            </a:r>
            <a:r>
              <a:rPr lang="en-US" u="sng" dirty="0" smtClean="0">
                <a:hlinkClick r:id="rId3"/>
              </a:rPr>
              <a:t>http://id.loc.gov/vocabulary/relators/stg </a:t>
            </a:r>
            <a:r>
              <a:rPr lang="en-US" dirty="0" err="1" smtClean="0"/>
              <a:t>ǂi</a:t>
            </a:r>
            <a:r>
              <a:rPr lang="en-US" dirty="0" smtClean="0"/>
              <a:t> Setting: </a:t>
            </a:r>
            <a:r>
              <a:rPr lang="en-US" dirty="0" err="1" smtClean="0"/>
              <a:t>ǂa</a:t>
            </a:r>
            <a:r>
              <a:rPr lang="en-US" dirty="0" smtClean="0"/>
              <a:t> New York (N.Y.) </a:t>
            </a:r>
            <a:r>
              <a:rPr lang="en-US" dirty="0"/>
              <a:t>ǂ0 </a:t>
            </a:r>
            <a:r>
              <a:rPr lang="en-US" dirty="0">
                <a:hlinkClick r:id="rId5"/>
              </a:rPr>
              <a:t>http://</a:t>
            </a:r>
            <a:r>
              <a:rPr lang="en-US" dirty="0" smtClean="0">
                <a:hlinkClick r:id="rId5"/>
              </a:rPr>
              <a:t>id.loc.gov/authorities/names/n79007751</a:t>
            </a:r>
            <a:r>
              <a:rPr lang="en-US" dirty="0" smtClean="0"/>
              <a:t> </a:t>
            </a:r>
          </a:p>
          <a:p>
            <a:pPr marL="457200" lvl="1" indent="0">
              <a:buFont typeface="Arial" panose="020B0604020202020204" pitchFamily="34" charset="0"/>
              <a:buNone/>
            </a:pPr>
            <a:endParaRPr lang="en-US" i="1" dirty="0"/>
          </a:p>
        </p:txBody>
      </p:sp>
    </p:spTree>
    <p:extLst>
      <p:ext uri="{BB962C8B-B14F-4D97-AF65-F5344CB8AC3E}">
        <p14:creationId xmlns:p14="http://schemas.microsoft.com/office/powerpoint/2010/main" val="15441759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br>
              <a:rPr lang="en-US" dirty="0" smtClean="0"/>
            </a:br>
            <a:r>
              <a:rPr lang="en-US" dirty="0" smtClean="0"/>
              <a:t>Other examples</a:t>
            </a:r>
            <a:endParaRPr lang="en-US" dirty="0"/>
          </a:p>
        </p:txBody>
      </p:sp>
      <p:sp>
        <p:nvSpPr>
          <p:cNvPr id="3" name="Content Placeholder 2"/>
          <p:cNvSpPr>
            <a:spLocks noGrp="1"/>
          </p:cNvSpPr>
          <p:nvPr>
            <p:ph idx="1"/>
          </p:nvPr>
        </p:nvSpPr>
        <p:spPr>
          <a:xfrm>
            <a:off x="838200" y="1970588"/>
            <a:ext cx="10515600" cy="1981198"/>
          </a:xfrm>
          <a:ln>
            <a:solidFill>
              <a:schemeClr val="tx1"/>
            </a:solidFill>
          </a:ln>
        </p:spPr>
        <p:txBody>
          <a:bodyPr>
            <a:normAutofit/>
          </a:bodyPr>
          <a:lstStyle/>
          <a:p>
            <a:pPr marL="1371600" lvl="1" indent="-914400">
              <a:buNone/>
            </a:pPr>
            <a:endParaRPr lang="en-US" dirty="0" smtClean="0"/>
          </a:p>
          <a:p>
            <a:pPr marL="1371600" lvl="1" indent="-914400">
              <a:buNone/>
            </a:pPr>
            <a:r>
              <a:rPr lang="en-US" dirty="0" smtClean="0"/>
              <a:t>100 1_	Spitz</a:t>
            </a:r>
            <a:r>
              <a:rPr lang="en-US" dirty="0"/>
              <a:t>, Chantal T., </a:t>
            </a:r>
            <a:r>
              <a:rPr lang="en-US" dirty="0" err="1"/>
              <a:t>ǂd</a:t>
            </a:r>
            <a:r>
              <a:rPr lang="en-US" dirty="0"/>
              <a:t> 1954- </a:t>
            </a:r>
            <a:r>
              <a:rPr lang="en-US" dirty="0" err="1"/>
              <a:t>ǂt</a:t>
            </a:r>
            <a:r>
              <a:rPr lang="en-US" dirty="0"/>
              <a:t> </a:t>
            </a:r>
            <a:r>
              <a:rPr lang="en-US" dirty="0" err="1"/>
              <a:t>Île</a:t>
            </a:r>
            <a:r>
              <a:rPr lang="en-US" dirty="0"/>
              <a:t> des </a:t>
            </a:r>
            <a:r>
              <a:rPr lang="en-US" dirty="0" err="1"/>
              <a:t>rêves</a:t>
            </a:r>
            <a:r>
              <a:rPr lang="en-US" dirty="0"/>
              <a:t> </a:t>
            </a:r>
            <a:r>
              <a:rPr lang="en-US" dirty="0" err="1" smtClean="0"/>
              <a:t>écrasés</a:t>
            </a:r>
            <a:endParaRPr lang="en-US" dirty="0" smtClean="0"/>
          </a:p>
          <a:p>
            <a:pPr marL="1371600" lvl="1" indent="-914400">
              <a:buNone/>
            </a:pPr>
            <a:r>
              <a:rPr lang="en-US" dirty="0" smtClean="0"/>
              <a:t>380 __	Novels </a:t>
            </a:r>
            <a:r>
              <a:rPr lang="en-US" dirty="0" err="1"/>
              <a:t>ǂa</a:t>
            </a:r>
            <a:r>
              <a:rPr lang="en-US" dirty="0"/>
              <a:t> Domestic fiction </a:t>
            </a:r>
            <a:r>
              <a:rPr lang="en-US" dirty="0" err="1"/>
              <a:t>ǂa</a:t>
            </a:r>
            <a:r>
              <a:rPr lang="en-US" dirty="0"/>
              <a:t> Romance fiction ǂ2 </a:t>
            </a:r>
            <a:r>
              <a:rPr lang="en-US" dirty="0" err="1"/>
              <a:t>lcgft</a:t>
            </a:r>
            <a:endParaRPr lang="en-US" dirty="0"/>
          </a:p>
          <a:p>
            <a:pPr marL="1371600" lvl="1" indent="-914400">
              <a:buNone/>
            </a:pPr>
            <a:r>
              <a:rPr lang="en-US" dirty="0" smtClean="0"/>
              <a:t>551 __	</a:t>
            </a:r>
            <a:r>
              <a:rPr lang="en-US" dirty="0" err="1" smtClean="0"/>
              <a:t>ǂw</a:t>
            </a:r>
            <a:r>
              <a:rPr lang="en-US" dirty="0" smtClean="0"/>
              <a:t> </a:t>
            </a:r>
            <a:r>
              <a:rPr lang="en-US" dirty="0"/>
              <a:t>r ǂ4 </a:t>
            </a:r>
            <a:r>
              <a:rPr lang="en-US" u="sng" dirty="0">
                <a:hlinkClick r:id="rId3"/>
              </a:rPr>
              <a:t>http://id.loc.gov/vocabulary/relators/stg </a:t>
            </a:r>
            <a:r>
              <a:rPr lang="en-US" dirty="0" err="1"/>
              <a:t>ǂi</a:t>
            </a:r>
            <a:r>
              <a:rPr lang="en-US" dirty="0"/>
              <a:t> </a:t>
            </a:r>
            <a:r>
              <a:rPr lang="en-US" dirty="0" smtClean="0"/>
              <a:t>Setting: </a:t>
            </a:r>
            <a:r>
              <a:rPr lang="en-US" dirty="0" err="1"/>
              <a:t>ǂa</a:t>
            </a:r>
            <a:r>
              <a:rPr lang="en-US" dirty="0"/>
              <a:t> French Polynesia ǂ0 </a:t>
            </a:r>
            <a:r>
              <a:rPr lang="en-US" dirty="0">
                <a:hlinkClick r:id="rId4"/>
              </a:rPr>
              <a:t>http://</a:t>
            </a:r>
            <a:r>
              <a:rPr lang="en-US" dirty="0" smtClean="0">
                <a:hlinkClick r:id="rId4"/>
              </a:rPr>
              <a:t>id.loc.gov/authorities/names/n50064529</a:t>
            </a:r>
            <a:r>
              <a:rPr lang="en-US" dirty="0" smtClean="0"/>
              <a:t> </a:t>
            </a:r>
            <a:endParaRPr lang="en-US" dirty="0"/>
          </a:p>
          <a:p>
            <a:pPr marL="1371600" lvl="1" indent="-914400">
              <a:buNone/>
            </a:pPr>
            <a:endParaRPr lang="en-US" dirty="0" smtClean="0"/>
          </a:p>
          <a:p>
            <a:pPr marL="1371600" lvl="1" indent="-914400">
              <a:buNone/>
            </a:pPr>
            <a:endParaRPr lang="en-US" dirty="0" smtClean="0"/>
          </a:p>
          <a:p>
            <a:pPr marL="1371600" lvl="1" indent="-914400">
              <a:buNone/>
            </a:pPr>
            <a:endParaRPr lang="en-US" dirty="0"/>
          </a:p>
          <a:p>
            <a:pPr marL="1371600" lvl="1" indent="-914400">
              <a:buNone/>
            </a:pPr>
            <a:endParaRPr lang="en-US" dirty="0"/>
          </a:p>
          <a:p>
            <a:pPr marL="457200" lvl="1" indent="0">
              <a:buNone/>
            </a:pPr>
            <a:endParaRPr lang="en-US" i="1" dirty="0"/>
          </a:p>
        </p:txBody>
      </p:sp>
      <p:sp>
        <p:nvSpPr>
          <p:cNvPr id="4" name="Content Placeholder 2"/>
          <p:cNvSpPr txBox="1">
            <a:spLocks/>
          </p:cNvSpPr>
          <p:nvPr/>
        </p:nvSpPr>
        <p:spPr>
          <a:xfrm>
            <a:off x="845637" y="4130202"/>
            <a:ext cx="10515600" cy="2147931"/>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0" lvl="1" indent="-914400">
              <a:buNone/>
            </a:pPr>
            <a:endParaRPr lang="en-US" dirty="0" smtClean="0"/>
          </a:p>
          <a:p>
            <a:pPr marL="1371600" lvl="1" indent="-914400">
              <a:buNone/>
            </a:pPr>
            <a:r>
              <a:rPr lang="en-US" dirty="0" smtClean="0"/>
              <a:t>100 1_	</a:t>
            </a:r>
            <a:r>
              <a:rPr lang="en-US" dirty="0"/>
              <a:t>Chagall, Marc, </a:t>
            </a:r>
            <a:r>
              <a:rPr lang="en-US" dirty="0" err="1"/>
              <a:t>ǂd</a:t>
            </a:r>
            <a:r>
              <a:rPr lang="en-US" dirty="0"/>
              <a:t> 1887-1985. </a:t>
            </a:r>
            <a:r>
              <a:rPr lang="en-US" dirty="0" err="1"/>
              <a:t>ǂt</a:t>
            </a:r>
            <a:r>
              <a:rPr lang="en-US" dirty="0"/>
              <a:t> Paris through the window</a:t>
            </a:r>
            <a:endParaRPr lang="en-US" dirty="0" smtClean="0"/>
          </a:p>
          <a:p>
            <a:pPr marL="1371600" lvl="1" indent="-914400">
              <a:buNone/>
            </a:pPr>
            <a:r>
              <a:rPr lang="en-US" dirty="0" smtClean="0"/>
              <a:t>380 __	</a:t>
            </a:r>
            <a:r>
              <a:rPr lang="en-US" dirty="0"/>
              <a:t>Oil paintings (visual works) ǂ2 </a:t>
            </a:r>
            <a:r>
              <a:rPr lang="en-US" dirty="0" err="1"/>
              <a:t>aat</a:t>
            </a:r>
            <a:endParaRPr lang="en-US" dirty="0" smtClean="0"/>
          </a:p>
          <a:p>
            <a:pPr marL="1371600" lvl="1" indent="-914400">
              <a:buNone/>
            </a:pPr>
            <a:r>
              <a:rPr lang="en-US" dirty="0" smtClean="0"/>
              <a:t>551 __	</a:t>
            </a:r>
            <a:r>
              <a:rPr lang="en-US" dirty="0" err="1" smtClean="0"/>
              <a:t>ǂw</a:t>
            </a:r>
            <a:r>
              <a:rPr lang="en-US" dirty="0" smtClean="0"/>
              <a:t> </a:t>
            </a:r>
            <a:r>
              <a:rPr lang="en-US" dirty="0"/>
              <a:t>r ǂ4 </a:t>
            </a:r>
            <a:r>
              <a:rPr lang="en-US" u="sng" dirty="0">
                <a:hlinkClick r:id="rId5"/>
              </a:rPr>
              <a:t>http://id.loc.gov/vocabulary/relators/dpc</a:t>
            </a:r>
            <a:r>
              <a:rPr lang="en-US" u="sng" dirty="0"/>
              <a:t> </a:t>
            </a:r>
            <a:r>
              <a:rPr lang="en-US" dirty="0" err="1"/>
              <a:t>ǂi</a:t>
            </a:r>
            <a:r>
              <a:rPr lang="en-US" dirty="0"/>
              <a:t> Depicted: </a:t>
            </a:r>
            <a:r>
              <a:rPr lang="en-US" dirty="0" err="1"/>
              <a:t>ǂa</a:t>
            </a:r>
            <a:r>
              <a:rPr lang="en-US" dirty="0"/>
              <a:t> Paris (France) ǂ0 </a:t>
            </a:r>
            <a:r>
              <a:rPr lang="en-US" dirty="0">
                <a:hlinkClick r:id="rId6"/>
              </a:rPr>
              <a:t>http://</a:t>
            </a:r>
            <a:r>
              <a:rPr lang="en-US" dirty="0" smtClean="0">
                <a:hlinkClick r:id="rId6"/>
              </a:rPr>
              <a:t>id.loc.gov/authorities/names/n79058874</a:t>
            </a:r>
            <a:r>
              <a:rPr lang="en-US" dirty="0" smtClean="0"/>
              <a:t> </a:t>
            </a:r>
            <a:endParaRPr lang="en-US" dirty="0"/>
          </a:p>
          <a:p>
            <a:pPr marL="1371600" lvl="1" indent="-914400">
              <a:buNone/>
            </a:pPr>
            <a:endParaRPr lang="en-US" dirty="0" smtClean="0"/>
          </a:p>
          <a:p>
            <a:pPr marL="1371600" lvl="1" indent="-914400">
              <a:buNone/>
            </a:pPr>
            <a:endParaRPr lang="en-US" dirty="0"/>
          </a:p>
          <a:p>
            <a:pPr marL="1371600" lvl="1" indent="-914400">
              <a:buFont typeface="Arial" panose="020B0604020202020204" pitchFamily="34" charset="0"/>
              <a:buNone/>
            </a:pPr>
            <a:endParaRPr lang="en-US" dirty="0" smtClean="0"/>
          </a:p>
          <a:p>
            <a:pPr marL="1371600" lvl="1" indent="-914400">
              <a:buFont typeface="Arial" panose="020B0604020202020204" pitchFamily="34" charset="0"/>
              <a:buNone/>
            </a:pPr>
            <a:endParaRPr lang="en-US" dirty="0" smtClean="0"/>
          </a:p>
          <a:p>
            <a:pPr marL="1371600" lvl="1" indent="-914400">
              <a:buFont typeface="Arial" panose="020B0604020202020204" pitchFamily="34" charset="0"/>
              <a:buNone/>
            </a:pPr>
            <a:endParaRPr lang="en-US" dirty="0" smtClean="0"/>
          </a:p>
          <a:p>
            <a:pPr marL="457200" lvl="1" indent="0">
              <a:buFont typeface="Arial" panose="020B0604020202020204" pitchFamily="34" charset="0"/>
              <a:buNone/>
            </a:pPr>
            <a:endParaRPr lang="en-US" i="1" dirty="0"/>
          </a:p>
        </p:txBody>
      </p:sp>
    </p:spTree>
    <p:extLst>
      <p:ext uri="{BB962C8B-B14F-4D97-AF65-F5344CB8AC3E}">
        <p14:creationId xmlns:p14="http://schemas.microsoft.com/office/powerpoint/2010/main" val="3319173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p:txBody>
          <a:bodyPr>
            <a:normAutofit/>
          </a:bodyPr>
          <a:lstStyle/>
          <a:p>
            <a:r>
              <a:rPr lang="en-US" dirty="0" smtClean="0"/>
              <a:t>Guideline 16. Subject Relationships</a:t>
            </a:r>
          </a:p>
          <a:p>
            <a:pPr lvl="1"/>
            <a:r>
              <a:rPr lang="en-US" dirty="0"/>
              <a:t>When recording relationships to subjects, use relationship designators from Appendix M. When a more specific designator is not available in Appendix M, the name of the element, “Subject,” may be used. The reciprocal is “Subject of.” </a:t>
            </a:r>
          </a:p>
          <a:p>
            <a:pPr lvl="1"/>
            <a:r>
              <a:rPr lang="en-US" dirty="0"/>
              <a:t>Currently, subject relationships may be recorded in NACO records only between entities established in the LC/NACO Authority File. Do not record relationships to terms in other thesauri such as LCSH or LCGFT</a:t>
            </a:r>
            <a:r>
              <a:rPr lang="en-US" dirty="0" smtClean="0"/>
              <a:t>. </a:t>
            </a:r>
            <a:endParaRPr lang="en-US" i="1" dirty="0"/>
          </a:p>
        </p:txBody>
      </p:sp>
    </p:spTree>
    <p:extLst>
      <p:ext uri="{BB962C8B-B14F-4D97-AF65-F5344CB8AC3E}">
        <p14:creationId xmlns:p14="http://schemas.microsoft.com/office/powerpoint/2010/main" val="36041946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a:xfrm>
            <a:off x="838200" y="2475575"/>
            <a:ext cx="10515600" cy="1795348"/>
          </a:xfrm>
          <a:ln>
            <a:solidFill>
              <a:schemeClr val="tx1"/>
            </a:solidFill>
          </a:ln>
        </p:spPr>
        <p:txBody>
          <a:bodyPr>
            <a:normAutofit/>
          </a:bodyPr>
          <a:lstStyle/>
          <a:p>
            <a:pPr marL="1371600" indent="-1371600">
              <a:buNone/>
            </a:pPr>
            <a:r>
              <a:rPr lang="en-US" dirty="0" smtClean="0"/>
              <a:t>130 _0	Canada </a:t>
            </a:r>
            <a:r>
              <a:rPr lang="en-US" dirty="0"/>
              <a:t>close up</a:t>
            </a:r>
          </a:p>
          <a:p>
            <a:pPr marL="1371600" indent="-1371600">
              <a:buNone/>
            </a:pPr>
            <a:r>
              <a:rPr lang="en-US" dirty="0" smtClean="0"/>
              <a:t>380 __	Series </a:t>
            </a:r>
            <a:r>
              <a:rPr lang="en-US" dirty="0"/>
              <a:t>(Publications) </a:t>
            </a:r>
            <a:r>
              <a:rPr lang="en-US" dirty="0" err="1"/>
              <a:t>ǂa</a:t>
            </a:r>
            <a:r>
              <a:rPr lang="en-US" dirty="0"/>
              <a:t> Monographic series ǂ2 </a:t>
            </a:r>
            <a:r>
              <a:rPr lang="en-US" dirty="0" err="1"/>
              <a:t>lcsh</a:t>
            </a:r>
            <a:endParaRPr lang="en-US" dirty="0"/>
          </a:p>
          <a:p>
            <a:pPr marL="1371600" indent="-1371600">
              <a:buNone/>
            </a:pPr>
            <a:r>
              <a:rPr lang="en-US" dirty="0" smtClean="0"/>
              <a:t>551 __	</a:t>
            </a:r>
            <a:r>
              <a:rPr lang="en-US" dirty="0" err="1" smtClean="0"/>
              <a:t>ǂi</a:t>
            </a:r>
            <a:r>
              <a:rPr lang="en-US" dirty="0" smtClean="0"/>
              <a:t> </a:t>
            </a:r>
            <a:r>
              <a:rPr lang="en-US" dirty="0"/>
              <a:t>Subject: </a:t>
            </a:r>
            <a:r>
              <a:rPr lang="en-US" dirty="0" err="1"/>
              <a:t>ǂa</a:t>
            </a:r>
            <a:r>
              <a:rPr lang="en-US" dirty="0"/>
              <a:t> Canada </a:t>
            </a:r>
            <a:r>
              <a:rPr lang="en-US" dirty="0" err="1"/>
              <a:t>ǂw</a:t>
            </a:r>
            <a:r>
              <a:rPr lang="en-US" dirty="0"/>
              <a:t> r</a:t>
            </a:r>
          </a:p>
          <a:p>
            <a:endParaRPr lang="en-US" dirty="0"/>
          </a:p>
          <a:p>
            <a:endParaRPr lang="en-US" dirty="0" smtClean="0"/>
          </a:p>
        </p:txBody>
      </p:sp>
      <p:sp>
        <p:nvSpPr>
          <p:cNvPr id="4" name="Content Placeholder 2"/>
          <p:cNvSpPr txBox="1">
            <a:spLocks/>
          </p:cNvSpPr>
          <p:nvPr/>
        </p:nvSpPr>
        <p:spPr>
          <a:xfrm>
            <a:off x="990600" y="1699246"/>
            <a:ext cx="10515600" cy="8209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Guideline 16. General Subject Relationships</a:t>
            </a:r>
          </a:p>
          <a:p>
            <a:pPr lvl="8"/>
            <a:endParaRPr lang="en-US" dirty="0" smtClean="0"/>
          </a:p>
          <a:p>
            <a:pPr lvl="7"/>
            <a:endParaRPr lang="en-US" dirty="0" smtClean="0"/>
          </a:p>
        </p:txBody>
      </p:sp>
      <p:sp>
        <p:nvSpPr>
          <p:cNvPr id="5" name="Content Placeholder 2"/>
          <p:cNvSpPr txBox="1">
            <a:spLocks/>
          </p:cNvSpPr>
          <p:nvPr/>
        </p:nvSpPr>
        <p:spPr>
          <a:xfrm>
            <a:off x="845637" y="4523685"/>
            <a:ext cx="10515600" cy="1795348"/>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0" indent="-1371600">
              <a:buNone/>
            </a:pPr>
            <a:r>
              <a:rPr lang="en-US" dirty="0" smtClean="0"/>
              <a:t>100 1_</a:t>
            </a:r>
            <a:r>
              <a:rPr lang="en-US" dirty="0"/>
              <a:t>	</a:t>
            </a:r>
            <a:r>
              <a:rPr lang="en-US" dirty="0" err="1"/>
              <a:t>Todisco</a:t>
            </a:r>
            <a:r>
              <a:rPr lang="en-US" dirty="0"/>
              <a:t>, Paula J., </a:t>
            </a:r>
            <a:r>
              <a:rPr lang="en-US" dirty="0" err="1"/>
              <a:t>ǂd</a:t>
            </a:r>
            <a:r>
              <a:rPr lang="en-US" dirty="0"/>
              <a:t> 1950- </a:t>
            </a:r>
            <a:r>
              <a:rPr lang="en-US" dirty="0" err="1"/>
              <a:t>ǂt</a:t>
            </a:r>
            <a:r>
              <a:rPr lang="en-US" dirty="0"/>
              <a:t> Boston's first neighborhood</a:t>
            </a:r>
            <a:endParaRPr lang="en-US" dirty="0" smtClean="0"/>
          </a:p>
          <a:p>
            <a:pPr marL="1371600" indent="-1371600">
              <a:buNone/>
            </a:pPr>
            <a:r>
              <a:rPr lang="en-US" dirty="0" smtClean="0"/>
              <a:t>380 __</a:t>
            </a:r>
            <a:r>
              <a:rPr lang="en-US" dirty="0"/>
              <a:t>	</a:t>
            </a:r>
            <a:r>
              <a:rPr lang="en-US" dirty="0" smtClean="0"/>
              <a:t>History </a:t>
            </a:r>
            <a:r>
              <a:rPr lang="en-US" dirty="0"/>
              <a:t>ǂ2 </a:t>
            </a:r>
            <a:r>
              <a:rPr lang="en-US" dirty="0" err="1"/>
              <a:t>marcgt</a:t>
            </a:r>
            <a:endParaRPr lang="en-US" dirty="0"/>
          </a:p>
          <a:p>
            <a:pPr marL="1371600" indent="-1371600">
              <a:buNone/>
            </a:pPr>
            <a:r>
              <a:rPr lang="en-US" dirty="0" smtClean="0"/>
              <a:t>551 __	</a:t>
            </a:r>
            <a:r>
              <a:rPr lang="en-US" dirty="0" err="1" smtClean="0"/>
              <a:t>ǂi</a:t>
            </a:r>
            <a:r>
              <a:rPr lang="en-US" dirty="0" smtClean="0"/>
              <a:t> Subject: </a:t>
            </a:r>
            <a:r>
              <a:rPr lang="en-US" dirty="0" err="1" smtClean="0"/>
              <a:t>ǂa</a:t>
            </a:r>
            <a:r>
              <a:rPr lang="en-US" dirty="0"/>
              <a:t> North End (Boston, Mass.)  </a:t>
            </a:r>
            <a:r>
              <a:rPr lang="en-US" dirty="0" err="1" smtClean="0"/>
              <a:t>ǂw</a:t>
            </a:r>
            <a:r>
              <a:rPr lang="en-US" dirty="0" smtClean="0"/>
              <a:t> r</a:t>
            </a:r>
          </a:p>
          <a:p>
            <a:endParaRPr lang="en-US" dirty="0" smtClean="0"/>
          </a:p>
          <a:p>
            <a:endParaRPr lang="en-US" dirty="0" smtClean="0"/>
          </a:p>
        </p:txBody>
      </p:sp>
    </p:spTree>
    <p:extLst>
      <p:ext uri="{BB962C8B-B14F-4D97-AF65-F5344CB8AC3E}">
        <p14:creationId xmlns:p14="http://schemas.microsoft.com/office/powerpoint/2010/main" val="22490139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Proposed PCC Guidelines</a:t>
            </a:r>
            <a:endParaRPr lang="en-US" dirty="0"/>
          </a:p>
        </p:txBody>
      </p:sp>
      <p:sp>
        <p:nvSpPr>
          <p:cNvPr id="3" name="Content Placeholder 2"/>
          <p:cNvSpPr>
            <a:spLocks noGrp="1"/>
          </p:cNvSpPr>
          <p:nvPr>
            <p:ph idx="1"/>
          </p:nvPr>
        </p:nvSpPr>
        <p:spPr>
          <a:xfrm>
            <a:off x="838200" y="2765500"/>
            <a:ext cx="10011937" cy="1393907"/>
          </a:xfrm>
          <a:ln>
            <a:solidFill>
              <a:schemeClr val="tx1"/>
            </a:solidFill>
          </a:ln>
        </p:spPr>
        <p:txBody>
          <a:bodyPr>
            <a:normAutofit/>
          </a:bodyPr>
          <a:lstStyle/>
          <a:p>
            <a:pPr marL="1371600" indent="-1371600">
              <a:buNone/>
            </a:pPr>
            <a:r>
              <a:rPr lang="en-US" sz="2400" dirty="0" smtClean="0"/>
              <a:t>130 _0	Canada </a:t>
            </a:r>
            <a:r>
              <a:rPr lang="en-US" sz="2400" dirty="0"/>
              <a:t>close up</a:t>
            </a:r>
          </a:p>
          <a:p>
            <a:pPr marL="1371600" indent="-1371600">
              <a:buNone/>
            </a:pPr>
            <a:r>
              <a:rPr lang="en-US" sz="2400" dirty="0" smtClean="0"/>
              <a:t>380 __	Series </a:t>
            </a:r>
            <a:r>
              <a:rPr lang="en-US" sz="2400" dirty="0"/>
              <a:t>(Publications) </a:t>
            </a:r>
            <a:r>
              <a:rPr lang="en-US" sz="2400" dirty="0" err="1"/>
              <a:t>ǂa</a:t>
            </a:r>
            <a:r>
              <a:rPr lang="en-US" sz="2400" dirty="0"/>
              <a:t> Monographic series ǂ2 </a:t>
            </a:r>
            <a:r>
              <a:rPr lang="en-US" sz="2400" dirty="0" err="1"/>
              <a:t>lcsh</a:t>
            </a:r>
            <a:endParaRPr lang="en-US" sz="2400" dirty="0"/>
          </a:p>
          <a:p>
            <a:pPr marL="1371600" indent="-1371600">
              <a:buNone/>
            </a:pPr>
            <a:r>
              <a:rPr lang="en-US" sz="2400" dirty="0" smtClean="0"/>
              <a:t>551 __	</a:t>
            </a:r>
            <a:r>
              <a:rPr lang="en-US" sz="2400" dirty="0" err="1" smtClean="0"/>
              <a:t>ǂi</a:t>
            </a:r>
            <a:r>
              <a:rPr lang="en-US" sz="2400" dirty="0" smtClean="0"/>
              <a:t> </a:t>
            </a:r>
            <a:r>
              <a:rPr lang="en-US" sz="2400" i="1" dirty="0" smtClean="0"/>
              <a:t>Description of (place): </a:t>
            </a:r>
            <a:r>
              <a:rPr lang="en-US" sz="2400" dirty="0" err="1"/>
              <a:t>ǂa</a:t>
            </a:r>
            <a:r>
              <a:rPr lang="en-US" sz="2400" dirty="0"/>
              <a:t> Canada </a:t>
            </a:r>
            <a:r>
              <a:rPr lang="en-US" sz="2400" dirty="0" err="1"/>
              <a:t>ǂw</a:t>
            </a:r>
            <a:r>
              <a:rPr lang="en-US" sz="2400" dirty="0"/>
              <a:t> r</a:t>
            </a:r>
          </a:p>
          <a:p>
            <a:endParaRPr lang="en-US" dirty="0"/>
          </a:p>
          <a:p>
            <a:endParaRPr lang="en-US" dirty="0" smtClean="0"/>
          </a:p>
        </p:txBody>
      </p:sp>
      <p:sp>
        <p:nvSpPr>
          <p:cNvPr id="4" name="Content Placeholder 2"/>
          <p:cNvSpPr txBox="1">
            <a:spLocks/>
          </p:cNvSpPr>
          <p:nvPr/>
        </p:nvSpPr>
        <p:spPr>
          <a:xfrm>
            <a:off x="990600" y="1516566"/>
            <a:ext cx="10515600" cy="10147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Appendix M relationships to places still needed (</a:t>
            </a:r>
            <a:r>
              <a:rPr lang="en-US" sz="3200" i="1" dirty="0" smtClean="0"/>
              <a:t>does not exist yet</a:t>
            </a:r>
            <a:r>
              <a:rPr lang="en-US" sz="3200" dirty="0" smtClean="0"/>
              <a:t>)</a:t>
            </a:r>
            <a:endParaRPr lang="en-US" dirty="0" smtClean="0"/>
          </a:p>
          <a:p>
            <a:pPr lvl="7"/>
            <a:endParaRPr lang="en-US" dirty="0" smtClean="0"/>
          </a:p>
        </p:txBody>
      </p:sp>
      <p:sp>
        <p:nvSpPr>
          <p:cNvPr id="5" name="Content Placeholder 2"/>
          <p:cNvSpPr txBox="1">
            <a:spLocks/>
          </p:cNvSpPr>
          <p:nvPr/>
        </p:nvSpPr>
        <p:spPr>
          <a:xfrm>
            <a:off x="845637" y="4512529"/>
            <a:ext cx="10011937" cy="1393907"/>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0" indent="-1371600">
              <a:buNone/>
            </a:pPr>
            <a:r>
              <a:rPr lang="en-US" sz="2400" dirty="0" smtClean="0"/>
              <a:t>100 1_</a:t>
            </a:r>
            <a:r>
              <a:rPr lang="en-US" sz="2400" dirty="0"/>
              <a:t>	</a:t>
            </a:r>
            <a:r>
              <a:rPr lang="en-US" sz="2400" dirty="0" err="1"/>
              <a:t>Todisco</a:t>
            </a:r>
            <a:r>
              <a:rPr lang="en-US" sz="2400" dirty="0"/>
              <a:t>, Paula J., </a:t>
            </a:r>
            <a:r>
              <a:rPr lang="en-US" sz="2400" dirty="0" err="1"/>
              <a:t>ǂd</a:t>
            </a:r>
            <a:r>
              <a:rPr lang="en-US" sz="2400" dirty="0"/>
              <a:t> 1950- </a:t>
            </a:r>
            <a:r>
              <a:rPr lang="en-US" sz="2400" dirty="0" err="1"/>
              <a:t>ǂt</a:t>
            </a:r>
            <a:r>
              <a:rPr lang="en-US" sz="2400" dirty="0"/>
              <a:t> Boston's first neighborhood</a:t>
            </a:r>
            <a:endParaRPr lang="en-US" sz="2400" dirty="0" smtClean="0"/>
          </a:p>
          <a:p>
            <a:pPr marL="1371600" indent="-1371600">
              <a:buNone/>
            </a:pPr>
            <a:r>
              <a:rPr lang="en-US" sz="2400" dirty="0" smtClean="0"/>
              <a:t>380 __</a:t>
            </a:r>
            <a:r>
              <a:rPr lang="en-US" sz="2400" dirty="0"/>
              <a:t>	</a:t>
            </a:r>
            <a:r>
              <a:rPr lang="en-US" sz="2400" dirty="0" smtClean="0"/>
              <a:t>History </a:t>
            </a:r>
            <a:r>
              <a:rPr lang="en-US" sz="2400" dirty="0"/>
              <a:t>ǂ2 </a:t>
            </a:r>
            <a:r>
              <a:rPr lang="en-US" sz="2400" dirty="0" err="1"/>
              <a:t>marcgt</a:t>
            </a:r>
            <a:endParaRPr lang="en-US" sz="2400" dirty="0"/>
          </a:p>
          <a:p>
            <a:pPr marL="1371600" indent="-1371600">
              <a:buNone/>
            </a:pPr>
            <a:r>
              <a:rPr lang="en-US" sz="2400" dirty="0" smtClean="0"/>
              <a:t>551 __	</a:t>
            </a:r>
            <a:r>
              <a:rPr lang="en-US" sz="2400" dirty="0" err="1" smtClean="0"/>
              <a:t>ǂi</a:t>
            </a:r>
            <a:r>
              <a:rPr lang="en-US" sz="2400" dirty="0" smtClean="0"/>
              <a:t> </a:t>
            </a:r>
            <a:r>
              <a:rPr lang="en-US" sz="2400" i="1" dirty="0" smtClean="0"/>
              <a:t>Description of (place): </a:t>
            </a:r>
            <a:r>
              <a:rPr lang="en-US" sz="2400" dirty="0" err="1" smtClean="0"/>
              <a:t>ǂa</a:t>
            </a:r>
            <a:r>
              <a:rPr lang="en-US" sz="2400" dirty="0"/>
              <a:t> North End (Boston, Mass.)  </a:t>
            </a:r>
            <a:r>
              <a:rPr lang="en-US" sz="2400" dirty="0" err="1" smtClean="0"/>
              <a:t>ǂw</a:t>
            </a:r>
            <a:r>
              <a:rPr lang="en-US" sz="2400" dirty="0" smtClean="0"/>
              <a:t> r</a:t>
            </a:r>
          </a:p>
          <a:p>
            <a:endParaRPr lang="en-US" dirty="0" smtClean="0"/>
          </a:p>
          <a:p>
            <a:endParaRPr lang="en-US" dirty="0" smtClean="0"/>
          </a:p>
        </p:txBody>
      </p:sp>
    </p:spTree>
    <p:extLst>
      <p:ext uri="{BB962C8B-B14F-4D97-AF65-F5344CB8AC3E}">
        <p14:creationId xmlns:p14="http://schemas.microsoft.com/office/powerpoint/2010/main" val="5402836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a:t>
            </a:r>
            <a:endParaRPr lang="en-US" dirty="0"/>
          </a:p>
        </p:txBody>
      </p:sp>
      <p:sp>
        <p:nvSpPr>
          <p:cNvPr id="3" name="Content Placeholder 2"/>
          <p:cNvSpPr>
            <a:spLocks noGrp="1"/>
          </p:cNvSpPr>
          <p:nvPr>
            <p:ph idx="1"/>
          </p:nvPr>
        </p:nvSpPr>
        <p:spPr/>
        <p:txBody>
          <a:bodyPr>
            <a:normAutofit/>
          </a:bodyPr>
          <a:lstStyle/>
          <a:p>
            <a:r>
              <a:rPr lang="en-US" dirty="0" smtClean="0"/>
              <a:t>Subject Analysis Committee proposal for MARC Authority Coding of Subject and Genre/Form Relationships to Works and Expressions, 8 July 2015</a:t>
            </a:r>
          </a:p>
          <a:p>
            <a:r>
              <a:rPr lang="en-US" dirty="0" smtClean="0">
                <a:hlinkClick r:id="rId2"/>
              </a:rPr>
              <a:t>http://net.lib.byu.edu/~catalog/people/rlm/Subject%20relationships%20in%20work%20authority%20records%2020150708.pdf</a:t>
            </a:r>
            <a:r>
              <a:rPr lang="en-US" dirty="0" smtClean="0"/>
              <a:t> </a:t>
            </a:r>
          </a:p>
          <a:p>
            <a:r>
              <a:rPr lang="en-US" dirty="0" smtClean="0"/>
              <a:t>Endorsed by </a:t>
            </a:r>
            <a:r>
              <a:rPr lang="en-US" dirty="0"/>
              <a:t>the SAC Working Group on Full Implementation of Library of Congress Faceted </a:t>
            </a:r>
            <a:r>
              <a:rPr lang="en-US" dirty="0" smtClean="0"/>
              <a:t>Vocabularies at this meeting</a:t>
            </a:r>
            <a:endParaRPr lang="en-US" dirty="0"/>
          </a:p>
        </p:txBody>
      </p:sp>
    </p:spTree>
    <p:extLst>
      <p:ext uri="{BB962C8B-B14F-4D97-AF65-F5344CB8AC3E}">
        <p14:creationId xmlns:p14="http://schemas.microsoft.com/office/powerpoint/2010/main" val="3294846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Enhanced relationship links</a:t>
            </a:r>
            <a:endParaRPr lang="en-US" dirty="0"/>
          </a:p>
        </p:txBody>
      </p:sp>
      <p:pic>
        <p:nvPicPr>
          <p:cNvPr id="4" name="Picture 3"/>
          <p:cNvPicPr>
            <a:picLocks noChangeAspect="1"/>
          </p:cNvPicPr>
          <p:nvPr/>
        </p:nvPicPr>
        <p:blipFill>
          <a:blip r:embed="rId3"/>
          <a:stretch>
            <a:fillRect/>
          </a:stretch>
        </p:blipFill>
        <p:spPr>
          <a:xfrm>
            <a:off x="1817649" y="1321184"/>
            <a:ext cx="8006782" cy="5391850"/>
          </a:xfrm>
          <a:prstGeom prst="rect">
            <a:avLst/>
          </a:prstGeom>
          <a:ln>
            <a:solidFill>
              <a:schemeClr val="tx1"/>
            </a:solidFill>
          </a:ln>
        </p:spPr>
      </p:pic>
    </p:spTree>
    <p:extLst>
      <p:ext uri="{BB962C8B-B14F-4D97-AF65-F5344CB8AC3E}">
        <p14:creationId xmlns:p14="http://schemas.microsoft.com/office/powerpoint/2010/main" val="6802590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a:t>
            </a:r>
            <a:endParaRPr lang="en-US" dirty="0"/>
          </a:p>
        </p:txBody>
      </p:sp>
      <p:sp>
        <p:nvSpPr>
          <p:cNvPr id="3" name="Content Placeholder 2"/>
          <p:cNvSpPr>
            <a:spLocks noGrp="1"/>
          </p:cNvSpPr>
          <p:nvPr>
            <p:ph idx="1"/>
          </p:nvPr>
        </p:nvSpPr>
        <p:spPr/>
        <p:txBody>
          <a:bodyPr/>
          <a:lstStyle/>
          <a:p>
            <a:r>
              <a:rPr lang="en-US" dirty="0" smtClean="0"/>
              <a:t>Permit recording relationships in NAF authority records representing works or expressions to subject and genre/form entities outside of NAF</a:t>
            </a:r>
          </a:p>
          <a:p>
            <a:r>
              <a:rPr lang="en-US" dirty="0" smtClean="0"/>
              <a:t>Create a mechanism for identifying the thesaurus in which those entities reside</a:t>
            </a:r>
            <a:endParaRPr lang="en-US" dirty="0"/>
          </a:p>
        </p:txBody>
      </p:sp>
    </p:spTree>
    <p:extLst>
      <p:ext uri="{BB962C8B-B14F-4D97-AF65-F5344CB8AC3E}">
        <p14:creationId xmlns:p14="http://schemas.microsoft.com/office/powerpoint/2010/main" val="13062706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 Work examples</a:t>
            </a:r>
            <a:endParaRPr lang="en-US" dirty="0"/>
          </a:p>
        </p:txBody>
      </p:sp>
      <p:sp>
        <p:nvSpPr>
          <p:cNvPr id="3" name="Content Placeholder 2"/>
          <p:cNvSpPr>
            <a:spLocks noGrp="1"/>
          </p:cNvSpPr>
          <p:nvPr>
            <p:ph idx="1"/>
          </p:nvPr>
        </p:nvSpPr>
        <p:spPr>
          <a:xfrm>
            <a:off x="983166" y="1569147"/>
            <a:ext cx="10515600" cy="2813282"/>
          </a:xfrm>
          <a:ln>
            <a:solidFill>
              <a:schemeClr val="tx1"/>
            </a:solidFill>
          </a:ln>
        </p:spPr>
        <p:txBody>
          <a:bodyPr>
            <a:normAutofit lnSpcReduction="10000"/>
          </a:bodyPr>
          <a:lstStyle/>
          <a:p>
            <a:pPr marL="1371600" indent="-1371600">
              <a:buNone/>
            </a:pPr>
            <a:r>
              <a:rPr lang="en-US" dirty="0"/>
              <a:t>010 </a:t>
            </a:r>
            <a:r>
              <a:rPr lang="en-US" dirty="0" smtClean="0"/>
              <a:t>__	nr2001025065</a:t>
            </a:r>
            <a:endParaRPr lang="en-US" dirty="0"/>
          </a:p>
          <a:p>
            <a:pPr marL="1371600" indent="-1371600">
              <a:buNone/>
            </a:pPr>
            <a:r>
              <a:rPr lang="en-US" dirty="0"/>
              <a:t>130 </a:t>
            </a:r>
            <a:r>
              <a:rPr lang="en-US" dirty="0" smtClean="0"/>
              <a:t>_0 </a:t>
            </a:r>
            <a:r>
              <a:rPr lang="en-US" dirty="0"/>
              <a:t>	</a:t>
            </a:r>
            <a:r>
              <a:rPr lang="en-US" dirty="0" smtClean="0"/>
              <a:t>California </a:t>
            </a:r>
            <a:r>
              <a:rPr lang="en-US" dirty="0"/>
              <a:t>biography series</a:t>
            </a:r>
          </a:p>
          <a:p>
            <a:pPr marL="1371600" indent="-1371600">
              <a:buNone/>
            </a:pPr>
            <a:r>
              <a:rPr lang="en-US" dirty="0"/>
              <a:t>550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Subject: </a:t>
            </a:r>
            <a:r>
              <a:rPr lang="en-US" dirty="0" err="1" smtClean="0"/>
              <a:t>ǂa</a:t>
            </a:r>
            <a:r>
              <a:rPr lang="en-US" dirty="0" smtClean="0"/>
              <a:t> </a:t>
            </a:r>
            <a:r>
              <a:rPr lang="en-US" dirty="0"/>
              <a:t>Pioneers </a:t>
            </a:r>
            <a:r>
              <a:rPr lang="en-US" dirty="0" err="1" smtClean="0"/>
              <a:t>ǂz</a:t>
            </a:r>
            <a:r>
              <a:rPr lang="en-US" dirty="0" smtClean="0"/>
              <a:t> </a:t>
            </a:r>
            <a:r>
              <a:rPr lang="en-US" dirty="0"/>
              <a:t>California </a:t>
            </a:r>
            <a:r>
              <a:rPr lang="en-US" dirty="0" err="1" smtClean="0"/>
              <a:t>ǂv</a:t>
            </a:r>
            <a:r>
              <a:rPr lang="en-US" dirty="0" smtClean="0"/>
              <a:t> </a:t>
            </a:r>
            <a:r>
              <a:rPr lang="en-US" dirty="0"/>
              <a:t>Biography </a:t>
            </a:r>
            <a:r>
              <a:rPr lang="en-US" dirty="0" smtClean="0"/>
              <a:t>ǂ2 </a:t>
            </a:r>
            <a:r>
              <a:rPr lang="en-US" dirty="0" err="1"/>
              <a:t>lcsh</a:t>
            </a:r>
            <a:endParaRPr lang="en-US" dirty="0"/>
          </a:p>
          <a:p>
            <a:pPr marL="1371600" indent="-1371600">
              <a:buNone/>
            </a:pPr>
            <a:r>
              <a:rPr lang="en-US" dirty="0"/>
              <a:t>555 </a:t>
            </a:r>
            <a:r>
              <a:rPr lang="en-US" dirty="0" smtClean="0"/>
              <a:t>__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Biographies </a:t>
            </a:r>
            <a:r>
              <a:rPr lang="en-US" dirty="0" smtClean="0"/>
              <a:t>ǂ2 </a:t>
            </a:r>
            <a:r>
              <a:rPr lang="en-US" dirty="0" err="1"/>
              <a:t>lcgft</a:t>
            </a:r>
            <a:endParaRPr lang="en-US" dirty="0"/>
          </a:p>
          <a:p>
            <a:pPr marL="1371600" indent="-1371600">
              <a:buNone/>
            </a:pPr>
            <a:r>
              <a:rPr lang="en-US" dirty="0" smtClean="0"/>
              <a:t>585 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ǂv</a:t>
            </a:r>
            <a:r>
              <a:rPr lang="en-US" dirty="0" smtClean="0"/>
              <a:t> </a:t>
            </a:r>
            <a:r>
              <a:rPr lang="en-US" dirty="0"/>
              <a:t>Biography </a:t>
            </a:r>
            <a:r>
              <a:rPr lang="en-US" dirty="0" smtClean="0"/>
              <a:t>ǂ2 </a:t>
            </a:r>
            <a:r>
              <a:rPr lang="en-US" dirty="0" err="1"/>
              <a:t>lcsh</a:t>
            </a:r>
            <a:endParaRPr lang="en-US" dirty="0"/>
          </a:p>
          <a:p>
            <a:pPr marL="0" indent="0">
              <a:buNone/>
            </a:pPr>
            <a:endParaRPr lang="en-US" dirty="0"/>
          </a:p>
        </p:txBody>
      </p:sp>
    </p:spTree>
    <p:extLst>
      <p:ext uri="{BB962C8B-B14F-4D97-AF65-F5344CB8AC3E}">
        <p14:creationId xmlns:p14="http://schemas.microsoft.com/office/powerpoint/2010/main" val="37064427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 Work examples</a:t>
            </a:r>
            <a:endParaRPr lang="en-US" dirty="0"/>
          </a:p>
        </p:txBody>
      </p:sp>
      <p:sp>
        <p:nvSpPr>
          <p:cNvPr id="3" name="Content Placeholder 2"/>
          <p:cNvSpPr>
            <a:spLocks noGrp="1"/>
          </p:cNvSpPr>
          <p:nvPr>
            <p:ph idx="1"/>
          </p:nvPr>
        </p:nvSpPr>
        <p:spPr>
          <a:ln>
            <a:solidFill>
              <a:schemeClr val="tx1"/>
            </a:solidFill>
          </a:ln>
        </p:spPr>
        <p:txBody>
          <a:bodyPr/>
          <a:lstStyle/>
          <a:p>
            <a:pPr marL="1371600" indent="-1371600">
              <a:buNone/>
            </a:pPr>
            <a:r>
              <a:rPr lang="en-US" dirty="0"/>
              <a:t>010 </a:t>
            </a:r>
            <a:r>
              <a:rPr lang="en-US" dirty="0" smtClean="0"/>
              <a:t>__ </a:t>
            </a:r>
            <a:r>
              <a:rPr lang="en-US" dirty="0"/>
              <a:t>	</a:t>
            </a:r>
            <a:r>
              <a:rPr lang="en-US" dirty="0" smtClean="0"/>
              <a:t>n </a:t>
            </a:r>
            <a:r>
              <a:rPr lang="en-US" dirty="0"/>
              <a:t>82027096</a:t>
            </a:r>
          </a:p>
          <a:p>
            <a:pPr marL="1371600" indent="-1371600">
              <a:buNone/>
            </a:pPr>
            <a:r>
              <a:rPr lang="en-US" dirty="0"/>
              <a:t>100 </a:t>
            </a:r>
            <a:r>
              <a:rPr lang="en-US" dirty="0" smtClean="0"/>
              <a:t>1_ </a:t>
            </a:r>
            <a:r>
              <a:rPr lang="en-US" dirty="0"/>
              <a:t>	</a:t>
            </a:r>
            <a:r>
              <a:rPr lang="en-US" dirty="0" smtClean="0"/>
              <a:t>Hayman</a:t>
            </a:r>
            <a:r>
              <a:rPr lang="en-US" dirty="0"/>
              <a:t>, Ronald, </a:t>
            </a:r>
            <a:r>
              <a:rPr lang="en-US" dirty="0" err="1" smtClean="0"/>
              <a:t>ǂd</a:t>
            </a:r>
            <a:r>
              <a:rPr lang="en-US" dirty="0" smtClean="0"/>
              <a:t> </a:t>
            </a:r>
            <a:r>
              <a:rPr lang="en-US" dirty="0"/>
              <a:t>1932- </a:t>
            </a:r>
            <a:r>
              <a:rPr lang="en-US" dirty="0" err="1" smtClean="0"/>
              <a:t>ǂt</a:t>
            </a:r>
            <a:r>
              <a:rPr lang="en-US" dirty="0" smtClean="0"/>
              <a:t> </a:t>
            </a:r>
            <a:r>
              <a:rPr lang="en-US" dirty="0"/>
              <a:t>K, a biography of Kafka</a:t>
            </a:r>
          </a:p>
          <a:p>
            <a:pPr marL="1371600" indent="-1371600">
              <a:buNone/>
            </a:pPr>
            <a:r>
              <a:rPr lang="en-US" dirty="0"/>
              <a:t>400 </a:t>
            </a:r>
            <a:r>
              <a:rPr lang="en-US" dirty="0" smtClean="0"/>
              <a:t>1_ </a:t>
            </a:r>
            <a:r>
              <a:rPr lang="en-US" dirty="0"/>
              <a:t>	</a:t>
            </a:r>
            <a:r>
              <a:rPr lang="en-US" dirty="0" smtClean="0"/>
              <a:t>Hayman</a:t>
            </a:r>
            <a:r>
              <a:rPr lang="en-US" dirty="0"/>
              <a:t>, Ronald, </a:t>
            </a:r>
            <a:r>
              <a:rPr lang="en-US" dirty="0" err="1" smtClean="0"/>
              <a:t>ǂd</a:t>
            </a:r>
            <a:r>
              <a:rPr lang="en-US" dirty="0" smtClean="0"/>
              <a:t> </a:t>
            </a:r>
            <a:r>
              <a:rPr lang="en-US" dirty="0"/>
              <a:t>1932- </a:t>
            </a:r>
            <a:r>
              <a:rPr lang="en-US" dirty="0" err="1" smtClean="0"/>
              <a:t>ǂt</a:t>
            </a:r>
            <a:r>
              <a:rPr lang="en-US" dirty="0" smtClean="0"/>
              <a:t> </a:t>
            </a:r>
            <a:r>
              <a:rPr lang="en-US" dirty="0"/>
              <a:t>Kafka</a:t>
            </a:r>
          </a:p>
          <a:p>
            <a:pPr marL="1371600" indent="-1371600">
              <a:buNone/>
            </a:pPr>
            <a:r>
              <a:rPr lang="en-US" dirty="0"/>
              <a:t>500 </a:t>
            </a:r>
            <a:r>
              <a:rPr lang="en-US" dirty="0" smtClean="0"/>
              <a:t>1_ </a:t>
            </a:r>
            <a:r>
              <a:rPr lang="en-US" dirty="0"/>
              <a:t>	</a:t>
            </a:r>
            <a:r>
              <a:rPr lang="en-US" dirty="0" err="1" smtClean="0"/>
              <a:t>ǂw</a:t>
            </a:r>
            <a:r>
              <a:rPr lang="en-US" dirty="0" smtClean="0"/>
              <a:t> </a:t>
            </a:r>
            <a:r>
              <a:rPr lang="en-US" dirty="0"/>
              <a:t>r </a:t>
            </a:r>
            <a:r>
              <a:rPr lang="en-US" dirty="0" err="1" smtClean="0"/>
              <a:t>ǂi</a:t>
            </a:r>
            <a:r>
              <a:rPr lang="en-US" dirty="0" smtClean="0"/>
              <a:t> Description of (person): </a:t>
            </a:r>
            <a:r>
              <a:rPr lang="en-US" dirty="0" err="1" smtClean="0"/>
              <a:t>ǂa</a:t>
            </a:r>
            <a:r>
              <a:rPr lang="en-US" dirty="0" smtClean="0"/>
              <a:t> </a:t>
            </a:r>
            <a:r>
              <a:rPr lang="en-US" dirty="0"/>
              <a:t>Kafka, Franz, </a:t>
            </a:r>
            <a:r>
              <a:rPr lang="en-US" dirty="0" err="1" smtClean="0"/>
              <a:t>ǂd</a:t>
            </a:r>
            <a:r>
              <a:rPr lang="en-US" dirty="0" smtClean="0"/>
              <a:t> </a:t>
            </a:r>
            <a:r>
              <a:rPr lang="en-US" dirty="0"/>
              <a:t>1883-1924 </a:t>
            </a:r>
            <a:r>
              <a:rPr lang="en-US" dirty="0" smtClean="0"/>
              <a:t>ǂ2 </a:t>
            </a:r>
            <a:r>
              <a:rPr lang="en-US" dirty="0" err="1"/>
              <a:t>naf</a:t>
            </a:r>
            <a:endParaRPr lang="en-US" dirty="0"/>
          </a:p>
          <a:p>
            <a:pPr marL="1371600" indent="-1371600">
              <a:buNone/>
            </a:pPr>
            <a:r>
              <a:rPr lang="en-US" dirty="0"/>
              <a:t>550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Subject: </a:t>
            </a:r>
            <a:r>
              <a:rPr lang="en-US" dirty="0" err="1" smtClean="0"/>
              <a:t>ǂa</a:t>
            </a:r>
            <a:r>
              <a:rPr lang="en-US" dirty="0" smtClean="0"/>
              <a:t> </a:t>
            </a:r>
            <a:r>
              <a:rPr lang="en-US" dirty="0"/>
              <a:t>Authors, Austrian </a:t>
            </a:r>
            <a:r>
              <a:rPr lang="en-US" dirty="0" err="1" smtClean="0"/>
              <a:t>ǂy</a:t>
            </a:r>
            <a:r>
              <a:rPr lang="en-US" dirty="0" smtClean="0"/>
              <a:t> </a:t>
            </a:r>
            <a:r>
              <a:rPr lang="en-US" dirty="0"/>
              <a:t>20th century </a:t>
            </a:r>
            <a:r>
              <a:rPr lang="en-US" dirty="0" err="1" smtClean="0"/>
              <a:t>ǂv</a:t>
            </a:r>
            <a:r>
              <a:rPr lang="en-US" dirty="0" smtClean="0"/>
              <a:t> </a:t>
            </a:r>
            <a:r>
              <a:rPr lang="en-US" dirty="0"/>
              <a:t>Biography </a:t>
            </a:r>
            <a:r>
              <a:rPr lang="en-US" dirty="0" smtClean="0"/>
              <a:t>ǂ2 </a:t>
            </a:r>
            <a:r>
              <a:rPr lang="en-US" dirty="0" err="1"/>
              <a:t>lcsh</a:t>
            </a:r>
            <a:endParaRPr lang="en-US" dirty="0"/>
          </a:p>
          <a:p>
            <a:pPr marL="1371600" indent="-1371600">
              <a:buNone/>
            </a:pPr>
            <a:r>
              <a:rPr lang="en-US" dirty="0"/>
              <a:t>555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Biographies </a:t>
            </a:r>
            <a:r>
              <a:rPr lang="en-US" dirty="0" smtClean="0"/>
              <a:t>ǂ2 </a:t>
            </a:r>
            <a:r>
              <a:rPr lang="en-US" dirty="0" err="1"/>
              <a:t>lcgft</a:t>
            </a:r>
            <a:endParaRPr lang="en-US" dirty="0"/>
          </a:p>
          <a:p>
            <a:pPr marL="1371600" indent="-1371600">
              <a:buNone/>
            </a:pPr>
            <a:r>
              <a:rPr lang="en-US" dirty="0"/>
              <a:t>585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ǂv</a:t>
            </a:r>
            <a:r>
              <a:rPr lang="en-US" dirty="0" smtClean="0"/>
              <a:t> </a:t>
            </a:r>
            <a:r>
              <a:rPr lang="en-US" dirty="0"/>
              <a:t>Biography </a:t>
            </a:r>
            <a:r>
              <a:rPr lang="en-US" dirty="0" smtClean="0"/>
              <a:t>ǂ2 </a:t>
            </a:r>
            <a:r>
              <a:rPr lang="en-US" dirty="0" err="1"/>
              <a:t>lcsh</a:t>
            </a:r>
            <a:endParaRPr lang="en-US" dirty="0"/>
          </a:p>
          <a:p>
            <a:pPr marL="1371600" indent="-1371600">
              <a:buNone/>
            </a:pPr>
            <a:endParaRPr lang="en-US" dirty="0"/>
          </a:p>
        </p:txBody>
      </p:sp>
    </p:spTree>
    <p:extLst>
      <p:ext uri="{BB962C8B-B14F-4D97-AF65-F5344CB8AC3E}">
        <p14:creationId xmlns:p14="http://schemas.microsoft.com/office/powerpoint/2010/main" val="35756953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7861"/>
            <a:ext cx="10515600" cy="861506"/>
          </a:xfrm>
        </p:spPr>
        <p:txBody>
          <a:bodyPr/>
          <a:lstStyle/>
          <a:p>
            <a:pPr algn="ctr"/>
            <a:r>
              <a:rPr lang="en-US" dirty="0" smtClean="0"/>
              <a:t>SAC Proposal: Work examples</a:t>
            </a:r>
            <a:endParaRPr lang="en-US" dirty="0"/>
          </a:p>
        </p:txBody>
      </p:sp>
      <p:sp>
        <p:nvSpPr>
          <p:cNvPr id="3" name="Content Placeholder 2"/>
          <p:cNvSpPr>
            <a:spLocks noGrp="1"/>
          </p:cNvSpPr>
          <p:nvPr>
            <p:ph idx="1"/>
          </p:nvPr>
        </p:nvSpPr>
        <p:spPr>
          <a:xfrm>
            <a:off x="838200" y="903248"/>
            <a:ext cx="10515600" cy="5765181"/>
          </a:xfrm>
          <a:ln>
            <a:solidFill>
              <a:schemeClr val="tx1"/>
            </a:solidFill>
          </a:ln>
        </p:spPr>
        <p:txBody>
          <a:bodyPr>
            <a:normAutofit fontScale="77500" lnSpcReduction="20000"/>
          </a:bodyPr>
          <a:lstStyle/>
          <a:p>
            <a:pPr marL="1149350" indent="-1149350">
              <a:buNone/>
            </a:pPr>
            <a:r>
              <a:rPr lang="en-US" dirty="0"/>
              <a:t>010 </a:t>
            </a:r>
            <a:r>
              <a:rPr lang="en-US" dirty="0" smtClean="0"/>
              <a:t>__</a:t>
            </a:r>
            <a:r>
              <a:rPr lang="en-US" dirty="0"/>
              <a:t>	</a:t>
            </a:r>
            <a:r>
              <a:rPr lang="en-US" dirty="0" smtClean="0"/>
              <a:t>no2010147125</a:t>
            </a:r>
            <a:endParaRPr lang="en-US" dirty="0"/>
          </a:p>
          <a:p>
            <a:pPr marL="1149350" indent="-1149350">
              <a:buNone/>
            </a:pPr>
            <a:r>
              <a:rPr lang="en-US" dirty="0"/>
              <a:t>100 </a:t>
            </a:r>
            <a:r>
              <a:rPr lang="en-US" dirty="0" smtClean="0"/>
              <a:t>1_ </a:t>
            </a:r>
            <a:r>
              <a:rPr lang="en-US" dirty="0"/>
              <a:t>	</a:t>
            </a:r>
            <a:r>
              <a:rPr lang="en-US" dirty="0" smtClean="0"/>
              <a:t>Mitchell</a:t>
            </a:r>
            <a:r>
              <a:rPr lang="en-US" dirty="0"/>
              <a:t>, Margaret, </a:t>
            </a:r>
            <a:r>
              <a:rPr lang="en-US" dirty="0" err="1" smtClean="0"/>
              <a:t>ǂd</a:t>
            </a:r>
            <a:r>
              <a:rPr lang="en-US" dirty="0" smtClean="0"/>
              <a:t> </a:t>
            </a:r>
            <a:r>
              <a:rPr lang="en-US" dirty="0"/>
              <a:t>1900-1949. </a:t>
            </a:r>
            <a:r>
              <a:rPr lang="en-US" dirty="0" err="1" smtClean="0"/>
              <a:t>ǂt</a:t>
            </a:r>
            <a:r>
              <a:rPr lang="en-US" dirty="0" smtClean="0"/>
              <a:t> </a:t>
            </a:r>
            <a:r>
              <a:rPr lang="en-US" dirty="0"/>
              <a:t>Gone with the wind</a:t>
            </a:r>
          </a:p>
          <a:p>
            <a:pPr marL="1149350" indent="-1149350">
              <a:buNone/>
            </a:pPr>
            <a:r>
              <a:rPr lang="en-US" dirty="0"/>
              <a:t>*500 </a:t>
            </a:r>
            <a:r>
              <a:rPr lang="en-US" dirty="0" smtClean="0"/>
              <a:t>1_ </a:t>
            </a:r>
            <a:r>
              <a:rPr lang="en-US" dirty="0"/>
              <a:t>	</a:t>
            </a:r>
            <a:r>
              <a:rPr lang="en-US" dirty="0" err="1" smtClean="0"/>
              <a:t>ǂw</a:t>
            </a:r>
            <a:r>
              <a:rPr lang="en-US" dirty="0" smtClean="0"/>
              <a:t> </a:t>
            </a:r>
            <a:r>
              <a:rPr lang="en-US" dirty="0"/>
              <a:t>r </a:t>
            </a:r>
            <a:r>
              <a:rPr lang="en-US" dirty="0" err="1" smtClean="0"/>
              <a:t>ǂi</a:t>
            </a:r>
            <a:r>
              <a:rPr lang="en-US" dirty="0" smtClean="0"/>
              <a:t> Subject: </a:t>
            </a:r>
            <a:r>
              <a:rPr lang="en-US" dirty="0" err="1" smtClean="0"/>
              <a:t>ǂa</a:t>
            </a:r>
            <a:r>
              <a:rPr lang="en-US" dirty="0" smtClean="0"/>
              <a:t> </a:t>
            </a:r>
            <a:r>
              <a:rPr lang="en-US" dirty="0"/>
              <a:t>O’Hara, Scarlett </a:t>
            </a:r>
            <a:r>
              <a:rPr lang="en-US" dirty="0" err="1" smtClean="0"/>
              <a:t>ǂc</a:t>
            </a:r>
            <a:r>
              <a:rPr lang="en-US" dirty="0" smtClean="0"/>
              <a:t> </a:t>
            </a:r>
            <a:r>
              <a:rPr lang="en-US" dirty="0"/>
              <a:t>(Fictitious character) </a:t>
            </a:r>
            <a:r>
              <a:rPr lang="en-US" dirty="0" err="1" smtClean="0"/>
              <a:t>ǂv</a:t>
            </a:r>
            <a:r>
              <a:rPr lang="en-US" dirty="0" smtClean="0"/>
              <a:t> </a:t>
            </a:r>
            <a:r>
              <a:rPr lang="en-US" dirty="0"/>
              <a:t>Fiction </a:t>
            </a:r>
            <a:r>
              <a:rPr lang="en-US" dirty="0" smtClean="0"/>
              <a:t>ǂ2 </a:t>
            </a:r>
            <a:r>
              <a:rPr lang="en-US" dirty="0" err="1"/>
              <a:t>lcsh</a:t>
            </a:r>
            <a:r>
              <a:rPr lang="en-US" dirty="0"/>
              <a:t> </a:t>
            </a:r>
          </a:p>
          <a:p>
            <a:pPr marL="1149350" indent="-1149350">
              <a:buNone/>
            </a:pPr>
            <a:r>
              <a:rPr lang="en-US" dirty="0"/>
              <a:t>*500 </a:t>
            </a:r>
            <a:r>
              <a:rPr lang="en-US" dirty="0" smtClean="0"/>
              <a:t>1_ </a:t>
            </a:r>
            <a:r>
              <a:rPr lang="en-US" dirty="0"/>
              <a:t>	</a:t>
            </a:r>
            <a:r>
              <a:rPr lang="en-US" dirty="0" err="1" smtClean="0"/>
              <a:t>ǂw</a:t>
            </a:r>
            <a:r>
              <a:rPr lang="en-US" dirty="0" smtClean="0"/>
              <a:t> </a:t>
            </a:r>
            <a:r>
              <a:rPr lang="en-US" dirty="0"/>
              <a:t>r </a:t>
            </a:r>
            <a:r>
              <a:rPr lang="en-US" dirty="0" err="1" smtClean="0"/>
              <a:t>ǂi</a:t>
            </a:r>
            <a:r>
              <a:rPr lang="en-US" dirty="0" smtClean="0"/>
              <a:t> Subject: </a:t>
            </a:r>
            <a:r>
              <a:rPr lang="en-US" dirty="0" err="1" smtClean="0"/>
              <a:t>ǂa</a:t>
            </a:r>
            <a:r>
              <a:rPr lang="en-US" dirty="0" smtClean="0"/>
              <a:t> </a:t>
            </a:r>
            <a:r>
              <a:rPr lang="en-US" dirty="0"/>
              <a:t>Butler, Rhett </a:t>
            </a:r>
            <a:r>
              <a:rPr lang="en-US" dirty="0" err="1" smtClean="0"/>
              <a:t>ǂc</a:t>
            </a:r>
            <a:r>
              <a:rPr lang="en-US" dirty="0" smtClean="0"/>
              <a:t> </a:t>
            </a:r>
            <a:r>
              <a:rPr lang="en-US" dirty="0"/>
              <a:t>(Fictitious character) </a:t>
            </a:r>
            <a:r>
              <a:rPr lang="en-US" dirty="0" err="1" smtClean="0"/>
              <a:t>ǂv</a:t>
            </a:r>
            <a:r>
              <a:rPr lang="en-US" dirty="0" smtClean="0"/>
              <a:t> </a:t>
            </a:r>
            <a:r>
              <a:rPr lang="en-US" dirty="0"/>
              <a:t>Fiction </a:t>
            </a:r>
            <a:r>
              <a:rPr lang="en-US" dirty="0" smtClean="0"/>
              <a:t>ǂ2 </a:t>
            </a:r>
            <a:r>
              <a:rPr lang="en-US" dirty="0" err="1"/>
              <a:t>lcsh</a:t>
            </a:r>
            <a:endParaRPr lang="en-US" dirty="0"/>
          </a:p>
          <a:p>
            <a:pPr marL="1149350" indent="-1149350">
              <a:buNone/>
            </a:pPr>
            <a:r>
              <a:rPr lang="en-US" dirty="0"/>
              <a:t>511 </a:t>
            </a:r>
            <a:r>
              <a:rPr lang="en-US" dirty="0" smtClean="0"/>
              <a:t>2_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Subject: </a:t>
            </a:r>
            <a:r>
              <a:rPr lang="en-US" dirty="0" err="1" smtClean="0"/>
              <a:t>ǂa</a:t>
            </a:r>
            <a:r>
              <a:rPr lang="en-US" dirty="0" smtClean="0"/>
              <a:t> </a:t>
            </a:r>
            <a:r>
              <a:rPr lang="en-US" dirty="0"/>
              <a:t>American Civil War (1816-1865) </a:t>
            </a:r>
            <a:r>
              <a:rPr lang="en-US" dirty="0" smtClean="0"/>
              <a:t>ǂ2 </a:t>
            </a:r>
            <a:r>
              <a:rPr lang="en-US" dirty="0"/>
              <a:t>fast</a:t>
            </a:r>
          </a:p>
          <a:p>
            <a:pPr marL="1149350" indent="-1149350">
              <a:buNone/>
            </a:pPr>
            <a:r>
              <a:rPr lang="en-US" dirty="0"/>
              <a:t>530 </a:t>
            </a:r>
            <a:r>
              <a:rPr lang="en-US" dirty="0" smtClean="0"/>
              <a:t>_0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Adapted as motion picture (work): </a:t>
            </a:r>
            <a:r>
              <a:rPr lang="en-US" dirty="0" err="1" smtClean="0"/>
              <a:t>ǂa</a:t>
            </a:r>
            <a:r>
              <a:rPr lang="en-US" dirty="0" smtClean="0"/>
              <a:t> </a:t>
            </a:r>
            <a:r>
              <a:rPr lang="en-US" dirty="0"/>
              <a:t>Gone with the wind (Motion picture : 1939) </a:t>
            </a:r>
            <a:r>
              <a:rPr lang="en-US" dirty="0" smtClean="0"/>
              <a:t>ǂ2 </a:t>
            </a:r>
            <a:r>
              <a:rPr lang="en-US" dirty="0" err="1"/>
              <a:t>naf</a:t>
            </a:r>
            <a:endParaRPr lang="en-US" dirty="0"/>
          </a:p>
          <a:p>
            <a:pPr marL="1149350" indent="-1149350">
              <a:buNone/>
            </a:pPr>
            <a:r>
              <a:rPr lang="en-US" dirty="0"/>
              <a:t>548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Setting: </a:t>
            </a:r>
            <a:r>
              <a:rPr lang="en-US" dirty="0" err="1" smtClean="0"/>
              <a:t>ǂa</a:t>
            </a:r>
            <a:r>
              <a:rPr lang="en-US" dirty="0" smtClean="0"/>
              <a:t> </a:t>
            </a:r>
            <a:r>
              <a:rPr lang="en-US" dirty="0"/>
              <a:t>1861 - 1865 </a:t>
            </a:r>
            <a:r>
              <a:rPr lang="en-US" dirty="0" smtClean="0"/>
              <a:t>ǂ2 </a:t>
            </a:r>
            <a:r>
              <a:rPr lang="en-US" dirty="0"/>
              <a:t>fast</a:t>
            </a:r>
          </a:p>
          <a:p>
            <a:pPr marL="1149350" indent="-1149350">
              <a:buNone/>
            </a:pPr>
            <a:r>
              <a:rPr lang="en-US" dirty="0"/>
              <a:t>550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Subject: </a:t>
            </a:r>
            <a:r>
              <a:rPr lang="en-US" dirty="0" err="1" smtClean="0"/>
              <a:t>ǂa</a:t>
            </a:r>
            <a:r>
              <a:rPr lang="en-US" dirty="0" smtClean="0"/>
              <a:t> </a:t>
            </a:r>
            <a:r>
              <a:rPr lang="en-US" dirty="0"/>
              <a:t>Women </a:t>
            </a:r>
            <a:r>
              <a:rPr lang="en-US" dirty="0" err="1" smtClean="0"/>
              <a:t>ǂz</a:t>
            </a:r>
            <a:r>
              <a:rPr lang="en-US" dirty="0" smtClean="0"/>
              <a:t> </a:t>
            </a:r>
            <a:r>
              <a:rPr lang="en-US" dirty="0"/>
              <a:t>Georgia </a:t>
            </a:r>
            <a:r>
              <a:rPr lang="en-US" dirty="0" err="1" smtClean="0"/>
              <a:t>ǂv</a:t>
            </a:r>
            <a:r>
              <a:rPr lang="en-US" dirty="0" smtClean="0"/>
              <a:t> </a:t>
            </a:r>
            <a:r>
              <a:rPr lang="en-US" dirty="0"/>
              <a:t>Fiction </a:t>
            </a:r>
            <a:r>
              <a:rPr lang="en-US" dirty="0" smtClean="0"/>
              <a:t>ǂ2 </a:t>
            </a:r>
            <a:r>
              <a:rPr lang="en-US" dirty="0" err="1"/>
              <a:t>lcsh</a:t>
            </a:r>
            <a:endParaRPr lang="en-US" dirty="0"/>
          </a:p>
          <a:p>
            <a:pPr marL="1149350" indent="-1149350">
              <a:buNone/>
            </a:pPr>
            <a:r>
              <a:rPr lang="en-US" dirty="0"/>
              <a:t>551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Subject: </a:t>
            </a:r>
            <a:r>
              <a:rPr lang="en-US" dirty="0" err="1" smtClean="0"/>
              <a:t>ǂa</a:t>
            </a:r>
            <a:r>
              <a:rPr lang="en-US" dirty="0" smtClean="0"/>
              <a:t> </a:t>
            </a:r>
            <a:r>
              <a:rPr lang="en-US" dirty="0"/>
              <a:t>Georgia </a:t>
            </a:r>
            <a:r>
              <a:rPr lang="en-US" dirty="0" err="1" smtClean="0"/>
              <a:t>ǂx</a:t>
            </a:r>
            <a:r>
              <a:rPr lang="en-US" dirty="0" smtClean="0"/>
              <a:t> </a:t>
            </a:r>
            <a:r>
              <a:rPr lang="en-US" dirty="0"/>
              <a:t>History </a:t>
            </a:r>
            <a:r>
              <a:rPr lang="en-US" dirty="0" err="1" smtClean="0"/>
              <a:t>ǂy</a:t>
            </a:r>
            <a:r>
              <a:rPr lang="en-US" dirty="0" smtClean="0"/>
              <a:t> </a:t>
            </a:r>
            <a:r>
              <a:rPr lang="en-US" dirty="0"/>
              <a:t>Civil War, 1861-1865 </a:t>
            </a:r>
            <a:r>
              <a:rPr lang="en-US" dirty="0" err="1" smtClean="0"/>
              <a:t>ǂv</a:t>
            </a:r>
            <a:r>
              <a:rPr lang="en-US" dirty="0" smtClean="0"/>
              <a:t> </a:t>
            </a:r>
            <a:r>
              <a:rPr lang="en-US" dirty="0"/>
              <a:t>Fiction </a:t>
            </a:r>
            <a:r>
              <a:rPr lang="en-US" dirty="0" smtClean="0"/>
              <a:t>ǂ2 </a:t>
            </a:r>
            <a:r>
              <a:rPr lang="en-US" dirty="0" err="1"/>
              <a:t>lcsh</a:t>
            </a:r>
            <a:endParaRPr lang="en-US" dirty="0"/>
          </a:p>
          <a:p>
            <a:pPr marL="1149350" indent="-1149350">
              <a:buNone/>
            </a:pPr>
            <a:r>
              <a:rPr lang="en-US" dirty="0" smtClean="0"/>
              <a:t>551 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Setting: </a:t>
            </a:r>
            <a:r>
              <a:rPr lang="en-US" dirty="0" err="1" smtClean="0"/>
              <a:t>ǂa</a:t>
            </a:r>
            <a:r>
              <a:rPr lang="en-US" dirty="0" smtClean="0"/>
              <a:t> </a:t>
            </a:r>
            <a:r>
              <a:rPr lang="en-US" dirty="0"/>
              <a:t>Georgia </a:t>
            </a:r>
            <a:r>
              <a:rPr lang="en-US" dirty="0" smtClean="0"/>
              <a:t>ǂ2 </a:t>
            </a:r>
            <a:r>
              <a:rPr lang="en-US" dirty="0" err="1"/>
              <a:t>naf</a:t>
            </a:r>
            <a:endParaRPr lang="en-US" dirty="0"/>
          </a:p>
          <a:p>
            <a:pPr marL="1149350" indent="-1149350">
              <a:buNone/>
            </a:pPr>
            <a:r>
              <a:rPr lang="en-US" dirty="0" smtClean="0"/>
              <a:t>555 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Historical fiction </a:t>
            </a:r>
            <a:r>
              <a:rPr lang="en-US" dirty="0" smtClean="0"/>
              <a:t>ǂ2 </a:t>
            </a:r>
            <a:r>
              <a:rPr lang="en-US" dirty="0" err="1"/>
              <a:t>lcgft</a:t>
            </a:r>
            <a:endParaRPr lang="en-US" dirty="0"/>
          </a:p>
          <a:p>
            <a:pPr marL="1149350" indent="-1149350">
              <a:buNone/>
            </a:pPr>
            <a:r>
              <a:rPr lang="en-US" dirty="0"/>
              <a:t>555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Romance fiction </a:t>
            </a:r>
            <a:r>
              <a:rPr lang="en-US" dirty="0" smtClean="0"/>
              <a:t>ǂ2 </a:t>
            </a:r>
            <a:r>
              <a:rPr lang="en-US" dirty="0" err="1"/>
              <a:t>lcgft</a:t>
            </a:r>
            <a:endParaRPr lang="en-US" dirty="0"/>
          </a:p>
          <a:p>
            <a:pPr marL="1149350" indent="-1149350">
              <a:buNone/>
            </a:pPr>
            <a:r>
              <a:rPr lang="en-US" dirty="0"/>
              <a:t>555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War fiction </a:t>
            </a:r>
            <a:r>
              <a:rPr lang="en-US" dirty="0" smtClean="0"/>
              <a:t>ǂ2 </a:t>
            </a:r>
            <a:r>
              <a:rPr lang="en-US" dirty="0" err="1"/>
              <a:t>lcgft</a:t>
            </a:r>
            <a:endParaRPr lang="en-US" dirty="0"/>
          </a:p>
          <a:p>
            <a:pPr marL="1149350" indent="-1149350">
              <a:buNone/>
            </a:pPr>
            <a:r>
              <a:rPr lang="en-US" dirty="0"/>
              <a:t>555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Novels </a:t>
            </a:r>
            <a:r>
              <a:rPr lang="en-US" dirty="0" smtClean="0"/>
              <a:t>ǂ2 </a:t>
            </a:r>
            <a:r>
              <a:rPr lang="en-US" dirty="0" err="1"/>
              <a:t>lcgft</a:t>
            </a:r>
            <a:endParaRPr lang="en-US" dirty="0"/>
          </a:p>
          <a:p>
            <a:pPr marL="1149350" indent="-1149350">
              <a:buNone/>
            </a:pPr>
            <a:r>
              <a:rPr lang="en-US" dirty="0"/>
              <a:t>585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ǂv</a:t>
            </a:r>
            <a:r>
              <a:rPr lang="en-US" dirty="0" smtClean="0"/>
              <a:t> </a:t>
            </a:r>
            <a:r>
              <a:rPr lang="en-US" dirty="0"/>
              <a:t>Fiction </a:t>
            </a:r>
            <a:r>
              <a:rPr lang="en-US" dirty="0" smtClean="0"/>
              <a:t>ǂ2 </a:t>
            </a:r>
            <a:r>
              <a:rPr lang="en-US" dirty="0" err="1"/>
              <a:t>lcsh</a:t>
            </a:r>
            <a:endParaRPr lang="en-US" dirty="0"/>
          </a:p>
          <a:p>
            <a:pPr marL="1371600" indent="-1371600">
              <a:buNone/>
            </a:pPr>
            <a:endParaRPr lang="en-US" dirty="0"/>
          </a:p>
        </p:txBody>
      </p:sp>
    </p:spTree>
    <p:extLst>
      <p:ext uri="{BB962C8B-B14F-4D97-AF65-F5344CB8AC3E}">
        <p14:creationId xmlns:p14="http://schemas.microsoft.com/office/powerpoint/2010/main" val="9370750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 Work examples</a:t>
            </a:r>
            <a:endParaRPr lang="en-US" dirty="0"/>
          </a:p>
        </p:txBody>
      </p:sp>
      <p:sp>
        <p:nvSpPr>
          <p:cNvPr id="3" name="Content Placeholder 2"/>
          <p:cNvSpPr>
            <a:spLocks noGrp="1"/>
          </p:cNvSpPr>
          <p:nvPr>
            <p:ph idx="1"/>
          </p:nvPr>
        </p:nvSpPr>
        <p:spPr>
          <a:xfrm>
            <a:off x="838200" y="1825625"/>
            <a:ext cx="10515600" cy="2735224"/>
          </a:xfrm>
          <a:ln>
            <a:solidFill>
              <a:schemeClr val="tx1"/>
            </a:solidFill>
          </a:ln>
        </p:spPr>
        <p:txBody>
          <a:bodyPr>
            <a:normAutofit/>
          </a:bodyPr>
          <a:lstStyle/>
          <a:p>
            <a:pPr marL="1371600" indent="-1371600">
              <a:buNone/>
            </a:pPr>
            <a:r>
              <a:rPr lang="en-US" dirty="0"/>
              <a:t>010 </a:t>
            </a:r>
            <a:r>
              <a:rPr lang="en-US" dirty="0" smtClean="0"/>
              <a:t>__ </a:t>
            </a:r>
            <a:r>
              <a:rPr lang="en-US" dirty="0"/>
              <a:t>	</a:t>
            </a:r>
            <a:r>
              <a:rPr lang="en-US" dirty="0" smtClean="0"/>
              <a:t>n </a:t>
            </a:r>
            <a:r>
              <a:rPr lang="en-US" dirty="0"/>
              <a:t>2008045367</a:t>
            </a:r>
          </a:p>
          <a:p>
            <a:pPr marL="1371600" indent="-1371600">
              <a:buNone/>
            </a:pPr>
            <a:r>
              <a:rPr lang="en-US" dirty="0"/>
              <a:t>100 </a:t>
            </a:r>
            <a:r>
              <a:rPr lang="en-US" dirty="0" smtClean="0"/>
              <a:t>1_ </a:t>
            </a:r>
            <a:r>
              <a:rPr lang="en-US" dirty="0"/>
              <a:t>	</a:t>
            </a:r>
            <a:r>
              <a:rPr lang="en-US" dirty="0" smtClean="0"/>
              <a:t>Matisse</a:t>
            </a:r>
            <a:r>
              <a:rPr lang="en-US" dirty="0"/>
              <a:t>, Henri, </a:t>
            </a:r>
            <a:r>
              <a:rPr lang="en-US" dirty="0" err="1" smtClean="0"/>
              <a:t>ǂd</a:t>
            </a:r>
            <a:r>
              <a:rPr lang="en-US" dirty="0" smtClean="0"/>
              <a:t> </a:t>
            </a:r>
            <a:r>
              <a:rPr lang="en-US" dirty="0"/>
              <a:t>1869-1954. </a:t>
            </a:r>
            <a:r>
              <a:rPr lang="en-US" dirty="0" err="1" smtClean="0"/>
              <a:t>ǂt</a:t>
            </a:r>
            <a:r>
              <a:rPr lang="en-US" dirty="0" smtClean="0"/>
              <a:t> </a:t>
            </a:r>
            <a:r>
              <a:rPr lang="en-US" dirty="0"/>
              <a:t>Portrait of Pierre Matisse</a:t>
            </a:r>
          </a:p>
          <a:p>
            <a:pPr marL="1371600" indent="-1371600">
              <a:buNone/>
            </a:pPr>
            <a:r>
              <a:rPr lang="en-US" dirty="0"/>
              <a:t>500 </a:t>
            </a:r>
            <a:r>
              <a:rPr lang="en-US" dirty="0" smtClean="0"/>
              <a:t>1_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Depicted: </a:t>
            </a:r>
            <a:r>
              <a:rPr lang="en-US" dirty="0" err="1" smtClean="0"/>
              <a:t>ǂa</a:t>
            </a:r>
            <a:r>
              <a:rPr lang="en-US" dirty="0" smtClean="0"/>
              <a:t> </a:t>
            </a:r>
            <a:r>
              <a:rPr lang="en-US" dirty="0"/>
              <a:t>Matisse, Pierre, </a:t>
            </a:r>
            <a:r>
              <a:rPr lang="en-US" dirty="0" err="1" smtClean="0"/>
              <a:t>ǂd</a:t>
            </a:r>
            <a:r>
              <a:rPr lang="en-US" dirty="0" smtClean="0"/>
              <a:t> </a:t>
            </a:r>
            <a:r>
              <a:rPr lang="en-US" dirty="0"/>
              <a:t>1900-1989 </a:t>
            </a:r>
            <a:r>
              <a:rPr lang="en-US" dirty="0" smtClean="0"/>
              <a:t>ǂ2 </a:t>
            </a:r>
            <a:r>
              <a:rPr lang="en-US" dirty="0" err="1"/>
              <a:t>naf</a:t>
            </a:r>
            <a:endParaRPr lang="en-US" dirty="0"/>
          </a:p>
          <a:p>
            <a:pPr marL="1371600" indent="-1371600">
              <a:buNone/>
            </a:pPr>
            <a:r>
              <a:rPr lang="en-US" dirty="0"/>
              <a:t>555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portraits </a:t>
            </a:r>
            <a:r>
              <a:rPr lang="en-US" dirty="0" smtClean="0"/>
              <a:t>ǂ2 </a:t>
            </a:r>
            <a:r>
              <a:rPr lang="en-US" dirty="0" err="1"/>
              <a:t>aat</a:t>
            </a:r>
            <a:endParaRPr lang="en-US" dirty="0"/>
          </a:p>
          <a:p>
            <a:pPr marL="1371600" indent="-1371600">
              <a:buNone/>
            </a:pPr>
            <a:r>
              <a:rPr lang="en-US" dirty="0"/>
              <a:t>555 </a:t>
            </a:r>
            <a:r>
              <a:rPr lang="en-US" dirty="0" smtClean="0"/>
              <a:t>__ </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oil paintings (visual works) </a:t>
            </a:r>
            <a:r>
              <a:rPr lang="en-US" dirty="0" smtClean="0"/>
              <a:t>ǂ2 </a:t>
            </a:r>
            <a:r>
              <a:rPr lang="en-US" dirty="0" err="1"/>
              <a:t>aat</a:t>
            </a:r>
            <a:endParaRPr lang="en-US" dirty="0"/>
          </a:p>
          <a:p>
            <a:pPr marL="1371600" indent="-1371600">
              <a:buNone/>
            </a:pPr>
            <a:endParaRPr lang="en-US" dirty="0"/>
          </a:p>
        </p:txBody>
      </p:sp>
    </p:spTree>
    <p:extLst>
      <p:ext uri="{BB962C8B-B14F-4D97-AF65-F5344CB8AC3E}">
        <p14:creationId xmlns:p14="http://schemas.microsoft.com/office/powerpoint/2010/main" val="106780119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 Expression examples</a:t>
            </a:r>
            <a:endParaRPr lang="en-US" dirty="0"/>
          </a:p>
        </p:txBody>
      </p:sp>
      <p:sp>
        <p:nvSpPr>
          <p:cNvPr id="3" name="Content Placeholder 2"/>
          <p:cNvSpPr>
            <a:spLocks noGrp="1"/>
          </p:cNvSpPr>
          <p:nvPr>
            <p:ph idx="1"/>
          </p:nvPr>
        </p:nvSpPr>
        <p:spPr>
          <a:xfrm>
            <a:off x="838200" y="1825625"/>
            <a:ext cx="10515600" cy="3549263"/>
          </a:xfrm>
          <a:ln>
            <a:solidFill>
              <a:schemeClr val="tx1"/>
            </a:solidFill>
          </a:ln>
        </p:spPr>
        <p:txBody>
          <a:bodyPr>
            <a:normAutofit/>
          </a:bodyPr>
          <a:lstStyle/>
          <a:p>
            <a:pPr marL="1371600" indent="-1371600">
              <a:buNone/>
            </a:pPr>
            <a:r>
              <a:rPr lang="en-US" dirty="0"/>
              <a:t>010 </a:t>
            </a:r>
            <a:r>
              <a:rPr lang="en-US" dirty="0" smtClean="0"/>
              <a:t>__</a:t>
            </a:r>
            <a:r>
              <a:rPr lang="en-US" dirty="0"/>
              <a:t>	</a:t>
            </a:r>
            <a:r>
              <a:rPr lang="en-US" dirty="0" smtClean="0"/>
              <a:t>no2014166453</a:t>
            </a:r>
            <a:endParaRPr lang="en-US" dirty="0"/>
          </a:p>
          <a:p>
            <a:pPr marL="1371600" indent="-1371600">
              <a:buNone/>
            </a:pPr>
            <a:r>
              <a:rPr lang="en-US" dirty="0"/>
              <a:t>100 </a:t>
            </a:r>
            <a:r>
              <a:rPr lang="en-US" dirty="0" smtClean="0"/>
              <a:t>1_</a:t>
            </a:r>
            <a:r>
              <a:rPr lang="en-US" dirty="0"/>
              <a:t>	</a:t>
            </a:r>
            <a:r>
              <a:rPr lang="en-US" dirty="0" smtClean="0"/>
              <a:t>Card</a:t>
            </a:r>
            <a:r>
              <a:rPr lang="en-US" dirty="0"/>
              <a:t>, Orson Scott. </a:t>
            </a:r>
            <a:r>
              <a:rPr lang="en-US" dirty="0" err="1" smtClean="0"/>
              <a:t>ǂt</a:t>
            </a:r>
            <a:r>
              <a:rPr lang="en-US" dirty="0" smtClean="0"/>
              <a:t> </a:t>
            </a:r>
            <a:r>
              <a:rPr lang="en-US" dirty="0"/>
              <a:t>Speaker for the dead. </a:t>
            </a:r>
            <a:r>
              <a:rPr lang="en-US" dirty="0" err="1" smtClean="0"/>
              <a:t>ǂl</a:t>
            </a:r>
            <a:r>
              <a:rPr lang="en-US" dirty="0" smtClean="0"/>
              <a:t> </a:t>
            </a:r>
            <a:r>
              <a:rPr lang="en-US" dirty="0"/>
              <a:t>Polish. </a:t>
            </a:r>
            <a:r>
              <a:rPr lang="en-US" dirty="0" err="1" smtClean="0"/>
              <a:t>ǂh</a:t>
            </a:r>
            <a:r>
              <a:rPr lang="en-US" dirty="0" smtClean="0"/>
              <a:t> </a:t>
            </a:r>
            <a:r>
              <a:rPr lang="en-US" dirty="0"/>
              <a:t>Spoken word</a:t>
            </a:r>
          </a:p>
          <a:p>
            <a:pPr marL="1371600" indent="-1371600">
              <a:buNone/>
            </a:pPr>
            <a:r>
              <a:rPr lang="en-US" dirty="0"/>
              <a:t>500 </a:t>
            </a:r>
            <a:r>
              <a:rPr lang="en-US" dirty="0" smtClean="0"/>
              <a:t>1_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Translator: </a:t>
            </a:r>
            <a:r>
              <a:rPr lang="en-US" dirty="0" err="1" smtClean="0"/>
              <a:t>ǂa</a:t>
            </a:r>
            <a:r>
              <a:rPr lang="en-US" dirty="0" smtClean="0"/>
              <a:t> </a:t>
            </a:r>
            <a:r>
              <a:rPr lang="en-US" dirty="0" err="1"/>
              <a:t>Cholewa</a:t>
            </a:r>
            <a:r>
              <a:rPr lang="en-US" dirty="0"/>
              <a:t>, Piotr W. </a:t>
            </a:r>
            <a:r>
              <a:rPr lang="en-US" dirty="0" smtClean="0"/>
              <a:t>ǂ2 </a:t>
            </a:r>
            <a:r>
              <a:rPr lang="en-US" dirty="0" err="1"/>
              <a:t>naf</a:t>
            </a:r>
            <a:endParaRPr lang="en-US" dirty="0"/>
          </a:p>
          <a:p>
            <a:pPr marL="1371600" indent="-1371600">
              <a:buNone/>
            </a:pPr>
            <a:r>
              <a:rPr lang="en-US" dirty="0"/>
              <a:t>500 </a:t>
            </a:r>
            <a:r>
              <a:rPr lang="en-US" dirty="0" smtClean="0"/>
              <a:t>1_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Narrator: </a:t>
            </a:r>
            <a:r>
              <a:rPr lang="en-US" dirty="0" err="1" smtClean="0"/>
              <a:t>ǂa</a:t>
            </a:r>
            <a:r>
              <a:rPr lang="en-US" dirty="0" smtClean="0"/>
              <a:t> </a:t>
            </a:r>
            <a:r>
              <a:rPr lang="en-US" dirty="0" err="1"/>
              <a:t>Siemianowski</a:t>
            </a:r>
            <a:r>
              <a:rPr lang="en-US" dirty="0"/>
              <a:t>, </a:t>
            </a:r>
            <a:r>
              <a:rPr lang="en-US" dirty="0" err="1"/>
              <a:t>Roch</a:t>
            </a:r>
            <a:r>
              <a:rPr lang="en-US" dirty="0"/>
              <a:t>, </a:t>
            </a:r>
            <a:r>
              <a:rPr lang="en-US" dirty="0" err="1" smtClean="0"/>
              <a:t>ǂd</a:t>
            </a:r>
            <a:r>
              <a:rPr lang="en-US" dirty="0" smtClean="0"/>
              <a:t> </a:t>
            </a:r>
            <a:r>
              <a:rPr lang="en-US" dirty="0"/>
              <a:t>1950- </a:t>
            </a:r>
            <a:r>
              <a:rPr lang="en-US" dirty="0" smtClean="0"/>
              <a:t>ǂ2 </a:t>
            </a:r>
            <a:r>
              <a:rPr lang="en-US" dirty="0" err="1"/>
              <a:t>naf</a:t>
            </a:r>
            <a:endParaRPr lang="en-US" dirty="0"/>
          </a:p>
          <a:p>
            <a:pPr marL="1371600" indent="-1371600">
              <a:buNone/>
            </a:pPr>
            <a:r>
              <a:rPr lang="en-US" dirty="0"/>
              <a:t>555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Audiobooks </a:t>
            </a:r>
            <a:r>
              <a:rPr lang="en-US" dirty="0" smtClean="0"/>
              <a:t>ǂ2 </a:t>
            </a:r>
            <a:r>
              <a:rPr lang="en-US" dirty="0" err="1"/>
              <a:t>lcgft</a:t>
            </a:r>
            <a:endParaRPr lang="en-US" dirty="0"/>
          </a:p>
          <a:p>
            <a:pPr marL="1371600" indent="-1371600">
              <a:buNone/>
            </a:pPr>
            <a:r>
              <a:rPr lang="en-US" dirty="0"/>
              <a:t>555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Translations </a:t>
            </a:r>
            <a:r>
              <a:rPr lang="en-US" dirty="0" smtClean="0"/>
              <a:t>ǂ2 </a:t>
            </a:r>
            <a:r>
              <a:rPr lang="en-US" dirty="0" err="1"/>
              <a:t>rbgenr</a:t>
            </a:r>
            <a:endParaRPr lang="en-US" dirty="0"/>
          </a:p>
          <a:p>
            <a:pPr marL="1371600" indent="-1371600">
              <a:buNone/>
            </a:pPr>
            <a:endParaRPr lang="en-US" dirty="0"/>
          </a:p>
        </p:txBody>
      </p:sp>
    </p:spTree>
    <p:extLst>
      <p:ext uri="{BB962C8B-B14F-4D97-AF65-F5344CB8AC3E}">
        <p14:creationId xmlns:p14="http://schemas.microsoft.com/office/powerpoint/2010/main" val="40415762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 Expression examples</a:t>
            </a:r>
            <a:endParaRPr lang="en-US" dirty="0"/>
          </a:p>
        </p:txBody>
      </p:sp>
      <p:sp>
        <p:nvSpPr>
          <p:cNvPr id="3" name="Content Placeholder 2"/>
          <p:cNvSpPr>
            <a:spLocks noGrp="1"/>
          </p:cNvSpPr>
          <p:nvPr>
            <p:ph idx="1"/>
          </p:nvPr>
        </p:nvSpPr>
        <p:spPr>
          <a:xfrm>
            <a:off x="838200" y="1825625"/>
            <a:ext cx="10515600" cy="2969399"/>
          </a:xfrm>
          <a:ln>
            <a:solidFill>
              <a:schemeClr val="tx1"/>
            </a:solidFill>
          </a:ln>
        </p:spPr>
        <p:txBody>
          <a:bodyPr>
            <a:normAutofit/>
          </a:bodyPr>
          <a:lstStyle/>
          <a:p>
            <a:pPr marL="1371600" indent="-1371600">
              <a:buNone/>
            </a:pPr>
            <a:r>
              <a:rPr lang="en-US" dirty="0"/>
              <a:t>010 </a:t>
            </a:r>
            <a:r>
              <a:rPr lang="en-US" dirty="0" smtClean="0"/>
              <a:t>__</a:t>
            </a:r>
            <a:r>
              <a:rPr lang="en-US" dirty="0"/>
              <a:t>	</a:t>
            </a:r>
            <a:r>
              <a:rPr lang="en-US" dirty="0" smtClean="0"/>
              <a:t>n  </a:t>
            </a:r>
            <a:r>
              <a:rPr lang="en-US" dirty="0"/>
              <a:t>88612160</a:t>
            </a:r>
          </a:p>
          <a:p>
            <a:pPr marL="1371600" indent="-1371600">
              <a:buNone/>
            </a:pPr>
            <a:r>
              <a:rPr lang="en-US" dirty="0"/>
              <a:t>100 </a:t>
            </a:r>
            <a:r>
              <a:rPr lang="en-US" dirty="0" smtClean="0"/>
              <a:t>1_</a:t>
            </a:r>
            <a:r>
              <a:rPr lang="en-US" dirty="0"/>
              <a:t>	</a:t>
            </a:r>
            <a:r>
              <a:rPr lang="en-US" dirty="0" smtClean="0"/>
              <a:t>Bach</a:t>
            </a:r>
            <a:r>
              <a:rPr lang="en-US" dirty="0"/>
              <a:t>, Johann Sebastian, </a:t>
            </a:r>
            <a:r>
              <a:rPr lang="en-US" dirty="0" err="1" smtClean="0"/>
              <a:t>ǂd</a:t>
            </a:r>
            <a:r>
              <a:rPr lang="en-US" dirty="0" smtClean="0"/>
              <a:t> </a:t>
            </a:r>
            <a:r>
              <a:rPr lang="en-US" dirty="0"/>
              <a:t>1685-1750. </a:t>
            </a:r>
            <a:r>
              <a:rPr lang="en-US" dirty="0" err="1" smtClean="0"/>
              <a:t>ǂt</a:t>
            </a:r>
            <a:r>
              <a:rPr lang="en-US" dirty="0" smtClean="0"/>
              <a:t> </a:t>
            </a:r>
            <a:r>
              <a:rPr lang="en-US" dirty="0"/>
              <a:t>Concertos, </a:t>
            </a:r>
            <a:r>
              <a:rPr lang="en-US" dirty="0" err="1" smtClean="0"/>
              <a:t>ǂm</a:t>
            </a:r>
            <a:r>
              <a:rPr lang="en-US" dirty="0" smtClean="0"/>
              <a:t> </a:t>
            </a:r>
            <a:r>
              <a:rPr lang="en-US" dirty="0"/>
              <a:t>organ, </a:t>
            </a:r>
            <a:r>
              <a:rPr lang="en-US" dirty="0" err="1" smtClean="0"/>
              <a:t>ǂn</a:t>
            </a:r>
            <a:r>
              <a:rPr lang="en-US" dirty="0" smtClean="0"/>
              <a:t> </a:t>
            </a:r>
            <a:r>
              <a:rPr lang="en-US" dirty="0"/>
              <a:t>BWV 592, </a:t>
            </a:r>
            <a:r>
              <a:rPr lang="en-US" dirty="0" err="1" smtClean="0"/>
              <a:t>ǂr</a:t>
            </a:r>
            <a:r>
              <a:rPr lang="en-US" dirty="0" smtClean="0"/>
              <a:t> </a:t>
            </a:r>
            <a:r>
              <a:rPr lang="en-US" dirty="0"/>
              <a:t>G major; </a:t>
            </a:r>
            <a:r>
              <a:rPr lang="en-US" dirty="0" err="1" smtClean="0"/>
              <a:t>ǂo</a:t>
            </a:r>
            <a:r>
              <a:rPr lang="en-US" dirty="0" smtClean="0"/>
              <a:t> </a:t>
            </a:r>
            <a:r>
              <a:rPr lang="en-US" dirty="0"/>
              <a:t>arranged</a:t>
            </a:r>
          </a:p>
          <a:p>
            <a:pPr marL="1371600" indent="-1371600">
              <a:buNone/>
            </a:pPr>
            <a:r>
              <a:rPr lang="en-US" dirty="0"/>
              <a:t>400 </a:t>
            </a:r>
            <a:r>
              <a:rPr lang="en-US" dirty="0" smtClean="0"/>
              <a:t>1_</a:t>
            </a:r>
            <a:r>
              <a:rPr lang="en-US" dirty="0"/>
              <a:t>	</a:t>
            </a:r>
            <a:r>
              <a:rPr lang="en-US" dirty="0" smtClean="0"/>
              <a:t>Bach</a:t>
            </a:r>
            <a:r>
              <a:rPr lang="en-US" dirty="0"/>
              <a:t>, Johann Sebastian, </a:t>
            </a:r>
            <a:r>
              <a:rPr lang="en-US" dirty="0" err="1" smtClean="0"/>
              <a:t>ǂd</a:t>
            </a:r>
            <a:r>
              <a:rPr lang="en-US" dirty="0" smtClean="0"/>
              <a:t> </a:t>
            </a:r>
            <a:r>
              <a:rPr lang="en-US" dirty="0"/>
              <a:t>1685-1750. </a:t>
            </a:r>
            <a:r>
              <a:rPr lang="en-US" dirty="0" err="1" smtClean="0"/>
              <a:t>ǂt</a:t>
            </a:r>
            <a:r>
              <a:rPr lang="en-US" dirty="0" smtClean="0"/>
              <a:t> </a:t>
            </a:r>
            <a:r>
              <a:rPr lang="en-US" dirty="0"/>
              <a:t>Concertos, </a:t>
            </a:r>
            <a:r>
              <a:rPr lang="en-US" dirty="0" err="1" smtClean="0"/>
              <a:t>ǂm</a:t>
            </a:r>
            <a:r>
              <a:rPr lang="en-US" dirty="0" smtClean="0"/>
              <a:t> </a:t>
            </a:r>
            <a:r>
              <a:rPr lang="en-US" dirty="0"/>
              <a:t>cello, string   orchestra, </a:t>
            </a:r>
            <a:r>
              <a:rPr lang="en-US" dirty="0" err="1" smtClean="0"/>
              <a:t>ǂn</a:t>
            </a:r>
            <a:r>
              <a:rPr lang="en-US" dirty="0" smtClean="0"/>
              <a:t> </a:t>
            </a:r>
            <a:r>
              <a:rPr lang="en-US" dirty="0"/>
              <a:t>BWV 592, </a:t>
            </a:r>
            <a:r>
              <a:rPr lang="en-US" dirty="0" err="1" smtClean="0"/>
              <a:t>ǂr</a:t>
            </a:r>
            <a:r>
              <a:rPr lang="en-US" dirty="0" smtClean="0"/>
              <a:t> </a:t>
            </a:r>
            <a:r>
              <a:rPr lang="en-US" dirty="0"/>
              <a:t>G major</a:t>
            </a:r>
          </a:p>
          <a:p>
            <a:pPr marL="1371600" indent="-1371600">
              <a:buNone/>
            </a:pPr>
            <a:r>
              <a:rPr lang="en-US" dirty="0"/>
              <a:t>555 </a:t>
            </a:r>
            <a:r>
              <a:rPr lang="en-US" dirty="0" smtClean="0"/>
              <a:t>__</a:t>
            </a:r>
            <a:r>
              <a:rPr lang="en-US" dirty="0"/>
              <a:t>	</a:t>
            </a:r>
            <a:r>
              <a:rPr lang="en-US" dirty="0" err="1" smtClean="0"/>
              <a:t>ǂw</a:t>
            </a:r>
            <a:r>
              <a:rPr lang="en-US" dirty="0" smtClean="0"/>
              <a:t> </a:t>
            </a:r>
            <a:r>
              <a:rPr lang="en-US" dirty="0"/>
              <a:t>r </a:t>
            </a:r>
            <a:r>
              <a:rPr lang="en-US" dirty="0" err="1" smtClean="0"/>
              <a:t>ǂi</a:t>
            </a:r>
            <a:r>
              <a:rPr lang="en-US" dirty="0" smtClean="0"/>
              <a:t> </a:t>
            </a:r>
            <a:r>
              <a:rPr lang="en-US" dirty="0"/>
              <a:t>Genre/form: </a:t>
            </a:r>
            <a:r>
              <a:rPr lang="en-US" dirty="0" err="1" smtClean="0"/>
              <a:t>ǂa</a:t>
            </a:r>
            <a:r>
              <a:rPr lang="en-US" dirty="0" smtClean="0"/>
              <a:t> </a:t>
            </a:r>
            <a:r>
              <a:rPr lang="en-US" dirty="0"/>
              <a:t>Arrangements (Music) </a:t>
            </a:r>
            <a:r>
              <a:rPr lang="en-US" dirty="0" smtClean="0"/>
              <a:t>ǂ2 </a:t>
            </a:r>
            <a:r>
              <a:rPr lang="en-US" dirty="0" err="1"/>
              <a:t>lcgft</a:t>
            </a:r>
            <a:endParaRPr lang="en-US" dirty="0"/>
          </a:p>
          <a:p>
            <a:pPr marL="1371600" indent="-1371600">
              <a:buNone/>
            </a:pPr>
            <a:endParaRPr lang="en-US" dirty="0"/>
          </a:p>
        </p:txBody>
      </p:sp>
    </p:spTree>
    <p:extLst>
      <p:ext uri="{BB962C8B-B14F-4D97-AF65-F5344CB8AC3E}">
        <p14:creationId xmlns:p14="http://schemas.microsoft.com/office/powerpoint/2010/main" val="32449178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SAC Proposal</a:t>
            </a:r>
            <a:endParaRPr lang="en-US" dirty="0"/>
          </a:p>
        </p:txBody>
      </p:sp>
      <p:sp>
        <p:nvSpPr>
          <p:cNvPr id="4" name="Content Placeholder 3"/>
          <p:cNvSpPr>
            <a:spLocks noGrp="1"/>
          </p:cNvSpPr>
          <p:nvPr>
            <p:ph idx="1"/>
          </p:nvPr>
        </p:nvSpPr>
        <p:spPr/>
        <p:txBody>
          <a:bodyPr/>
          <a:lstStyle/>
          <a:p>
            <a:r>
              <a:rPr lang="en-US" dirty="0" smtClean="0"/>
              <a:t>The SAC proposal suggests using subfield $2 to identify the thesaurus, but another mechanism now exists, subfield $0</a:t>
            </a:r>
            <a:endParaRPr lang="en-US" dirty="0"/>
          </a:p>
        </p:txBody>
      </p:sp>
      <p:sp>
        <p:nvSpPr>
          <p:cNvPr id="5" name="Content Placeholder 2"/>
          <p:cNvSpPr txBox="1">
            <a:spLocks/>
          </p:cNvSpPr>
          <p:nvPr/>
        </p:nvSpPr>
        <p:spPr>
          <a:xfrm>
            <a:off x="983166" y="2940746"/>
            <a:ext cx="10515600" cy="2813282"/>
          </a:xfrm>
          <a:prstGeom prst="rect">
            <a:avLst/>
          </a:prstGeom>
          <a:ln>
            <a:solidFill>
              <a:schemeClr val="tx1"/>
            </a:solidFill>
          </a:ln>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0" indent="-1371600">
              <a:buFont typeface="Arial" panose="020B0604020202020204" pitchFamily="34" charset="0"/>
              <a:buNone/>
            </a:pPr>
            <a:r>
              <a:rPr lang="en-US" dirty="0" smtClean="0"/>
              <a:t>010 __	nr2001025065</a:t>
            </a:r>
          </a:p>
          <a:p>
            <a:pPr marL="1371600" indent="-1371600">
              <a:buFont typeface="Arial" panose="020B0604020202020204" pitchFamily="34" charset="0"/>
              <a:buNone/>
            </a:pPr>
            <a:r>
              <a:rPr lang="en-US" dirty="0" smtClean="0"/>
              <a:t>130 _0 	California biography series</a:t>
            </a:r>
          </a:p>
          <a:p>
            <a:pPr marL="1371600" indent="-1371600">
              <a:buNone/>
            </a:pPr>
            <a:r>
              <a:rPr lang="en-US" dirty="0" smtClean="0"/>
              <a:t>550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Pioneers </a:t>
            </a:r>
            <a:r>
              <a:rPr lang="en-US" dirty="0" err="1" smtClean="0"/>
              <a:t>ǂz</a:t>
            </a:r>
            <a:r>
              <a:rPr lang="en-US" dirty="0" smtClean="0"/>
              <a:t> California </a:t>
            </a:r>
            <a:r>
              <a:rPr lang="en-US" dirty="0" err="1" smtClean="0"/>
              <a:t>ǂv</a:t>
            </a:r>
            <a:r>
              <a:rPr lang="en-US" dirty="0" smtClean="0"/>
              <a:t> Biography </a:t>
            </a:r>
            <a:r>
              <a:rPr lang="en-US" dirty="0"/>
              <a:t>ǂ</a:t>
            </a:r>
            <a:r>
              <a:rPr lang="en-US" dirty="0" smtClean="0"/>
              <a:t>0 </a:t>
            </a:r>
            <a:r>
              <a:rPr lang="en-US" u="sng" dirty="0">
                <a:hlinkClick r:id="rId3"/>
              </a:rPr>
              <a:t>http://id.loc.gov/authorities/subjects/sh2008109364</a:t>
            </a:r>
            <a:endParaRPr lang="en-US" dirty="0"/>
          </a:p>
          <a:p>
            <a:pPr marL="1371600" indent="-1371600">
              <a:buNone/>
            </a:pPr>
            <a:r>
              <a:rPr lang="en-US" dirty="0" smtClean="0"/>
              <a:t>555 __	</a:t>
            </a:r>
            <a:r>
              <a:rPr lang="en-US" dirty="0" err="1" smtClean="0"/>
              <a:t>ǂw</a:t>
            </a:r>
            <a:r>
              <a:rPr lang="en-US" dirty="0" smtClean="0"/>
              <a:t> r </a:t>
            </a:r>
            <a:r>
              <a:rPr lang="en-US" dirty="0" err="1" smtClean="0"/>
              <a:t>ǂi</a:t>
            </a:r>
            <a:r>
              <a:rPr lang="en-US" dirty="0" smtClean="0"/>
              <a:t> Genre/form: </a:t>
            </a:r>
            <a:r>
              <a:rPr lang="en-US" dirty="0" err="1" smtClean="0"/>
              <a:t>ǂa</a:t>
            </a:r>
            <a:r>
              <a:rPr lang="en-US" dirty="0" smtClean="0"/>
              <a:t> Biographies </a:t>
            </a:r>
            <a:r>
              <a:rPr lang="en-US" dirty="0"/>
              <a:t>ǂ0</a:t>
            </a:r>
            <a:r>
              <a:rPr lang="en-US" dirty="0" smtClean="0"/>
              <a:t> </a:t>
            </a:r>
            <a:r>
              <a:rPr lang="en-US" dirty="0">
                <a:hlinkClick r:id="rId4"/>
              </a:rPr>
              <a:t>http://id.loc.gov/authorities/genreForms/gf2014026049</a:t>
            </a:r>
            <a:endParaRPr lang="en-US" dirty="0" smtClean="0"/>
          </a:p>
          <a:p>
            <a:pPr marL="1371600" indent="-1371600">
              <a:buNone/>
            </a:pPr>
            <a:r>
              <a:rPr lang="en-US" dirty="0" smtClean="0"/>
              <a:t>585 __	</a:t>
            </a:r>
            <a:r>
              <a:rPr lang="en-US" dirty="0" err="1" smtClean="0"/>
              <a:t>ǂw</a:t>
            </a:r>
            <a:r>
              <a:rPr lang="en-US" dirty="0" smtClean="0"/>
              <a:t> r </a:t>
            </a:r>
            <a:r>
              <a:rPr lang="en-US" dirty="0" err="1" smtClean="0"/>
              <a:t>ǂi</a:t>
            </a:r>
            <a:r>
              <a:rPr lang="en-US" dirty="0" smtClean="0"/>
              <a:t> Genre/form: </a:t>
            </a:r>
            <a:r>
              <a:rPr lang="en-US" dirty="0" err="1" smtClean="0"/>
              <a:t>ǂv</a:t>
            </a:r>
            <a:r>
              <a:rPr lang="en-US" dirty="0" smtClean="0"/>
              <a:t> Biography </a:t>
            </a:r>
            <a:r>
              <a:rPr lang="en-US" dirty="0"/>
              <a:t>ǂ0</a:t>
            </a:r>
            <a:r>
              <a:rPr lang="en-US" dirty="0" smtClean="0"/>
              <a:t> </a:t>
            </a:r>
            <a:r>
              <a:rPr lang="en-US" dirty="0">
                <a:hlinkClick r:id="rId5"/>
              </a:rPr>
              <a:t>http://id.loc.gov/authorities/subjects/sh85014152</a:t>
            </a:r>
            <a:endParaRPr lang="en-US" dirty="0" smtClean="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6758935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050758"/>
          </a:xfrm>
        </p:spPr>
        <p:txBody>
          <a:bodyPr/>
          <a:lstStyle/>
          <a:p>
            <a:pPr algn="ctr"/>
            <a:r>
              <a:rPr lang="en-US" dirty="0" smtClean="0"/>
              <a:t>Why?</a:t>
            </a:r>
            <a:br>
              <a:rPr lang="en-US" dirty="0" smtClean="0"/>
            </a:br>
            <a:r>
              <a:rPr lang="en-US" dirty="0" smtClean="0"/>
              <a:t>Isn’t this just extra work?</a:t>
            </a:r>
            <a:endParaRPr lang="en-US" dirty="0"/>
          </a:p>
        </p:txBody>
      </p:sp>
    </p:spTree>
    <p:extLst>
      <p:ext uri="{BB962C8B-B14F-4D97-AF65-F5344CB8AC3E}">
        <p14:creationId xmlns:p14="http://schemas.microsoft.com/office/powerpoint/2010/main" val="33994768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83374" y="39810"/>
            <a:ext cx="2508626" cy="1945568"/>
          </a:xfrm>
        </p:spPr>
      </p:pic>
      <p:pic>
        <p:nvPicPr>
          <p:cNvPr id="4" name="Picture 3"/>
          <p:cNvPicPr>
            <a:picLocks noChangeAspect="1"/>
          </p:cNvPicPr>
          <p:nvPr/>
        </p:nvPicPr>
        <p:blipFill>
          <a:blip r:embed="rId3"/>
          <a:stretch>
            <a:fillRect/>
          </a:stretch>
        </p:blipFill>
        <p:spPr>
          <a:xfrm>
            <a:off x="8529727" y="3754869"/>
            <a:ext cx="1458719" cy="233150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570" y="161110"/>
            <a:ext cx="1523068" cy="231132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267" y="2346899"/>
            <a:ext cx="1525373" cy="2463305"/>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7050" y="365125"/>
            <a:ext cx="1657015" cy="2505608"/>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2105" y="0"/>
            <a:ext cx="1987113" cy="2939517"/>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49987" y="2152847"/>
            <a:ext cx="1935535" cy="2865970"/>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0023" y="4381840"/>
            <a:ext cx="1414286" cy="2169150"/>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1597" y="84711"/>
            <a:ext cx="1557954" cy="2255448"/>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47844" y="4774398"/>
            <a:ext cx="2237678" cy="2013910"/>
          </a:xfrm>
          <a:prstGeom prst="rect">
            <a:avLst/>
          </a:prstGeom>
        </p:spPr>
      </p:pic>
      <p:pic>
        <p:nvPicPr>
          <p:cNvPr id="17" name="Picture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05391" y="4097712"/>
            <a:ext cx="1660491" cy="2531327"/>
          </a:xfrm>
          <a:prstGeom prst="rect">
            <a:avLst/>
          </a:prstGeom>
          <a:ln>
            <a:solidFill>
              <a:schemeClr val="tx1"/>
            </a:solidFill>
          </a:ln>
        </p:spPr>
      </p:pic>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4400" y="2870733"/>
            <a:ext cx="1532139" cy="2431966"/>
          </a:xfrm>
          <a:prstGeom prst="rect">
            <a:avLst/>
          </a:prstGeom>
        </p:spPr>
      </p:pic>
      <p:pic>
        <p:nvPicPr>
          <p:cNvPr id="18" name="Picture 1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25978" y="2853971"/>
            <a:ext cx="1527164" cy="2448728"/>
          </a:xfrm>
          <a:prstGeom prst="rect">
            <a:avLst/>
          </a:prstGeom>
        </p:spPr>
      </p:pic>
      <p:pic>
        <p:nvPicPr>
          <p:cNvPr id="5" name="Picture 4"/>
          <p:cNvPicPr>
            <a:picLocks noChangeAspect="1"/>
          </p:cNvPicPr>
          <p:nvPr/>
        </p:nvPicPr>
        <p:blipFill>
          <a:blip r:embed="rId15"/>
          <a:stretch>
            <a:fillRect/>
          </a:stretch>
        </p:blipFill>
        <p:spPr>
          <a:xfrm>
            <a:off x="6845196" y="4540005"/>
            <a:ext cx="1522990" cy="2089034"/>
          </a:xfrm>
          <a:prstGeom prst="rect">
            <a:avLst/>
          </a:prstGeom>
        </p:spPr>
      </p:pic>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970759" y="2189393"/>
            <a:ext cx="1529171" cy="2399548"/>
          </a:xfrm>
          <a:prstGeom prst="rect">
            <a:avLst/>
          </a:prstGeom>
        </p:spPr>
      </p:pic>
      <p:pic>
        <p:nvPicPr>
          <p:cNvPr id="21" name="Picture 2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420953" y="4588941"/>
            <a:ext cx="1167793" cy="1962049"/>
          </a:xfrm>
          <a:prstGeom prst="rect">
            <a:avLst/>
          </a:prstGeom>
        </p:spPr>
      </p:pic>
      <p:pic>
        <p:nvPicPr>
          <p:cNvPr id="22" name="Picture 2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28070" y="2453681"/>
            <a:ext cx="1592918" cy="1592918"/>
          </a:xfrm>
          <a:prstGeom prst="rect">
            <a:avLst/>
          </a:prstGeom>
        </p:spPr>
      </p:pic>
      <p:pic>
        <p:nvPicPr>
          <p:cNvPr id="8" name="Picture 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119887" y="831547"/>
            <a:ext cx="3143250" cy="4752975"/>
          </a:xfrm>
          <a:prstGeom prst="rect">
            <a:avLst/>
          </a:prstGeom>
        </p:spPr>
      </p:pic>
    </p:spTree>
    <p:extLst>
      <p:ext uri="{BB962C8B-B14F-4D97-AF65-F5344CB8AC3E}">
        <p14:creationId xmlns:p14="http://schemas.microsoft.com/office/powerpoint/2010/main" val="3474807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relationships to subject entities?</a:t>
            </a:r>
            <a:endParaRPr lang="en-US" dirty="0"/>
          </a:p>
        </p:txBody>
      </p:sp>
      <p:sp>
        <p:nvSpPr>
          <p:cNvPr id="3" name="Content Placeholder 2"/>
          <p:cNvSpPr>
            <a:spLocks noGrp="1"/>
          </p:cNvSpPr>
          <p:nvPr>
            <p:ph idx="1"/>
          </p:nvPr>
        </p:nvSpPr>
        <p:spPr/>
        <p:txBody>
          <a:bodyPr/>
          <a:lstStyle/>
          <a:p>
            <a:r>
              <a:rPr lang="en-US" dirty="0" smtClean="0"/>
              <a:t>RDA permits relationship links to nearly any entity, including subjects, the topic of this presentation</a:t>
            </a:r>
          </a:p>
          <a:p>
            <a:endParaRPr lang="en-US" sz="3200" dirty="0" smtClean="0"/>
          </a:p>
          <a:p>
            <a:pPr lvl="1"/>
            <a:r>
              <a:rPr lang="en-US" sz="2800" dirty="0" smtClean="0"/>
              <a:t>Adam: What we can do right now in the MARC environment …</a:t>
            </a:r>
          </a:p>
          <a:p>
            <a:pPr lvl="1"/>
            <a:r>
              <a:rPr lang="en-US" sz="2800" dirty="0" smtClean="0"/>
              <a:t>Bob: What we’d like to be able to do (but can’t quite yet), still in the MARC environment …</a:t>
            </a:r>
            <a:endParaRPr lang="en-US" sz="2800" dirty="0"/>
          </a:p>
        </p:txBody>
      </p:sp>
    </p:spTree>
    <p:extLst>
      <p:ext uri="{BB962C8B-B14F-4D97-AF65-F5344CB8AC3E}">
        <p14:creationId xmlns:p14="http://schemas.microsoft.com/office/powerpoint/2010/main" val="17350162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Novel Ender’s Game (1985)</a:t>
            </a:r>
            <a:endParaRPr lang="en-US" dirty="0"/>
          </a:p>
        </p:txBody>
      </p:sp>
      <p:sp>
        <p:nvSpPr>
          <p:cNvPr id="3" name="Content Placeholder 2"/>
          <p:cNvSpPr>
            <a:spLocks noGrp="1"/>
          </p:cNvSpPr>
          <p:nvPr>
            <p:ph idx="1"/>
          </p:nvPr>
        </p:nvSpPr>
        <p:spPr/>
        <p:txBody>
          <a:bodyPr/>
          <a:lstStyle/>
          <a:p>
            <a:r>
              <a:rPr lang="en-US" dirty="0" smtClean="0"/>
              <a:t>Since the novel </a:t>
            </a:r>
            <a:r>
              <a:rPr lang="en-US" i="1" dirty="0" smtClean="0"/>
              <a:t>Ender’s Game </a:t>
            </a:r>
            <a:r>
              <a:rPr lang="en-US" dirty="0" smtClean="0"/>
              <a:t>was published in 1985 there have been at least 100 expressions of the work (including translations and audiobooks) and over 200 manifestations.</a:t>
            </a:r>
          </a:p>
          <a:p>
            <a:r>
              <a:rPr lang="en-US" dirty="0" smtClean="0"/>
              <a:t>Every time a new manifestation appears, the cataloger must reproduce all the work- and expression-related elements in a new bibliographic record.</a:t>
            </a:r>
          </a:p>
          <a:p>
            <a:r>
              <a:rPr lang="en-US" dirty="0" smtClean="0"/>
              <a:t>Sometimes new subject headings or other elements are added or changed. If the database is to stay in sync, these need to be added or changed on all the bibliographic records.</a:t>
            </a:r>
            <a:endParaRPr lang="en-US" dirty="0"/>
          </a:p>
        </p:txBody>
      </p:sp>
    </p:spTree>
    <p:extLst>
      <p:ext uri="{BB962C8B-B14F-4D97-AF65-F5344CB8AC3E}">
        <p14:creationId xmlns:p14="http://schemas.microsoft.com/office/powerpoint/2010/main" val="96185374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6117"/>
            <a:ext cx="10515600" cy="6601522"/>
          </a:xfrm>
          <a:ln>
            <a:solidFill>
              <a:schemeClr val="tx1"/>
            </a:solidFill>
          </a:ln>
        </p:spPr>
        <p:txBody>
          <a:bodyPr>
            <a:normAutofit fontScale="40000" lnSpcReduction="20000"/>
          </a:bodyPr>
          <a:lstStyle/>
          <a:p>
            <a:pPr marL="623888" indent="-623888">
              <a:buNone/>
            </a:pPr>
            <a:r>
              <a:rPr lang="en-US" dirty="0"/>
              <a:t>020 __	</a:t>
            </a:r>
            <a:r>
              <a:rPr lang="en-US" dirty="0" smtClean="0"/>
              <a:t>9780312932084</a:t>
            </a:r>
            <a:endParaRPr lang="en-US" dirty="0"/>
          </a:p>
          <a:p>
            <a:pPr marL="623888" indent="-623888">
              <a:buNone/>
            </a:pPr>
            <a:r>
              <a:rPr lang="en-US" dirty="0"/>
              <a:t>050 00	</a:t>
            </a:r>
            <a:r>
              <a:rPr lang="en-US" dirty="0" smtClean="0"/>
              <a:t>PS3553.A655 </a:t>
            </a:r>
            <a:r>
              <a:rPr lang="en-US" dirty="0" err="1" smtClean="0"/>
              <a:t>ǂb</a:t>
            </a:r>
            <a:r>
              <a:rPr lang="en-US" dirty="0" smtClean="0"/>
              <a:t> </a:t>
            </a:r>
            <a:r>
              <a:rPr lang="en-US" dirty="0"/>
              <a:t>E5 1985</a:t>
            </a:r>
          </a:p>
          <a:p>
            <a:pPr marL="623888" indent="-6238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623888" indent="-6238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p>
          <a:p>
            <a:pPr marL="623888" indent="-6238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a:t>
            </a:r>
            <a:r>
              <a:rPr lang="en-US" dirty="0"/>
              <a:t>[1985]</a:t>
            </a:r>
          </a:p>
          <a:p>
            <a:pPr marL="623888" indent="-623888">
              <a:buNone/>
            </a:pPr>
            <a:r>
              <a:rPr lang="en-US" dirty="0"/>
              <a:t>300 __	</a:t>
            </a:r>
            <a:r>
              <a:rPr lang="en-US" dirty="0" smtClean="0"/>
              <a:t>357 </a:t>
            </a:r>
            <a:r>
              <a:rPr lang="en-US" dirty="0"/>
              <a:t>pages ; </a:t>
            </a:r>
            <a:r>
              <a:rPr lang="en-US" dirty="0" err="1" smtClean="0"/>
              <a:t>ǂc</a:t>
            </a:r>
            <a:r>
              <a:rPr lang="en-US" dirty="0" smtClean="0"/>
              <a:t> </a:t>
            </a:r>
            <a:r>
              <a:rPr lang="en-US" dirty="0"/>
              <a:t>22 cm</a:t>
            </a:r>
          </a:p>
          <a:p>
            <a:pPr marL="623888" indent="-623888">
              <a:buNone/>
            </a:pPr>
            <a:r>
              <a:rPr lang="en-US" dirty="0"/>
              <a:t>336 __	</a:t>
            </a:r>
            <a:r>
              <a:rPr lang="en-US" dirty="0" smtClean="0"/>
              <a:t>text ǂ2 </a:t>
            </a:r>
            <a:r>
              <a:rPr lang="en-US" dirty="0" err="1"/>
              <a:t>rdacontent</a:t>
            </a:r>
            <a:endParaRPr lang="en-US" dirty="0"/>
          </a:p>
          <a:p>
            <a:pPr marL="623888" indent="-623888">
              <a:buNone/>
            </a:pPr>
            <a:r>
              <a:rPr lang="en-US" dirty="0"/>
              <a:t>337 __	</a:t>
            </a:r>
            <a:r>
              <a:rPr lang="en-US" dirty="0" smtClean="0"/>
              <a:t>unmediated </a:t>
            </a:r>
            <a:r>
              <a:rPr lang="en-US" dirty="0" err="1" smtClean="0"/>
              <a:t>ǂb</a:t>
            </a:r>
            <a:r>
              <a:rPr lang="en-US" dirty="0" smtClean="0"/>
              <a:t> </a:t>
            </a:r>
            <a:r>
              <a:rPr lang="en-US" dirty="0"/>
              <a:t>n </a:t>
            </a:r>
            <a:r>
              <a:rPr lang="en-US" dirty="0" smtClean="0"/>
              <a:t>ǂ2 </a:t>
            </a:r>
            <a:r>
              <a:rPr lang="en-US" dirty="0" err="1"/>
              <a:t>rdamedia</a:t>
            </a:r>
            <a:endParaRPr lang="en-US" dirty="0"/>
          </a:p>
          <a:p>
            <a:pPr marL="623888" indent="-623888">
              <a:buNone/>
            </a:pPr>
            <a:r>
              <a:rPr lang="en-US" dirty="0"/>
              <a:t>338 __	</a:t>
            </a:r>
            <a:r>
              <a:rPr lang="en-US" dirty="0" smtClean="0"/>
              <a:t>volume </a:t>
            </a:r>
            <a:r>
              <a:rPr lang="en-US" dirty="0" err="1" smtClean="0"/>
              <a:t>ǂb</a:t>
            </a:r>
            <a:r>
              <a:rPr lang="en-US" dirty="0" smtClean="0"/>
              <a:t> </a:t>
            </a:r>
            <a:r>
              <a:rPr lang="en-US" dirty="0" err="1"/>
              <a:t>nc</a:t>
            </a:r>
            <a:r>
              <a:rPr lang="en-US" dirty="0"/>
              <a:t> </a:t>
            </a:r>
            <a:r>
              <a:rPr lang="en-US" dirty="0" smtClean="0"/>
              <a:t>ǂ2 </a:t>
            </a:r>
            <a:r>
              <a:rPr lang="en-US" dirty="0" err="1"/>
              <a:t>rdacarrier</a:t>
            </a:r>
            <a:endParaRPr lang="en-US" dirty="0"/>
          </a:p>
          <a:p>
            <a:pPr marL="623888" indent="-623888">
              <a:buNone/>
            </a:pPr>
            <a:r>
              <a:rPr lang="en-US" dirty="0">
                <a:solidFill>
                  <a:srgbClr val="FF0000"/>
                </a:solidFill>
              </a:rPr>
              <a:t>500 __	</a:t>
            </a:r>
            <a:r>
              <a:rPr lang="en-US" dirty="0" smtClean="0">
                <a:solidFill>
                  <a:srgbClr val="FF0000"/>
                </a:solidFill>
              </a:rPr>
              <a:t>Sequel</a:t>
            </a:r>
            <a:r>
              <a:rPr lang="en-US" dirty="0">
                <a:solidFill>
                  <a:srgbClr val="FF0000"/>
                </a:solidFill>
              </a:rPr>
              <a:t>: </a:t>
            </a:r>
            <a:r>
              <a:rPr lang="en-US" dirty="0" smtClean="0">
                <a:solidFill>
                  <a:srgbClr val="FF0000"/>
                </a:solidFill>
              </a:rPr>
              <a:t>Speaker for the dead.</a:t>
            </a:r>
            <a:endParaRPr lang="en-US" dirty="0">
              <a:solidFill>
                <a:srgbClr val="FF0000"/>
              </a:solidFill>
            </a:endParaRPr>
          </a:p>
          <a:p>
            <a:pPr marL="623888" indent="-623888">
              <a:buNone/>
            </a:pPr>
            <a:r>
              <a:rPr lang="en-US" dirty="0">
                <a:solidFill>
                  <a:srgbClr val="FF0000"/>
                </a:solidFill>
              </a:rPr>
              <a:t>520 __	</a:t>
            </a:r>
            <a:r>
              <a:rPr lang="en-US" dirty="0" smtClean="0">
                <a:solidFill>
                  <a:srgbClr val="FF0000"/>
                </a:solidFill>
              </a:rPr>
              <a:t>After </a:t>
            </a:r>
            <a:r>
              <a:rPr lang="en-US" dirty="0">
                <a:solidFill>
                  <a:srgbClr val="FF0000"/>
                </a:solidFill>
              </a:rPr>
              <a:t>two alien attacks, the world government has started training military geniuses who learn via war games, and Ender Wiggin is such a genius that he knows time is running out.</a:t>
            </a:r>
          </a:p>
          <a:p>
            <a:pPr marL="623888" indent="-623888">
              <a:buNone/>
            </a:pPr>
            <a:r>
              <a:rPr lang="en-US" dirty="0" smtClean="0">
                <a:solidFill>
                  <a:srgbClr val="FF0000"/>
                </a:solidFill>
              </a:rPr>
              <a:t>586 </a:t>
            </a:r>
            <a:r>
              <a:rPr lang="en-US" dirty="0">
                <a:solidFill>
                  <a:srgbClr val="FF0000"/>
                </a:solidFill>
              </a:rPr>
              <a:t>__	</a:t>
            </a:r>
            <a:r>
              <a:rPr lang="en-US" dirty="0" smtClean="0">
                <a:solidFill>
                  <a:srgbClr val="FF0000"/>
                </a:solidFill>
              </a:rPr>
              <a:t>Hugo </a:t>
            </a:r>
            <a:r>
              <a:rPr lang="en-US" dirty="0">
                <a:solidFill>
                  <a:srgbClr val="FF0000"/>
                </a:solidFill>
              </a:rPr>
              <a:t>Best Novel winner, 1986.</a:t>
            </a:r>
          </a:p>
          <a:p>
            <a:pPr marL="623888" indent="-623888">
              <a:buNone/>
            </a:pPr>
            <a:r>
              <a:rPr lang="en-US" dirty="0">
                <a:solidFill>
                  <a:srgbClr val="FF0000"/>
                </a:solidFill>
              </a:rPr>
              <a:t>586 __	</a:t>
            </a:r>
            <a:r>
              <a:rPr lang="en-US" dirty="0" smtClean="0">
                <a:solidFill>
                  <a:srgbClr val="FF0000"/>
                </a:solidFill>
              </a:rPr>
              <a:t>Nebula </a:t>
            </a:r>
            <a:r>
              <a:rPr lang="en-US" dirty="0">
                <a:solidFill>
                  <a:srgbClr val="FF0000"/>
                </a:solidFill>
              </a:rPr>
              <a:t>award, novel, 1985.</a:t>
            </a:r>
          </a:p>
          <a:p>
            <a:pPr marL="623888" indent="-623888">
              <a:buNone/>
            </a:pPr>
            <a:r>
              <a:rPr lang="en-US" dirty="0" smtClean="0">
                <a:solidFill>
                  <a:srgbClr val="FF0000"/>
                </a:solidFill>
              </a:rPr>
              <a:t>586 __	Hamilton-Brackett Award, 1986.</a:t>
            </a:r>
          </a:p>
          <a:p>
            <a:pPr marL="623888" indent="-623888">
              <a:buNone/>
            </a:pPr>
            <a:r>
              <a:rPr lang="en-US" dirty="0" smtClean="0">
                <a:solidFill>
                  <a:srgbClr val="FF0000"/>
                </a:solidFill>
              </a:rPr>
              <a:t>586 __	SF Chronicle Readers Poll Award, 1986.</a:t>
            </a:r>
          </a:p>
          <a:p>
            <a:pPr marL="623888" indent="-623888">
              <a:buNone/>
            </a:pPr>
            <a:r>
              <a:rPr lang="en-US" dirty="0" smtClean="0"/>
              <a:t>500 </a:t>
            </a:r>
            <a:r>
              <a:rPr lang="en-US" dirty="0"/>
              <a:t>__	</a:t>
            </a:r>
            <a:r>
              <a:rPr lang="en-US" dirty="0" smtClean="0"/>
              <a:t>Cover </a:t>
            </a:r>
            <a:r>
              <a:rPr lang="en-US" dirty="0"/>
              <a:t>art by John Harris.</a:t>
            </a:r>
          </a:p>
          <a:p>
            <a:pPr marL="623888" indent="-623888">
              <a:buNone/>
            </a:pPr>
            <a:r>
              <a:rPr lang="en-US" dirty="0">
                <a:solidFill>
                  <a:srgbClr val="FF0000"/>
                </a:solidFill>
              </a:rPr>
              <a:t>600 10	</a:t>
            </a:r>
            <a:r>
              <a:rPr lang="en-US" dirty="0" smtClean="0">
                <a:solidFill>
                  <a:srgbClr val="FF0000"/>
                </a:solidFill>
              </a:rPr>
              <a:t>Wiggin</a:t>
            </a:r>
            <a:r>
              <a:rPr lang="en-US" dirty="0">
                <a:solidFill>
                  <a:srgbClr val="FF0000"/>
                </a:solidFill>
              </a:rPr>
              <a:t>, Ender </a:t>
            </a:r>
            <a:r>
              <a:rPr lang="en-US" dirty="0" err="1" smtClean="0">
                <a:solidFill>
                  <a:srgbClr val="FF0000"/>
                </a:solidFill>
              </a:rPr>
              <a:t>ǂc</a:t>
            </a:r>
            <a:r>
              <a:rPr lang="en-US" dirty="0" smtClean="0">
                <a:solidFill>
                  <a:srgbClr val="FF0000"/>
                </a:solidFill>
              </a:rPr>
              <a:t> </a:t>
            </a:r>
            <a:r>
              <a:rPr lang="en-US" dirty="0">
                <a:solidFill>
                  <a:srgbClr val="FF0000"/>
                </a:solidFill>
              </a:rPr>
              <a:t>(Fictitious character)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600 10	</a:t>
            </a:r>
            <a:r>
              <a:rPr lang="en-US" dirty="0" smtClean="0">
                <a:solidFill>
                  <a:srgbClr val="FF0000"/>
                </a:solidFill>
              </a:rPr>
              <a:t>Wiggin</a:t>
            </a:r>
            <a:r>
              <a:rPr lang="en-US" dirty="0">
                <a:solidFill>
                  <a:srgbClr val="FF0000"/>
                </a:solidFill>
              </a:rPr>
              <a:t>, Peter </a:t>
            </a:r>
            <a:r>
              <a:rPr lang="en-US" dirty="0" err="1" smtClean="0">
                <a:solidFill>
                  <a:srgbClr val="FF0000"/>
                </a:solidFill>
              </a:rPr>
              <a:t>ǂc</a:t>
            </a:r>
            <a:r>
              <a:rPr lang="en-US" dirty="0" smtClean="0">
                <a:solidFill>
                  <a:srgbClr val="FF0000"/>
                </a:solidFill>
              </a:rPr>
              <a:t> </a:t>
            </a:r>
            <a:r>
              <a:rPr lang="en-US" dirty="0">
                <a:solidFill>
                  <a:srgbClr val="FF0000"/>
                </a:solidFill>
              </a:rPr>
              <a:t>(Fictitious character)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650 _</a:t>
            </a:r>
            <a:r>
              <a:rPr lang="en-US" dirty="0" smtClean="0">
                <a:solidFill>
                  <a:srgbClr val="FF0000"/>
                </a:solidFill>
              </a:rPr>
              <a:t>0	Gifted </a:t>
            </a:r>
            <a:r>
              <a:rPr lang="en-US" dirty="0">
                <a:solidFill>
                  <a:srgbClr val="FF0000"/>
                </a:solidFill>
              </a:rPr>
              <a:t>children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650 _0	</a:t>
            </a:r>
            <a:r>
              <a:rPr lang="en-US" dirty="0" smtClean="0">
                <a:solidFill>
                  <a:srgbClr val="FF0000"/>
                </a:solidFill>
              </a:rPr>
              <a:t>Space </a:t>
            </a:r>
            <a:r>
              <a:rPr lang="en-US" dirty="0">
                <a:solidFill>
                  <a:srgbClr val="FF0000"/>
                </a:solidFill>
              </a:rPr>
              <a:t>warfare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650 _0	</a:t>
            </a:r>
            <a:r>
              <a:rPr lang="en-US" dirty="0" smtClean="0">
                <a:solidFill>
                  <a:srgbClr val="FF0000"/>
                </a:solidFill>
              </a:rPr>
              <a:t>Life </a:t>
            </a:r>
            <a:r>
              <a:rPr lang="en-US" dirty="0">
                <a:solidFill>
                  <a:srgbClr val="FF0000"/>
                </a:solidFill>
              </a:rPr>
              <a:t>on other planets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650 _0	</a:t>
            </a:r>
            <a:r>
              <a:rPr lang="en-US" dirty="0" smtClean="0">
                <a:solidFill>
                  <a:srgbClr val="FF0000"/>
                </a:solidFill>
              </a:rPr>
              <a:t>War </a:t>
            </a:r>
            <a:r>
              <a:rPr lang="en-US" dirty="0">
                <a:solidFill>
                  <a:srgbClr val="FF0000"/>
                </a:solidFill>
              </a:rPr>
              <a:t>games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650 _0	</a:t>
            </a:r>
            <a:r>
              <a:rPr lang="en-US" dirty="0" smtClean="0">
                <a:solidFill>
                  <a:srgbClr val="FF0000"/>
                </a:solidFill>
              </a:rPr>
              <a:t>Genetic </a:t>
            </a:r>
            <a:r>
              <a:rPr lang="en-US" dirty="0">
                <a:solidFill>
                  <a:srgbClr val="FF0000"/>
                </a:solidFill>
              </a:rPr>
              <a:t>engineering </a:t>
            </a:r>
            <a:r>
              <a:rPr lang="en-US" dirty="0" err="1" smtClean="0">
                <a:solidFill>
                  <a:srgbClr val="FF0000"/>
                </a:solidFill>
              </a:rPr>
              <a:t>ǂv</a:t>
            </a:r>
            <a:r>
              <a:rPr lang="en-US" dirty="0" smtClean="0">
                <a:solidFill>
                  <a:srgbClr val="FF0000"/>
                </a:solidFill>
              </a:rPr>
              <a:t> </a:t>
            </a:r>
            <a:r>
              <a:rPr lang="en-US" dirty="0">
                <a:solidFill>
                  <a:srgbClr val="FF0000"/>
                </a:solidFill>
              </a:rPr>
              <a:t>Fiction.</a:t>
            </a:r>
          </a:p>
          <a:p>
            <a:pPr marL="623888" indent="-623888">
              <a:buNone/>
            </a:pPr>
            <a:r>
              <a:rPr lang="en-US" dirty="0">
                <a:solidFill>
                  <a:srgbClr val="FF0000"/>
                </a:solidFill>
              </a:rPr>
              <a:t>655 _7	</a:t>
            </a:r>
            <a:r>
              <a:rPr lang="en-US" dirty="0" smtClean="0">
                <a:solidFill>
                  <a:srgbClr val="FF0000"/>
                </a:solidFill>
              </a:rPr>
              <a:t>Science </a:t>
            </a:r>
            <a:r>
              <a:rPr lang="en-US" dirty="0">
                <a:solidFill>
                  <a:srgbClr val="FF0000"/>
                </a:solidFill>
              </a:rPr>
              <a:t>fiction. </a:t>
            </a:r>
            <a:r>
              <a:rPr lang="en-US" dirty="0" smtClean="0">
                <a:solidFill>
                  <a:srgbClr val="FF0000"/>
                </a:solidFill>
              </a:rPr>
              <a:t>ǂ2 </a:t>
            </a:r>
            <a:r>
              <a:rPr lang="en-US" dirty="0" err="1">
                <a:solidFill>
                  <a:srgbClr val="FF0000"/>
                </a:solidFill>
              </a:rPr>
              <a:t>lcgft</a:t>
            </a:r>
            <a:endParaRPr lang="en-US" dirty="0">
              <a:solidFill>
                <a:srgbClr val="FF0000"/>
              </a:solidFill>
            </a:endParaRPr>
          </a:p>
          <a:p>
            <a:pPr marL="623888" indent="-623888">
              <a:buNone/>
            </a:pPr>
            <a:r>
              <a:rPr lang="en-US" dirty="0">
                <a:solidFill>
                  <a:srgbClr val="FF0000"/>
                </a:solidFill>
              </a:rPr>
              <a:t>700 1_	</a:t>
            </a:r>
            <a:r>
              <a:rPr lang="en-US" dirty="0" err="1" smtClean="0">
                <a:solidFill>
                  <a:srgbClr val="FF0000"/>
                </a:solidFill>
              </a:rPr>
              <a:t>ǂi</a:t>
            </a:r>
            <a:r>
              <a:rPr lang="en-US" dirty="0" smtClean="0">
                <a:solidFill>
                  <a:srgbClr val="FF0000"/>
                </a:solidFill>
              </a:rPr>
              <a:t> </a:t>
            </a:r>
            <a:r>
              <a:rPr lang="en-US" dirty="0">
                <a:solidFill>
                  <a:srgbClr val="FF0000"/>
                </a:solidFill>
              </a:rPr>
              <a:t>Sequel: </a:t>
            </a:r>
            <a:r>
              <a:rPr lang="en-US" dirty="0" err="1" smtClean="0">
                <a:solidFill>
                  <a:srgbClr val="FF0000"/>
                </a:solidFill>
              </a:rPr>
              <a:t>ǂa</a:t>
            </a:r>
            <a:r>
              <a:rPr lang="en-US" dirty="0" smtClean="0">
                <a:solidFill>
                  <a:srgbClr val="FF0000"/>
                </a:solidFill>
              </a:rPr>
              <a:t> </a:t>
            </a:r>
            <a:r>
              <a:rPr lang="en-US" dirty="0">
                <a:solidFill>
                  <a:srgbClr val="FF0000"/>
                </a:solidFill>
              </a:rPr>
              <a:t>Card, Orson Scott. </a:t>
            </a:r>
            <a:r>
              <a:rPr lang="en-US" dirty="0" err="1" smtClean="0">
                <a:solidFill>
                  <a:srgbClr val="FF0000"/>
                </a:solidFill>
              </a:rPr>
              <a:t>ǂt</a:t>
            </a:r>
            <a:r>
              <a:rPr lang="en-US" dirty="0" smtClean="0">
                <a:solidFill>
                  <a:srgbClr val="FF0000"/>
                </a:solidFill>
              </a:rPr>
              <a:t> Speaker for the dead.</a:t>
            </a:r>
            <a:endParaRPr lang="en-US" dirty="0">
              <a:solidFill>
                <a:srgbClr val="FF0000"/>
              </a:solidFill>
            </a:endParaRPr>
          </a:p>
          <a:p>
            <a:pPr marL="623888" indent="-623888">
              <a:buNone/>
            </a:pPr>
            <a:r>
              <a:rPr lang="en-US" dirty="0"/>
              <a:t>700 1_	</a:t>
            </a:r>
            <a:r>
              <a:rPr lang="en-US" dirty="0" smtClean="0"/>
              <a:t>Harris</a:t>
            </a:r>
            <a:r>
              <a:rPr lang="en-US" dirty="0"/>
              <a:t>, John, </a:t>
            </a:r>
            <a:r>
              <a:rPr lang="en-US" dirty="0" err="1" smtClean="0"/>
              <a:t>ǂd</a:t>
            </a:r>
            <a:r>
              <a:rPr lang="en-US" dirty="0" smtClean="0"/>
              <a:t> </a:t>
            </a:r>
            <a:r>
              <a:rPr lang="en-US" dirty="0"/>
              <a:t>1948 July 29- </a:t>
            </a:r>
            <a:r>
              <a:rPr lang="en-US" dirty="0" err="1" smtClean="0"/>
              <a:t>ǂe</a:t>
            </a:r>
            <a:r>
              <a:rPr lang="en-US" dirty="0" smtClean="0"/>
              <a:t> </a:t>
            </a:r>
            <a:r>
              <a:rPr lang="en-US" dirty="0"/>
              <a:t>illustrator.</a:t>
            </a:r>
          </a:p>
        </p:txBody>
      </p:sp>
    </p:spTree>
    <p:extLst>
      <p:ext uri="{BB962C8B-B14F-4D97-AF65-F5344CB8AC3E}">
        <p14:creationId xmlns:p14="http://schemas.microsoft.com/office/powerpoint/2010/main" val="15657685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authority record</a:t>
            </a:r>
            <a:endParaRPr lang="en-US" dirty="0"/>
          </a:p>
        </p:txBody>
      </p:sp>
      <p:sp>
        <p:nvSpPr>
          <p:cNvPr id="3" name="Content Placeholder 2"/>
          <p:cNvSpPr>
            <a:spLocks noGrp="1"/>
          </p:cNvSpPr>
          <p:nvPr>
            <p:ph idx="1"/>
          </p:nvPr>
        </p:nvSpPr>
        <p:spPr>
          <a:xfrm>
            <a:off x="838200" y="1438508"/>
            <a:ext cx="10515600" cy="5218770"/>
          </a:xfrm>
          <a:ln>
            <a:solidFill>
              <a:schemeClr val="tx1"/>
            </a:solidFill>
          </a:ln>
        </p:spPr>
        <p:txBody>
          <a:bodyPr>
            <a:normAutofit fontScale="55000" lnSpcReduction="20000"/>
          </a:bodyPr>
          <a:lstStyle/>
          <a:p>
            <a:pPr marL="692150" indent="-692150">
              <a:lnSpc>
                <a:spcPct val="120000"/>
              </a:lnSpc>
              <a:buNone/>
            </a:pPr>
            <a:r>
              <a:rPr lang="en-US" dirty="0" smtClean="0"/>
              <a:t>010 __	</a:t>
            </a:r>
            <a:r>
              <a:rPr lang="en-US" dirty="0" err="1" smtClean="0"/>
              <a:t>nr</a:t>
            </a:r>
            <a:r>
              <a:rPr lang="en-US" dirty="0" smtClean="0"/>
              <a:t> 95020869 </a:t>
            </a:r>
          </a:p>
          <a:p>
            <a:pPr marL="692150" indent="-692150">
              <a:lnSpc>
                <a:spcPct val="120000"/>
              </a:lnSpc>
              <a:buNone/>
            </a:pPr>
            <a:r>
              <a:rPr lang="en-US" dirty="0" smtClean="0"/>
              <a:t>046 __	</a:t>
            </a:r>
            <a:r>
              <a:rPr lang="en-US" dirty="0" err="1" smtClean="0"/>
              <a:t>ǂk</a:t>
            </a:r>
            <a:r>
              <a:rPr lang="en-US" dirty="0" smtClean="0"/>
              <a:t> 1985 ǂ2 </a:t>
            </a:r>
            <a:r>
              <a:rPr lang="en-US" dirty="0" err="1" smtClean="0"/>
              <a:t>edtf</a:t>
            </a:r>
            <a:endParaRPr lang="en-US" dirty="0" smtClean="0"/>
          </a:p>
          <a:p>
            <a:pPr marL="692150" indent="-692150">
              <a:lnSpc>
                <a:spcPct val="120000"/>
              </a:lnSpc>
              <a:buNone/>
            </a:pPr>
            <a:r>
              <a:rPr lang="en-US" dirty="0" smtClean="0"/>
              <a:t>100 1_	Card, Orson Scott. </a:t>
            </a:r>
            <a:r>
              <a:rPr lang="en-US" dirty="0" err="1" smtClean="0"/>
              <a:t>ǂt</a:t>
            </a:r>
            <a:r>
              <a:rPr lang="en-US" dirty="0" smtClean="0"/>
              <a:t> Ender's game</a:t>
            </a:r>
          </a:p>
          <a:p>
            <a:pPr marL="692150" indent="-692150">
              <a:lnSpc>
                <a:spcPct val="120000"/>
              </a:lnSpc>
              <a:buNone/>
            </a:pPr>
            <a:r>
              <a:rPr lang="en-US" dirty="0" smtClean="0"/>
              <a:t>380 __	 Novels </a:t>
            </a:r>
            <a:r>
              <a:rPr lang="en-US" dirty="0" err="1" smtClean="0"/>
              <a:t>ǂa</a:t>
            </a:r>
            <a:r>
              <a:rPr lang="en-US" dirty="0" smtClean="0"/>
              <a:t> Science fiction ǂ2 </a:t>
            </a:r>
            <a:r>
              <a:rPr lang="en-US" dirty="0" err="1" smtClean="0"/>
              <a:t>lcgft</a:t>
            </a:r>
            <a:endParaRPr lang="en-US" dirty="0" smtClean="0"/>
          </a:p>
          <a:p>
            <a:pPr marL="692150" indent="-692150">
              <a:lnSpc>
                <a:spcPct val="120000"/>
              </a:lnSpc>
              <a:buNone/>
            </a:pPr>
            <a:r>
              <a:rPr lang="en-US" dirty="0" smtClean="0"/>
              <a:t>500 1_	</a:t>
            </a:r>
            <a:r>
              <a:rPr lang="en-US" dirty="0" err="1" smtClean="0"/>
              <a:t>ǂi</a:t>
            </a:r>
            <a:r>
              <a:rPr lang="en-US" dirty="0" smtClean="0"/>
              <a:t> Novelization of (work): </a:t>
            </a:r>
            <a:r>
              <a:rPr lang="en-US" dirty="0" err="1" smtClean="0"/>
              <a:t>ǂa</a:t>
            </a:r>
            <a:r>
              <a:rPr lang="en-US" dirty="0" smtClean="0"/>
              <a:t> Card, Orson Scott. </a:t>
            </a:r>
            <a:r>
              <a:rPr lang="en-US" dirty="0" err="1" smtClean="0"/>
              <a:t>ǂt</a:t>
            </a:r>
            <a:r>
              <a:rPr lang="en-US" dirty="0" smtClean="0"/>
              <a:t> Ender's game (Short story) </a:t>
            </a:r>
            <a:r>
              <a:rPr lang="en-US" dirty="0" err="1" smtClean="0"/>
              <a:t>ǂw</a:t>
            </a:r>
            <a:r>
              <a:rPr lang="en-US" dirty="0" smtClean="0"/>
              <a:t> r</a:t>
            </a:r>
          </a:p>
          <a:p>
            <a:pPr marL="692150" indent="-692150">
              <a:lnSpc>
                <a:spcPct val="120000"/>
              </a:lnSpc>
              <a:buNone/>
            </a:pPr>
            <a:r>
              <a:rPr lang="en-US" dirty="0" smtClean="0"/>
              <a:t>500 1_	</a:t>
            </a:r>
            <a:r>
              <a:rPr lang="en-US" dirty="0" err="1" smtClean="0"/>
              <a:t>ǂi</a:t>
            </a:r>
            <a:r>
              <a:rPr lang="en-US" dirty="0" smtClean="0"/>
              <a:t> Adapted as (work): </a:t>
            </a:r>
            <a:r>
              <a:rPr lang="en-US" dirty="0" err="1" smtClean="0"/>
              <a:t>ǂa</a:t>
            </a:r>
            <a:r>
              <a:rPr lang="en-US" dirty="0" smtClean="0"/>
              <a:t> Card, Orson Scott. </a:t>
            </a:r>
            <a:r>
              <a:rPr lang="en-US" dirty="0" err="1" smtClean="0"/>
              <a:t>ǂt</a:t>
            </a:r>
            <a:r>
              <a:rPr lang="en-US" dirty="0" smtClean="0"/>
              <a:t> Ender's game (Graphic novel) </a:t>
            </a:r>
            <a:r>
              <a:rPr lang="en-US" dirty="0" err="1" smtClean="0"/>
              <a:t>ǂw</a:t>
            </a:r>
            <a:r>
              <a:rPr lang="en-US" dirty="0" smtClean="0"/>
              <a:t> r</a:t>
            </a:r>
          </a:p>
          <a:p>
            <a:pPr marL="692150" indent="-692150">
              <a:lnSpc>
                <a:spcPct val="120000"/>
              </a:lnSpc>
              <a:buNone/>
            </a:pPr>
            <a:r>
              <a:rPr lang="en-US" dirty="0" smtClean="0"/>
              <a:t>530 _0	</a:t>
            </a:r>
            <a:r>
              <a:rPr lang="en-US" dirty="0" err="1" smtClean="0"/>
              <a:t>ǂi</a:t>
            </a:r>
            <a:r>
              <a:rPr lang="en-US" dirty="0" smtClean="0"/>
              <a:t> Adapted as motion picture (work): </a:t>
            </a:r>
            <a:r>
              <a:rPr lang="en-US" dirty="0" err="1" smtClean="0"/>
              <a:t>ǂa</a:t>
            </a:r>
            <a:r>
              <a:rPr lang="en-US" dirty="0" smtClean="0"/>
              <a:t> Ender's game (Motion picture) </a:t>
            </a:r>
            <a:r>
              <a:rPr lang="en-US" dirty="0" err="1" smtClean="0"/>
              <a:t>ǂw</a:t>
            </a:r>
            <a:r>
              <a:rPr lang="en-US" dirty="0" smtClean="0"/>
              <a:t> r</a:t>
            </a:r>
          </a:p>
          <a:p>
            <a:pPr marL="692150" indent="-692150">
              <a:lnSpc>
                <a:spcPct val="120000"/>
              </a:lnSpc>
              <a:buNone/>
            </a:pPr>
            <a:r>
              <a:rPr lang="en-US" dirty="0" smtClean="0"/>
              <a:t>500 1_	</a:t>
            </a:r>
            <a:r>
              <a:rPr lang="en-US" dirty="0" err="1" smtClean="0"/>
              <a:t>ǂi</a:t>
            </a:r>
            <a:r>
              <a:rPr lang="en-US" dirty="0" smtClean="0"/>
              <a:t> Sequel: </a:t>
            </a:r>
            <a:r>
              <a:rPr lang="en-US" dirty="0" err="1" smtClean="0"/>
              <a:t>ǂa</a:t>
            </a:r>
            <a:r>
              <a:rPr lang="en-US" dirty="0" smtClean="0"/>
              <a:t> Card, Orson Scott. </a:t>
            </a:r>
            <a:r>
              <a:rPr lang="en-US" dirty="0" err="1" smtClean="0"/>
              <a:t>ǂt</a:t>
            </a:r>
            <a:r>
              <a:rPr lang="en-US" dirty="0" smtClean="0"/>
              <a:t> Speaker for the dead </a:t>
            </a:r>
            <a:r>
              <a:rPr lang="en-US" dirty="0" err="1" smtClean="0"/>
              <a:t>ǂw</a:t>
            </a:r>
            <a:r>
              <a:rPr lang="en-US" dirty="0" smtClean="0"/>
              <a:t> r</a:t>
            </a:r>
          </a:p>
          <a:p>
            <a:pPr marL="692150" indent="-692150">
              <a:lnSpc>
                <a:spcPct val="120000"/>
              </a:lnSpc>
              <a:buNone/>
            </a:pPr>
            <a:r>
              <a:rPr lang="en-US" dirty="0" smtClean="0"/>
              <a:t>670 __	Ender's game, 1985</a:t>
            </a:r>
          </a:p>
          <a:p>
            <a:pPr marL="692150" indent="-692150">
              <a:lnSpc>
                <a:spcPct val="120000"/>
              </a:lnSpc>
              <a:buNone/>
            </a:pPr>
            <a:r>
              <a:rPr lang="en-US" dirty="0" smtClean="0"/>
              <a:t>670 __	UPB files, 31 January 2013 </a:t>
            </a:r>
            <a:r>
              <a:rPr lang="en-US" dirty="0" err="1" smtClean="0"/>
              <a:t>ǂb</a:t>
            </a:r>
            <a:r>
              <a:rPr lang="en-US" dirty="0" smtClean="0"/>
              <a:t> (Ender's game; based on short story "Ender's game"; first published 1985; sequel: Speaker for the dead; Awards: ; Nebula Award, 1985; Hugo Award, 1986; Hamilton-Brackett Award, 1986; SF Chronicle Readers Poll Award, 1986)</a:t>
            </a:r>
          </a:p>
          <a:p>
            <a:pPr marL="692150" indent="-692150">
              <a:lnSpc>
                <a:spcPct val="120000"/>
              </a:lnSpc>
              <a:buNone/>
            </a:pPr>
            <a:r>
              <a:rPr lang="en-US" dirty="0" smtClean="0"/>
              <a:t>670 __	Imdb.com, 18 July 2013 </a:t>
            </a:r>
            <a:r>
              <a:rPr lang="en-US" dirty="0" err="1" smtClean="0"/>
              <a:t>ǂb</a:t>
            </a:r>
            <a:r>
              <a:rPr lang="en-US" dirty="0" smtClean="0"/>
              <a:t> (Ender's game; to be released 1 November 2013; director Gavin Hood; writers, Gavin Hood (screenplay); based on Ender's game by Orson Scott Card)</a:t>
            </a:r>
          </a:p>
          <a:p>
            <a:pPr marL="692150" indent="-692150">
              <a:lnSpc>
                <a:spcPct val="120000"/>
              </a:lnSpc>
              <a:buNone/>
            </a:pPr>
            <a:r>
              <a:rPr lang="en-US" dirty="0" smtClean="0"/>
              <a:t>678 __	Novel first published in 1985, based on Card's short story Ender's game. Winner of the Nebula Award (1985), Hugo Award (1986); Hamilton-Brackett Award (1986); SF Chronicle Readers Poll Award (1986).</a:t>
            </a:r>
          </a:p>
          <a:p>
            <a:endParaRPr lang="en-US" dirty="0"/>
          </a:p>
        </p:txBody>
      </p:sp>
    </p:spTree>
    <p:extLst>
      <p:ext uri="{BB962C8B-B14F-4D97-AF65-F5344CB8AC3E}">
        <p14:creationId xmlns:p14="http://schemas.microsoft.com/office/powerpoint/2010/main" val="13217951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a:t>
            </a:r>
            <a:endParaRPr lang="en-US" dirty="0"/>
          </a:p>
        </p:txBody>
      </p:sp>
      <p:sp>
        <p:nvSpPr>
          <p:cNvPr id="3" name="Content Placeholder 2"/>
          <p:cNvSpPr>
            <a:spLocks noGrp="1"/>
          </p:cNvSpPr>
          <p:nvPr>
            <p:ph idx="1"/>
          </p:nvPr>
        </p:nvSpPr>
        <p:spPr>
          <a:xfrm>
            <a:off x="838200" y="1360448"/>
            <a:ext cx="10515600" cy="5408341"/>
          </a:xfrm>
          <a:ln>
            <a:solidFill>
              <a:schemeClr val="tx1"/>
            </a:solidFill>
          </a:ln>
        </p:spPr>
        <p:txBody>
          <a:bodyPr numCol="2">
            <a:noAutofit/>
          </a:bodyPr>
          <a:lstStyle/>
          <a:p>
            <a:pPr marL="692150" indent="-692150">
              <a:lnSpc>
                <a:spcPct val="120000"/>
              </a:lnSpc>
              <a:buNone/>
            </a:pPr>
            <a:r>
              <a:rPr lang="en-US" sz="1600" dirty="0" smtClean="0"/>
              <a:t>010 __	</a:t>
            </a:r>
            <a:r>
              <a:rPr lang="en-US" sz="1600" dirty="0" err="1" smtClean="0"/>
              <a:t>nr</a:t>
            </a:r>
            <a:r>
              <a:rPr lang="en-US" sz="1600" dirty="0" smtClean="0"/>
              <a:t> 95020869 </a:t>
            </a:r>
          </a:p>
          <a:p>
            <a:pPr marL="692150" indent="-692150">
              <a:lnSpc>
                <a:spcPct val="120000"/>
              </a:lnSpc>
              <a:buNone/>
            </a:pPr>
            <a:r>
              <a:rPr lang="en-US" sz="1600" dirty="0" smtClean="0"/>
              <a:t>046 __	</a:t>
            </a:r>
            <a:r>
              <a:rPr lang="en-US" sz="1600" dirty="0" err="1" smtClean="0"/>
              <a:t>ǂk</a:t>
            </a:r>
            <a:r>
              <a:rPr lang="en-US" sz="1600" dirty="0" smtClean="0"/>
              <a:t> 1985 ǂ2 </a:t>
            </a:r>
            <a:r>
              <a:rPr lang="en-US" sz="1600" dirty="0" err="1" smtClean="0"/>
              <a:t>edtf</a:t>
            </a:r>
            <a:endParaRPr lang="en-US" sz="1600" dirty="0" smtClean="0"/>
          </a:p>
          <a:p>
            <a:pPr marL="692150" indent="-692150">
              <a:lnSpc>
                <a:spcPct val="120000"/>
              </a:lnSpc>
              <a:buNone/>
            </a:pPr>
            <a:r>
              <a:rPr lang="en-US" sz="1600" dirty="0" smtClean="0"/>
              <a:t>100 1_	Card, Orson Scott. </a:t>
            </a:r>
            <a:r>
              <a:rPr lang="en-US" sz="1600" dirty="0" err="1" smtClean="0"/>
              <a:t>ǂt</a:t>
            </a:r>
            <a:r>
              <a:rPr lang="en-US" sz="1600" dirty="0" smtClean="0"/>
              <a:t> Ender's game</a:t>
            </a:r>
          </a:p>
          <a:p>
            <a:pPr marL="692150" indent="-692150">
              <a:lnSpc>
                <a:spcPct val="120000"/>
              </a:lnSpc>
              <a:buNone/>
            </a:pPr>
            <a:r>
              <a:rPr lang="en-US" sz="1600" dirty="0" smtClean="0"/>
              <a:t>380 __	Novels </a:t>
            </a:r>
            <a:r>
              <a:rPr lang="en-US" sz="1600" dirty="0" err="1" smtClean="0"/>
              <a:t>ǂa</a:t>
            </a:r>
            <a:r>
              <a:rPr lang="en-US" sz="1600" dirty="0" smtClean="0"/>
              <a:t> Science fiction ǂ2 </a:t>
            </a:r>
            <a:r>
              <a:rPr lang="en-US" sz="1600" dirty="0" err="1" smtClean="0"/>
              <a:t>lcgft</a:t>
            </a:r>
            <a:endParaRPr lang="en-US" sz="1600" dirty="0" smtClean="0"/>
          </a:p>
          <a:p>
            <a:pPr marL="692150" indent="-692150">
              <a:lnSpc>
                <a:spcPct val="120000"/>
              </a:lnSpc>
              <a:buNone/>
            </a:pPr>
            <a:r>
              <a:rPr lang="en-US" sz="1600" dirty="0" smtClean="0"/>
              <a:t>500 1_	</a:t>
            </a:r>
            <a:r>
              <a:rPr lang="en-US" sz="1600" dirty="0" err="1" smtClean="0"/>
              <a:t>ǂi</a:t>
            </a:r>
            <a:r>
              <a:rPr lang="en-US" sz="1600" dirty="0" smtClean="0"/>
              <a:t> Novelization of (work): </a:t>
            </a:r>
            <a:r>
              <a:rPr lang="en-US" sz="1600" dirty="0" err="1" smtClean="0"/>
              <a:t>ǂa</a:t>
            </a:r>
            <a:r>
              <a:rPr lang="en-US" sz="1600" dirty="0" smtClean="0"/>
              <a:t> Card, Orson Scott. </a:t>
            </a:r>
            <a:r>
              <a:rPr lang="en-US" sz="1600" dirty="0" err="1" smtClean="0"/>
              <a:t>ǂt</a:t>
            </a:r>
            <a:r>
              <a:rPr lang="en-US" sz="1600" dirty="0" smtClean="0"/>
              <a:t> Ender's game (Short story) </a:t>
            </a:r>
            <a:r>
              <a:rPr lang="en-US" sz="1600" dirty="0" err="1" smtClean="0"/>
              <a:t>ǂw</a:t>
            </a:r>
            <a:r>
              <a:rPr lang="en-US" sz="1600" dirty="0" smtClean="0"/>
              <a:t> r</a:t>
            </a:r>
          </a:p>
          <a:p>
            <a:pPr marL="692150" indent="-692150">
              <a:lnSpc>
                <a:spcPct val="120000"/>
              </a:lnSpc>
              <a:buNone/>
            </a:pPr>
            <a:r>
              <a:rPr lang="en-US" sz="1600" dirty="0" smtClean="0"/>
              <a:t>500 1_	</a:t>
            </a:r>
            <a:r>
              <a:rPr lang="en-US" sz="1600" dirty="0" err="1" smtClean="0"/>
              <a:t>ǂi</a:t>
            </a:r>
            <a:r>
              <a:rPr lang="en-US" sz="1600" dirty="0" smtClean="0"/>
              <a:t> Adapted as (work): </a:t>
            </a:r>
            <a:r>
              <a:rPr lang="en-US" sz="1600" dirty="0" err="1" smtClean="0"/>
              <a:t>ǂa</a:t>
            </a:r>
            <a:r>
              <a:rPr lang="en-US" sz="1600" dirty="0" smtClean="0"/>
              <a:t> Card, Orson Scott. </a:t>
            </a:r>
            <a:r>
              <a:rPr lang="en-US" sz="1600" dirty="0" err="1" smtClean="0"/>
              <a:t>ǂt</a:t>
            </a:r>
            <a:r>
              <a:rPr lang="en-US" sz="1600" dirty="0" smtClean="0"/>
              <a:t> Ender's game (Graphic novel) </a:t>
            </a:r>
            <a:r>
              <a:rPr lang="en-US" sz="1600" dirty="0" err="1" smtClean="0"/>
              <a:t>ǂw</a:t>
            </a:r>
            <a:r>
              <a:rPr lang="en-US" sz="1600" dirty="0" smtClean="0"/>
              <a:t> r</a:t>
            </a:r>
          </a:p>
          <a:p>
            <a:pPr marL="692150" indent="-692150">
              <a:lnSpc>
                <a:spcPct val="120000"/>
              </a:lnSpc>
              <a:buNone/>
            </a:pPr>
            <a:r>
              <a:rPr lang="en-US" sz="1600" dirty="0" smtClean="0"/>
              <a:t>530 _0	</a:t>
            </a:r>
            <a:r>
              <a:rPr lang="en-US" sz="1600" dirty="0" err="1" smtClean="0"/>
              <a:t>ǂi</a:t>
            </a:r>
            <a:r>
              <a:rPr lang="en-US" sz="1600" dirty="0" smtClean="0"/>
              <a:t> Adapted as motion picture (work): </a:t>
            </a:r>
            <a:r>
              <a:rPr lang="en-US" sz="1600" dirty="0" err="1" smtClean="0"/>
              <a:t>ǂa</a:t>
            </a:r>
            <a:r>
              <a:rPr lang="en-US" sz="1600" dirty="0" smtClean="0"/>
              <a:t> Ender's game (Motion picture) </a:t>
            </a:r>
            <a:r>
              <a:rPr lang="en-US" sz="1600" dirty="0" err="1" smtClean="0"/>
              <a:t>ǂw</a:t>
            </a:r>
            <a:r>
              <a:rPr lang="en-US" sz="1600" dirty="0" smtClean="0"/>
              <a:t> r</a:t>
            </a:r>
          </a:p>
          <a:p>
            <a:pPr marL="692150" indent="-692150">
              <a:lnSpc>
                <a:spcPct val="120000"/>
              </a:lnSpc>
              <a:buNone/>
            </a:pPr>
            <a:r>
              <a:rPr lang="en-US" sz="1600" dirty="0" smtClean="0"/>
              <a:t>500 1_	</a:t>
            </a:r>
            <a:r>
              <a:rPr lang="en-US" sz="1600" dirty="0" err="1" smtClean="0"/>
              <a:t>ǂi</a:t>
            </a:r>
            <a:r>
              <a:rPr lang="en-US" sz="1600" dirty="0" smtClean="0"/>
              <a:t> Sequel: </a:t>
            </a:r>
            <a:r>
              <a:rPr lang="en-US" sz="1600" dirty="0" err="1" smtClean="0"/>
              <a:t>ǂa</a:t>
            </a:r>
            <a:r>
              <a:rPr lang="en-US" sz="1600" dirty="0" smtClean="0"/>
              <a:t> Card, Orson Scott. </a:t>
            </a:r>
            <a:r>
              <a:rPr lang="en-US" sz="1600" dirty="0" err="1" smtClean="0"/>
              <a:t>ǂt</a:t>
            </a:r>
            <a:r>
              <a:rPr lang="en-US" sz="1600" dirty="0" smtClean="0"/>
              <a:t> Speaker for the dead </a:t>
            </a:r>
            <a:r>
              <a:rPr lang="en-US" sz="1600" dirty="0" err="1" smtClean="0"/>
              <a:t>ǂw</a:t>
            </a:r>
            <a:r>
              <a:rPr lang="en-US" sz="1600" dirty="0" smtClean="0"/>
              <a:t> r</a:t>
            </a:r>
          </a:p>
          <a:p>
            <a:pPr marL="692150" indent="-692150">
              <a:lnSpc>
                <a:spcPct val="120000"/>
              </a:lnSpc>
              <a:buNone/>
            </a:pPr>
            <a:r>
              <a:rPr lang="en-US" sz="1600" dirty="0">
                <a:solidFill>
                  <a:srgbClr val="FF0000"/>
                </a:solidFill>
              </a:rPr>
              <a:t>5</a:t>
            </a:r>
            <a:r>
              <a:rPr lang="en-US" sz="1600" dirty="0" smtClean="0">
                <a:solidFill>
                  <a:srgbClr val="FF0000"/>
                </a:solidFill>
              </a:rPr>
              <a:t>00 1_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Wiggin, Ender </a:t>
            </a:r>
            <a:r>
              <a:rPr lang="en-US" sz="1600" dirty="0" err="1" smtClean="0">
                <a:solidFill>
                  <a:srgbClr val="FF0000"/>
                </a:solidFill>
              </a:rPr>
              <a:t>ǂc</a:t>
            </a:r>
            <a:r>
              <a:rPr lang="en-US" sz="1600" dirty="0" smtClean="0">
                <a:solidFill>
                  <a:srgbClr val="FF0000"/>
                </a:solidFill>
              </a:rPr>
              <a:t> (Fictitious character)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500 1_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Wiggin, Peter </a:t>
            </a:r>
            <a:r>
              <a:rPr lang="en-US" sz="1600" dirty="0" err="1" smtClean="0">
                <a:solidFill>
                  <a:srgbClr val="FF0000"/>
                </a:solidFill>
              </a:rPr>
              <a:t>ǂc</a:t>
            </a:r>
            <a:r>
              <a:rPr lang="en-US" sz="1600" dirty="0" smtClean="0">
                <a:solidFill>
                  <a:srgbClr val="FF0000"/>
                </a:solidFill>
              </a:rPr>
              <a:t> (Fictitious character)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550 __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Gifted children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a:solidFill>
                  <a:srgbClr val="FF0000"/>
                </a:solidFill>
              </a:rPr>
              <a:t>5</a:t>
            </a:r>
            <a:r>
              <a:rPr lang="en-US" sz="1600" dirty="0" smtClean="0">
                <a:solidFill>
                  <a:srgbClr val="FF0000"/>
                </a:solidFill>
              </a:rPr>
              <a:t>50 __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Space warfare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550 __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Life on other planets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550 __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War games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550 __	</a:t>
            </a:r>
            <a:r>
              <a:rPr lang="en-US" sz="1600" dirty="0" smtClean="0"/>
              <a:t> </a:t>
            </a:r>
            <a:r>
              <a:rPr lang="en-US" sz="1600" dirty="0" err="1" smtClean="0"/>
              <a:t>ǂw</a:t>
            </a:r>
            <a:r>
              <a:rPr lang="en-US" sz="1600" dirty="0" smtClean="0"/>
              <a:t> r </a:t>
            </a:r>
            <a:r>
              <a:rPr lang="en-US" sz="1600" dirty="0" err="1" smtClean="0"/>
              <a:t>ǂi</a:t>
            </a:r>
            <a:r>
              <a:rPr lang="en-US" sz="1600" dirty="0" smtClean="0"/>
              <a:t> Subject: </a:t>
            </a:r>
            <a:r>
              <a:rPr lang="en-US" sz="1600" dirty="0" err="1" smtClean="0">
                <a:solidFill>
                  <a:srgbClr val="FF0000"/>
                </a:solidFill>
              </a:rPr>
              <a:t>ǂa</a:t>
            </a:r>
            <a:r>
              <a:rPr lang="en-US" sz="1600" dirty="0" smtClean="0">
                <a:solidFill>
                  <a:srgbClr val="FF0000"/>
                </a:solidFill>
              </a:rPr>
              <a:t> Genetic engineering </a:t>
            </a:r>
            <a:r>
              <a:rPr lang="en-US" sz="1600" dirty="0" err="1" smtClean="0">
                <a:solidFill>
                  <a:srgbClr val="FF0000"/>
                </a:solidFill>
              </a:rPr>
              <a:t>ǂv</a:t>
            </a:r>
            <a:r>
              <a:rPr lang="en-US" sz="1600" dirty="0" smtClean="0">
                <a:solidFill>
                  <a:srgbClr val="FF0000"/>
                </a:solidFill>
              </a:rPr>
              <a:t> Fiction ǂ2 </a:t>
            </a:r>
            <a:r>
              <a:rPr lang="en-US" sz="1600" dirty="0" err="1" smtClean="0">
                <a:solidFill>
                  <a:srgbClr val="FF0000"/>
                </a:solidFill>
              </a:rPr>
              <a:t>lcsh</a:t>
            </a:r>
            <a:endParaRPr lang="en-US" sz="1600" dirty="0" smtClean="0">
              <a:solidFill>
                <a:srgbClr val="FF0000"/>
              </a:solidFill>
            </a:endParaRPr>
          </a:p>
          <a:p>
            <a:pPr marL="692150" indent="-692150">
              <a:lnSpc>
                <a:spcPct val="120000"/>
              </a:lnSpc>
              <a:buNone/>
            </a:pPr>
            <a:r>
              <a:rPr lang="en-US" sz="1600" dirty="0" smtClean="0">
                <a:solidFill>
                  <a:srgbClr val="FF0000"/>
                </a:solidFill>
              </a:rPr>
              <a:t>555 __	</a:t>
            </a:r>
            <a:r>
              <a:rPr lang="en-US" sz="1600" dirty="0" smtClean="0"/>
              <a:t> </a:t>
            </a:r>
            <a:r>
              <a:rPr lang="en-US" sz="1600" dirty="0" err="1" smtClean="0"/>
              <a:t>ǂw</a:t>
            </a:r>
            <a:r>
              <a:rPr lang="en-US" sz="1600" dirty="0" smtClean="0"/>
              <a:t> r </a:t>
            </a:r>
            <a:r>
              <a:rPr lang="en-US" sz="1600" dirty="0" err="1" smtClean="0"/>
              <a:t>ǂi</a:t>
            </a:r>
            <a:r>
              <a:rPr lang="en-US" sz="1600" dirty="0" smtClean="0"/>
              <a:t> Genre/form: </a:t>
            </a:r>
            <a:r>
              <a:rPr lang="en-US" sz="1600" dirty="0" err="1" smtClean="0">
                <a:solidFill>
                  <a:srgbClr val="FF0000"/>
                </a:solidFill>
              </a:rPr>
              <a:t>ǂa</a:t>
            </a:r>
            <a:r>
              <a:rPr lang="en-US" sz="1600" dirty="0" smtClean="0">
                <a:solidFill>
                  <a:srgbClr val="FF0000"/>
                </a:solidFill>
              </a:rPr>
              <a:t> Science fiction ǂ2 </a:t>
            </a:r>
            <a:r>
              <a:rPr lang="en-US" sz="1600" dirty="0" err="1" smtClean="0">
                <a:solidFill>
                  <a:srgbClr val="FF0000"/>
                </a:solidFill>
              </a:rPr>
              <a:t>lcgft</a:t>
            </a:r>
            <a:endParaRPr lang="en-US" sz="1600" dirty="0" smtClean="0"/>
          </a:p>
          <a:p>
            <a:pPr marL="692150" indent="-692150">
              <a:lnSpc>
                <a:spcPct val="120000"/>
              </a:lnSpc>
              <a:buNone/>
            </a:pPr>
            <a:r>
              <a:rPr lang="en-US" sz="1600" dirty="0" smtClean="0">
                <a:solidFill>
                  <a:srgbClr val="FF0000"/>
                </a:solidFill>
              </a:rPr>
              <a:t>555 __	</a:t>
            </a:r>
            <a:r>
              <a:rPr lang="en-US" sz="1600" dirty="0" smtClean="0"/>
              <a:t> </a:t>
            </a:r>
            <a:r>
              <a:rPr lang="en-US" sz="1600" dirty="0" err="1" smtClean="0"/>
              <a:t>ǂw</a:t>
            </a:r>
            <a:r>
              <a:rPr lang="en-US" sz="1600" dirty="0" smtClean="0"/>
              <a:t> r </a:t>
            </a:r>
            <a:r>
              <a:rPr lang="en-US" sz="1600" dirty="0" err="1" smtClean="0"/>
              <a:t>ǂi</a:t>
            </a:r>
            <a:r>
              <a:rPr lang="en-US" sz="1600" dirty="0" smtClean="0"/>
              <a:t> Genre/form: </a:t>
            </a:r>
            <a:r>
              <a:rPr lang="en-US" sz="1600" dirty="0" err="1" smtClean="0">
                <a:solidFill>
                  <a:srgbClr val="FF0000"/>
                </a:solidFill>
              </a:rPr>
              <a:t>ǂa</a:t>
            </a:r>
            <a:r>
              <a:rPr lang="en-US" sz="1600" dirty="0" smtClean="0">
                <a:solidFill>
                  <a:srgbClr val="FF0000"/>
                </a:solidFill>
              </a:rPr>
              <a:t> Novels ǂ2 </a:t>
            </a:r>
            <a:r>
              <a:rPr lang="en-US" sz="1600" dirty="0" err="1" smtClean="0">
                <a:solidFill>
                  <a:srgbClr val="FF0000"/>
                </a:solidFill>
              </a:rPr>
              <a:t>lcgft</a:t>
            </a:r>
            <a:endParaRPr lang="en-US" sz="1600" dirty="0" smtClean="0"/>
          </a:p>
          <a:p>
            <a:pPr marL="692150" indent="-692150">
              <a:lnSpc>
                <a:spcPct val="120000"/>
              </a:lnSpc>
              <a:buNone/>
            </a:pPr>
            <a:r>
              <a:rPr lang="en-US" sz="1600" dirty="0" smtClean="0"/>
              <a:t>…</a:t>
            </a:r>
            <a:endParaRPr lang="en-US" sz="1600" dirty="0"/>
          </a:p>
        </p:txBody>
      </p:sp>
    </p:spTree>
    <p:extLst>
      <p:ext uri="{BB962C8B-B14F-4D97-AF65-F5344CB8AC3E}">
        <p14:creationId xmlns:p14="http://schemas.microsoft.com/office/powerpoint/2010/main" val="18369947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47500" lnSpcReduction="20000"/>
          </a:bodyPr>
          <a:lstStyle/>
          <a:p>
            <a:pPr marL="623888" indent="-623888">
              <a:buNone/>
            </a:pPr>
            <a:r>
              <a:rPr lang="en-US" dirty="0"/>
              <a:t>020 __	</a:t>
            </a:r>
            <a:r>
              <a:rPr lang="en-US" dirty="0" smtClean="0"/>
              <a:t>9780312932084</a:t>
            </a:r>
            <a:endParaRPr lang="en-US" dirty="0"/>
          </a:p>
          <a:p>
            <a:pPr marL="623888" indent="-623888">
              <a:buNone/>
            </a:pPr>
            <a:r>
              <a:rPr lang="en-US" dirty="0"/>
              <a:t>050 00	</a:t>
            </a:r>
            <a:r>
              <a:rPr lang="en-US" dirty="0" smtClean="0"/>
              <a:t>PS3553.A655 </a:t>
            </a:r>
            <a:r>
              <a:rPr lang="en-US" dirty="0" err="1" smtClean="0"/>
              <a:t>ǂb</a:t>
            </a:r>
            <a:r>
              <a:rPr lang="en-US" dirty="0" smtClean="0"/>
              <a:t> </a:t>
            </a:r>
            <a:r>
              <a:rPr lang="en-US" dirty="0"/>
              <a:t>E5 1985</a:t>
            </a:r>
          </a:p>
          <a:p>
            <a:pPr marL="623888" indent="-6238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623888" indent="-6238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p>
          <a:p>
            <a:pPr marL="623888" indent="-6238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a:t>
            </a:r>
            <a:r>
              <a:rPr lang="en-US" dirty="0"/>
              <a:t>[1985]</a:t>
            </a:r>
          </a:p>
          <a:p>
            <a:pPr marL="623888" indent="-623888">
              <a:buNone/>
            </a:pPr>
            <a:r>
              <a:rPr lang="en-US" dirty="0"/>
              <a:t>300 __	</a:t>
            </a:r>
            <a:r>
              <a:rPr lang="en-US" dirty="0" smtClean="0"/>
              <a:t>357 </a:t>
            </a:r>
            <a:r>
              <a:rPr lang="en-US" dirty="0"/>
              <a:t>pages ; </a:t>
            </a:r>
            <a:r>
              <a:rPr lang="en-US" dirty="0" err="1" smtClean="0"/>
              <a:t>ǂc</a:t>
            </a:r>
            <a:r>
              <a:rPr lang="en-US" dirty="0" smtClean="0"/>
              <a:t> </a:t>
            </a:r>
            <a:r>
              <a:rPr lang="en-US" dirty="0"/>
              <a:t>22 cm</a:t>
            </a:r>
          </a:p>
          <a:p>
            <a:pPr marL="623888" indent="-623888">
              <a:buNone/>
            </a:pPr>
            <a:r>
              <a:rPr lang="en-US" dirty="0"/>
              <a:t>336 __	</a:t>
            </a:r>
            <a:r>
              <a:rPr lang="en-US" dirty="0" smtClean="0"/>
              <a:t>text ǂ2 </a:t>
            </a:r>
            <a:r>
              <a:rPr lang="en-US" dirty="0" err="1"/>
              <a:t>rdacontent</a:t>
            </a:r>
            <a:endParaRPr lang="en-US" dirty="0"/>
          </a:p>
          <a:p>
            <a:pPr marL="623888" indent="-623888">
              <a:buNone/>
            </a:pPr>
            <a:r>
              <a:rPr lang="en-US" dirty="0"/>
              <a:t>337 __	</a:t>
            </a:r>
            <a:r>
              <a:rPr lang="en-US" dirty="0" smtClean="0"/>
              <a:t>unmediated </a:t>
            </a:r>
            <a:r>
              <a:rPr lang="en-US" dirty="0" err="1" smtClean="0"/>
              <a:t>ǂb</a:t>
            </a:r>
            <a:r>
              <a:rPr lang="en-US" dirty="0" smtClean="0"/>
              <a:t> </a:t>
            </a:r>
            <a:r>
              <a:rPr lang="en-US" dirty="0"/>
              <a:t>n </a:t>
            </a:r>
            <a:r>
              <a:rPr lang="en-US" dirty="0" smtClean="0"/>
              <a:t>ǂ2 </a:t>
            </a:r>
            <a:r>
              <a:rPr lang="en-US" dirty="0" err="1"/>
              <a:t>rdamedia</a:t>
            </a:r>
            <a:endParaRPr lang="en-US" dirty="0"/>
          </a:p>
          <a:p>
            <a:pPr marL="623888" indent="-623888">
              <a:buNone/>
            </a:pPr>
            <a:r>
              <a:rPr lang="en-US" dirty="0"/>
              <a:t>338 __	</a:t>
            </a:r>
            <a:r>
              <a:rPr lang="en-US" dirty="0" smtClean="0"/>
              <a:t>volume </a:t>
            </a:r>
            <a:r>
              <a:rPr lang="en-US" dirty="0" err="1" smtClean="0"/>
              <a:t>ǂb</a:t>
            </a:r>
            <a:r>
              <a:rPr lang="en-US" dirty="0" smtClean="0"/>
              <a:t> </a:t>
            </a:r>
            <a:r>
              <a:rPr lang="en-US" dirty="0" err="1"/>
              <a:t>nc</a:t>
            </a:r>
            <a:r>
              <a:rPr lang="en-US" dirty="0"/>
              <a:t> </a:t>
            </a:r>
            <a:r>
              <a:rPr lang="en-US" dirty="0" smtClean="0"/>
              <a:t>ǂ2 </a:t>
            </a:r>
            <a:r>
              <a:rPr lang="en-US" dirty="0" err="1"/>
              <a:t>rdacarrier</a:t>
            </a:r>
            <a:endParaRPr lang="en-US" dirty="0"/>
          </a:p>
          <a:p>
            <a:pPr marL="623888" indent="-623888">
              <a:buNone/>
            </a:pPr>
            <a:r>
              <a:rPr lang="en-US" dirty="0">
                <a:solidFill>
                  <a:srgbClr val="FF0000"/>
                </a:solidFill>
              </a:rPr>
              <a:t>500 __	</a:t>
            </a:r>
            <a:r>
              <a:rPr lang="en-US" dirty="0" smtClean="0">
                <a:solidFill>
                  <a:srgbClr val="FF0000"/>
                </a:solidFill>
              </a:rPr>
              <a:t>Sequel</a:t>
            </a:r>
            <a:r>
              <a:rPr lang="en-US" dirty="0">
                <a:solidFill>
                  <a:srgbClr val="FF0000"/>
                </a:solidFill>
              </a:rPr>
              <a:t>: </a:t>
            </a:r>
            <a:r>
              <a:rPr lang="en-US" dirty="0" smtClean="0">
                <a:solidFill>
                  <a:srgbClr val="FF0000"/>
                </a:solidFill>
              </a:rPr>
              <a:t>Speaker for the dead.</a:t>
            </a:r>
            <a:endParaRPr lang="en-US" dirty="0">
              <a:solidFill>
                <a:srgbClr val="FF0000"/>
              </a:solidFill>
            </a:endParaRPr>
          </a:p>
          <a:p>
            <a:pPr marL="623888" indent="-623888">
              <a:buNone/>
            </a:pPr>
            <a:r>
              <a:rPr lang="en-US" dirty="0">
                <a:solidFill>
                  <a:srgbClr val="FF0000"/>
                </a:solidFill>
              </a:rPr>
              <a:t>520 __	</a:t>
            </a:r>
            <a:r>
              <a:rPr lang="en-US" dirty="0" smtClean="0">
                <a:solidFill>
                  <a:srgbClr val="FF0000"/>
                </a:solidFill>
              </a:rPr>
              <a:t>After </a:t>
            </a:r>
            <a:r>
              <a:rPr lang="en-US" dirty="0">
                <a:solidFill>
                  <a:srgbClr val="FF0000"/>
                </a:solidFill>
              </a:rPr>
              <a:t>two alien attacks, the world government has started training military geniuses who learn via war games, and Ender Wiggin is such a genius that he knows time is running out.</a:t>
            </a:r>
          </a:p>
          <a:p>
            <a:pPr marL="623888" indent="-623888">
              <a:buNone/>
            </a:pPr>
            <a:r>
              <a:rPr lang="en-US" dirty="0" smtClean="0">
                <a:solidFill>
                  <a:srgbClr val="FF0000"/>
                </a:solidFill>
              </a:rPr>
              <a:t>586 </a:t>
            </a:r>
            <a:r>
              <a:rPr lang="en-US" dirty="0">
                <a:solidFill>
                  <a:srgbClr val="FF0000"/>
                </a:solidFill>
              </a:rPr>
              <a:t>__	</a:t>
            </a:r>
            <a:r>
              <a:rPr lang="en-US" dirty="0" smtClean="0">
                <a:solidFill>
                  <a:srgbClr val="FF0000"/>
                </a:solidFill>
              </a:rPr>
              <a:t>Hugo </a:t>
            </a:r>
            <a:r>
              <a:rPr lang="en-US" dirty="0">
                <a:solidFill>
                  <a:srgbClr val="FF0000"/>
                </a:solidFill>
              </a:rPr>
              <a:t>Best Novel winner, 1986.</a:t>
            </a:r>
          </a:p>
          <a:p>
            <a:pPr marL="623888" indent="-623888">
              <a:buNone/>
            </a:pPr>
            <a:r>
              <a:rPr lang="en-US" dirty="0">
                <a:solidFill>
                  <a:srgbClr val="FF0000"/>
                </a:solidFill>
              </a:rPr>
              <a:t>586 __	</a:t>
            </a:r>
            <a:r>
              <a:rPr lang="en-US" dirty="0" smtClean="0">
                <a:solidFill>
                  <a:srgbClr val="FF0000"/>
                </a:solidFill>
              </a:rPr>
              <a:t>Nebula </a:t>
            </a:r>
            <a:r>
              <a:rPr lang="en-US" dirty="0">
                <a:solidFill>
                  <a:srgbClr val="FF0000"/>
                </a:solidFill>
              </a:rPr>
              <a:t>award, novel, 1985.</a:t>
            </a:r>
          </a:p>
          <a:p>
            <a:pPr marL="623888" indent="-623888">
              <a:buNone/>
            </a:pPr>
            <a:r>
              <a:rPr lang="en-US" dirty="0" smtClean="0">
                <a:solidFill>
                  <a:srgbClr val="FF0000"/>
                </a:solidFill>
              </a:rPr>
              <a:t>586 __	Hamilton-Brackett Award, 1986.</a:t>
            </a:r>
          </a:p>
          <a:p>
            <a:pPr marL="623888" indent="-623888">
              <a:buNone/>
            </a:pPr>
            <a:r>
              <a:rPr lang="en-US" dirty="0" smtClean="0">
                <a:solidFill>
                  <a:srgbClr val="FF0000"/>
                </a:solidFill>
              </a:rPr>
              <a:t>586 __	SF Chronicle Readers Poll Award, 1986.</a:t>
            </a:r>
          </a:p>
          <a:p>
            <a:pPr marL="623888" indent="-623888">
              <a:buNone/>
            </a:pPr>
            <a:r>
              <a:rPr lang="en-US" dirty="0" smtClean="0"/>
              <a:t>500 </a:t>
            </a:r>
            <a:r>
              <a:rPr lang="en-US" dirty="0"/>
              <a:t>__	</a:t>
            </a:r>
            <a:r>
              <a:rPr lang="en-US" dirty="0" smtClean="0"/>
              <a:t>Cover </a:t>
            </a:r>
            <a:r>
              <a:rPr lang="en-US" dirty="0"/>
              <a:t>art by John Harris.</a:t>
            </a:r>
          </a:p>
          <a:p>
            <a:pPr marL="623888" indent="-623888">
              <a:buNone/>
            </a:pPr>
            <a:r>
              <a:rPr lang="en-US" dirty="0" smtClean="0">
                <a:solidFill>
                  <a:srgbClr val="FF0000"/>
                </a:solidFill>
              </a:rPr>
              <a:t>700 </a:t>
            </a:r>
            <a:r>
              <a:rPr lang="en-US" dirty="0">
                <a:solidFill>
                  <a:srgbClr val="FF0000"/>
                </a:solidFill>
              </a:rPr>
              <a:t>1_	</a:t>
            </a:r>
            <a:r>
              <a:rPr lang="en-US" dirty="0" err="1" smtClean="0">
                <a:solidFill>
                  <a:srgbClr val="FF0000"/>
                </a:solidFill>
              </a:rPr>
              <a:t>ǂi</a:t>
            </a:r>
            <a:r>
              <a:rPr lang="en-US" dirty="0" smtClean="0">
                <a:solidFill>
                  <a:srgbClr val="FF0000"/>
                </a:solidFill>
              </a:rPr>
              <a:t> </a:t>
            </a:r>
            <a:r>
              <a:rPr lang="en-US" dirty="0">
                <a:solidFill>
                  <a:srgbClr val="FF0000"/>
                </a:solidFill>
              </a:rPr>
              <a:t>Sequel: </a:t>
            </a:r>
            <a:r>
              <a:rPr lang="en-US" dirty="0" err="1" smtClean="0">
                <a:solidFill>
                  <a:srgbClr val="FF0000"/>
                </a:solidFill>
              </a:rPr>
              <a:t>ǂa</a:t>
            </a:r>
            <a:r>
              <a:rPr lang="en-US" dirty="0" smtClean="0">
                <a:solidFill>
                  <a:srgbClr val="FF0000"/>
                </a:solidFill>
              </a:rPr>
              <a:t> </a:t>
            </a:r>
            <a:r>
              <a:rPr lang="en-US" dirty="0">
                <a:solidFill>
                  <a:srgbClr val="FF0000"/>
                </a:solidFill>
              </a:rPr>
              <a:t>Card, Orson Scott. </a:t>
            </a:r>
            <a:r>
              <a:rPr lang="en-US" dirty="0" err="1" smtClean="0">
                <a:solidFill>
                  <a:srgbClr val="FF0000"/>
                </a:solidFill>
              </a:rPr>
              <a:t>ǂt</a:t>
            </a:r>
            <a:r>
              <a:rPr lang="en-US" dirty="0" smtClean="0">
                <a:solidFill>
                  <a:srgbClr val="FF0000"/>
                </a:solidFill>
              </a:rPr>
              <a:t> Speaker for the dead.</a:t>
            </a:r>
            <a:endParaRPr lang="en-US" dirty="0">
              <a:solidFill>
                <a:srgbClr val="FF0000"/>
              </a:solidFill>
            </a:endParaRPr>
          </a:p>
          <a:p>
            <a:pPr marL="623888" indent="-623888">
              <a:buNone/>
            </a:pPr>
            <a:r>
              <a:rPr lang="en-US" dirty="0"/>
              <a:t>700 1_	</a:t>
            </a:r>
            <a:r>
              <a:rPr lang="en-US" dirty="0" smtClean="0"/>
              <a:t>Harris</a:t>
            </a:r>
            <a:r>
              <a:rPr lang="en-US" dirty="0"/>
              <a:t>, John, </a:t>
            </a:r>
            <a:r>
              <a:rPr lang="en-US" dirty="0" err="1" smtClean="0"/>
              <a:t>ǂd</a:t>
            </a:r>
            <a:r>
              <a:rPr lang="en-US" dirty="0" smtClean="0"/>
              <a:t> </a:t>
            </a:r>
            <a:r>
              <a:rPr lang="en-US" dirty="0"/>
              <a:t>1948 July 29- </a:t>
            </a:r>
            <a:r>
              <a:rPr lang="en-US" dirty="0" err="1" smtClean="0"/>
              <a:t>ǂe</a:t>
            </a:r>
            <a:r>
              <a:rPr lang="en-US" dirty="0" smtClean="0"/>
              <a:t> </a:t>
            </a:r>
            <a:r>
              <a:rPr lang="en-US" dirty="0"/>
              <a:t>illustrator.</a:t>
            </a:r>
          </a:p>
        </p:txBody>
      </p:sp>
      <p:sp>
        <p:nvSpPr>
          <p:cNvPr id="4" name="Title 1"/>
          <p:cNvSpPr>
            <a:spLocks noGrp="1"/>
          </p:cNvSpPr>
          <p:nvPr>
            <p:ph type="title"/>
          </p:nvPr>
        </p:nvSpPr>
        <p:spPr>
          <a:xfrm>
            <a:off x="838200" y="365125"/>
            <a:ext cx="10515600" cy="1325563"/>
          </a:xfrm>
        </p:spPr>
        <p:txBody>
          <a:bodyPr/>
          <a:lstStyle/>
          <a:p>
            <a:r>
              <a:rPr lang="en-US" dirty="0" smtClean="0"/>
              <a:t>This would allow us to simplify the bibliographic record. But can we go farther?</a:t>
            </a:r>
            <a:endParaRPr lang="en-US" dirty="0"/>
          </a:p>
        </p:txBody>
      </p:sp>
    </p:spTree>
    <p:extLst>
      <p:ext uri="{BB962C8B-B14F-4D97-AF65-F5344CB8AC3E}">
        <p14:creationId xmlns:p14="http://schemas.microsoft.com/office/powerpoint/2010/main" val="391585121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55000" lnSpcReduction="20000"/>
          </a:bodyPr>
          <a:lstStyle/>
          <a:p>
            <a:pPr marL="623888" indent="-623888">
              <a:buNone/>
            </a:pPr>
            <a:r>
              <a:rPr lang="en-US" dirty="0"/>
              <a:t>020 __	</a:t>
            </a:r>
            <a:r>
              <a:rPr lang="en-US" dirty="0" smtClean="0"/>
              <a:t>9780312932084</a:t>
            </a:r>
            <a:endParaRPr lang="en-US" dirty="0"/>
          </a:p>
          <a:p>
            <a:pPr marL="623888" indent="-623888">
              <a:buNone/>
            </a:pPr>
            <a:r>
              <a:rPr lang="en-US" dirty="0"/>
              <a:t>050 00	</a:t>
            </a:r>
            <a:r>
              <a:rPr lang="en-US" dirty="0" smtClean="0"/>
              <a:t>PS3553.A655 </a:t>
            </a:r>
            <a:r>
              <a:rPr lang="en-US" dirty="0" err="1" smtClean="0"/>
              <a:t>ǂb</a:t>
            </a:r>
            <a:r>
              <a:rPr lang="en-US" dirty="0" smtClean="0"/>
              <a:t> </a:t>
            </a:r>
            <a:r>
              <a:rPr lang="en-US" dirty="0"/>
              <a:t>E5 1985</a:t>
            </a:r>
          </a:p>
          <a:p>
            <a:pPr marL="623888" indent="-6238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623888" indent="-6238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p>
          <a:p>
            <a:pPr marL="623888" indent="-6238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a:t>
            </a:r>
            <a:r>
              <a:rPr lang="en-US" dirty="0"/>
              <a:t>[1985]</a:t>
            </a:r>
          </a:p>
          <a:p>
            <a:pPr marL="623888" indent="-623888">
              <a:buNone/>
            </a:pPr>
            <a:r>
              <a:rPr lang="en-US" dirty="0"/>
              <a:t>300 __	</a:t>
            </a:r>
            <a:r>
              <a:rPr lang="en-US" dirty="0" smtClean="0"/>
              <a:t>357 </a:t>
            </a:r>
            <a:r>
              <a:rPr lang="en-US" dirty="0"/>
              <a:t>pages ; </a:t>
            </a:r>
            <a:r>
              <a:rPr lang="en-US" dirty="0" err="1" smtClean="0"/>
              <a:t>ǂc</a:t>
            </a:r>
            <a:r>
              <a:rPr lang="en-US" dirty="0" smtClean="0"/>
              <a:t> </a:t>
            </a:r>
            <a:r>
              <a:rPr lang="en-US" dirty="0"/>
              <a:t>22 cm</a:t>
            </a:r>
          </a:p>
          <a:p>
            <a:pPr marL="623888" indent="-623888">
              <a:buNone/>
            </a:pPr>
            <a:r>
              <a:rPr lang="en-US" dirty="0"/>
              <a:t>336 __	</a:t>
            </a:r>
            <a:r>
              <a:rPr lang="en-US" dirty="0" smtClean="0"/>
              <a:t>text ǂ2 </a:t>
            </a:r>
            <a:r>
              <a:rPr lang="en-US" dirty="0" err="1"/>
              <a:t>rdacontent</a:t>
            </a:r>
            <a:endParaRPr lang="en-US" dirty="0"/>
          </a:p>
          <a:p>
            <a:pPr marL="623888" indent="-623888">
              <a:buNone/>
            </a:pPr>
            <a:r>
              <a:rPr lang="en-US" dirty="0"/>
              <a:t>337 __	</a:t>
            </a:r>
            <a:r>
              <a:rPr lang="en-US" dirty="0" smtClean="0"/>
              <a:t>unmediated </a:t>
            </a:r>
            <a:r>
              <a:rPr lang="en-US" dirty="0" err="1" smtClean="0"/>
              <a:t>ǂb</a:t>
            </a:r>
            <a:r>
              <a:rPr lang="en-US" dirty="0" smtClean="0"/>
              <a:t> </a:t>
            </a:r>
            <a:r>
              <a:rPr lang="en-US" dirty="0"/>
              <a:t>n </a:t>
            </a:r>
            <a:r>
              <a:rPr lang="en-US" dirty="0" smtClean="0"/>
              <a:t>ǂ2 </a:t>
            </a:r>
            <a:r>
              <a:rPr lang="en-US" dirty="0" err="1"/>
              <a:t>rdamedia</a:t>
            </a:r>
            <a:endParaRPr lang="en-US" dirty="0"/>
          </a:p>
          <a:p>
            <a:pPr marL="623888" indent="-623888">
              <a:buNone/>
            </a:pPr>
            <a:r>
              <a:rPr lang="en-US" dirty="0"/>
              <a:t>338 __	</a:t>
            </a:r>
            <a:r>
              <a:rPr lang="en-US" dirty="0" smtClean="0"/>
              <a:t>volume </a:t>
            </a:r>
            <a:r>
              <a:rPr lang="en-US" dirty="0" err="1" smtClean="0"/>
              <a:t>ǂb</a:t>
            </a:r>
            <a:r>
              <a:rPr lang="en-US" dirty="0" smtClean="0"/>
              <a:t> </a:t>
            </a:r>
            <a:r>
              <a:rPr lang="en-US" dirty="0" err="1"/>
              <a:t>nc</a:t>
            </a:r>
            <a:r>
              <a:rPr lang="en-US" dirty="0"/>
              <a:t> </a:t>
            </a:r>
            <a:r>
              <a:rPr lang="en-US" dirty="0" smtClean="0"/>
              <a:t>ǂ2 </a:t>
            </a:r>
            <a:r>
              <a:rPr lang="en-US" dirty="0" err="1"/>
              <a:t>rdacarrier</a:t>
            </a:r>
            <a:endParaRPr lang="en-US" dirty="0"/>
          </a:p>
          <a:p>
            <a:pPr marL="623888" indent="-623888">
              <a:buNone/>
            </a:pPr>
            <a:r>
              <a:rPr lang="en-US" dirty="0" smtClean="0">
                <a:solidFill>
                  <a:srgbClr val="FF0000"/>
                </a:solidFill>
              </a:rPr>
              <a:t>520 </a:t>
            </a:r>
            <a:r>
              <a:rPr lang="en-US" dirty="0">
                <a:solidFill>
                  <a:srgbClr val="FF0000"/>
                </a:solidFill>
              </a:rPr>
              <a:t>__	</a:t>
            </a:r>
            <a:r>
              <a:rPr lang="en-US" dirty="0" smtClean="0">
                <a:solidFill>
                  <a:srgbClr val="FF0000"/>
                </a:solidFill>
              </a:rPr>
              <a:t>After </a:t>
            </a:r>
            <a:r>
              <a:rPr lang="en-US" dirty="0">
                <a:solidFill>
                  <a:srgbClr val="FF0000"/>
                </a:solidFill>
              </a:rPr>
              <a:t>two alien attacks, the world government has started training military geniuses who learn via war games, and Ender Wiggin is such a genius that he knows time is running out.</a:t>
            </a:r>
          </a:p>
          <a:p>
            <a:pPr marL="623888" indent="-623888">
              <a:buNone/>
            </a:pPr>
            <a:r>
              <a:rPr lang="en-US" dirty="0" smtClean="0">
                <a:solidFill>
                  <a:srgbClr val="FF0000"/>
                </a:solidFill>
              </a:rPr>
              <a:t>586 </a:t>
            </a:r>
            <a:r>
              <a:rPr lang="en-US" dirty="0">
                <a:solidFill>
                  <a:srgbClr val="FF0000"/>
                </a:solidFill>
              </a:rPr>
              <a:t>__	</a:t>
            </a:r>
            <a:r>
              <a:rPr lang="en-US" dirty="0" smtClean="0">
                <a:solidFill>
                  <a:srgbClr val="FF0000"/>
                </a:solidFill>
              </a:rPr>
              <a:t>Hugo </a:t>
            </a:r>
            <a:r>
              <a:rPr lang="en-US" dirty="0">
                <a:solidFill>
                  <a:srgbClr val="FF0000"/>
                </a:solidFill>
              </a:rPr>
              <a:t>Best Novel winner, 1986.</a:t>
            </a:r>
          </a:p>
          <a:p>
            <a:pPr marL="623888" indent="-623888">
              <a:buNone/>
            </a:pPr>
            <a:r>
              <a:rPr lang="en-US" dirty="0">
                <a:solidFill>
                  <a:srgbClr val="FF0000"/>
                </a:solidFill>
              </a:rPr>
              <a:t>586 __	</a:t>
            </a:r>
            <a:r>
              <a:rPr lang="en-US" dirty="0" smtClean="0">
                <a:solidFill>
                  <a:srgbClr val="FF0000"/>
                </a:solidFill>
              </a:rPr>
              <a:t>Nebula </a:t>
            </a:r>
            <a:r>
              <a:rPr lang="en-US" dirty="0">
                <a:solidFill>
                  <a:srgbClr val="FF0000"/>
                </a:solidFill>
              </a:rPr>
              <a:t>award, novel, 1985.</a:t>
            </a:r>
          </a:p>
          <a:p>
            <a:pPr marL="623888" indent="-623888">
              <a:buNone/>
            </a:pPr>
            <a:r>
              <a:rPr lang="en-US" dirty="0" smtClean="0">
                <a:solidFill>
                  <a:srgbClr val="FF0000"/>
                </a:solidFill>
              </a:rPr>
              <a:t>586 __	Hamilton-Brackett Award, 1986.</a:t>
            </a:r>
          </a:p>
          <a:p>
            <a:pPr marL="623888" indent="-623888">
              <a:buNone/>
            </a:pPr>
            <a:r>
              <a:rPr lang="en-US" dirty="0" smtClean="0">
                <a:solidFill>
                  <a:srgbClr val="FF0000"/>
                </a:solidFill>
              </a:rPr>
              <a:t>586 __	SF Chronicle Readers Poll Award, 1986.</a:t>
            </a:r>
          </a:p>
          <a:p>
            <a:pPr marL="623888" indent="-623888">
              <a:buNone/>
            </a:pPr>
            <a:r>
              <a:rPr lang="en-US" dirty="0" smtClean="0"/>
              <a:t>500 </a:t>
            </a:r>
            <a:r>
              <a:rPr lang="en-US" dirty="0"/>
              <a:t>__	</a:t>
            </a:r>
            <a:r>
              <a:rPr lang="en-US" dirty="0" smtClean="0"/>
              <a:t>Cover </a:t>
            </a:r>
            <a:r>
              <a:rPr lang="en-US" dirty="0"/>
              <a:t>art by John Harris.</a:t>
            </a:r>
          </a:p>
          <a:p>
            <a:pPr marL="623888" indent="-623888">
              <a:buNone/>
            </a:pPr>
            <a:r>
              <a:rPr lang="en-US" dirty="0" smtClean="0"/>
              <a:t>700 </a:t>
            </a:r>
            <a:r>
              <a:rPr lang="en-US" dirty="0"/>
              <a:t>1_	</a:t>
            </a:r>
            <a:r>
              <a:rPr lang="en-US" dirty="0" smtClean="0"/>
              <a:t>Harris</a:t>
            </a:r>
            <a:r>
              <a:rPr lang="en-US" dirty="0"/>
              <a:t>, John, </a:t>
            </a:r>
            <a:r>
              <a:rPr lang="en-US" dirty="0" err="1" smtClean="0"/>
              <a:t>ǂd</a:t>
            </a:r>
            <a:r>
              <a:rPr lang="en-US" dirty="0" smtClean="0"/>
              <a:t> </a:t>
            </a:r>
            <a:r>
              <a:rPr lang="en-US" dirty="0"/>
              <a:t>1948 July 29- </a:t>
            </a:r>
            <a:r>
              <a:rPr lang="en-US" dirty="0" err="1" smtClean="0"/>
              <a:t>ǂe</a:t>
            </a:r>
            <a:r>
              <a:rPr lang="en-US" dirty="0" smtClean="0"/>
              <a:t> </a:t>
            </a:r>
            <a:r>
              <a:rPr lang="en-US" dirty="0"/>
              <a:t>illustrator.</a:t>
            </a:r>
          </a:p>
        </p:txBody>
      </p:sp>
      <p:sp>
        <p:nvSpPr>
          <p:cNvPr id="4" name="Title 1"/>
          <p:cNvSpPr>
            <a:spLocks noGrp="1"/>
          </p:cNvSpPr>
          <p:nvPr>
            <p:ph type="title"/>
          </p:nvPr>
        </p:nvSpPr>
        <p:spPr>
          <a:xfrm>
            <a:off x="838200" y="365125"/>
            <a:ext cx="10515600" cy="1325563"/>
          </a:xfrm>
        </p:spPr>
        <p:txBody>
          <a:bodyPr/>
          <a:lstStyle/>
          <a:p>
            <a:r>
              <a:rPr lang="en-US" dirty="0" smtClean="0"/>
              <a:t>Can we go farther? We could omit the sequel information—it’s already in the NAR</a:t>
            </a:r>
            <a:endParaRPr lang="en-US" dirty="0"/>
          </a:p>
        </p:txBody>
      </p:sp>
    </p:spTree>
    <p:extLst>
      <p:ext uri="{BB962C8B-B14F-4D97-AF65-F5344CB8AC3E}">
        <p14:creationId xmlns:p14="http://schemas.microsoft.com/office/powerpoint/2010/main" val="234973925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55000" lnSpcReduction="20000"/>
          </a:bodyPr>
          <a:lstStyle/>
          <a:p>
            <a:pPr marL="623888" indent="-623888">
              <a:buNone/>
            </a:pPr>
            <a:r>
              <a:rPr lang="en-US" dirty="0"/>
              <a:t>020 __	</a:t>
            </a:r>
            <a:r>
              <a:rPr lang="en-US" dirty="0" smtClean="0"/>
              <a:t>9780312932084</a:t>
            </a:r>
            <a:endParaRPr lang="en-US" dirty="0"/>
          </a:p>
          <a:p>
            <a:pPr marL="623888" indent="-623888">
              <a:buNone/>
            </a:pPr>
            <a:r>
              <a:rPr lang="en-US" dirty="0"/>
              <a:t>050 00	</a:t>
            </a:r>
            <a:r>
              <a:rPr lang="en-US" dirty="0" smtClean="0"/>
              <a:t>PS3553.A655 </a:t>
            </a:r>
            <a:r>
              <a:rPr lang="en-US" dirty="0" err="1" smtClean="0"/>
              <a:t>ǂb</a:t>
            </a:r>
            <a:r>
              <a:rPr lang="en-US" dirty="0" smtClean="0"/>
              <a:t> </a:t>
            </a:r>
            <a:r>
              <a:rPr lang="en-US" dirty="0"/>
              <a:t>E5 1985</a:t>
            </a:r>
          </a:p>
          <a:p>
            <a:pPr marL="623888" indent="-6238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623888" indent="-6238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p>
          <a:p>
            <a:pPr marL="623888" indent="-6238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a:t>
            </a:r>
            <a:r>
              <a:rPr lang="en-US" dirty="0"/>
              <a:t>[1985]</a:t>
            </a:r>
          </a:p>
          <a:p>
            <a:pPr marL="623888" indent="-623888">
              <a:buNone/>
            </a:pPr>
            <a:r>
              <a:rPr lang="en-US" dirty="0"/>
              <a:t>300 __	</a:t>
            </a:r>
            <a:r>
              <a:rPr lang="en-US" dirty="0" smtClean="0"/>
              <a:t>357 </a:t>
            </a:r>
            <a:r>
              <a:rPr lang="en-US" dirty="0"/>
              <a:t>pages ; </a:t>
            </a:r>
            <a:r>
              <a:rPr lang="en-US" dirty="0" err="1" smtClean="0"/>
              <a:t>ǂc</a:t>
            </a:r>
            <a:r>
              <a:rPr lang="en-US" dirty="0" smtClean="0"/>
              <a:t> </a:t>
            </a:r>
            <a:r>
              <a:rPr lang="en-US" dirty="0"/>
              <a:t>22 cm</a:t>
            </a:r>
          </a:p>
          <a:p>
            <a:pPr marL="623888" indent="-623888">
              <a:buNone/>
            </a:pPr>
            <a:r>
              <a:rPr lang="en-US" dirty="0"/>
              <a:t>336 __	</a:t>
            </a:r>
            <a:r>
              <a:rPr lang="en-US" dirty="0" smtClean="0"/>
              <a:t>text ǂ2 </a:t>
            </a:r>
            <a:r>
              <a:rPr lang="en-US" dirty="0" err="1"/>
              <a:t>rdacontent</a:t>
            </a:r>
            <a:endParaRPr lang="en-US" dirty="0"/>
          </a:p>
          <a:p>
            <a:pPr marL="623888" indent="-623888">
              <a:buNone/>
            </a:pPr>
            <a:r>
              <a:rPr lang="en-US" dirty="0"/>
              <a:t>337 __	</a:t>
            </a:r>
            <a:r>
              <a:rPr lang="en-US" dirty="0" smtClean="0"/>
              <a:t>unmediated </a:t>
            </a:r>
            <a:r>
              <a:rPr lang="en-US" dirty="0" err="1" smtClean="0"/>
              <a:t>ǂb</a:t>
            </a:r>
            <a:r>
              <a:rPr lang="en-US" dirty="0" smtClean="0"/>
              <a:t> </a:t>
            </a:r>
            <a:r>
              <a:rPr lang="en-US" dirty="0"/>
              <a:t>n </a:t>
            </a:r>
            <a:r>
              <a:rPr lang="en-US" dirty="0" smtClean="0"/>
              <a:t>ǂ2 </a:t>
            </a:r>
            <a:r>
              <a:rPr lang="en-US" dirty="0" err="1"/>
              <a:t>rdamedia</a:t>
            </a:r>
            <a:endParaRPr lang="en-US" dirty="0"/>
          </a:p>
          <a:p>
            <a:pPr marL="623888" indent="-623888">
              <a:buNone/>
            </a:pPr>
            <a:r>
              <a:rPr lang="en-US" dirty="0"/>
              <a:t>338 __	</a:t>
            </a:r>
            <a:r>
              <a:rPr lang="en-US" dirty="0" smtClean="0"/>
              <a:t>volume </a:t>
            </a:r>
            <a:r>
              <a:rPr lang="en-US" dirty="0" err="1" smtClean="0"/>
              <a:t>ǂb</a:t>
            </a:r>
            <a:r>
              <a:rPr lang="en-US" dirty="0" smtClean="0"/>
              <a:t> </a:t>
            </a:r>
            <a:r>
              <a:rPr lang="en-US" dirty="0" err="1"/>
              <a:t>nc</a:t>
            </a:r>
            <a:r>
              <a:rPr lang="en-US" dirty="0"/>
              <a:t> </a:t>
            </a:r>
            <a:r>
              <a:rPr lang="en-US" dirty="0" smtClean="0"/>
              <a:t>ǂ2 </a:t>
            </a:r>
            <a:r>
              <a:rPr lang="en-US" dirty="0" err="1"/>
              <a:t>rdacarrier</a:t>
            </a:r>
            <a:endParaRPr lang="en-US" dirty="0"/>
          </a:p>
          <a:p>
            <a:pPr marL="623888" indent="-623888">
              <a:buNone/>
            </a:pPr>
            <a:r>
              <a:rPr lang="en-US" dirty="0" smtClean="0">
                <a:solidFill>
                  <a:srgbClr val="FF0000"/>
                </a:solidFill>
              </a:rPr>
              <a:t>520 </a:t>
            </a:r>
            <a:r>
              <a:rPr lang="en-US" dirty="0">
                <a:solidFill>
                  <a:srgbClr val="FF0000"/>
                </a:solidFill>
              </a:rPr>
              <a:t>__	</a:t>
            </a:r>
            <a:r>
              <a:rPr lang="en-US" dirty="0" smtClean="0">
                <a:solidFill>
                  <a:srgbClr val="FF0000"/>
                </a:solidFill>
              </a:rPr>
              <a:t>After </a:t>
            </a:r>
            <a:r>
              <a:rPr lang="en-US" dirty="0">
                <a:solidFill>
                  <a:srgbClr val="FF0000"/>
                </a:solidFill>
              </a:rPr>
              <a:t>two alien attacks, the world government has started training military geniuses who learn via war games, and Ender Wiggin is such a genius that he knows time is running out.</a:t>
            </a:r>
          </a:p>
          <a:p>
            <a:pPr marL="623888" indent="-623888">
              <a:buNone/>
            </a:pPr>
            <a:r>
              <a:rPr lang="en-US" dirty="0" smtClean="0">
                <a:solidFill>
                  <a:srgbClr val="FF0000"/>
                </a:solidFill>
              </a:rPr>
              <a:t>586 </a:t>
            </a:r>
            <a:r>
              <a:rPr lang="en-US" dirty="0">
                <a:solidFill>
                  <a:srgbClr val="FF0000"/>
                </a:solidFill>
              </a:rPr>
              <a:t>__	</a:t>
            </a:r>
            <a:r>
              <a:rPr lang="en-US" dirty="0" smtClean="0">
                <a:solidFill>
                  <a:srgbClr val="FF0000"/>
                </a:solidFill>
              </a:rPr>
              <a:t>Hugo </a:t>
            </a:r>
            <a:r>
              <a:rPr lang="en-US" dirty="0">
                <a:solidFill>
                  <a:srgbClr val="FF0000"/>
                </a:solidFill>
              </a:rPr>
              <a:t>Best Novel winner, 1986.</a:t>
            </a:r>
          </a:p>
          <a:p>
            <a:pPr marL="623888" indent="-623888">
              <a:buNone/>
            </a:pPr>
            <a:r>
              <a:rPr lang="en-US" dirty="0">
                <a:solidFill>
                  <a:srgbClr val="FF0000"/>
                </a:solidFill>
              </a:rPr>
              <a:t>586 __	</a:t>
            </a:r>
            <a:r>
              <a:rPr lang="en-US" dirty="0" smtClean="0">
                <a:solidFill>
                  <a:srgbClr val="FF0000"/>
                </a:solidFill>
              </a:rPr>
              <a:t>Nebula </a:t>
            </a:r>
            <a:r>
              <a:rPr lang="en-US" dirty="0">
                <a:solidFill>
                  <a:srgbClr val="FF0000"/>
                </a:solidFill>
              </a:rPr>
              <a:t>award, novel, 1985.</a:t>
            </a:r>
          </a:p>
          <a:p>
            <a:pPr marL="623888" indent="-623888">
              <a:buNone/>
            </a:pPr>
            <a:r>
              <a:rPr lang="en-US" dirty="0" smtClean="0">
                <a:solidFill>
                  <a:srgbClr val="FF0000"/>
                </a:solidFill>
              </a:rPr>
              <a:t>586 __	Hamilton-Brackett Award, 1986.</a:t>
            </a:r>
          </a:p>
          <a:p>
            <a:pPr marL="623888" indent="-623888">
              <a:buNone/>
            </a:pPr>
            <a:r>
              <a:rPr lang="en-US" dirty="0" smtClean="0">
                <a:solidFill>
                  <a:srgbClr val="FF0000"/>
                </a:solidFill>
              </a:rPr>
              <a:t>586 __	SF Chronicle Readers Poll Award, 1986.</a:t>
            </a:r>
          </a:p>
          <a:p>
            <a:pPr marL="623888" indent="-623888">
              <a:buNone/>
            </a:pPr>
            <a:r>
              <a:rPr lang="en-US" dirty="0" smtClean="0"/>
              <a:t>500 </a:t>
            </a:r>
            <a:r>
              <a:rPr lang="en-US" dirty="0"/>
              <a:t>__	</a:t>
            </a:r>
            <a:r>
              <a:rPr lang="en-US" dirty="0" smtClean="0"/>
              <a:t>Cover </a:t>
            </a:r>
            <a:r>
              <a:rPr lang="en-US" dirty="0"/>
              <a:t>art by John Harris.</a:t>
            </a:r>
          </a:p>
          <a:p>
            <a:pPr marL="623888" indent="-623888">
              <a:buNone/>
            </a:pPr>
            <a:r>
              <a:rPr lang="en-US" dirty="0" smtClean="0"/>
              <a:t>700 </a:t>
            </a:r>
            <a:r>
              <a:rPr lang="en-US" dirty="0"/>
              <a:t>1_	</a:t>
            </a:r>
            <a:r>
              <a:rPr lang="en-US" dirty="0" smtClean="0"/>
              <a:t>Harris</a:t>
            </a:r>
            <a:r>
              <a:rPr lang="en-US" dirty="0"/>
              <a:t>, John, </a:t>
            </a:r>
            <a:r>
              <a:rPr lang="en-US" dirty="0" err="1" smtClean="0"/>
              <a:t>ǂd</a:t>
            </a:r>
            <a:r>
              <a:rPr lang="en-US" dirty="0" smtClean="0"/>
              <a:t> </a:t>
            </a:r>
            <a:r>
              <a:rPr lang="en-US" dirty="0"/>
              <a:t>1948 July 29- </a:t>
            </a:r>
            <a:r>
              <a:rPr lang="en-US" dirty="0" err="1" smtClean="0"/>
              <a:t>ǂe</a:t>
            </a:r>
            <a:r>
              <a:rPr lang="en-US" dirty="0" smtClean="0"/>
              <a:t> </a:t>
            </a:r>
            <a:r>
              <a:rPr lang="en-US" dirty="0"/>
              <a:t>illustrator.</a:t>
            </a:r>
          </a:p>
        </p:txBody>
      </p:sp>
      <p:sp>
        <p:nvSpPr>
          <p:cNvPr id="4" name="Title 1"/>
          <p:cNvSpPr>
            <a:spLocks noGrp="1"/>
          </p:cNvSpPr>
          <p:nvPr>
            <p:ph type="title"/>
          </p:nvPr>
        </p:nvSpPr>
        <p:spPr>
          <a:xfrm>
            <a:off x="838200" y="365125"/>
            <a:ext cx="10515600" cy="1325563"/>
          </a:xfrm>
        </p:spPr>
        <p:txBody>
          <a:bodyPr/>
          <a:lstStyle/>
          <a:p>
            <a:r>
              <a:rPr lang="en-US" dirty="0" smtClean="0"/>
              <a:t>Is that all? Can more be recorded in the authority record?</a:t>
            </a:r>
            <a:endParaRPr lang="en-US" dirty="0"/>
          </a:p>
        </p:txBody>
      </p:sp>
    </p:spTree>
    <p:extLst>
      <p:ext uri="{BB962C8B-B14F-4D97-AF65-F5344CB8AC3E}">
        <p14:creationId xmlns:p14="http://schemas.microsoft.com/office/powerpoint/2010/main" val="189626213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a:t>
            </a:r>
            <a:endParaRPr lang="en-US" dirty="0"/>
          </a:p>
        </p:txBody>
      </p:sp>
      <p:sp>
        <p:nvSpPr>
          <p:cNvPr id="3" name="Content Placeholder 2"/>
          <p:cNvSpPr>
            <a:spLocks noGrp="1"/>
          </p:cNvSpPr>
          <p:nvPr>
            <p:ph idx="1"/>
          </p:nvPr>
        </p:nvSpPr>
        <p:spPr>
          <a:xfrm>
            <a:off x="838200" y="1446485"/>
            <a:ext cx="10515600" cy="5311155"/>
          </a:xfrm>
          <a:ln>
            <a:solidFill>
              <a:schemeClr val="tx1"/>
            </a:solidFill>
          </a:ln>
        </p:spPr>
        <p:txBody>
          <a:bodyPr numCol="2">
            <a:normAutofit fontScale="40000" lnSpcReduction="20000"/>
          </a:bodyPr>
          <a:lstStyle/>
          <a:p>
            <a:pPr marL="692150" indent="-692150">
              <a:lnSpc>
                <a:spcPct val="120000"/>
              </a:lnSpc>
              <a:buNone/>
            </a:pPr>
            <a:r>
              <a:rPr lang="en-US" sz="4000" dirty="0" smtClean="0"/>
              <a:t>010 __	</a:t>
            </a:r>
            <a:r>
              <a:rPr lang="en-US" sz="4000" dirty="0" err="1" smtClean="0"/>
              <a:t>nr</a:t>
            </a:r>
            <a:r>
              <a:rPr lang="en-US" sz="4000" dirty="0" smtClean="0"/>
              <a:t> 95020869 </a:t>
            </a:r>
          </a:p>
          <a:p>
            <a:pPr marL="692150" indent="-692150">
              <a:lnSpc>
                <a:spcPct val="120000"/>
              </a:lnSpc>
              <a:buNone/>
            </a:pPr>
            <a:r>
              <a:rPr lang="en-US" sz="4000" dirty="0" smtClean="0"/>
              <a:t>046 __	</a:t>
            </a:r>
            <a:r>
              <a:rPr lang="en-US" sz="4000" dirty="0" err="1" smtClean="0"/>
              <a:t>ǂk</a:t>
            </a:r>
            <a:r>
              <a:rPr lang="en-US" sz="4000" dirty="0" smtClean="0"/>
              <a:t> 1985 ǂ2 </a:t>
            </a:r>
            <a:r>
              <a:rPr lang="en-US" sz="4000" dirty="0" err="1" smtClean="0"/>
              <a:t>edtf</a:t>
            </a:r>
            <a:endParaRPr lang="en-US" sz="4000" dirty="0" smtClean="0"/>
          </a:p>
          <a:p>
            <a:pPr marL="692150" indent="-692150">
              <a:lnSpc>
                <a:spcPct val="120000"/>
              </a:lnSpc>
              <a:buNone/>
            </a:pPr>
            <a:r>
              <a:rPr lang="en-US" sz="4000" dirty="0" smtClean="0"/>
              <a:t>100 1_	Card, Orson Scott. </a:t>
            </a:r>
            <a:r>
              <a:rPr lang="en-US" sz="4000" dirty="0" err="1" smtClean="0"/>
              <a:t>ǂt</a:t>
            </a:r>
            <a:r>
              <a:rPr lang="en-US" sz="4000" dirty="0" smtClean="0"/>
              <a:t> Ender's game</a:t>
            </a:r>
          </a:p>
          <a:p>
            <a:pPr marL="692150" indent="-692150">
              <a:lnSpc>
                <a:spcPct val="120000"/>
              </a:lnSpc>
              <a:buNone/>
            </a:pPr>
            <a:r>
              <a:rPr lang="en-US" sz="4000" dirty="0" smtClean="0"/>
              <a:t>…</a:t>
            </a:r>
          </a:p>
          <a:p>
            <a:pPr marL="692150" indent="-692150">
              <a:lnSpc>
                <a:spcPct val="120000"/>
              </a:lnSpc>
              <a:buNone/>
            </a:pPr>
            <a:r>
              <a:rPr lang="en-US" sz="4000" dirty="0" smtClean="0"/>
              <a:t>500 1_	</a:t>
            </a:r>
            <a:r>
              <a:rPr lang="en-US" sz="4000" dirty="0" err="1" smtClean="0"/>
              <a:t>ǂi</a:t>
            </a:r>
            <a:r>
              <a:rPr lang="en-US" sz="4000" dirty="0" smtClean="0"/>
              <a:t> Sequel: </a:t>
            </a:r>
            <a:r>
              <a:rPr lang="en-US" sz="4000" dirty="0" err="1" smtClean="0"/>
              <a:t>ǂa</a:t>
            </a:r>
            <a:r>
              <a:rPr lang="en-US" sz="4000" dirty="0" smtClean="0"/>
              <a:t> Card, Orson Scott. </a:t>
            </a:r>
            <a:r>
              <a:rPr lang="en-US" sz="4000" dirty="0" err="1" smtClean="0"/>
              <a:t>ǂt</a:t>
            </a:r>
            <a:r>
              <a:rPr lang="en-US" sz="4000" dirty="0" smtClean="0"/>
              <a:t> Speaker for the dead </a:t>
            </a:r>
            <a:r>
              <a:rPr lang="en-US" sz="4000" dirty="0" err="1" smtClean="0"/>
              <a:t>ǂw</a:t>
            </a:r>
            <a:r>
              <a:rPr lang="en-US" sz="4000" dirty="0" smtClean="0"/>
              <a:t> r</a:t>
            </a:r>
          </a:p>
          <a:p>
            <a:pPr marL="692150" indent="-692150">
              <a:lnSpc>
                <a:spcPct val="120000"/>
              </a:lnSpc>
              <a:buNone/>
            </a:pPr>
            <a:r>
              <a:rPr lang="en-US" sz="4000" dirty="0"/>
              <a:t>5</a:t>
            </a:r>
            <a:r>
              <a:rPr lang="en-US" sz="4000" dirty="0" smtClean="0"/>
              <a:t>00 1_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Wiggin, Ender </a:t>
            </a:r>
            <a:r>
              <a:rPr lang="en-US" sz="4000" dirty="0" err="1" smtClean="0"/>
              <a:t>ǂc</a:t>
            </a:r>
            <a:r>
              <a:rPr lang="en-US" sz="4000" dirty="0" smtClean="0"/>
              <a:t> (Fictitious character)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a:t>5</a:t>
            </a:r>
            <a:r>
              <a:rPr lang="en-US" sz="4000" dirty="0" smtClean="0"/>
              <a:t>00 10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Wiggin, Peter </a:t>
            </a:r>
            <a:r>
              <a:rPr lang="en-US" sz="4000" dirty="0" err="1" smtClean="0"/>
              <a:t>ǂc</a:t>
            </a:r>
            <a:r>
              <a:rPr lang="en-US" sz="4000" dirty="0" smtClean="0"/>
              <a:t> (Fictitious character)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smtClean="0"/>
              <a:t>550 __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Gifted children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a:t>5</a:t>
            </a:r>
            <a:r>
              <a:rPr lang="en-US" sz="4000" dirty="0" smtClean="0"/>
              <a:t>50 __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Space warfare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smtClean="0"/>
              <a:t>550 __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Life on other planets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smtClean="0"/>
              <a:t>550 __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War games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smtClean="0"/>
              <a:t>550 __	 </a:t>
            </a:r>
            <a:r>
              <a:rPr lang="en-US" sz="4000" dirty="0" err="1" smtClean="0"/>
              <a:t>ǂw</a:t>
            </a:r>
            <a:r>
              <a:rPr lang="en-US" sz="4000" dirty="0" smtClean="0"/>
              <a:t> r </a:t>
            </a:r>
            <a:r>
              <a:rPr lang="en-US" sz="4000" dirty="0" err="1" smtClean="0"/>
              <a:t>ǂi</a:t>
            </a:r>
            <a:r>
              <a:rPr lang="en-US" sz="4000" dirty="0" smtClean="0"/>
              <a:t> Subject: </a:t>
            </a:r>
            <a:r>
              <a:rPr lang="en-US" sz="4000" dirty="0" err="1" smtClean="0"/>
              <a:t>ǂa</a:t>
            </a:r>
            <a:r>
              <a:rPr lang="en-US" sz="4000" dirty="0" smtClean="0"/>
              <a:t> Genetic engineering </a:t>
            </a:r>
            <a:r>
              <a:rPr lang="en-US" sz="4000" dirty="0" err="1" smtClean="0"/>
              <a:t>ǂv</a:t>
            </a:r>
            <a:r>
              <a:rPr lang="en-US" sz="4000" dirty="0" smtClean="0"/>
              <a:t> Fiction ǂ2 </a:t>
            </a:r>
            <a:r>
              <a:rPr lang="en-US" sz="4000" dirty="0" err="1" smtClean="0"/>
              <a:t>lcsh</a:t>
            </a:r>
            <a:endParaRPr lang="en-US" sz="4000" dirty="0" smtClean="0"/>
          </a:p>
          <a:p>
            <a:pPr marL="692150" indent="-692150">
              <a:lnSpc>
                <a:spcPct val="120000"/>
              </a:lnSpc>
              <a:buNone/>
            </a:pPr>
            <a:r>
              <a:rPr lang="en-US" sz="4000" dirty="0" smtClean="0"/>
              <a:t>555 __	</a:t>
            </a:r>
            <a:r>
              <a:rPr lang="en-US" sz="4000" dirty="0" err="1" smtClean="0"/>
              <a:t>ǂw</a:t>
            </a:r>
            <a:r>
              <a:rPr lang="en-US" sz="4000" dirty="0" smtClean="0"/>
              <a:t> r </a:t>
            </a:r>
            <a:r>
              <a:rPr lang="en-US" sz="4000" dirty="0" err="1" smtClean="0"/>
              <a:t>ǂi</a:t>
            </a:r>
            <a:r>
              <a:rPr lang="en-US" sz="4000" dirty="0" smtClean="0"/>
              <a:t> Genre/form: </a:t>
            </a:r>
            <a:r>
              <a:rPr lang="en-US" sz="4000" dirty="0" err="1" smtClean="0"/>
              <a:t>ǂa</a:t>
            </a:r>
            <a:r>
              <a:rPr lang="en-US" sz="4000" dirty="0" smtClean="0"/>
              <a:t> Science fiction ǂ2 </a:t>
            </a:r>
            <a:r>
              <a:rPr lang="en-US" sz="4000" dirty="0" err="1" smtClean="0"/>
              <a:t>lcgft</a:t>
            </a:r>
            <a:endParaRPr lang="en-US" sz="4000" dirty="0" smtClean="0"/>
          </a:p>
          <a:p>
            <a:pPr marL="623888" indent="-623888">
              <a:lnSpc>
                <a:spcPct val="120000"/>
              </a:lnSpc>
              <a:buNone/>
            </a:pPr>
            <a:r>
              <a:rPr lang="en-US" sz="4000" dirty="0" smtClean="0"/>
              <a:t>555 __	 </a:t>
            </a:r>
            <a:r>
              <a:rPr lang="en-US" sz="4000" dirty="0" err="1" smtClean="0"/>
              <a:t>ǂw</a:t>
            </a:r>
            <a:r>
              <a:rPr lang="en-US" sz="4000" dirty="0" smtClean="0"/>
              <a:t> r </a:t>
            </a:r>
            <a:r>
              <a:rPr lang="en-US" sz="4000" dirty="0" err="1" smtClean="0"/>
              <a:t>ǂi</a:t>
            </a:r>
            <a:r>
              <a:rPr lang="en-US" sz="4000" dirty="0" smtClean="0"/>
              <a:t> Genre/form: </a:t>
            </a:r>
            <a:r>
              <a:rPr lang="en-US" sz="4000" dirty="0" err="1" smtClean="0"/>
              <a:t>ǂa</a:t>
            </a:r>
            <a:r>
              <a:rPr lang="en-US" sz="4000" dirty="0" smtClean="0"/>
              <a:t> Novels ǂ2 </a:t>
            </a:r>
            <a:r>
              <a:rPr lang="en-US" sz="4000" dirty="0" err="1" smtClean="0"/>
              <a:t>lcgft</a:t>
            </a:r>
            <a:endParaRPr lang="en-US" sz="4000" dirty="0" smtClean="0"/>
          </a:p>
          <a:p>
            <a:pPr marL="623888" indent="-623888">
              <a:lnSpc>
                <a:spcPct val="120000"/>
              </a:lnSpc>
              <a:buNone/>
            </a:pPr>
            <a:r>
              <a:rPr lang="en-US" sz="4000" dirty="0" smtClean="0">
                <a:solidFill>
                  <a:srgbClr val="FF0000"/>
                </a:solidFill>
              </a:rPr>
              <a:t>6XX __	After two alien attacks, the world government has started training military geniuses who learn via war games, and Ender Wiggin is such a genius that he knows time is running out.</a:t>
            </a:r>
          </a:p>
          <a:p>
            <a:pPr marL="623888" indent="-623888">
              <a:lnSpc>
                <a:spcPct val="120000"/>
              </a:lnSpc>
              <a:buNone/>
            </a:pPr>
            <a:r>
              <a:rPr lang="en-US" sz="4000" dirty="0" smtClean="0">
                <a:solidFill>
                  <a:srgbClr val="FF0000"/>
                </a:solidFill>
              </a:rPr>
              <a:t>6XX __	Hugo Best Novel winner, 1986.</a:t>
            </a:r>
          </a:p>
          <a:p>
            <a:pPr marL="623888" indent="-623888">
              <a:lnSpc>
                <a:spcPct val="120000"/>
              </a:lnSpc>
              <a:buNone/>
            </a:pPr>
            <a:r>
              <a:rPr lang="en-US" sz="4000" dirty="0" smtClean="0">
                <a:solidFill>
                  <a:srgbClr val="FF0000"/>
                </a:solidFill>
              </a:rPr>
              <a:t>6XX __	Nebula award, novel, 1985.</a:t>
            </a:r>
          </a:p>
          <a:p>
            <a:pPr marL="623888" indent="-623888">
              <a:lnSpc>
                <a:spcPct val="120000"/>
              </a:lnSpc>
              <a:buNone/>
            </a:pPr>
            <a:r>
              <a:rPr lang="en-US" sz="4000" dirty="0" smtClean="0">
                <a:solidFill>
                  <a:srgbClr val="FF0000"/>
                </a:solidFill>
              </a:rPr>
              <a:t>6XX __	Hamilton-Brackett Award, 1986.</a:t>
            </a:r>
          </a:p>
          <a:p>
            <a:pPr marL="623888" indent="-623888">
              <a:lnSpc>
                <a:spcPct val="120000"/>
              </a:lnSpc>
              <a:buNone/>
            </a:pPr>
            <a:r>
              <a:rPr lang="en-US" sz="4000" dirty="0" smtClean="0">
                <a:solidFill>
                  <a:srgbClr val="FF0000"/>
                </a:solidFill>
              </a:rPr>
              <a:t>6XX __	SF Chronicle Readers Poll Award, 1986.</a:t>
            </a:r>
          </a:p>
          <a:p>
            <a:pPr marL="692150" indent="-692150">
              <a:buNone/>
            </a:pPr>
            <a:endParaRPr lang="en-US" dirty="0" smtClean="0"/>
          </a:p>
        </p:txBody>
      </p:sp>
    </p:spTree>
    <p:extLst>
      <p:ext uri="{BB962C8B-B14F-4D97-AF65-F5344CB8AC3E}">
        <p14:creationId xmlns:p14="http://schemas.microsoft.com/office/powerpoint/2010/main" val="515857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how about?</a:t>
            </a:r>
            <a:endParaRPr lang="en-US" dirty="0"/>
          </a:p>
        </p:txBody>
      </p:sp>
      <p:sp>
        <p:nvSpPr>
          <p:cNvPr id="3" name="Content Placeholder 2"/>
          <p:cNvSpPr>
            <a:spLocks noGrp="1"/>
          </p:cNvSpPr>
          <p:nvPr>
            <p:ph idx="1"/>
          </p:nvPr>
        </p:nvSpPr>
        <p:spPr>
          <a:xfrm>
            <a:off x="838200" y="1690688"/>
            <a:ext cx="10515600" cy="5044649"/>
          </a:xfrm>
          <a:ln>
            <a:solidFill>
              <a:schemeClr val="tx1"/>
            </a:solidFill>
          </a:ln>
        </p:spPr>
        <p:txBody>
          <a:bodyPr numCol="2">
            <a:normAutofit fontScale="55000" lnSpcReduction="20000"/>
          </a:bodyPr>
          <a:lstStyle/>
          <a:p>
            <a:pPr marL="692150" indent="-692150">
              <a:lnSpc>
                <a:spcPct val="120000"/>
              </a:lnSpc>
              <a:buNone/>
            </a:pPr>
            <a:r>
              <a:rPr lang="en-US" dirty="0" smtClean="0"/>
              <a:t>010 __	</a:t>
            </a:r>
            <a:r>
              <a:rPr lang="en-US" dirty="0" err="1" smtClean="0"/>
              <a:t>nr</a:t>
            </a:r>
            <a:r>
              <a:rPr lang="en-US" dirty="0" smtClean="0"/>
              <a:t> 95020869 </a:t>
            </a:r>
          </a:p>
          <a:p>
            <a:pPr marL="692150" indent="-692150">
              <a:lnSpc>
                <a:spcPct val="120000"/>
              </a:lnSpc>
              <a:buNone/>
            </a:pPr>
            <a:r>
              <a:rPr lang="en-US" dirty="0" smtClean="0"/>
              <a:t>046 __	</a:t>
            </a:r>
            <a:r>
              <a:rPr lang="en-US" dirty="0" err="1" smtClean="0"/>
              <a:t>ǂk</a:t>
            </a:r>
            <a:r>
              <a:rPr lang="en-US" dirty="0" smtClean="0"/>
              <a:t> 1985 ǂ2 </a:t>
            </a:r>
            <a:r>
              <a:rPr lang="en-US" dirty="0" err="1" smtClean="0"/>
              <a:t>edtf</a:t>
            </a:r>
            <a:endParaRPr lang="en-US" dirty="0" smtClean="0"/>
          </a:p>
          <a:p>
            <a:pPr marL="692150" indent="-692150">
              <a:lnSpc>
                <a:spcPct val="120000"/>
              </a:lnSpc>
              <a:buNone/>
            </a:pPr>
            <a:r>
              <a:rPr lang="en-US" dirty="0" smtClean="0"/>
              <a:t>100 1_	Card, Orson Scott. </a:t>
            </a:r>
            <a:r>
              <a:rPr lang="en-US" dirty="0" err="1" smtClean="0"/>
              <a:t>ǂt</a:t>
            </a:r>
            <a:r>
              <a:rPr lang="en-US" dirty="0" smtClean="0"/>
              <a:t> Ender's game</a:t>
            </a:r>
          </a:p>
          <a:p>
            <a:pPr marL="692150" indent="-692150">
              <a:lnSpc>
                <a:spcPct val="120000"/>
              </a:lnSpc>
              <a:buNone/>
            </a:pPr>
            <a:r>
              <a:rPr lang="en-US" dirty="0" smtClean="0"/>
              <a:t>…</a:t>
            </a:r>
          </a:p>
          <a:p>
            <a:pPr marL="692150" indent="-692150">
              <a:lnSpc>
                <a:spcPct val="120000"/>
              </a:lnSpc>
              <a:buNone/>
            </a:pPr>
            <a:r>
              <a:rPr lang="en-US" dirty="0" smtClean="0"/>
              <a:t>500 1_	</a:t>
            </a:r>
            <a:r>
              <a:rPr lang="en-US" dirty="0" err="1" smtClean="0"/>
              <a:t>ǂi</a:t>
            </a:r>
            <a:r>
              <a:rPr lang="en-US" dirty="0" smtClean="0"/>
              <a:t> Sequel: </a:t>
            </a:r>
            <a:r>
              <a:rPr lang="en-US" dirty="0" err="1" smtClean="0"/>
              <a:t>ǂa</a:t>
            </a:r>
            <a:r>
              <a:rPr lang="en-US" dirty="0" smtClean="0"/>
              <a:t> Card, Orson Scott. </a:t>
            </a:r>
            <a:r>
              <a:rPr lang="en-US" dirty="0" err="1" smtClean="0"/>
              <a:t>ǂt</a:t>
            </a:r>
            <a:r>
              <a:rPr lang="en-US" dirty="0" smtClean="0"/>
              <a:t> Speaker for the dead </a:t>
            </a:r>
            <a:r>
              <a:rPr lang="en-US" dirty="0" err="1" smtClean="0"/>
              <a:t>ǂw</a:t>
            </a:r>
            <a:r>
              <a:rPr lang="en-US" dirty="0" smtClean="0"/>
              <a:t> r</a:t>
            </a:r>
          </a:p>
          <a:p>
            <a:pPr marL="692150" indent="-692150">
              <a:lnSpc>
                <a:spcPct val="120000"/>
              </a:lnSpc>
              <a:buNone/>
            </a:pPr>
            <a:r>
              <a:rPr lang="en-US" dirty="0"/>
              <a:t>5</a:t>
            </a:r>
            <a:r>
              <a:rPr lang="en-US" dirty="0" smtClean="0"/>
              <a:t>00 1_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Wiggin, Ender </a:t>
            </a:r>
            <a:r>
              <a:rPr lang="en-US" dirty="0" err="1" smtClean="0"/>
              <a:t>ǂc</a:t>
            </a:r>
            <a:r>
              <a:rPr lang="en-US" dirty="0" smtClean="0"/>
              <a:t> (Fictitious character)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a:t>5</a:t>
            </a:r>
            <a:r>
              <a:rPr lang="en-US" dirty="0" smtClean="0"/>
              <a:t>00 10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Wiggin, Peter </a:t>
            </a:r>
            <a:r>
              <a:rPr lang="en-US" dirty="0" err="1" smtClean="0"/>
              <a:t>ǂc</a:t>
            </a:r>
            <a:r>
              <a:rPr lang="en-US" dirty="0" smtClean="0"/>
              <a:t> (Fictitious character)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smtClean="0"/>
              <a:t>550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Gifted children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a:t>5</a:t>
            </a:r>
            <a:r>
              <a:rPr lang="en-US" dirty="0" smtClean="0"/>
              <a:t>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Space warfare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smtClean="0"/>
              <a:t>550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Life on other planets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smtClean="0"/>
              <a:t>550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War games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smtClean="0"/>
              <a:t>550 __	</a:t>
            </a:r>
            <a:r>
              <a:rPr lang="en-US" dirty="0" err="1" smtClean="0"/>
              <a:t>ǂw</a:t>
            </a:r>
            <a:r>
              <a:rPr lang="en-US" dirty="0" smtClean="0"/>
              <a:t> r </a:t>
            </a:r>
            <a:r>
              <a:rPr lang="en-US" dirty="0" err="1" smtClean="0"/>
              <a:t>ǂi</a:t>
            </a:r>
            <a:r>
              <a:rPr lang="en-US" dirty="0" smtClean="0"/>
              <a:t> Subject: </a:t>
            </a:r>
            <a:r>
              <a:rPr lang="en-US" dirty="0" err="1" smtClean="0"/>
              <a:t>ǂa</a:t>
            </a:r>
            <a:r>
              <a:rPr lang="en-US" dirty="0" smtClean="0"/>
              <a:t> Genetic engineering </a:t>
            </a:r>
            <a:r>
              <a:rPr lang="en-US" dirty="0" err="1" smtClean="0"/>
              <a:t>ǂv</a:t>
            </a:r>
            <a:r>
              <a:rPr lang="en-US" dirty="0" smtClean="0"/>
              <a:t> Fiction ǂ2 </a:t>
            </a:r>
            <a:r>
              <a:rPr lang="en-US" dirty="0" err="1" smtClean="0"/>
              <a:t>lcsh</a:t>
            </a:r>
            <a:endParaRPr lang="en-US" dirty="0" smtClean="0"/>
          </a:p>
          <a:p>
            <a:pPr marL="692150" indent="-692150">
              <a:lnSpc>
                <a:spcPct val="120000"/>
              </a:lnSpc>
              <a:buNone/>
            </a:pPr>
            <a:r>
              <a:rPr lang="en-US" dirty="0" smtClean="0"/>
              <a:t>555 __	</a:t>
            </a:r>
            <a:r>
              <a:rPr lang="en-US" dirty="0" err="1" smtClean="0"/>
              <a:t>ǂw</a:t>
            </a:r>
            <a:r>
              <a:rPr lang="en-US" dirty="0" smtClean="0"/>
              <a:t> r </a:t>
            </a:r>
            <a:r>
              <a:rPr lang="en-US" dirty="0" err="1" smtClean="0"/>
              <a:t>ǂi</a:t>
            </a:r>
            <a:r>
              <a:rPr lang="en-US" dirty="0" smtClean="0"/>
              <a:t> Genre/form: </a:t>
            </a:r>
            <a:r>
              <a:rPr lang="en-US" dirty="0" err="1" smtClean="0"/>
              <a:t>ǂa</a:t>
            </a:r>
            <a:r>
              <a:rPr lang="en-US" dirty="0" smtClean="0"/>
              <a:t> Science fiction ǂ2 </a:t>
            </a:r>
            <a:r>
              <a:rPr lang="en-US" dirty="0" err="1" smtClean="0"/>
              <a:t>lcgft</a:t>
            </a:r>
            <a:endParaRPr lang="en-US" dirty="0" smtClean="0"/>
          </a:p>
          <a:p>
            <a:pPr marL="692150" indent="-692150">
              <a:lnSpc>
                <a:spcPct val="120000"/>
              </a:lnSpc>
              <a:buNone/>
            </a:pPr>
            <a:r>
              <a:rPr lang="en-US" dirty="0" smtClean="0"/>
              <a:t>555 __	</a:t>
            </a:r>
            <a:r>
              <a:rPr lang="en-US" dirty="0" err="1" smtClean="0"/>
              <a:t>ǂw</a:t>
            </a:r>
            <a:r>
              <a:rPr lang="en-US" dirty="0" smtClean="0"/>
              <a:t> r </a:t>
            </a:r>
            <a:r>
              <a:rPr lang="en-US" dirty="0" err="1" smtClean="0"/>
              <a:t>ǂi</a:t>
            </a:r>
            <a:r>
              <a:rPr lang="en-US" dirty="0" smtClean="0"/>
              <a:t> Genre/form: </a:t>
            </a:r>
            <a:r>
              <a:rPr lang="en-US" dirty="0" err="1" smtClean="0"/>
              <a:t>ǂa</a:t>
            </a:r>
            <a:r>
              <a:rPr lang="en-US" dirty="0" smtClean="0"/>
              <a:t> Novels ǂ2 </a:t>
            </a:r>
            <a:r>
              <a:rPr lang="en-US" dirty="0" err="1" smtClean="0"/>
              <a:t>lcgft</a:t>
            </a:r>
            <a:endParaRPr lang="en-US" dirty="0" smtClean="0"/>
          </a:p>
          <a:p>
            <a:pPr marL="692150" indent="-692150">
              <a:lnSpc>
                <a:spcPct val="120000"/>
              </a:lnSpc>
              <a:buNone/>
            </a:pPr>
            <a:r>
              <a:rPr lang="en-US" dirty="0" smtClean="0">
                <a:solidFill>
                  <a:srgbClr val="FF0000"/>
                </a:solidFill>
              </a:rPr>
              <a:t>510 2_	</a:t>
            </a:r>
            <a:r>
              <a:rPr lang="en-US" dirty="0" err="1" smtClean="0"/>
              <a:t>ǂw</a:t>
            </a:r>
            <a:r>
              <a:rPr lang="en-US" dirty="0" smtClean="0"/>
              <a:t> r </a:t>
            </a:r>
            <a:r>
              <a:rPr lang="en-US" dirty="0" err="1" smtClean="0"/>
              <a:t>ǂi</a:t>
            </a:r>
            <a:r>
              <a:rPr lang="en-US" dirty="0" smtClean="0"/>
              <a:t> Award: </a:t>
            </a:r>
            <a:r>
              <a:rPr lang="en-US" dirty="0" err="1" smtClean="0">
                <a:solidFill>
                  <a:srgbClr val="FF0000"/>
                </a:solidFill>
              </a:rPr>
              <a:t>ǂa</a:t>
            </a:r>
            <a:r>
              <a:rPr lang="en-US" dirty="0" smtClean="0">
                <a:solidFill>
                  <a:srgbClr val="FF0000"/>
                </a:solidFill>
              </a:rPr>
              <a:t> Hugo Award, </a:t>
            </a:r>
            <a:r>
              <a:rPr lang="en-US" dirty="0" err="1" smtClean="0">
                <a:solidFill>
                  <a:srgbClr val="FF0000"/>
                </a:solidFill>
              </a:rPr>
              <a:t>ǂg</a:t>
            </a:r>
            <a:r>
              <a:rPr lang="en-US" dirty="0" smtClean="0">
                <a:solidFill>
                  <a:srgbClr val="FF0000"/>
                </a:solidFill>
              </a:rPr>
              <a:t> Best Novel, </a:t>
            </a:r>
            <a:r>
              <a:rPr lang="en-US" dirty="0" err="1" smtClean="0">
                <a:solidFill>
                  <a:srgbClr val="FF0000"/>
                </a:solidFill>
              </a:rPr>
              <a:t>ǂs</a:t>
            </a:r>
            <a:r>
              <a:rPr lang="en-US" dirty="0" smtClean="0">
                <a:solidFill>
                  <a:srgbClr val="FF0000"/>
                </a:solidFill>
              </a:rPr>
              <a:t> 1986</a:t>
            </a:r>
          </a:p>
          <a:p>
            <a:pPr marL="692150" indent="-692150">
              <a:lnSpc>
                <a:spcPct val="120000"/>
              </a:lnSpc>
              <a:buNone/>
            </a:pPr>
            <a:r>
              <a:rPr lang="en-US" dirty="0" smtClean="0">
                <a:solidFill>
                  <a:srgbClr val="FF0000"/>
                </a:solidFill>
              </a:rPr>
              <a:t>510 2_	</a:t>
            </a:r>
            <a:r>
              <a:rPr lang="en-US" dirty="0" err="1" smtClean="0"/>
              <a:t>ǂw</a:t>
            </a:r>
            <a:r>
              <a:rPr lang="en-US" dirty="0" smtClean="0"/>
              <a:t> r </a:t>
            </a:r>
            <a:r>
              <a:rPr lang="en-US" dirty="0" err="1" smtClean="0"/>
              <a:t>ǂi</a:t>
            </a:r>
            <a:r>
              <a:rPr lang="en-US" dirty="0" smtClean="0"/>
              <a:t> Award: </a:t>
            </a:r>
            <a:r>
              <a:rPr lang="en-US" dirty="0" err="1" smtClean="0">
                <a:solidFill>
                  <a:srgbClr val="FF0000"/>
                </a:solidFill>
              </a:rPr>
              <a:t>ǂa</a:t>
            </a:r>
            <a:r>
              <a:rPr lang="en-US" dirty="0" smtClean="0">
                <a:solidFill>
                  <a:srgbClr val="FF0000"/>
                </a:solidFill>
              </a:rPr>
              <a:t> Nebula award, </a:t>
            </a:r>
            <a:r>
              <a:rPr lang="en-US" dirty="0" err="1" smtClean="0">
                <a:solidFill>
                  <a:srgbClr val="FF0000"/>
                </a:solidFill>
              </a:rPr>
              <a:t>ǂg</a:t>
            </a:r>
            <a:r>
              <a:rPr lang="en-US" dirty="0" smtClean="0">
                <a:solidFill>
                  <a:srgbClr val="FF0000"/>
                </a:solidFill>
              </a:rPr>
              <a:t> novel, </a:t>
            </a:r>
            <a:r>
              <a:rPr lang="en-US" dirty="0" err="1" smtClean="0">
                <a:solidFill>
                  <a:srgbClr val="FF0000"/>
                </a:solidFill>
              </a:rPr>
              <a:t>ǂs</a:t>
            </a:r>
            <a:r>
              <a:rPr lang="en-US" dirty="0" smtClean="0">
                <a:solidFill>
                  <a:srgbClr val="FF0000"/>
                </a:solidFill>
              </a:rPr>
              <a:t> 1985</a:t>
            </a:r>
          </a:p>
          <a:p>
            <a:pPr marL="692150" indent="-692150">
              <a:lnSpc>
                <a:spcPct val="120000"/>
              </a:lnSpc>
              <a:buNone/>
            </a:pPr>
            <a:r>
              <a:rPr lang="en-US" dirty="0" smtClean="0">
                <a:solidFill>
                  <a:srgbClr val="FF0000"/>
                </a:solidFill>
              </a:rPr>
              <a:t>510 2_	</a:t>
            </a:r>
            <a:r>
              <a:rPr lang="en-US" dirty="0" err="1" smtClean="0"/>
              <a:t>ǂw</a:t>
            </a:r>
            <a:r>
              <a:rPr lang="en-US" dirty="0" smtClean="0"/>
              <a:t> r </a:t>
            </a:r>
            <a:r>
              <a:rPr lang="en-US" dirty="0" err="1" smtClean="0"/>
              <a:t>ǂi</a:t>
            </a:r>
            <a:r>
              <a:rPr lang="en-US" dirty="0" smtClean="0"/>
              <a:t> Award: </a:t>
            </a:r>
            <a:r>
              <a:rPr lang="en-US" dirty="0" err="1" smtClean="0">
                <a:solidFill>
                  <a:srgbClr val="FF0000"/>
                </a:solidFill>
              </a:rPr>
              <a:t>ǂa</a:t>
            </a:r>
            <a:r>
              <a:rPr lang="en-US" dirty="0" smtClean="0">
                <a:solidFill>
                  <a:srgbClr val="FF0000"/>
                </a:solidFill>
              </a:rPr>
              <a:t> Hamilton-Brackett Award, </a:t>
            </a:r>
            <a:r>
              <a:rPr lang="en-US" dirty="0" err="1" smtClean="0">
                <a:solidFill>
                  <a:srgbClr val="FF0000"/>
                </a:solidFill>
              </a:rPr>
              <a:t>ǂs</a:t>
            </a:r>
            <a:r>
              <a:rPr lang="en-US" dirty="0" smtClean="0">
                <a:solidFill>
                  <a:srgbClr val="FF0000"/>
                </a:solidFill>
              </a:rPr>
              <a:t> 1986</a:t>
            </a:r>
          </a:p>
          <a:p>
            <a:pPr marL="692150" indent="-692150">
              <a:lnSpc>
                <a:spcPct val="120000"/>
              </a:lnSpc>
              <a:buNone/>
            </a:pPr>
            <a:r>
              <a:rPr lang="en-US" dirty="0" smtClean="0">
                <a:solidFill>
                  <a:srgbClr val="FF0000"/>
                </a:solidFill>
              </a:rPr>
              <a:t>510 2_	</a:t>
            </a:r>
            <a:r>
              <a:rPr lang="en-US" dirty="0" err="1" smtClean="0"/>
              <a:t>ǂw</a:t>
            </a:r>
            <a:r>
              <a:rPr lang="en-US" dirty="0" smtClean="0"/>
              <a:t> r </a:t>
            </a:r>
            <a:r>
              <a:rPr lang="en-US" dirty="0" err="1" smtClean="0"/>
              <a:t>ǂi</a:t>
            </a:r>
            <a:r>
              <a:rPr lang="en-US" dirty="0" smtClean="0"/>
              <a:t> Award: </a:t>
            </a:r>
            <a:r>
              <a:rPr lang="en-US" dirty="0" err="1" smtClean="0">
                <a:solidFill>
                  <a:srgbClr val="FF0000"/>
                </a:solidFill>
              </a:rPr>
              <a:t>ǂa</a:t>
            </a:r>
            <a:r>
              <a:rPr lang="en-US" dirty="0" smtClean="0">
                <a:solidFill>
                  <a:srgbClr val="FF0000"/>
                </a:solidFill>
              </a:rPr>
              <a:t> SF Chronicle Readers Poll Award, </a:t>
            </a:r>
            <a:r>
              <a:rPr lang="en-US" dirty="0" err="1" smtClean="0">
                <a:solidFill>
                  <a:srgbClr val="FF0000"/>
                </a:solidFill>
              </a:rPr>
              <a:t>ǂs</a:t>
            </a:r>
            <a:r>
              <a:rPr lang="en-US" dirty="0" smtClean="0">
                <a:solidFill>
                  <a:srgbClr val="FF0000"/>
                </a:solidFill>
              </a:rPr>
              <a:t> 1986.</a:t>
            </a:r>
          </a:p>
          <a:p>
            <a:pPr marL="692150" indent="-692150">
              <a:lnSpc>
                <a:spcPct val="120000"/>
              </a:lnSpc>
              <a:buNone/>
            </a:pPr>
            <a:r>
              <a:rPr lang="en-US" dirty="0" smtClean="0">
                <a:solidFill>
                  <a:srgbClr val="FF0000"/>
                </a:solidFill>
              </a:rPr>
              <a:t>6XX __	After two alien attacks, the world government has started training military geniuses who learn via war games, and Ender Wiggin is such a genius that he knows time is running out.</a:t>
            </a:r>
          </a:p>
          <a:p>
            <a:pPr marL="692150" indent="-692150">
              <a:buNone/>
            </a:pPr>
            <a:endParaRPr lang="en-US" dirty="0" smtClean="0"/>
          </a:p>
        </p:txBody>
      </p:sp>
    </p:spTree>
    <p:extLst>
      <p:ext uri="{BB962C8B-B14F-4D97-AF65-F5344CB8AC3E}">
        <p14:creationId xmlns:p14="http://schemas.microsoft.com/office/powerpoint/2010/main" val="6366516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92500" lnSpcReduction="10000"/>
          </a:bodyPr>
          <a:lstStyle/>
          <a:p>
            <a:pPr marL="1081088" indent="-1081088">
              <a:buNone/>
            </a:pPr>
            <a:r>
              <a:rPr lang="en-US" dirty="0"/>
              <a:t>020 __	</a:t>
            </a:r>
            <a:r>
              <a:rPr lang="en-US" dirty="0" smtClean="0"/>
              <a:t>9780312932084</a:t>
            </a:r>
            <a:endParaRPr lang="en-US" dirty="0"/>
          </a:p>
          <a:p>
            <a:pPr marL="1081088" indent="-1081088">
              <a:buNone/>
            </a:pPr>
            <a:r>
              <a:rPr lang="en-US" dirty="0"/>
              <a:t>050 00	</a:t>
            </a:r>
            <a:r>
              <a:rPr lang="en-US" dirty="0" smtClean="0"/>
              <a:t>PS3553.A655 </a:t>
            </a:r>
            <a:r>
              <a:rPr lang="en-US" dirty="0" err="1" smtClean="0"/>
              <a:t>ǂb</a:t>
            </a:r>
            <a:r>
              <a:rPr lang="en-US" dirty="0" smtClean="0"/>
              <a:t> </a:t>
            </a:r>
            <a:r>
              <a:rPr lang="en-US" dirty="0"/>
              <a:t>E5 1985</a:t>
            </a:r>
          </a:p>
          <a:p>
            <a:pPr marL="1081088" indent="-10810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1081088" indent="-10810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p>
          <a:p>
            <a:pPr marL="1081088" indent="-10810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a:t>
            </a:r>
            <a:r>
              <a:rPr lang="en-US" dirty="0"/>
              <a:t>[1985]</a:t>
            </a:r>
          </a:p>
          <a:p>
            <a:pPr marL="1081088" indent="-1081088">
              <a:buNone/>
            </a:pPr>
            <a:r>
              <a:rPr lang="en-US" dirty="0"/>
              <a:t>300 __	</a:t>
            </a:r>
            <a:r>
              <a:rPr lang="en-US" dirty="0" smtClean="0"/>
              <a:t>357 </a:t>
            </a:r>
            <a:r>
              <a:rPr lang="en-US" dirty="0"/>
              <a:t>pages ; </a:t>
            </a:r>
            <a:r>
              <a:rPr lang="en-US" dirty="0" err="1" smtClean="0"/>
              <a:t>ǂc</a:t>
            </a:r>
            <a:r>
              <a:rPr lang="en-US" dirty="0" smtClean="0"/>
              <a:t> </a:t>
            </a:r>
            <a:r>
              <a:rPr lang="en-US" dirty="0"/>
              <a:t>22 cm</a:t>
            </a:r>
          </a:p>
          <a:p>
            <a:pPr marL="1081088" indent="-1081088">
              <a:buNone/>
            </a:pPr>
            <a:r>
              <a:rPr lang="en-US" dirty="0"/>
              <a:t>336 __	</a:t>
            </a:r>
            <a:r>
              <a:rPr lang="en-US" dirty="0" smtClean="0"/>
              <a:t>text ǂ2 </a:t>
            </a:r>
            <a:r>
              <a:rPr lang="en-US" dirty="0" err="1"/>
              <a:t>rdacontent</a:t>
            </a:r>
            <a:endParaRPr lang="en-US" dirty="0"/>
          </a:p>
          <a:p>
            <a:pPr marL="1081088" indent="-1081088">
              <a:buNone/>
            </a:pPr>
            <a:r>
              <a:rPr lang="en-US" dirty="0"/>
              <a:t>337 __	</a:t>
            </a:r>
            <a:r>
              <a:rPr lang="en-US" dirty="0" smtClean="0"/>
              <a:t>unmediated </a:t>
            </a:r>
            <a:r>
              <a:rPr lang="en-US" dirty="0" err="1" smtClean="0"/>
              <a:t>ǂb</a:t>
            </a:r>
            <a:r>
              <a:rPr lang="en-US" dirty="0" smtClean="0"/>
              <a:t> </a:t>
            </a:r>
            <a:r>
              <a:rPr lang="en-US" dirty="0"/>
              <a:t>n </a:t>
            </a:r>
            <a:r>
              <a:rPr lang="en-US" dirty="0" smtClean="0"/>
              <a:t>ǂ2 </a:t>
            </a:r>
            <a:r>
              <a:rPr lang="en-US" dirty="0" err="1"/>
              <a:t>rdamedia</a:t>
            </a:r>
            <a:endParaRPr lang="en-US" dirty="0"/>
          </a:p>
          <a:p>
            <a:pPr marL="1081088" indent="-1081088">
              <a:buNone/>
            </a:pPr>
            <a:r>
              <a:rPr lang="en-US" dirty="0"/>
              <a:t>338 __	</a:t>
            </a:r>
            <a:r>
              <a:rPr lang="en-US" dirty="0" smtClean="0"/>
              <a:t>volume </a:t>
            </a:r>
            <a:r>
              <a:rPr lang="en-US" dirty="0" err="1" smtClean="0"/>
              <a:t>ǂb</a:t>
            </a:r>
            <a:r>
              <a:rPr lang="en-US" dirty="0" smtClean="0"/>
              <a:t> </a:t>
            </a:r>
            <a:r>
              <a:rPr lang="en-US" dirty="0" err="1"/>
              <a:t>nc</a:t>
            </a:r>
            <a:r>
              <a:rPr lang="en-US" dirty="0"/>
              <a:t> </a:t>
            </a:r>
            <a:r>
              <a:rPr lang="en-US" dirty="0" smtClean="0"/>
              <a:t>ǂ2 </a:t>
            </a:r>
            <a:r>
              <a:rPr lang="en-US" dirty="0" err="1"/>
              <a:t>rdacarrier</a:t>
            </a:r>
            <a:endParaRPr lang="en-US" dirty="0"/>
          </a:p>
          <a:p>
            <a:pPr marL="1081088" indent="-1081088">
              <a:buNone/>
            </a:pPr>
            <a:r>
              <a:rPr lang="en-US" dirty="0" smtClean="0"/>
              <a:t>500 </a:t>
            </a:r>
            <a:r>
              <a:rPr lang="en-US" dirty="0"/>
              <a:t>__	</a:t>
            </a:r>
            <a:r>
              <a:rPr lang="en-US" dirty="0" smtClean="0"/>
              <a:t>Cover </a:t>
            </a:r>
            <a:r>
              <a:rPr lang="en-US" dirty="0"/>
              <a:t>art by John Harris.</a:t>
            </a:r>
          </a:p>
          <a:p>
            <a:pPr marL="1081088" indent="-1081088">
              <a:buNone/>
            </a:pPr>
            <a:r>
              <a:rPr lang="en-US" dirty="0" smtClean="0"/>
              <a:t>700 </a:t>
            </a:r>
            <a:r>
              <a:rPr lang="en-US" dirty="0"/>
              <a:t>1_	</a:t>
            </a:r>
            <a:r>
              <a:rPr lang="en-US" dirty="0" smtClean="0"/>
              <a:t>Harris</a:t>
            </a:r>
            <a:r>
              <a:rPr lang="en-US" dirty="0"/>
              <a:t>, John, </a:t>
            </a:r>
            <a:r>
              <a:rPr lang="en-US" dirty="0" err="1" smtClean="0"/>
              <a:t>ǂd</a:t>
            </a:r>
            <a:r>
              <a:rPr lang="en-US" dirty="0" smtClean="0"/>
              <a:t> </a:t>
            </a:r>
            <a:r>
              <a:rPr lang="en-US" dirty="0"/>
              <a:t>1948 July 29- </a:t>
            </a:r>
            <a:r>
              <a:rPr lang="en-US" dirty="0" err="1" smtClean="0"/>
              <a:t>ǂe</a:t>
            </a:r>
            <a:r>
              <a:rPr lang="en-US" dirty="0" smtClean="0"/>
              <a:t> </a:t>
            </a:r>
            <a:r>
              <a:rPr lang="en-US" dirty="0"/>
              <a:t>illustrator.</a:t>
            </a:r>
          </a:p>
        </p:txBody>
      </p:sp>
      <p:sp>
        <p:nvSpPr>
          <p:cNvPr id="4" name="Title 1"/>
          <p:cNvSpPr>
            <a:spLocks noGrp="1"/>
          </p:cNvSpPr>
          <p:nvPr>
            <p:ph type="title"/>
          </p:nvPr>
        </p:nvSpPr>
        <p:spPr>
          <a:xfrm>
            <a:off x="838200" y="365125"/>
            <a:ext cx="10515600" cy="1325563"/>
          </a:xfrm>
        </p:spPr>
        <p:txBody>
          <a:bodyPr>
            <a:normAutofit/>
          </a:bodyPr>
          <a:lstStyle/>
          <a:p>
            <a:r>
              <a:rPr lang="en-US" dirty="0" smtClean="0"/>
              <a:t>This would allow us to further simplify the bibliographic record. </a:t>
            </a:r>
            <a:endParaRPr lang="en-US" dirty="0"/>
          </a:p>
        </p:txBody>
      </p:sp>
    </p:spTree>
    <p:extLst>
      <p:ext uri="{BB962C8B-B14F-4D97-AF65-F5344CB8AC3E}">
        <p14:creationId xmlns:p14="http://schemas.microsoft.com/office/powerpoint/2010/main" val="30533642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We Can Do Right Now</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5780351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92500" lnSpcReduction="20000"/>
          </a:bodyPr>
          <a:lstStyle/>
          <a:p>
            <a:pPr marL="1081088" indent="-1081088">
              <a:buNone/>
            </a:pPr>
            <a:r>
              <a:rPr lang="en-US" dirty="0"/>
              <a:t>020 __	</a:t>
            </a:r>
            <a:r>
              <a:rPr lang="en-US" dirty="0" smtClean="0"/>
              <a:t>9780765378484</a:t>
            </a:r>
            <a:endParaRPr lang="en-US" dirty="0"/>
          </a:p>
          <a:p>
            <a:pPr marL="1081088" indent="-1081088">
              <a:buNone/>
            </a:pPr>
            <a:r>
              <a:rPr lang="en-US" dirty="0"/>
              <a:t>050 </a:t>
            </a:r>
            <a:r>
              <a:rPr lang="en-US" dirty="0" smtClean="0"/>
              <a:t>_4</a:t>
            </a:r>
            <a:r>
              <a:rPr lang="en-US" dirty="0"/>
              <a:t>	</a:t>
            </a:r>
            <a:r>
              <a:rPr lang="en-US" dirty="0" smtClean="0"/>
              <a:t>PS3553.A655 </a:t>
            </a:r>
            <a:r>
              <a:rPr lang="en-US" dirty="0" err="1" smtClean="0"/>
              <a:t>ǂb</a:t>
            </a:r>
            <a:r>
              <a:rPr lang="en-US" dirty="0" smtClean="0"/>
              <a:t> </a:t>
            </a:r>
            <a:r>
              <a:rPr lang="en-US" dirty="0"/>
              <a:t>E5 </a:t>
            </a:r>
            <a:r>
              <a:rPr lang="en-US" dirty="0" smtClean="0"/>
              <a:t>2014</a:t>
            </a:r>
            <a:endParaRPr lang="en-US" dirty="0"/>
          </a:p>
          <a:p>
            <a:pPr marL="1081088" indent="-1081088">
              <a:buNone/>
            </a:pPr>
            <a:r>
              <a:rPr lang="en-US" dirty="0">
                <a:solidFill>
                  <a:srgbClr val="FF0000"/>
                </a:solidFill>
              </a:rPr>
              <a:t>100 1_	</a:t>
            </a:r>
            <a:r>
              <a:rPr lang="en-US" dirty="0" smtClean="0">
                <a:solidFill>
                  <a:srgbClr val="FF0000"/>
                </a:solidFill>
              </a:rPr>
              <a:t>Card</a:t>
            </a:r>
            <a:r>
              <a:rPr lang="en-US" dirty="0">
                <a:solidFill>
                  <a:srgbClr val="FF0000"/>
                </a:solidFill>
              </a:rPr>
              <a:t>, Orson Scott, </a:t>
            </a:r>
            <a:r>
              <a:rPr lang="en-US" dirty="0" err="1" smtClean="0">
                <a:solidFill>
                  <a:srgbClr val="FF0000"/>
                </a:solidFill>
              </a:rPr>
              <a:t>ǂe</a:t>
            </a:r>
            <a:r>
              <a:rPr lang="en-US" dirty="0" smtClean="0">
                <a:solidFill>
                  <a:srgbClr val="FF0000"/>
                </a:solidFill>
              </a:rPr>
              <a:t> </a:t>
            </a:r>
            <a:r>
              <a:rPr lang="en-US" dirty="0">
                <a:solidFill>
                  <a:srgbClr val="FF0000"/>
                </a:solidFill>
              </a:rPr>
              <a:t>author.</a:t>
            </a:r>
          </a:p>
          <a:p>
            <a:pPr marL="1081088" indent="-1081088">
              <a:buNone/>
            </a:pPr>
            <a:r>
              <a:rPr lang="en-US" dirty="0"/>
              <a:t>245 10	</a:t>
            </a:r>
            <a:r>
              <a:rPr lang="en-US" dirty="0" smtClean="0">
                <a:solidFill>
                  <a:srgbClr val="FF0000"/>
                </a:solidFill>
              </a:rPr>
              <a:t>Ender's </a:t>
            </a:r>
            <a:r>
              <a:rPr lang="en-US" dirty="0">
                <a:solidFill>
                  <a:srgbClr val="FF0000"/>
                </a:solidFill>
              </a:rPr>
              <a:t>game </a:t>
            </a:r>
            <a:r>
              <a:rPr lang="en-US" dirty="0"/>
              <a:t>/ </a:t>
            </a:r>
            <a:r>
              <a:rPr lang="en-US" dirty="0" err="1" smtClean="0"/>
              <a:t>ǂc</a:t>
            </a:r>
            <a:r>
              <a:rPr lang="en-US" dirty="0" smtClean="0"/>
              <a:t> </a:t>
            </a:r>
            <a:r>
              <a:rPr lang="en-US" dirty="0"/>
              <a:t>Orson Scott Card</a:t>
            </a:r>
            <a:r>
              <a:rPr lang="en-US" dirty="0" smtClean="0"/>
              <a:t>.</a:t>
            </a:r>
          </a:p>
          <a:p>
            <a:pPr marL="1081088" indent="-1081088">
              <a:buNone/>
            </a:pPr>
            <a:r>
              <a:rPr lang="en-US" dirty="0" smtClean="0"/>
              <a:t>250 __	Third Tor Teen edition.</a:t>
            </a:r>
            <a:endParaRPr lang="en-US" dirty="0"/>
          </a:p>
          <a:p>
            <a:pPr marL="1081088" indent="-10810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2014.</a:t>
            </a:r>
            <a:endParaRPr lang="en-US" dirty="0"/>
          </a:p>
          <a:p>
            <a:pPr marL="1081088" indent="-1081088">
              <a:buNone/>
            </a:pPr>
            <a:r>
              <a:rPr lang="en-US" dirty="0"/>
              <a:t>300 __	</a:t>
            </a:r>
            <a:r>
              <a:rPr lang="en-US" dirty="0" smtClean="0"/>
              <a:t>380 </a:t>
            </a:r>
            <a:r>
              <a:rPr lang="en-US" dirty="0"/>
              <a:t>pages ; </a:t>
            </a:r>
            <a:r>
              <a:rPr lang="en-US" dirty="0" err="1" smtClean="0"/>
              <a:t>ǂc</a:t>
            </a:r>
            <a:r>
              <a:rPr lang="en-US" dirty="0" smtClean="0"/>
              <a:t> 21 </a:t>
            </a:r>
            <a:r>
              <a:rPr lang="en-US" dirty="0"/>
              <a:t>cm</a:t>
            </a:r>
          </a:p>
          <a:p>
            <a:pPr marL="1081088" indent="-1081088">
              <a:buNone/>
            </a:pPr>
            <a:r>
              <a:rPr lang="en-US" dirty="0"/>
              <a:t>336 __	</a:t>
            </a:r>
            <a:r>
              <a:rPr lang="en-US" dirty="0" smtClean="0"/>
              <a:t>text ǂ2 </a:t>
            </a:r>
            <a:r>
              <a:rPr lang="en-US" dirty="0" err="1"/>
              <a:t>rdacontent</a:t>
            </a:r>
            <a:endParaRPr lang="en-US" dirty="0"/>
          </a:p>
          <a:p>
            <a:pPr marL="1081088" indent="-1081088">
              <a:buNone/>
            </a:pPr>
            <a:r>
              <a:rPr lang="en-US" dirty="0"/>
              <a:t>337 __	</a:t>
            </a:r>
            <a:r>
              <a:rPr lang="en-US" dirty="0" smtClean="0"/>
              <a:t>unmediated ǂ2 </a:t>
            </a:r>
            <a:r>
              <a:rPr lang="en-US" dirty="0" err="1"/>
              <a:t>rdamedia</a:t>
            </a:r>
            <a:endParaRPr lang="en-US" dirty="0"/>
          </a:p>
          <a:p>
            <a:pPr marL="1081088" indent="-1081088">
              <a:buNone/>
            </a:pPr>
            <a:r>
              <a:rPr lang="en-US" dirty="0"/>
              <a:t>338 __	</a:t>
            </a:r>
            <a:r>
              <a:rPr lang="en-US" dirty="0" smtClean="0"/>
              <a:t>volume ǂ2 </a:t>
            </a:r>
            <a:r>
              <a:rPr lang="en-US" dirty="0" err="1"/>
              <a:t>rdacarrier</a:t>
            </a:r>
            <a:endParaRPr lang="en-US" dirty="0"/>
          </a:p>
          <a:p>
            <a:pPr marL="1081088" indent="-1081088">
              <a:buNone/>
            </a:pPr>
            <a:r>
              <a:rPr lang="en-US" dirty="0" smtClean="0"/>
              <a:t>500 </a:t>
            </a:r>
            <a:r>
              <a:rPr lang="en-US" dirty="0"/>
              <a:t>__	</a:t>
            </a:r>
            <a:r>
              <a:rPr lang="en-US" dirty="0" smtClean="0"/>
              <a:t>Cover art by Gordon </a:t>
            </a:r>
            <a:r>
              <a:rPr lang="en-US" dirty="0" err="1" smtClean="0"/>
              <a:t>Crabb</a:t>
            </a:r>
            <a:r>
              <a:rPr lang="en-US" dirty="0" smtClean="0"/>
              <a:t>.</a:t>
            </a:r>
            <a:endParaRPr lang="en-US" dirty="0"/>
          </a:p>
          <a:p>
            <a:pPr marL="1081088" indent="-1081088">
              <a:buNone/>
            </a:pPr>
            <a:r>
              <a:rPr lang="en-US" dirty="0" smtClean="0"/>
              <a:t>700 </a:t>
            </a:r>
            <a:r>
              <a:rPr lang="en-US" dirty="0"/>
              <a:t>1_	</a:t>
            </a:r>
            <a:r>
              <a:rPr lang="en-US" dirty="0" err="1" smtClean="0"/>
              <a:t>Crabb</a:t>
            </a:r>
            <a:r>
              <a:rPr lang="en-US" dirty="0" smtClean="0"/>
              <a:t>, Gordon, </a:t>
            </a:r>
            <a:r>
              <a:rPr lang="en-US" dirty="0" err="1" smtClean="0"/>
              <a:t>ǂd</a:t>
            </a:r>
            <a:r>
              <a:rPr lang="en-US" dirty="0" smtClean="0"/>
              <a:t> 1948- </a:t>
            </a:r>
            <a:r>
              <a:rPr lang="en-US" dirty="0" err="1" smtClean="0"/>
              <a:t>ǂe</a:t>
            </a:r>
            <a:r>
              <a:rPr lang="en-US" dirty="0" smtClean="0"/>
              <a:t> </a:t>
            </a:r>
            <a:r>
              <a:rPr lang="en-US" dirty="0"/>
              <a:t>illustrator.</a:t>
            </a:r>
          </a:p>
        </p:txBody>
      </p:sp>
      <p:sp>
        <p:nvSpPr>
          <p:cNvPr id="4" name="Title 1"/>
          <p:cNvSpPr>
            <a:spLocks noGrp="1"/>
          </p:cNvSpPr>
          <p:nvPr>
            <p:ph type="title"/>
          </p:nvPr>
        </p:nvSpPr>
        <p:spPr>
          <a:xfrm>
            <a:off x="838200" y="365125"/>
            <a:ext cx="10515600" cy="1325563"/>
          </a:xfrm>
        </p:spPr>
        <p:txBody>
          <a:bodyPr>
            <a:normAutofit fontScale="90000"/>
          </a:bodyPr>
          <a:lstStyle/>
          <a:p>
            <a:r>
              <a:rPr lang="en-US" dirty="0" smtClean="0"/>
              <a:t>Which means that the next time a manifestation appears all we need to do is this: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0117" y="2521158"/>
            <a:ext cx="2499421" cy="3758528"/>
          </a:xfrm>
          <a:prstGeom prst="rect">
            <a:avLst/>
          </a:prstGeom>
        </p:spPr>
      </p:pic>
    </p:spTree>
    <p:extLst>
      <p:ext uri="{BB962C8B-B14F-4D97-AF65-F5344CB8AC3E}">
        <p14:creationId xmlns:p14="http://schemas.microsoft.com/office/powerpoint/2010/main" val="394519325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62254"/>
            <a:ext cx="10515600" cy="4895384"/>
          </a:xfrm>
          <a:ln>
            <a:solidFill>
              <a:schemeClr val="tx1"/>
            </a:solidFill>
          </a:ln>
        </p:spPr>
        <p:txBody>
          <a:bodyPr>
            <a:normAutofit fontScale="77500" lnSpcReduction="20000"/>
          </a:bodyPr>
          <a:lstStyle/>
          <a:p>
            <a:pPr marL="1081088" indent="-1081088">
              <a:buNone/>
            </a:pPr>
            <a:r>
              <a:rPr lang="en-US" dirty="0"/>
              <a:t>020 __	</a:t>
            </a:r>
            <a:r>
              <a:rPr lang="en-US" dirty="0" smtClean="0"/>
              <a:t>9780765378484</a:t>
            </a:r>
            <a:endParaRPr lang="en-US" dirty="0"/>
          </a:p>
          <a:p>
            <a:pPr marL="1081088" indent="-1081088">
              <a:buNone/>
            </a:pPr>
            <a:r>
              <a:rPr lang="en-US" dirty="0"/>
              <a:t>050 </a:t>
            </a:r>
            <a:r>
              <a:rPr lang="en-US" dirty="0" smtClean="0"/>
              <a:t>_4</a:t>
            </a:r>
            <a:r>
              <a:rPr lang="en-US" dirty="0"/>
              <a:t>	</a:t>
            </a:r>
            <a:r>
              <a:rPr lang="en-US" dirty="0" smtClean="0"/>
              <a:t>PS3553.A655 </a:t>
            </a:r>
            <a:r>
              <a:rPr lang="en-US" dirty="0" err="1" smtClean="0"/>
              <a:t>ǂb</a:t>
            </a:r>
            <a:r>
              <a:rPr lang="en-US" dirty="0" smtClean="0"/>
              <a:t> </a:t>
            </a:r>
            <a:r>
              <a:rPr lang="en-US" dirty="0"/>
              <a:t>E5 </a:t>
            </a:r>
            <a:r>
              <a:rPr lang="en-US" dirty="0" smtClean="0"/>
              <a:t>2014</a:t>
            </a:r>
            <a:endParaRPr lang="en-US" dirty="0"/>
          </a:p>
          <a:p>
            <a:pPr marL="1081088" indent="-1081088">
              <a:buNone/>
            </a:pPr>
            <a:r>
              <a:rPr lang="en-US" dirty="0"/>
              <a:t>100 1_	</a:t>
            </a:r>
            <a:r>
              <a:rPr lang="en-US" dirty="0" smtClean="0"/>
              <a:t>Card</a:t>
            </a:r>
            <a:r>
              <a:rPr lang="en-US" dirty="0"/>
              <a:t>, Orson Scott, </a:t>
            </a:r>
            <a:r>
              <a:rPr lang="en-US" dirty="0" err="1" smtClean="0"/>
              <a:t>ǂe</a:t>
            </a:r>
            <a:r>
              <a:rPr lang="en-US" dirty="0" smtClean="0"/>
              <a:t> </a:t>
            </a:r>
            <a:r>
              <a:rPr lang="en-US" dirty="0"/>
              <a:t>author.</a:t>
            </a:r>
          </a:p>
          <a:p>
            <a:pPr marL="1081088" indent="-1081088">
              <a:buNone/>
            </a:pPr>
            <a:r>
              <a:rPr lang="en-US" dirty="0"/>
              <a:t>245 10	</a:t>
            </a:r>
            <a:r>
              <a:rPr lang="en-US" dirty="0" smtClean="0"/>
              <a:t>Ender's </a:t>
            </a:r>
            <a:r>
              <a:rPr lang="en-US" dirty="0"/>
              <a:t>game / </a:t>
            </a:r>
            <a:r>
              <a:rPr lang="en-US" dirty="0" err="1" smtClean="0"/>
              <a:t>ǂc</a:t>
            </a:r>
            <a:r>
              <a:rPr lang="en-US" dirty="0" smtClean="0"/>
              <a:t> </a:t>
            </a:r>
            <a:r>
              <a:rPr lang="en-US" dirty="0"/>
              <a:t>Orson Scott Card</a:t>
            </a:r>
            <a:r>
              <a:rPr lang="en-US" dirty="0" smtClean="0"/>
              <a:t>.</a:t>
            </a:r>
          </a:p>
          <a:p>
            <a:pPr marL="1081088" indent="-1081088">
              <a:buNone/>
            </a:pPr>
            <a:r>
              <a:rPr lang="en-US" dirty="0" smtClean="0"/>
              <a:t>250 __	Third Tor Teen edition.</a:t>
            </a:r>
            <a:endParaRPr lang="en-US" dirty="0"/>
          </a:p>
          <a:p>
            <a:pPr marL="1081088" indent="-1081088">
              <a:buNone/>
            </a:pPr>
            <a:r>
              <a:rPr lang="en-US" dirty="0"/>
              <a:t>264 _1	</a:t>
            </a:r>
            <a:r>
              <a:rPr lang="en-US" dirty="0" smtClean="0"/>
              <a:t>New </a:t>
            </a:r>
            <a:r>
              <a:rPr lang="en-US" dirty="0"/>
              <a:t>York, New York : </a:t>
            </a:r>
            <a:r>
              <a:rPr lang="en-US" dirty="0" err="1" smtClean="0"/>
              <a:t>ǂb</a:t>
            </a:r>
            <a:r>
              <a:rPr lang="en-US" dirty="0" smtClean="0"/>
              <a:t> </a:t>
            </a:r>
            <a:r>
              <a:rPr lang="en-US" dirty="0"/>
              <a:t>TOR, </a:t>
            </a:r>
            <a:r>
              <a:rPr lang="en-US" dirty="0" err="1" smtClean="0"/>
              <a:t>ǂc</a:t>
            </a:r>
            <a:r>
              <a:rPr lang="en-US" dirty="0" smtClean="0"/>
              <a:t> 2014.</a:t>
            </a:r>
            <a:endParaRPr lang="en-US" dirty="0"/>
          </a:p>
          <a:p>
            <a:pPr marL="1081088" indent="-1081088">
              <a:buNone/>
            </a:pPr>
            <a:r>
              <a:rPr lang="en-US" dirty="0"/>
              <a:t>300 __	</a:t>
            </a:r>
            <a:r>
              <a:rPr lang="en-US" dirty="0" smtClean="0"/>
              <a:t>380 </a:t>
            </a:r>
            <a:r>
              <a:rPr lang="en-US" dirty="0"/>
              <a:t>pages ; </a:t>
            </a:r>
            <a:r>
              <a:rPr lang="en-US" dirty="0" err="1" smtClean="0"/>
              <a:t>ǂc</a:t>
            </a:r>
            <a:r>
              <a:rPr lang="en-US" dirty="0" smtClean="0"/>
              <a:t> 21 </a:t>
            </a:r>
            <a:r>
              <a:rPr lang="en-US" dirty="0"/>
              <a:t>cm</a:t>
            </a:r>
          </a:p>
          <a:p>
            <a:pPr marL="1081088" indent="-1081088">
              <a:buNone/>
            </a:pPr>
            <a:r>
              <a:rPr lang="en-US" dirty="0"/>
              <a:t>336 __	</a:t>
            </a:r>
            <a:r>
              <a:rPr lang="en-US" dirty="0" smtClean="0"/>
              <a:t>text ǂ2 </a:t>
            </a:r>
            <a:r>
              <a:rPr lang="en-US" dirty="0" err="1"/>
              <a:t>rdacontent</a:t>
            </a:r>
            <a:endParaRPr lang="en-US" dirty="0"/>
          </a:p>
          <a:p>
            <a:pPr marL="1081088" indent="-1081088">
              <a:buNone/>
            </a:pPr>
            <a:r>
              <a:rPr lang="en-US" dirty="0"/>
              <a:t>337 __	</a:t>
            </a:r>
            <a:r>
              <a:rPr lang="en-US" dirty="0" smtClean="0"/>
              <a:t>unmediated ǂ2 </a:t>
            </a:r>
            <a:r>
              <a:rPr lang="en-US" dirty="0" err="1"/>
              <a:t>rdamedia</a:t>
            </a:r>
            <a:endParaRPr lang="en-US" dirty="0"/>
          </a:p>
          <a:p>
            <a:pPr marL="1081088" indent="-1081088">
              <a:buNone/>
            </a:pPr>
            <a:r>
              <a:rPr lang="en-US" dirty="0"/>
              <a:t>338 __	</a:t>
            </a:r>
            <a:r>
              <a:rPr lang="en-US" dirty="0" smtClean="0"/>
              <a:t>volume ǂ2 </a:t>
            </a:r>
            <a:r>
              <a:rPr lang="en-US" dirty="0" err="1"/>
              <a:t>rdacarrier</a:t>
            </a:r>
            <a:endParaRPr lang="en-US" dirty="0"/>
          </a:p>
          <a:p>
            <a:pPr marL="1081088" indent="-1081088">
              <a:buNone/>
            </a:pPr>
            <a:r>
              <a:rPr lang="en-US" dirty="0" smtClean="0"/>
              <a:t>500 </a:t>
            </a:r>
            <a:r>
              <a:rPr lang="en-US" dirty="0"/>
              <a:t>__	</a:t>
            </a:r>
            <a:r>
              <a:rPr lang="en-US" dirty="0" smtClean="0"/>
              <a:t>Cover art by Gordon </a:t>
            </a:r>
            <a:r>
              <a:rPr lang="en-US" dirty="0" err="1" smtClean="0"/>
              <a:t>Crabb</a:t>
            </a:r>
            <a:r>
              <a:rPr lang="en-US" dirty="0" smtClean="0"/>
              <a:t>.</a:t>
            </a:r>
            <a:endParaRPr lang="en-US" dirty="0"/>
          </a:p>
          <a:p>
            <a:pPr marL="1081088" indent="-1081088">
              <a:buNone/>
            </a:pPr>
            <a:r>
              <a:rPr lang="en-US" dirty="0" smtClean="0"/>
              <a:t>700 </a:t>
            </a:r>
            <a:r>
              <a:rPr lang="en-US" dirty="0"/>
              <a:t>1_	</a:t>
            </a:r>
            <a:r>
              <a:rPr lang="en-US" dirty="0" err="1" smtClean="0"/>
              <a:t>Crabb</a:t>
            </a:r>
            <a:r>
              <a:rPr lang="en-US" dirty="0" smtClean="0"/>
              <a:t>, Gordon, </a:t>
            </a:r>
            <a:r>
              <a:rPr lang="en-US" dirty="0" err="1" smtClean="0"/>
              <a:t>ǂd</a:t>
            </a:r>
            <a:r>
              <a:rPr lang="en-US" dirty="0" smtClean="0"/>
              <a:t> 1948- </a:t>
            </a:r>
            <a:r>
              <a:rPr lang="en-US" dirty="0" err="1" smtClean="0"/>
              <a:t>ǂe</a:t>
            </a:r>
            <a:r>
              <a:rPr lang="en-US" dirty="0" smtClean="0"/>
              <a:t> </a:t>
            </a:r>
            <a:r>
              <a:rPr lang="en-US" dirty="0"/>
              <a:t>illustrator</a:t>
            </a:r>
            <a:r>
              <a:rPr lang="en-US" dirty="0" smtClean="0"/>
              <a:t>.</a:t>
            </a:r>
          </a:p>
          <a:p>
            <a:pPr marL="1081088" indent="-1081088">
              <a:buNone/>
            </a:pPr>
            <a:r>
              <a:rPr lang="en-US" dirty="0" smtClean="0"/>
              <a:t>758 __	ǂ0 </a:t>
            </a:r>
            <a:r>
              <a:rPr lang="en-US" dirty="0">
                <a:hlinkClick r:id="rId3"/>
              </a:rPr>
              <a:t>http://id.loc.gov/authorities/names/nr95020869</a:t>
            </a:r>
            <a:endParaRPr lang="en-US" dirty="0"/>
          </a:p>
        </p:txBody>
      </p:sp>
      <p:sp>
        <p:nvSpPr>
          <p:cNvPr id="4" name="Title 1"/>
          <p:cNvSpPr>
            <a:spLocks noGrp="1"/>
          </p:cNvSpPr>
          <p:nvPr>
            <p:ph type="title"/>
          </p:nvPr>
        </p:nvSpPr>
        <p:spPr>
          <a:xfrm>
            <a:off x="838200" y="365125"/>
            <a:ext cx="10515600" cy="1325563"/>
          </a:xfrm>
        </p:spPr>
        <p:txBody>
          <a:bodyPr>
            <a:normAutofit/>
          </a:bodyPr>
          <a:lstStyle/>
          <a:p>
            <a:r>
              <a:rPr lang="en-US" dirty="0" smtClean="0"/>
              <a:t>How does this link to the authority record? MARC proposal no. 2017-09: 758 field?</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0117" y="2521158"/>
            <a:ext cx="2499421" cy="3758528"/>
          </a:xfrm>
          <a:prstGeom prst="rect">
            <a:avLst/>
          </a:prstGeom>
        </p:spPr>
      </p:pic>
      <p:sp>
        <p:nvSpPr>
          <p:cNvPr id="5" name="Oval 4"/>
          <p:cNvSpPr/>
          <p:nvPr/>
        </p:nvSpPr>
        <p:spPr>
          <a:xfrm>
            <a:off x="847496" y="6055113"/>
            <a:ext cx="7437860" cy="5575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155778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6116" y="1315844"/>
            <a:ext cx="5629503" cy="5196468"/>
          </a:xfrm>
          <a:ln>
            <a:solidFill>
              <a:schemeClr val="tx1"/>
            </a:solidFill>
          </a:ln>
        </p:spPr>
        <p:txBody>
          <a:bodyPr>
            <a:noAutofit/>
          </a:bodyPr>
          <a:lstStyle/>
          <a:p>
            <a:pPr marL="623888" indent="-623888">
              <a:buNone/>
            </a:pPr>
            <a:r>
              <a:rPr lang="en-US" sz="1200" b="1" smtClean="0"/>
              <a:t>Bibliographic </a:t>
            </a:r>
            <a:r>
              <a:rPr lang="en-US" sz="1200" b="1" dirty="0" smtClean="0"/>
              <a:t>record for this manifestation of this expression</a:t>
            </a:r>
          </a:p>
          <a:p>
            <a:pPr marL="568325" indent="-568325">
              <a:buNone/>
            </a:pPr>
            <a:r>
              <a:rPr lang="en-US" sz="1200" dirty="0" smtClean="0"/>
              <a:t>020 __	9788071933878</a:t>
            </a:r>
          </a:p>
          <a:p>
            <a:pPr marL="568325" indent="-568325">
              <a:buNone/>
            </a:pPr>
            <a:r>
              <a:rPr lang="en-US" sz="1200" dirty="0" smtClean="0"/>
              <a:t>050 _4	PS3553.A655 </a:t>
            </a:r>
            <a:r>
              <a:rPr lang="en-US" sz="1200" dirty="0" err="1" smtClean="0"/>
              <a:t>ǂb</a:t>
            </a:r>
            <a:r>
              <a:rPr lang="en-US" sz="1200" dirty="0" smtClean="0"/>
              <a:t> E5135 2015</a:t>
            </a:r>
          </a:p>
          <a:p>
            <a:pPr marL="568325" indent="-568325">
              <a:buNone/>
            </a:pPr>
            <a:r>
              <a:rPr lang="en-US" sz="1200" dirty="0" smtClean="0"/>
              <a:t>100 1_	Card, Orson Scott, </a:t>
            </a:r>
            <a:r>
              <a:rPr lang="en-US" sz="1200" dirty="0" err="1" smtClean="0"/>
              <a:t>ǂe</a:t>
            </a:r>
            <a:r>
              <a:rPr lang="en-US" sz="1200" dirty="0" smtClean="0"/>
              <a:t> author.</a:t>
            </a:r>
          </a:p>
          <a:p>
            <a:pPr marL="568325" indent="-568325">
              <a:buNone/>
            </a:pPr>
            <a:r>
              <a:rPr lang="en-US" sz="1200" dirty="0" smtClean="0"/>
              <a:t>240 10	Ender's game. </a:t>
            </a:r>
            <a:r>
              <a:rPr lang="en-US" sz="1200" dirty="0" err="1" smtClean="0"/>
              <a:t>ǂl</a:t>
            </a:r>
            <a:r>
              <a:rPr lang="en-US" sz="1200" dirty="0" smtClean="0"/>
              <a:t> Czech</a:t>
            </a:r>
          </a:p>
          <a:p>
            <a:pPr marL="568325" indent="-568325">
              <a:buNone/>
            </a:pPr>
            <a:r>
              <a:rPr lang="en-US" sz="1200" dirty="0" smtClean="0"/>
              <a:t>245 10	</a:t>
            </a:r>
            <a:r>
              <a:rPr lang="en-US" sz="1200" dirty="0" err="1" smtClean="0"/>
              <a:t>Enderova</a:t>
            </a:r>
            <a:r>
              <a:rPr lang="en-US" sz="1200" dirty="0" smtClean="0"/>
              <a:t> </a:t>
            </a:r>
            <a:r>
              <a:rPr lang="en-US" sz="1200" dirty="0" err="1" smtClean="0"/>
              <a:t>hra</a:t>
            </a:r>
            <a:r>
              <a:rPr lang="en-US" sz="1200" dirty="0" smtClean="0"/>
              <a:t> / </a:t>
            </a:r>
            <a:r>
              <a:rPr lang="en-US" sz="1200" dirty="0" err="1" smtClean="0"/>
              <a:t>ǂc</a:t>
            </a:r>
            <a:r>
              <a:rPr lang="en-US" sz="1200" dirty="0" smtClean="0"/>
              <a:t> Orson Scott Card ; </a:t>
            </a:r>
            <a:r>
              <a:rPr lang="en-US" sz="1200" dirty="0" err="1" smtClean="0"/>
              <a:t>překlad</a:t>
            </a:r>
            <a:r>
              <a:rPr lang="en-US" sz="1200" dirty="0" smtClean="0"/>
              <a:t>: </a:t>
            </a:r>
            <a:r>
              <a:rPr lang="en-US" sz="1200" dirty="0" err="1" smtClean="0"/>
              <a:t>František</a:t>
            </a:r>
            <a:r>
              <a:rPr lang="en-US" sz="1200" dirty="0" smtClean="0"/>
              <a:t> </a:t>
            </a:r>
            <a:r>
              <a:rPr lang="en-US" sz="1200" dirty="0" err="1" smtClean="0"/>
              <a:t>Nešpor</a:t>
            </a:r>
            <a:r>
              <a:rPr lang="en-US" sz="1200" dirty="0" smtClean="0"/>
              <a:t> ; </a:t>
            </a:r>
            <a:r>
              <a:rPr lang="en-US" sz="1200" dirty="0" err="1" smtClean="0"/>
              <a:t>obálka</a:t>
            </a:r>
            <a:r>
              <a:rPr lang="en-US" sz="1200" dirty="0" smtClean="0"/>
              <a:t>: John Harris.</a:t>
            </a:r>
          </a:p>
          <a:p>
            <a:pPr marL="568325" indent="-568325">
              <a:buNone/>
            </a:pPr>
            <a:r>
              <a:rPr lang="en-US" sz="1200" dirty="0" smtClean="0"/>
              <a:t>250 __	</a:t>
            </a:r>
            <a:r>
              <a:rPr lang="en-US" sz="1200" dirty="0" err="1" smtClean="0"/>
              <a:t>Vydáni</a:t>
            </a:r>
            <a:r>
              <a:rPr lang="en-US" sz="1200" dirty="0" smtClean="0"/>
              <a:t> 6. </a:t>
            </a:r>
          </a:p>
          <a:p>
            <a:pPr marL="568325" indent="-568325">
              <a:buNone/>
            </a:pPr>
            <a:r>
              <a:rPr lang="en-US" sz="1200" dirty="0" smtClean="0"/>
              <a:t>264 _1	Plzeň : </a:t>
            </a:r>
            <a:r>
              <a:rPr lang="en-US" sz="1200" dirty="0" err="1" smtClean="0"/>
              <a:t>ǂb</a:t>
            </a:r>
            <a:r>
              <a:rPr lang="en-US" sz="1200" dirty="0" smtClean="0"/>
              <a:t> Laser, </a:t>
            </a:r>
            <a:r>
              <a:rPr lang="en-US" sz="1200" dirty="0" err="1" smtClean="0"/>
              <a:t>ǂc</a:t>
            </a:r>
            <a:r>
              <a:rPr lang="en-US" sz="1200" dirty="0" smtClean="0"/>
              <a:t> 2015.</a:t>
            </a:r>
          </a:p>
          <a:p>
            <a:pPr marL="568325" indent="-568325">
              <a:buNone/>
            </a:pPr>
            <a:r>
              <a:rPr lang="en-US" sz="1200" dirty="0"/>
              <a:t>300 __	373 pages ; </a:t>
            </a:r>
            <a:r>
              <a:rPr lang="en-US" sz="1200" dirty="0" err="1"/>
              <a:t>ǂc</a:t>
            </a:r>
            <a:r>
              <a:rPr lang="en-US" sz="1200" dirty="0"/>
              <a:t> 17 cm</a:t>
            </a:r>
          </a:p>
          <a:p>
            <a:pPr marL="568325" indent="-568325">
              <a:buNone/>
            </a:pPr>
            <a:r>
              <a:rPr lang="en-US" sz="1200" dirty="0" smtClean="0"/>
              <a:t>337 </a:t>
            </a:r>
            <a:r>
              <a:rPr lang="en-US" sz="1200" dirty="0" smtClean="0"/>
              <a:t>__	unmediated ǂ2 </a:t>
            </a:r>
            <a:r>
              <a:rPr lang="en-US" sz="1200" dirty="0" err="1" smtClean="0"/>
              <a:t>rdamedia</a:t>
            </a:r>
            <a:endParaRPr lang="en-US" sz="1200" dirty="0" smtClean="0"/>
          </a:p>
          <a:p>
            <a:pPr marL="568325" indent="-568325">
              <a:buNone/>
            </a:pPr>
            <a:r>
              <a:rPr lang="en-US" sz="1200" dirty="0" smtClean="0"/>
              <a:t>338 __	volume ǂ2 </a:t>
            </a:r>
            <a:r>
              <a:rPr lang="en-US" sz="1200" dirty="0" err="1" smtClean="0"/>
              <a:t>rdacarrier</a:t>
            </a:r>
            <a:endParaRPr lang="en-US" sz="1200" dirty="0" smtClean="0"/>
          </a:p>
          <a:p>
            <a:pPr marL="568325" indent="-568325">
              <a:buNone/>
            </a:pPr>
            <a:r>
              <a:rPr lang="en-US" sz="1200" dirty="0" smtClean="0"/>
              <a:t>490 1_	</a:t>
            </a:r>
            <a:r>
              <a:rPr lang="en-US" sz="1200" dirty="0" err="1" smtClean="0"/>
              <a:t>Mistrovska</a:t>
            </a:r>
            <a:r>
              <a:rPr lang="en-US" sz="1200" dirty="0" smtClean="0"/>
              <a:t>́ </a:t>
            </a:r>
            <a:r>
              <a:rPr lang="en-US" sz="1200" dirty="0" err="1" smtClean="0"/>
              <a:t>díla</a:t>
            </a:r>
            <a:r>
              <a:rPr lang="en-US" sz="1200" dirty="0" smtClean="0"/>
              <a:t> SF ; </a:t>
            </a:r>
            <a:r>
              <a:rPr lang="en-US" sz="1200" dirty="0" err="1" smtClean="0"/>
              <a:t>ǂv</a:t>
            </a:r>
            <a:r>
              <a:rPr lang="en-US" sz="1200" dirty="0" smtClean="0"/>
              <a:t> 44</a:t>
            </a:r>
          </a:p>
          <a:p>
            <a:pPr marL="568325" indent="-568325">
              <a:buNone/>
            </a:pPr>
            <a:r>
              <a:rPr lang="en-US" sz="1200" dirty="0" smtClean="0"/>
              <a:t>700 </a:t>
            </a:r>
            <a:r>
              <a:rPr lang="en-US" sz="1200" dirty="0" smtClean="0"/>
              <a:t>1_	Harris, John, </a:t>
            </a:r>
            <a:r>
              <a:rPr lang="en-US" sz="1200" dirty="0" err="1" smtClean="0"/>
              <a:t>ǂd</a:t>
            </a:r>
            <a:r>
              <a:rPr lang="en-US" sz="1200" dirty="0" smtClean="0"/>
              <a:t> 1948 July 29- </a:t>
            </a:r>
            <a:r>
              <a:rPr lang="en-US" sz="1200" dirty="0" err="1" smtClean="0"/>
              <a:t>ǂe</a:t>
            </a:r>
            <a:r>
              <a:rPr lang="en-US" sz="1200" dirty="0" smtClean="0"/>
              <a:t> illustrator.</a:t>
            </a:r>
          </a:p>
          <a:p>
            <a:pPr marL="568325" indent="-568325">
              <a:buNone/>
            </a:pPr>
            <a:r>
              <a:rPr lang="en-US" sz="1200" dirty="0"/>
              <a:t>758 __	ǂ0 </a:t>
            </a:r>
            <a:r>
              <a:rPr lang="en-US" sz="1200" dirty="0">
                <a:hlinkClick r:id="rId3"/>
              </a:rPr>
              <a:t>http://id.loc.gov/authorities/names/nr2002041914</a:t>
            </a:r>
            <a:r>
              <a:rPr lang="en-US" sz="1200" dirty="0"/>
              <a:t> </a:t>
            </a:r>
          </a:p>
          <a:p>
            <a:pPr marL="568325" indent="-568325">
              <a:buNone/>
            </a:pPr>
            <a:r>
              <a:rPr lang="en-US" sz="1200" dirty="0" smtClean="0"/>
              <a:t>758 __	ǂ0 </a:t>
            </a:r>
            <a:r>
              <a:rPr lang="en-US" sz="1200" dirty="0">
                <a:hlinkClick r:id="rId4"/>
              </a:rPr>
              <a:t>http://id.loc.gov/authorities/names/nr95020869</a:t>
            </a:r>
            <a:endParaRPr lang="en-US" sz="1200" dirty="0"/>
          </a:p>
          <a:p>
            <a:pPr marL="568325" indent="-568325">
              <a:buNone/>
            </a:pPr>
            <a:r>
              <a:rPr lang="en-US" sz="1200" dirty="0" smtClean="0"/>
              <a:t>830 _0	</a:t>
            </a:r>
            <a:r>
              <a:rPr lang="en-US" sz="1200" dirty="0" err="1" smtClean="0"/>
              <a:t>Mistrovska</a:t>
            </a:r>
            <a:r>
              <a:rPr lang="en-US" sz="1200" dirty="0" smtClean="0"/>
              <a:t>́ </a:t>
            </a:r>
            <a:r>
              <a:rPr lang="en-US" sz="1200" dirty="0" err="1" smtClean="0"/>
              <a:t>díla</a:t>
            </a:r>
            <a:r>
              <a:rPr lang="en-US" sz="1200" dirty="0" smtClean="0"/>
              <a:t> SF ; </a:t>
            </a:r>
            <a:r>
              <a:rPr lang="en-US" sz="1200" dirty="0" err="1" smtClean="0"/>
              <a:t>ǂv</a:t>
            </a:r>
            <a:r>
              <a:rPr lang="en-US" sz="1200" dirty="0" smtClean="0"/>
              <a:t> 44.</a:t>
            </a:r>
            <a:endParaRPr lang="en-US" sz="1200" dirty="0"/>
          </a:p>
        </p:txBody>
      </p:sp>
      <p:sp>
        <p:nvSpPr>
          <p:cNvPr id="4" name="Title 1"/>
          <p:cNvSpPr>
            <a:spLocks noGrp="1"/>
          </p:cNvSpPr>
          <p:nvPr>
            <p:ph type="title"/>
          </p:nvPr>
        </p:nvSpPr>
        <p:spPr>
          <a:xfrm>
            <a:off x="838200" y="86350"/>
            <a:ext cx="10515600" cy="1006473"/>
          </a:xfrm>
        </p:spPr>
        <p:txBody>
          <a:bodyPr>
            <a:normAutofit fontScale="90000"/>
          </a:bodyPr>
          <a:lstStyle/>
          <a:p>
            <a:r>
              <a:rPr lang="en-US" dirty="0" smtClean="0"/>
              <a:t>Records for manifestations of non-original expressions are also simplified:</a:t>
            </a:r>
            <a:endParaRPr lang="en-US" dirty="0"/>
          </a:p>
        </p:txBody>
      </p:sp>
      <p:pic>
        <p:nvPicPr>
          <p:cNvPr id="7" name="Picture 6"/>
          <p:cNvPicPr>
            <a:picLocks noChangeAspect="1"/>
          </p:cNvPicPr>
          <p:nvPr/>
        </p:nvPicPr>
        <p:blipFill>
          <a:blip r:embed="rId5"/>
          <a:stretch>
            <a:fillRect/>
          </a:stretch>
        </p:blipFill>
        <p:spPr>
          <a:xfrm>
            <a:off x="10503779" y="3200404"/>
            <a:ext cx="1362286" cy="1924054"/>
          </a:xfrm>
          <a:prstGeom prst="rect">
            <a:avLst/>
          </a:prstGeom>
        </p:spPr>
      </p:pic>
      <p:sp>
        <p:nvSpPr>
          <p:cNvPr id="9" name="Content Placeholder 2"/>
          <p:cNvSpPr txBox="1">
            <a:spLocks/>
          </p:cNvSpPr>
          <p:nvPr/>
        </p:nvSpPr>
        <p:spPr>
          <a:xfrm>
            <a:off x="423745" y="1182034"/>
            <a:ext cx="5787484" cy="2698595"/>
          </a:xfrm>
          <a:prstGeom prst="rect">
            <a:avLst/>
          </a:prstGeom>
          <a:ln>
            <a:solidFill>
              <a:schemeClr val="tx1"/>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3888" indent="-623888">
              <a:buNone/>
            </a:pPr>
            <a:r>
              <a:rPr lang="en-US" sz="1200" b="1" dirty="0" smtClean="0"/>
              <a:t>Expression authority record contains expression-related elements</a:t>
            </a:r>
          </a:p>
          <a:p>
            <a:pPr marL="623888" indent="-623888">
              <a:buNone/>
            </a:pPr>
            <a:r>
              <a:rPr lang="en-US" sz="1200" dirty="0" smtClean="0"/>
              <a:t>010 </a:t>
            </a:r>
            <a:r>
              <a:rPr lang="en-US" sz="1200" dirty="0"/>
              <a:t>__	</a:t>
            </a:r>
            <a:r>
              <a:rPr lang="en-US" sz="1200" dirty="0" smtClean="0"/>
              <a:t>nr2002041914</a:t>
            </a:r>
            <a:endParaRPr lang="en-US" sz="1200" dirty="0"/>
          </a:p>
          <a:p>
            <a:pPr marL="623888" indent="-623888">
              <a:buNone/>
            </a:pPr>
            <a:r>
              <a:rPr lang="en-US" sz="1200" dirty="0"/>
              <a:t>046 __	</a:t>
            </a:r>
            <a:r>
              <a:rPr lang="en-US" sz="1200" dirty="0" err="1" smtClean="0"/>
              <a:t>ǂk</a:t>
            </a:r>
            <a:r>
              <a:rPr lang="en-US" sz="1200" dirty="0" smtClean="0"/>
              <a:t> 1994 ǂ2 </a:t>
            </a:r>
            <a:r>
              <a:rPr lang="en-US" sz="1200" dirty="0" err="1" smtClean="0"/>
              <a:t>edtf</a:t>
            </a:r>
            <a:endParaRPr lang="en-US" sz="1200" dirty="0"/>
          </a:p>
          <a:p>
            <a:pPr marL="623888" indent="-623888">
              <a:buNone/>
            </a:pPr>
            <a:r>
              <a:rPr lang="en-US" sz="1200" dirty="0" smtClean="0"/>
              <a:t>100 1_	Card</a:t>
            </a:r>
            <a:r>
              <a:rPr lang="en-US" sz="1200" dirty="0"/>
              <a:t>, Orson Scott. </a:t>
            </a:r>
            <a:r>
              <a:rPr lang="en-US" sz="1200" dirty="0" err="1" smtClean="0"/>
              <a:t>ǂt</a:t>
            </a:r>
            <a:r>
              <a:rPr lang="en-US" sz="1200" dirty="0" smtClean="0"/>
              <a:t> </a:t>
            </a:r>
            <a:r>
              <a:rPr lang="en-US" sz="1200" dirty="0"/>
              <a:t>Ender's game. </a:t>
            </a:r>
            <a:r>
              <a:rPr lang="en-US" sz="1200" dirty="0" err="1" smtClean="0"/>
              <a:t>ǂl</a:t>
            </a:r>
            <a:r>
              <a:rPr lang="en-US" sz="1200" dirty="0" smtClean="0"/>
              <a:t> </a:t>
            </a:r>
            <a:r>
              <a:rPr lang="en-US" sz="1200" dirty="0"/>
              <a:t>Czech</a:t>
            </a:r>
          </a:p>
          <a:p>
            <a:pPr marL="623888" indent="-623888">
              <a:buNone/>
            </a:pPr>
            <a:r>
              <a:rPr lang="en-US" sz="1200" dirty="0" smtClean="0"/>
              <a:t>336 __	text ǂ2 </a:t>
            </a:r>
            <a:r>
              <a:rPr lang="en-US" sz="1200" dirty="0" err="1" smtClean="0"/>
              <a:t>rdacontent</a:t>
            </a:r>
            <a:endParaRPr lang="en-US" sz="1200" dirty="0" smtClean="0"/>
          </a:p>
          <a:p>
            <a:pPr marL="623888" indent="-623888">
              <a:buNone/>
            </a:pPr>
            <a:r>
              <a:rPr lang="en-US" sz="1200" dirty="0" smtClean="0"/>
              <a:t>377 </a:t>
            </a:r>
            <a:r>
              <a:rPr lang="en-US" sz="1200" dirty="0"/>
              <a:t>__	</a:t>
            </a:r>
            <a:r>
              <a:rPr lang="en-US" sz="1200" dirty="0" err="1" smtClean="0"/>
              <a:t>cze</a:t>
            </a:r>
            <a:endParaRPr lang="en-US" sz="1200" dirty="0"/>
          </a:p>
          <a:p>
            <a:pPr marL="623888" indent="-623888">
              <a:buNone/>
            </a:pPr>
            <a:r>
              <a:rPr lang="en-US" sz="1200" dirty="0"/>
              <a:t>381 __	</a:t>
            </a:r>
            <a:r>
              <a:rPr lang="en-US" sz="1200" dirty="0" err="1" smtClean="0"/>
              <a:t>Nes</a:t>
            </a:r>
            <a:r>
              <a:rPr lang="en-US" sz="1200" dirty="0" err="1"/>
              <a:t>̌por</a:t>
            </a:r>
            <a:endParaRPr lang="en-US" sz="1200" dirty="0"/>
          </a:p>
          <a:p>
            <a:pPr marL="623888" indent="-623888">
              <a:buNone/>
            </a:pPr>
            <a:r>
              <a:rPr lang="en-US" sz="1200" dirty="0"/>
              <a:t>400 1_	</a:t>
            </a:r>
            <a:r>
              <a:rPr lang="en-US" sz="1200" dirty="0" smtClean="0"/>
              <a:t>Card</a:t>
            </a:r>
            <a:r>
              <a:rPr lang="en-US" sz="1200" dirty="0"/>
              <a:t>, Orson Scott. </a:t>
            </a:r>
            <a:r>
              <a:rPr lang="en-US" sz="1200" dirty="0" err="1" smtClean="0"/>
              <a:t>ǂt</a:t>
            </a:r>
            <a:r>
              <a:rPr lang="en-US" sz="1200" dirty="0" smtClean="0"/>
              <a:t> </a:t>
            </a:r>
            <a:r>
              <a:rPr lang="en-US" sz="1200" dirty="0" err="1"/>
              <a:t>Enderova</a:t>
            </a:r>
            <a:r>
              <a:rPr lang="en-US" sz="1200" dirty="0"/>
              <a:t> </a:t>
            </a:r>
            <a:r>
              <a:rPr lang="en-US" sz="1200" dirty="0" err="1"/>
              <a:t>hra</a:t>
            </a:r>
            <a:endParaRPr lang="en-US" sz="1200" dirty="0"/>
          </a:p>
          <a:p>
            <a:pPr marL="623888" indent="-623888">
              <a:buNone/>
            </a:pPr>
            <a:r>
              <a:rPr lang="en-US" sz="1200" dirty="0"/>
              <a:t>500 1_	</a:t>
            </a:r>
            <a:r>
              <a:rPr lang="en-US" sz="1200" dirty="0" err="1" smtClean="0"/>
              <a:t>ǂw</a:t>
            </a:r>
            <a:r>
              <a:rPr lang="en-US" sz="1200" dirty="0" smtClean="0"/>
              <a:t> </a:t>
            </a:r>
            <a:r>
              <a:rPr lang="en-US" sz="1200" dirty="0"/>
              <a:t>r </a:t>
            </a:r>
            <a:r>
              <a:rPr lang="en-US" sz="1200" dirty="0" err="1" smtClean="0"/>
              <a:t>ǂi</a:t>
            </a:r>
            <a:r>
              <a:rPr lang="en-US" sz="1200" dirty="0" smtClean="0"/>
              <a:t> </a:t>
            </a:r>
            <a:r>
              <a:rPr lang="en-US" sz="1200" dirty="0"/>
              <a:t>Translator: </a:t>
            </a:r>
            <a:r>
              <a:rPr lang="en-US" sz="1200" dirty="0" err="1" smtClean="0"/>
              <a:t>ǂa</a:t>
            </a:r>
            <a:r>
              <a:rPr lang="en-US" sz="1200" dirty="0" smtClean="0"/>
              <a:t> </a:t>
            </a:r>
            <a:r>
              <a:rPr lang="en-US" sz="1200" dirty="0" err="1"/>
              <a:t>Nešpor</a:t>
            </a:r>
            <a:r>
              <a:rPr lang="en-US" sz="1200" dirty="0"/>
              <a:t>, </a:t>
            </a:r>
            <a:r>
              <a:rPr lang="en-US" sz="1200" dirty="0" err="1"/>
              <a:t>František</a:t>
            </a:r>
            <a:endParaRPr lang="en-US" sz="1200" dirty="0"/>
          </a:p>
          <a:p>
            <a:pPr marL="623888" indent="-623888">
              <a:buNone/>
            </a:pPr>
            <a:r>
              <a:rPr lang="en-US" sz="1200" dirty="0"/>
              <a:t>670 __	</a:t>
            </a:r>
            <a:r>
              <a:rPr lang="en-US" sz="1200" dirty="0" err="1" smtClean="0"/>
              <a:t>Enderova</a:t>
            </a:r>
            <a:r>
              <a:rPr lang="en-US" sz="1200" dirty="0" smtClean="0"/>
              <a:t> </a:t>
            </a:r>
            <a:r>
              <a:rPr lang="en-US" sz="1200" dirty="0" err="1"/>
              <a:t>hra</a:t>
            </a:r>
            <a:r>
              <a:rPr lang="en-US" sz="1200" dirty="0"/>
              <a:t>, 1994: </a:t>
            </a:r>
            <a:r>
              <a:rPr lang="en-US" sz="1200" dirty="0" err="1" smtClean="0"/>
              <a:t>ǂb</a:t>
            </a:r>
            <a:r>
              <a:rPr lang="en-US" sz="1200" dirty="0" smtClean="0"/>
              <a:t> </a:t>
            </a:r>
            <a:r>
              <a:rPr lang="en-US" sz="1200" dirty="0"/>
              <a:t>title page verso (</a:t>
            </a:r>
            <a:r>
              <a:rPr lang="en-US" sz="1200" dirty="0" err="1"/>
              <a:t>překlad</a:t>
            </a:r>
            <a:r>
              <a:rPr lang="en-US" sz="1200" dirty="0"/>
              <a:t>: </a:t>
            </a:r>
            <a:r>
              <a:rPr lang="en-US" sz="1200" dirty="0" err="1"/>
              <a:t>František</a:t>
            </a:r>
            <a:r>
              <a:rPr lang="en-US" sz="1200" dirty="0"/>
              <a:t> </a:t>
            </a:r>
            <a:r>
              <a:rPr lang="en-US" sz="1200" dirty="0" err="1"/>
              <a:t>Nešpor</a:t>
            </a:r>
            <a:r>
              <a:rPr lang="en-US" sz="1200" dirty="0"/>
              <a:t>)</a:t>
            </a:r>
          </a:p>
        </p:txBody>
      </p:sp>
      <p:sp>
        <p:nvSpPr>
          <p:cNvPr id="10" name="Content Placeholder 2"/>
          <p:cNvSpPr txBox="1">
            <a:spLocks/>
          </p:cNvSpPr>
          <p:nvPr/>
        </p:nvSpPr>
        <p:spPr>
          <a:xfrm>
            <a:off x="412596" y="4025593"/>
            <a:ext cx="5798634" cy="2795244"/>
          </a:xfrm>
          <a:prstGeom prst="rect">
            <a:avLst/>
          </a:prstGeom>
          <a:ln>
            <a:solidFill>
              <a:schemeClr val="tx1"/>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3888" indent="-623888">
              <a:buNone/>
            </a:pPr>
            <a:r>
              <a:rPr lang="en-US" sz="1200" b="1" dirty="0" smtClean="0"/>
              <a:t>Work authority record contains work-related elements</a:t>
            </a:r>
          </a:p>
          <a:p>
            <a:pPr marL="623888" indent="-623888">
              <a:buNone/>
            </a:pPr>
            <a:r>
              <a:rPr lang="en-US" sz="1200" dirty="0" smtClean="0"/>
              <a:t>010 __	</a:t>
            </a:r>
            <a:r>
              <a:rPr lang="en-US" sz="1200" dirty="0" err="1" smtClean="0"/>
              <a:t>nr</a:t>
            </a:r>
            <a:r>
              <a:rPr lang="en-US" sz="1200" dirty="0" smtClean="0"/>
              <a:t> </a:t>
            </a:r>
            <a:r>
              <a:rPr lang="en-US" sz="1200" dirty="0"/>
              <a:t>95020869 </a:t>
            </a:r>
          </a:p>
          <a:p>
            <a:pPr marL="623888" indent="-623888">
              <a:buNone/>
            </a:pPr>
            <a:r>
              <a:rPr lang="en-US" sz="1200" dirty="0" smtClean="0"/>
              <a:t>046 __	</a:t>
            </a:r>
            <a:r>
              <a:rPr lang="en-US" sz="1200" dirty="0" err="1" smtClean="0"/>
              <a:t>ǂk</a:t>
            </a:r>
            <a:r>
              <a:rPr lang="en-US" sz="1200" dirty="0" smtClean="0"/>
              <a:t> 1985 ǂ2 </a:t>
            </a:r>
            <a:r>
              <a:rPr lang="en-US" sz="1200" dirty="0" err="1" smtClean="0"/>
              <a:t>edtf</a:t>
            </a:r>
            <a:endParaRPr lang="en-US" sz="1200" dirty="0" smtClean="0"/>
          </a:p>
          <a:p>
            <a:pPr marL="623888" indent="-623888">
              <a:buNone/>
            </a:pPr>
            <a:r>
              <a:rPr lang="en-US" sz="1200" dirty="0" smtClean="0"/>
              <a:t>100 1_	Card, Orson Scott. </a:t>
            </a:r>
            <a:r>
              <a:rPr lang="en-US" sz="1200" dirty="0" err="1" smtClean="0"/>
              <a:t>ǂt</a:t>
            </a:r>
            <a:r>
              <a:rPr lang="en-US" sz="1200" dirty="0" smtClean="0"/>
              <a:t> Ender's game</a:t>
            </a:r>
          </a:p>
          <a:p>
            <a:pPr marL="623888" indent="-623888">
              <a:buNone/>
            </a:pPr>
            <a:r>
              <a:rPr lang="en-US" sz="1200" dirty="0" smtClean="0"/>
              <a:t>…</a:t>
            </a:r>
          </a:p>
          <a:p>
            <a:pPr marL="623888" indent="-623888">
              <a:buNone/>
            </a:pPr>
            <a:r>
              <a:rPr lang="en-US" sz="1200" dirty="0" smtClean="0"/>
              <a:t>500 1_	</a:t>
            </a:r>
            <a:r>
              <a:rPr lang="en-US" sz="1200" dirty="0" err="1" smtClean="0"/>
              <a:t>ǂi</a:t>
            </a:r>
            <a:r>
              <a:rPr lang="en-US" sz="1200" dirty="0" smtClean="0"/>
              <a:t> Sequel: </a:t>
            </a:r>
            <a:r>
              <a:rPr lang="en-US" sz="1200" dirty="0" err="1" smtClean="0"/>
              <a:t>ǂa</a:t>
            </a:r>
            <a:r>
              <a:rPr lang="en-US" sz="1200" dirty="0" smtClean="0"/>
              <a:t> Card, Orson Scott. </a:t>
            </a:r>
            <a:r>
              <a:rPr lang="en-US" sz="1200" dirty="0" err="1" smtClean="0"/>
              <a:t>ǂt</a:t>
            </a:r>
            <a:r>
              <a:rPr lang="en-US" sz="1200" dirty="0" smtClean="0"/>
              <a:t> Speaker for the dead </a:t>
            </a:r>
            <a:r>
              <a:rPr lang="en-US" sz="1200" dirty="0" err="1" smtClean="0"/>
              <a:t>ǂw</a:t>
            </a:r>
            <a:r>
              <a:rPr lang="en-US" sz="1200" dirty="0" smtClean="0"/>
              <a:t> r</a:t>
            </a:r>
          </a:p>
          <a:p>
            <a:pPr marL="623888" indent="-623888">
              <a:buNone/>
            </a:pPr>
            <a:r>
              <a:rPr lang="en-US" sz="1200" dirty="0" smtClean="0"/>
              <a:t>500 1_	 </a:t>
            </a:r>
            <a:r>
              <a:rPr lang="en-US" sz="1200" dirty="0" err="1" smtClean="0"/>
              <a:t>ǂw</a:t>
            </a:r>
            <a:r>
              <a:rPr lang="en-US" sz="1200" dirty="0" smtClean="0"/>
              <a:t> r </a:t>
            </a:r>
            <a:r>
              <a:rPr lang="en-US" sz="1200" dirty="0" err="1" smtClean="0"/>
              <a:t>ǂi</a:t>
            </a:r>
            <a:r>
              <a:rPr lang="en-US" sz="1200" dirty="0" smtClean="0"/>
              <a:t> Subject: </a:t>
            </a:r>
            <a:r>
              <a:rPr lang="en-US" sz="1200" dirty="0" err="1" smtClean="0"/>
              <a:t>ǂa</a:t>
            </a:r>
            <a:r>
              <a:rPr lang="en-US" sz="1200" dirty="0" smtClean="0"/>
              <a:t> Wiggin, Ender </a:t>
            </a:r>
            <a:r>
              <a:rPr lang="en-US" sz="1200" dirty="0" err="1" smtClean="0"/>
              <a:t>ǂc</a:t>
            </a:r>
            <a:r>
              <a:rPr lang="en-US" sz="1200" dirty="0" smtClean="0"/>
              <a:t> (Fictitious character) </a:t>
            </a:r>
            <a:r>
              <a:rPr lang="en-US" sz="1200" dirty="0" err="1" smtClean="0"/>
              <a:t>ǂv</a:t>
            </a:r>
            <a:r>
              <a:rPr lang="en-US" sz="1200" dirty="0" smtClean="0"/>
              <a:t> Fiction. ǂ2 </a:t>
            </a:r>
            <a:r>
              <a:rPr lang="en-US" sz="1200" dirty="0" err="1" smtClean="0"/>
              <a:t>lcsh</a:t>
            </a:r>
            <a:endParaRPr lang="en-US" sz="1200" dirty="0" smtClean="0"/>
          </a:p>
          <a:p>
            <a:pPr marL="623888" indent="-623888">
              <a:buNone/>
            </a:pPr>
            <a:r>
              <a:rPr lang="en-US" sz="1200" dirty="0" smtClean="0"/>
              <a:t>…</a:t>
            </a:r>
          </a:p>
          <a:p>
            <a:pPr marL="623888" indent="-623888">
              <a:buNone/>
            </a:pPr>
            <a:r>
              <a:rPr lang="en-US" sz="1200" dirty="0" smtClean="0"/>
              <a:t>510 __	 </a:t>
            </a:r>
            <a:r>
              <a:rPr lang="en-US" sz="1200" dirty="0" err="1" smtClean="0"/>
              <a:t>ǂw</a:t>
            </a:r>
            <a:r>
              <a:rPr lang="en-US" sz="1200" dirty="0" smtClean="0"/>
              <a:t> r </a:t>
            </a:r>
            <a:r>
              <a:rPr lang="en-US" sz="1200" dirty="0" err="1" smtClean="0"/>
              <a:t>ǂi</a:t>
            </a:r>
            <a:r>
              <a:rPr lang="en-US" sz="1200" dirty="0" smtClean="0"/>
              <a:t> Award: </a:t>
            </a:r>
            <a:r>
              <a:rPr lang="en-US" sz="1200" dirty="0" err="1" smtClean="0"/>
              <a:t>ǂa</a:t>
            </a:r>
            <a:r>
              <a:rPr lang="en-US" sz="1200" dirty="0" smtClean="0"/>
              <a:t> SF Chronicle Readers Poll Award, </a:t>
            </a:r>
            <a:r>
              <a:rPr lang="en-US" sz="1200" dirty="0" err="1" smtClean="0"/>
              <a:t>ǂs</a:t>
            </a:r>
            <a:r>
              <a:rPr lang="en-US" sz="1200" dirty="0" smtClean="0"/>
              <a:t> 1986.</a:t>
            </a:r>
          </a:p>
          <a:p>
            <a:pPr marL="623888" indent="-623888">
              <a:buNone/>
            </a:pPr>
            <a:r>
              <a:rPr lang="en-US" sz="1200" dirty="0" smtClean="0"/>
              <a:t>6XX __	After two alien attacks, the world government has started training military geniuses who learn via war games, and Ender Wiggin is such a genius that he knows time is running out.</a:t>
            </a:r>
          </a:p>
          <a:p>
            <a:pPr marL="623888" indent="-623888">
              <a:buNone/>
            </a:pPr>
            <a:endParaRPr lang="en-US" sz="1200" dirty="0" smtClean="0"/>
          </a:p>
        </p:txBody>
      </p:sp>
      <p:sp>
        <p:nvSpPr>
          <p:cNvPr id="2" name="Oval 1"/>
          <p:cNvSpPr/>
          <p:nvPr/>
        </p:nvSpPr>
        <p:spPr>
          <a:xfrm>
            <a:off x="1003611" y="1438507"/>
            <a:ext cx="1182028" cy="23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003611" y="4248616"/>
            <a:ext cx="1182028" cy="23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9370744" y="5561907"/>
            <a:ext cx="1182028" cy="23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9388657" y="5263844"/>
            <a:ext cx="1182028" cy="23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8" idx="6"/>
          </p:cNvCxnSpPr>
          <p:nvPr/>
        </p:nvCxnSpPr>
        <p:spPr>
          <a:xfrm>
            <a:off x="2185639" y="4365704"/>
            <a:ext cx="7185105" cy="1313291"/>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 idx="6"/>
            <a:endCxn id="12" idx="2"/>
          </p:cNvCxnSpPr>
          <p:nvPr/>
        </p:nvCxnSpPr>
        <p:spPr>
          <a:xfrm>
            <a:off x="2185639" y="1555595"/>
            <a:ext cx="7203018" cy="3825337"/>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37006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subject relationships in NARs for other entities? What if instead of …</a:t>
            </a:r>
            <a:endParaRPr lang="en-US" dirty="0"/>
          </a:p>
        </p:txBody>
      </p:sp>
      <p:sp>
        <p:nvSpPr>
          <p:cNvPr id="3" name="Content Placeholder 2"/>
          <p:cNvSpPr>
            <a:spLocks noGrp="1"/>
          </p:cNvSpPr>
          <p:nvPr>
            <p:ph idx="1"/>
          </p:nvPr>
        </p:nvSpPr>
        <p:spPr>
          <a:xfrm>
            <a:off x="838200" y="1825625"/>
            <a:ext cx="7502912" cy="4385604"/>
          </a:xfrm>
          <a:ln>
            <a:solidFill>
              <a:schemeClr val="tx1"/>
            </a:solidFill>
          </a:ln>
        </p:spPr>
        <p:txBody>
          <a:bodyPr>
            <a:normAutofit lnSpcReduction="10000"/>
          </a:bodyPr>
          <a:lstStyle/>
          <a:p>
            <a:pPr marL="1149350" indent="-1149350">
              <a:lnSpc>
                <a:spcPct val="110000"/>
              </a:lnSpc>
              <a:buNone/>
            </a:pPr>
            <a:r>
              <a:rPr lang="en-US" sz="2400" dirty="0" smtClean="0"/>
              <a:t>010 __	n  85326587 </a:t>
            </a:r>
          </a:p>
          <a:p>
            <a:pPr marL="1149350" indent="-1149350">
              <a:lnSpc>
                <a:spcPct val="110000"/>
              </a:lnSpc>
              <a:buNone/>
            </a:pPr>
            <a:r>
              <a:rPr lang="en-US" sz="2400" dirty="0" smtClean="0"/>
              <a:t>046 __	</a:t>
            </a:r>
            <a:r>
              <a:rPr lang="en-US" sz="2400" dirty="0" err="1" smtClean="0"/>
              <a:t>ǂf</a:t>
            </a:r>
            <a:r>
              <a:rPr lang="en-US" sz="2400" dirty="0" smtClean="0"/>
              <a:t> 1927-10-14 </a:t>
            </a:r>
            <a:r>
              <a:rPr lang="en-US" sz="2400" dirty="0" err="1" smtClean="0"/>
              <a:t>ǂg</a:t>
            </a:r>
            <a:r>
              <a:rPr lang="en-US" sz="2400" dirty="0" smtClean="0"/>
              <a:t> 2017-05-23 ǂ2 </a:t>
            </a:r>
            <a:r>
              <a:rPr lang="en-US" sz="2400" dirty="0" err="1" smtClean="0"/>
              <a:t>edtf</a:t>
            </a:r>
            <a:endParaRPr lang="en-US" sz="2400" dirty="0" smtClean="0"/>
          </a:p>
          <a:p>
            <a:pPr marL="1149350" indent="-1149350">
              <a:lnSpc>
                <a:spcPct val="110000"/>
              </a:lnSpc>
              <a:buNone/>
            </a:pPr>
            <a:r>
              <a:rPr lang="en-US" sz="2400" dirty="0" smtClean="0"/>
              <a:t>100 1_	Moore, Roger, </a:t>
            </a:r>
            <a:r>
              <a:rPr lang="en-US" sz="2400" dirty="0" err="1" smtClean="0"/>
              <a:t>ǂd</a:t>
            </a:r>
            <a:r>
              <a:rPr lang="en-US" sz="2400" dirty="0" smtClean="0"/>
              <a:t> 1927-2017</a:t>
            </a:r>
          </a:p>
          <a:p>
            <a:pPr marL="1149350" indent="-1149350">
              <a:lnSpc>
                <a:spcPct val="110000"/>
              </a:lnSpc>
              <a:buNone/>
            </a:pPr>
            <a:r>
              <a:rPr lang="en-US" sz="2400" dirty="0" smtClean="0"/>
              <a:t>370 __	</a:t>
            </a:r>
            <a:r>
              <a:rPr lang="en-US" sz="2400" dirty="0" err="1" smtClean="0"/>
              <a:t>Stockwell</a:t>
            </a:r>
            <a:r>
              <a:rPr lang="en-US" sz="2400" dirty="0" smtClean="0"/>
              <a:t> (London, England) </a:t>
            </a:r>
            <a:r>
              <a:rPr lang="en-US" sz="2400" dirty="0" err="1" smtClean="0"/>
              <a:t>ǂb</a:t>
            </a:r>
            <a:r>
              <a:rPr lang="en-US" sz="2400" dirty="0" smtClean="0"/>
              <a:t> Switzerland </a:t>
            </a:r>
            <a:r>
              <a:rPr lang="en-US" sz="2400" dirty="0" err="1" smtClean="0"/>
              <a:t>ǂc</a:t>
            </a:r>
            <a:r>
              <a:rPr lang="en-US" sz="2400" dirty="0" smtClean="0"/>
              <a:t> Great Britain ǂ2 </a:t>
            </a:r>
            <a:r>
              <a:rPr lang="en-US" sz="2400" dirty="0" err="1" smtClean="0"/>
              <a:t>naf</a:t>
            </a:r>
            <a:endParaRPr lang="en-US" sz="2400" dirty="0" smtClean="0"/>
          </a:p>
          <a:p>
            <a:pPr marL="1149350" indent="-1149350">
              <a:lnSpc>
                <a:spcPct val="110000"/>
              </a:lnSpc>
              <a:buNone/>
            </a:pPr>
            <a:r>
              <a:rPr lang="en-US" sz="2400" dirty="0" smtClean="0"/>
              <a:t>372 __	Action and adventure films ǂ2 </a:t>
            </a:r>
            <a:r>
              <a:rPr lang="en-US" sz="2400" dirty="0" err="1" smtClean="0"/>
              <a:t>lcgft</a:t>
            </a:r>
            <a:endParaRPr lang="en-US" sz="2400" dirty="0" smtClean="0"/>
          </a:p>
          <a:p>
            <a:pPr marL="1149350" indent="-1149350">
              <a:lnSpc>
                <a:spcPct val="110000"/>
              </a:lnSpc>
              <a:buNone/>
            </a:pPr>
            <a:r>
              <a:rPr lang="en-US" sz="2400" dirty="0" smtClean="0"/>
              <a:t>374 __	Actors ǂ2 </a:t>
            </a:r>
            <a:r>
              <a:rPr lang="en-US" sz="2400" dirty="0" err="1" smtClean="0"/>
              <a:t>lcsh</a:t>
            </a:r>
            <a:endParaRPr lang="en-US" sz="2400" dirty="0" smtClean="0"/>
          </a:p>
          <a:p>
            <a:pPr marL="1149350" indent="-1149350">
              <a:lnSpc>
                <a:spcPct val="110000"/>
              </a:lnSpc>
              <a:buNone/>
            </a:pPr>
            <a:r>
              <a:rPr lang="en-US" sz="2400" dirty="0" smtClean="0"/>
              <a:t>377 __	</a:t>
            </a:r>
            <a:r>
              <a:rPr lang="en-US" sz="2400" dirty="0" err="1" smtClean="0"/>
              <a:t>eng</a:t>
            </a:r>
            <a:endParaRPr lang="en-US" sz="2400" dirty="0" smtClean="0"/>
          </a:p>
          <a:p>
            <a:pPr marL="1149350" indent="-1149350">
              <a:lnSpc>
                <a:spcPct val="110000"/>
              </a:lnSpc>
              <a:buNone/>
            </a:pPr>
            <a:r>
              <a:rPr lang="en-US" sz="2400" dirty="0" smtClean="0"/>
              <a:t>378 __	</a:t>
            </a:r>
            <a:r>
              <a:rPr lang="en-US" sz="2400" dirty="0" err="1" smtClean="0"/>
              <a:t>ǂq</a:t>
            </a:r>
            <a:r>
              <a:rPr lang="en-US" sz="2400" dirty="0" smtClean="0"/>
              <a:t> Roger George</a:t>
            </a:r>
          </a:p>
          <a:p>
            <a:endParaRPr lang="en-US" dirty="0"/>
          </a:p>
        </p:txBody>
      </p:sp>
      <p:pic>
        <p:nvPicPr>
          <p:cNvPr id="5" name="Picture 4"/>
          <p:cNvPicPr>
            <a:picLocks noChangeAspect="1"/>
          </p:cNvPicPr>
          <p:nvPr/>
        </p:nvPicPr>
        <p:blipFill>
          <a:blip r:embed="rId3"/>
          <a:stretch>
            <a:fillRect/>
          </a:stretch>
        </p:blipFill>
        <p:spPr>
          <a:xfrm>
            <a:off x="8448695" y="2776654"/>
            <a:ext cx="3259736" cy="3843569"/>
          </a:xfrm>
          <a:prstGeom prst="rect">
            <a:avLst/>
          </a:prstGeom>
          <a:ln>
            <a:solidFill>
              <a:schemeClr val="tx1"/>
            </a:solidFill>
          </a:ln>
        </p:spPr>
      </p:pic>
    </p:spTree>
    <p:extLst>
      <p:ext uri="{BB962C8B-B14F-4D97-AF65-F5344CB8AC3E}">
        <p14:creationId xmlns:p14="http://schemas.microsoft.com/office/powerpoint/2010/main" val="42912303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did this?</a:t>
            </a:r>
            <a:endParaRPr lang="en-US" dirty="0"/>
          </a:p>
        </p:txBody>
      </p:sp>
      <p:sp>
        <p:nvSpPr>
          <p:cNvPr id="3" name="Content Placeholder 2"/>
          <p:cNvSpPr>
            <a:spLocks noGrp="1"/>
          </p:cNvSpPr>
          <p:nvPr>
            <p:ph idx="1"/>
          </p:nvPr>
        </p:nvSpPr>
        <p:spPr>
          <a:xfrm>
            <a:off x="133816" y="1393902"/>
            <a:ext cx="8776008" cy="4906537"/>
          </a:xfrm>
          <a:ln>
            <a:solidFill>
              <a:schemeClr val="tx1"/>
            </a:solidFill>
          </a:ln>
        </p:spPr>
        <p:txBody>
          <a:bodyPr>
            <a:normAutofit fontScale="77500" lnSpcReduction="20000"/>
          </a:bodyPr>
          <a:lstStyle/>
          <a:p>
            <a:pPr marL="1149350" indent="-1149350">
              <a:lnSpc>
                <a:spcPct val="120000"/>
              </a:lnSpc>
              <a:buNone/>
            </a:pPr>
            <a:r>
              <a:rPr lang="en-US" dirty="0" smtClean="0"/>
              <a:t>010 __	n  85326587 </a:t>
            </a:r>
          </a:p>
          <a:p>
            <a:pPr marL="1149350" indent="-1149350">
              <a:lnSpc>
                <a:spcPct val="120000"/>
              </a:lnSpc>
              <a:buNone/>
            </a:pPr>
            <a:r>
              <a:rPr lang="en-US" dirty="0" smtClean="0"/>
              <a:t>046 __	</a:t>
            </a:r>
            <a:r>
              <a:rPr lang="en-US" dirty="0" err="1" smtClean="0"/>
              <a:t>ǂf</a:t>
            </a:r>
            <a:r>
              <a:rPr lang="en-US" dirty="0" smtClean="0"/>
              <a:t> 1927-10-14 </a:t>
            </a:r>
            <a:r>
              <a:rPr lang="en-US" dirty="0" err="1" smtClean="0"/>
              <a:t>ǂg</a:t>
            </a:r>
            <a:r>
              <a:rPr lang="en-US" dirty="0" smtClean="0"/>
              <a:t> 2017-05-23 ǂ2 </a:t>
            </a:r>
            <a:r>
              <a:rPr lang="en-US" dirty="0" err="1" smtClean="0"/>
              <a:t>edtf</a:t>
            </a:r>
            <a:endParaRPr lang="en-US" dirty="0" smtClean="0"/>
          </a:p>
          <a:p>
            <a:pPr marL="1149350" indent="-1149350">
              <a:lnSpc>
                <a:spcPct val="120000"/>
              </a:lnSpc>
              <a:buNone/>
            </a:pPr>
            <a:r>
              <a:rPr lang="en-US" dirty="0" smtClean="0"/>
              <a:t>100 1_	Moore, Roger, </a:t>
            </a:r>
            <a:r>
              <a:rPr lang="en-US" dirty="0" err="1" smtClean="0"/>
              <a:t>ǂd</a:t>
            </a:r>
            <a:r>
              <a:rPr lang="en-US" dirty="0" smtClean="0"/>
              <a:t> 1927-2017</a:t>
            </a:r>
          </a:p>
          <a:p>
            <a:pPr marL="1149350" indent="-1149350">
              <a:lnSpc>
                <a:spcPct val="120000"/>
              </a:lnSpc>
              <a:buNone/>
            </a:pPr>
            <a:r>
              <a:rPr lang="en-US" dirty="0" smtClean="0"/>
              <a:t>377 __	</a:t>
            </a:r>
            <a:r>
              <a:rPr lang="en-US" dirty="0" err="1" smtClean="0"/>
              <a:t>eng</a:t>
            </a:r>
            <a:endParaRPr lang="en-US" dirty="0" smtClean="0"/>
          </a:p>
          <a:p>
            <a:pPr marL="1149350" indent="-1149350">
              <a:lnSpc>
                <a:spcPct val="120000"/>
              </a:lnSpc>
              <a:buNone/>
            </a:pPr>
            <a:r>
              <a:rPr lang="en-US" dirty="0" smtClean="0"/>
              <a:t>378 __	</a:t>
            </a:r>
            <a:r>
              <a:rPr lang="en-US" dirty="0" err="1" smtClean="0"/>
              <a:t>ǂq</a:t>
            </a:r>
            <a:r>
              <a:rPr lang="en-US" dirty="0" smtClean="0"/>
              <a:t> Roger George</a:t>
            </a:r>
          </a:p>
          <a:p>
            <a:pPr marL="1149350" indent="-1149350">
              <a:lnSpc>
                <a:spcPct val="120000"/>
              </a:lnSpc>
              <a:buNone/>
            </a:pPr>
            <a:r>
              <a:rPr lang="en-US" dirty="0" smtClean="0">
                <a:solidFill>
                  <a:srgbClr val="FF0000"/>
                </a:solidFill>
              </a:rPr>
              <a:t>551 __	</a:t>
            </a:r>
            <a:r>
              <a:rPr lang="en-US" dirty="0" err="1" smtClean="0">
                <a:solidFill>
                  <a:srgbClr val="FF0000"/>
                </a:solidFill>
              </a:rPr>
              <a:t>ǂw</a:t>
            </a:r>
            <a:r>
              <a:rPr lang="en-US" dirty="0" smtClean="0">
                <a:solidFill>
                  <a:srgbClr val="FF0000"/>
                </a:solidFill>
              </a:rPr>
              <a:t> r </a:t>
            </a:r>
            <a:r>
              <a:rPr lang="en-US" dirty="0" err="1" smtClean="0">
                <a:solidFill>
                  <a:srgbClr val="FF0000"/>
                </a:solidFill>
              </a:rPr>
              <a:t>ǂi</a:t>
            </a:r>
            <a:r>
              <a:rPr lang="en-US" dirty="0" smtClean="0">
                <a:solidFill>
                  <a:srgbClr val="FF0000"/>
                </a:solidFill>
              </a:rPr>
              <a:t> Place of birth: </a:t>
            </a:r>
            <a:r>
              <a:rPr lang="en-US" dirty="0" err="1" smtClean="0">
                <a:solidFill>
                  <a:srgbClr val="FF0000"/>
                </a:solidFill>
              </a:rPr>
              <a:t>ǂa</a:t>
            </a:r>
            <a:r>
              <a:rPr lang="en-US" dirty="0" smtClean="0">
                <a:solidFill>
                  <a:srgbClr val="FF0000"/>
                </a:solidFill>
              </a:rPr>
              <a:t> </a:t>
            </a:r>
            <a:r>
              <a:rPr lang="en-US" dirty="0" err="1" smtClean="0">
                <a:solidFill>
                  <a:srgbClr val="FF0000"/>
                </a:solidFill>
              </a:rPr>
              <a:t>Stockwell</a:t>
            </a:r>
            <a:r>
              <a:rPr lang="en-US" dirty="0" smtClean="0">
                <a:solidFill>
                  <a:srgbClr val="FF0000"/>
                </a:solidFill>
              </a:rPr>
              <a:t> (London, England) ǂ2 </a:t>
            </a:r>
            <a:r>
              <a:rPr lang="en-US" dirty="0" err="1" smtClean="0">
                <a:solidFill>
                  <a:srgbClr val="FF0000"/>
                </a:solidFill>
              </a:rPr>
              <a:t>naf</a:t>
            </a:r>
            <a:endParaRPr lang="en-US" dirty="0" smtClean="0">
              <a:solidFill>
                <a:srgbClr val="FF0000"/>
              </a:solidFill>
            </a:endParaRPr>
          </a:p>
          <a:p>
            <a:pPr marL="1149350" indent="-1149350">
              <a:lnSpc>
                <a:spcPct val="120000"/>
              </a:lnSpc>
              <a:buNone/>
            </a:pPr>
            <a:r>
              <a:rPr lang="en-US" dirty="0" smtClean="0">
                <a:solidFill>
                  <a:srgbClr val="FF0000"/>
                </a:solidFill>
              </a:rPr>
              <a:t>551 __	</a:t>
            </a:r>
            <a:r>
              <a:rPr lang="en-US" dirty="0" err="1" smtClean="0">
                <a:solidFill>
                  <a:srgbClr val="FF0000"/>
                </a:solidFill>
              </a:rPr>
              <a:t>ǂw</a:t>
            </a:r>
            <a:r>
              <a:rPr lang="en-US" dirty="0" smtClean="0">
                <a:solidFill>
                  <a:srgbClr val="FF0000"/>
                </a:solidFill>
              </a:rPr>
              <a:t> r </a:t>
            </a:r>
            <a:r>
              <a:rPr lang="en-US" dirty="0" err="1" smtClean="0">
                <a:solidFill>
                  <a:srgbClr val="FF0000"/>
                </a:solidFill>
              </a:rPr>
              <a:t>ǂi</a:t>
            </a:r>
            <a:r>
              <a:rPr lang="en-US" dirty="0" smtClean="0">
                <a:solidFill>
                  <a:srgbClr val="FF0000"/>
                </a:solidFill>
              </a:rPr>
              <a:t> Place of death: </a:t>
            </a:r>
            <a:r>
              <a:rPr lang="en-US" dirty="0" err="1" smtClean="0">
                <a:solidFill>
                  <a:srgbClr val="FF0000"/>
                </a:solidFill>
              </a:rPr>
              <a:t>ǂb</a:t>
            </a:r>
            <a:r>
              <a:rPr lang="en-US" dirty="0" smtClean="0">
                <a:solidFill>
                  <a:srgbClr val="FF0000"/>
                </a:solidFill>
              </a:rPr>
              <a:t> Switzerland ǂ2 </a:t>
            </a:r>
            <a:r>
              <a:rPr lang="en-US" dirty="0" err="1" smtClean="0">
                <a:solidFill>
                  <a:srgbClr val="FF0000"/>
                </a:solidFill>
              </a:rPr>
              <a:t>naf</a:t>
            </a:r>
            <a:endParaRPr lang="en-US" dirty="0" smtClean="0">
              <a:solidFill>
                <a:srgbClr val="FF0000"/>
              </a:solidFill>
            </a:endParaRPr>
          </a:p>
          <a:p>
            <a:pPr marL="1149350" indent="-1149350">
              <a:lnSpc>
                <a:spcPct val="120000"/>
              </a:lnSpc>
              <a:buNone/>
            </a:pPr>
            <a:r>
              <a:rPr lang="en-US" dirty="0" smtClean="0">
                <a:solidFill>
                  <a:srgbClr val="FF0000"/>
                </a:solidFill>
              </a:rPr>
              <a:t>551 __	</a:t>
            </a:r>
            <a:r>
              <a:rPr lang="en-US" dirty="0" err="1" smtClean="0">
                <a:solidFill>
                  <a:srgbClr val="FF0000"/>
                </a:solidFill>
              </a:rPr>
              <a:t>ǂw</a:t>
            </a:r>
            <a:r>
              <a:rPr lang="en-US" dirty="0" smtClean="0">
                <a:solidFill>
                  <a:srgbClr val="FF0000"/>
                </a:solidFill>
              </a:rPr>
              <a:t> r </a:t>
            </a:r>
            <a:r>
              <a:rPr lang="en-US" dirty="0" err="1" smtClean="0">
                <a:solidFill>
                  <a:srgbClr val="FF0000"/>
                </a:solidFill>
              </a:rPr>
              <a:t>ǂi</a:t>
            </a:r>
            <a:r>
              <a:rPr lang="en-US" dirty="0" smtClean="0">
                <a:solidFill>
                  <a:srgbClr val="FF0000"/>
                </a:solidFill>
              </a:rPr>
              <a:t> Associated country: </a:t>
            </a:r>
            <a:r>
              <a:rPr lang="en-US" dirty="0" err="1" smtClean="0">
                <a:solidFill>
                  <a:srgbClr val="FF0000"/>
                </a:solidFill>
              </a:rPr>
              <a:t>ǂc</a:t>
            </a:r>
            <a:r>
              <a:rPr lang="en-US" dirty="0" smtClean="0">
                <a:solidFill>
                  <a:srgbClr val="FF0000"/>
                </a:solidFill>
              </a:rPr>
              <a:t> Great Britain ǂ2 </a:t>
            </a:r>
            <a:r>
              <a:rPr lang="en-US" dirty="0" err="1" smtClean="0">
                <a:solidFill>
                  <a:srgbClr val="FF0000"/>
                </a:solidFill>
              </a:rPr>
              <a:t>naf</a:t>
            </a:r>
            <a:endParaRPr lang="en-US" dirty="0" smtClean="0">
              <a:solidFill>
                <a:srgbClr val="FF0000"/>
              </a:solidFill>
            </a:endParaRPr>
          </a:p>
          <a:p>
            <a:pPr marL="1149350" indent="-1149350">
              <a:lnSpc>
                <a:spcPct val="120000"/>
              </a:lnSpc>
              <a:buNone/>
            </a:pPr>
            <a:r>
              <a:rPr lang="en-US" dirty="0" smtClean="0">
                <a:solidFill>
                  <a:srgbClr val="FF0000"/>
                </a:solidFill>
              </a:rPr>
              <a:t>555 __	</a:t>
            </a:r>
            <a:r>
              <a:rPr lang="en-US" dirty="0" err="1" smtClean="0">
                <a:solidFill>
                  <a:srgbClr val="FF0000"/>
                </a:solidFill>
              </a:rPr>
              <a:t>ǂw</a:t>
            </a:r>
            <a:r>
              <a:rPr lang="en-US" dirty="0" smtClean="0">
                <a:solidFill>
                  <a:srgbClr val="FF0000"/>
                </a:solidFill>
              </a:rPr>
              <a:t> r </a:t>
            </a:r>
            <a:r>
              <a:rPr lang="en-US" dirty="0" err="1" smtClean="0">
                <a:solidFill>
                  <a:srgbClr val="FF0000"/>
                </a:solidFill>
              </a:rPr>
              <a:t>ǂi</a:t>
            </a:r>
            <a:r>
              <a:rPr lang="en-US" dirty="0" smtClean="0">
                <a:solidFill>
                  <a:srgbClr val="FF0000"/>
                </a:solidFill>
              </a:rPr>
              <a:t> Field of activity: </a:t>
            </a:r>
            <a:r>
              <a:rPr lang="en-US" dirty="0" err="1" smtClean="0">
                <a:solidFill>
                  <a:srgbClr val="FF0000"/>
                </a:solidFill>
              </a:rPr>
              <a:t>ǂa</a:t>
            </a:r>
            <a:r>
              <a:rPr lang="en-US" dirty="0" smtClean="0">
                <a:solidFill>
                  <a:srgbClr val="FF0000"/>
                </a:solidFill>
              </a:rPr>
              <a:t> Action and adventure films ǂ2 </a:t>
            </a:r>
            <a:r>
              <a:rPr lang="en-US" dirty="0" err="1" smtClean="0">
                <a:solidFill>
                  <a:srgbClr val="FF0000"/>
                </a:solidFill>
              </a:rPr>
              <a:t>lcgft</a:t>
            </a:r>
            <a:endParaRPr lang="en-US" dirty="0" smtClean="0">
              <a:solidFill>
                <a:srgbClr val="FF0000"/>
              </a:solidFill>
            </a:endParaRPr>
          </a:p>
          <a:p>
            <a:pPr marL="1149350" indent="-1149350">
              <a:lnSpc>
                <a:spcPct val="120000"/>
              </a:lnSpc>
              <a:buNone/>
            </a:pPr>
            <a:r>
              <a:rPr lang="en-US" dirty="0" smtClean="0">
                <a:solidFill>
                  <a:srgbClr val="FF0000"/>
                </a:solidFill>
              </a:rPr>
              <a:t>550 __	</a:t>
            </a:r>
            <a:r>
              <a:rPr lang="en-US" dirty="0" err="1" smtClean="0">
                <a:solidFill>
                  <a:srgbClr val="FF0000"/>
                </a:solidFill>
              </a:rPr>
              <a:t>ǂw</a:t>
            </a:r>
            <a:r>
              <a:rPr lang="en-US" dirty="0" smtClean="0">
                <a:solidFill>
                  <a:srgbClr val="FF0000"/>
                </a:solidFill>
              </a:rPr>
              <a:t> r </a:t>
            </a:r>
            <a:r>
              <a:rPr lang="en-US" dirty="0" err="1" smtClean="0">
                <a:solidFill>
                  <a:srgbClr val="FF0000"/>
                </a:solidFill>
              </a:rPr>
              <a:t>ǂi</a:t>
            </a:r>
            <a:r>
              <a:rPr lang="en-US" dirty="0" smtClean="0">
                <a:solidFill>
                  <a:srgbClr val="FF0000"/>
                </a:solidFill>
              </a:rPr>
              <a:t> Occupation: </a:t>
            </a:r>
            <a:r>
              <a:rPr lang="en-US" dirty="0" err="1" smtClean="0">
                <a:solidFill>
                  <a:srgbClr val="FF0000"/>
                </a:solidFill>
              </a:rPr>
              <a:t>ǂa</a:t>
            </a:r>
            <a:r>
              <a:rPr lang="en-US" dirty="0" smtClean="0">
                <a:solidFill>
                  <a:srgbClr val="FF0000"/>
                </a:solidFill>
              </a:rPr>
              <a:t> Actors ǂ2 </a:t>
            </a:r>
            <a:r>
              <a:rPr lang="en-US" dirty="0" err="1" smtClean="0">
                <a:solidFill>
                  <a:srgbClr val="FF0000"/>
                </a:solidFill>
              </a:rPr>
              <a:t>lcsh</a:t>
            </a:r>
            <a:endParaRPr lang="en-US" dirty="0" smtClean="0">
              <a:solidFill>
                <a:srgbClr val="FF0000"/>
              </a:solidFill>
            </a:endParaRPr>
          </a:p>
          <a:p>
            <a:pPr marL="0" indent="0">
              <a:buNone/>
            </a:pPr>
            <a:endParaRPr lang="en-US" dirty="0"/>
          </a:p>
        </p:txBody>
      </p:sp>
      <p:pic>
        <p:nvPicPr>
          <p:cNvPr id="4" name="Picture 3"/>
          <p:cNvPicPr>
            <a:picLocks noChangeAspect="1"/>
          </p:cNvPicPr>
          <p:nvPr/>
        </p:nvPicPr>
        <p:blipFill>
          <a:blip r:embed="rId3"/>
          <a:stretch>
            <a:fillRect/>
          </a:stretch>
        </p:blipFill>
        <p:spPr>
          <a:xfrm>
            <a:off x="8660568" y="3014431"/>
            <a:ext cx="3259736" cy="3843569"/>
          </a:xfrm>
          <a:prstGeom prst="rect">
            <a:avLst/>
          </a:prstGeom>
          <a:ln>
            <a:solidFill>
              <a:schemeClr val="tx1"/>
            </a:solidFill>
          </a:ln>
        </p:spPr>
      </p:pic>
    </p:spTree>
    <p:extLst>
      <p:ext uri="{BB962C8B-B14F-4D97-AF65-F5344CB8AC3E}">
        <p14:creationId xmlns:p14="http://schemas.microsoft.com/office/powerpoint/2010/main" val="278234716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MARC?</a:t>
            </a:r>
            <a:endParaRPr lang="en-US" dirty="0"/>
          </a:p>
        </p:txBody>
      </p:sp>
      <p:sp>
        <p:nvSpPr>
          <p:cNvPr id="3" name="Content Placeholder 2"/>
          <p:cNvSpPr>
            <a:spLocks noGrp="1"/>
          </p:cNvSpPr>
          <p:nvPr>
            <p:ph idx="1"/>
          </p:nvPr>
        </p:nvSpPr>
        <p:spPr/>
        <p:txBody>
          <a:bodyPr/>
          <a:lstStyle/>
          <a:p>
            <a:r>
              <a:rPr lang="en-US" dirty="0" smtClean="0"/>
              <a:t>We’ve concentrated on what we can do in MARC and what we’d like to be able to do in MARC because that’s the environment we’re in now and are likely to be for some time.</a:t>
            </a:r>
          </a:p>
          <a:p>
            <a:r>
              <a:rPr lang="en-US" dirty="0" smtClean="0"/>
              <a:t>We urge NACO catalogers to begin </a:t>
            </a:r>
            <a:r>
              <a:rPr lang="en-US" dirty="0"/>
              <a:t>adding these kinds of relationships </a:t>
            </a:r>
            <a:r>
              <a:rPr lang="en-US" dirty="0" smtClean="0"/>
              <a:t>now to </a:t>
            </a:r>
            <a:r>
              <a:rPr lang="en-US" dirty="0"/>
              <a:t>authority records as much as current policies </a:t>
            </a:r>
            <a:r>
              <a:rPr lang="en-US" dirty="0" smtClean="0"/>
              <a:t>permit (i.e., Adam’s “What we can do right now” part of the presentation).</a:t>
            </a:r>
          </a:p>
          <a:p>
            <a:pPr marL="971550" lvl="1" indent="-514350">
              <a:buFont typeface="+mj-lt"/>
              <a:buAutoNum type="arabicPeriod"/>
            </a:pPr>
            <a:r>
              <a:rPr lang="en-US" dirty="0" smtClean="0"/>
              <a:t>This will enhance discovery right now and could lead to greater efficiency both for catalogers and database users, </a:t>
            </a:r>
            <a:r>
              <a:rPr lang="en-US" dirty="0"/>
              <a:t>even in our current environment</a:t>
            </a:r>
            <a:r>
              <a:rPr lang="en-US" dirty="0" smtClean="0"/>
              <a:t> </a:t>
            </a:r>
          </a:p>
          <a:p>
            <a:pPr marL="971550" lvl="1" indent="-514350">
              <a:buFont typeface="+mj-lt"/>
              <a:buAutoNum type="arabicPeriod"/>
            </a:pPr>
            <a:r>
              <a:rPr lang="en-US" dirty="0" smtClean="0"/>
              <a:t>These enhanced records will migrate into the probable future environment complete with necessary relationship links</a:t>
            </a:r>
            <a:endParaRPr lang="en-US" dirty="0"/>
          </a:p>
          <a:p>
            <a:endParaRPr lang="en-US" dirty="0"/>
          </a:p>
        </p:txBody>
      </p:sp>
    </p:spTree>
    <p:extLst>
      <p:ext uri="{BB962C8B-B14F-4D97-AF65-F5344CB8AC3E}">
        <p14:creationId xmlns:p14="http://schemas.microsoft.com/office/powerpoint/2010/main" val="40349170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note:</a:t>
            </a:r>
            <a:endParaRPr lang="en-US" dirty="0"/>
          </a:p>
        </p:txBody>
      </p:sp>
      <p:sp>
        <p:nvSpPr>
          <p:cNvPr id="3" name="Content Placeholder 2"/>
          <p:cNvSpPr>
            <a:spLocks noGrp="1"/>
          </p:cNvSpPr>
          <p:nvPr>
            <p:ph idx="1"/>
          </p:nvPr>
        </p:nvSpPr>
        <p:spPr/>
        <p:txBody>
          <a:bodyPr/>
          <a:lstStyle/>
          <a:p>
            <a:r>
              <a:rPr lang="en-US" dirty="0" smtClean="0"/>
              <a:t>PCC Guidelines for Relationship Designators in Authority Records will be coming out soon</a:t>
            </a:r>
          </a:p>
          <a:p>
            <a:r>
              <a:rPr lang="en-US" dirty="0" smtClean="0"/>
              <a:t>PCC needs to act on the SAC proposal</a:t>
            </a:r>
          </a:p>
        </p:txBody>
      </p:sp>
    </p:spTree>
    <p:extLst>
      <p:ext uri="{BB962C8B-B14F-4D97-AF65-F5344CB8AC3E}">
        <p14:creationId xmlns:p14="http://schemas.microsoft.com/office/powerpoint/2010/main" val="354577228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108770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777</TotalTime>
  <Words>4706</Words>
  <Application>Microsoft Office PowerPoint</Application>
  <PresentationFormat>Widescreen</PresentationFormat>
  <Paragraphs>799</Paragraphs>
  <Slides>97</Slides>
  <Notes>69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97</vt:i4>
      </vt:variant>
    </vt:vector>
  </HeadingPairs>
  <TitlesOfParts>
    <vt:vector size="103" baseType="lpstr">
      <vt:lpstr>Arial</vt:lpstr>
      <vt:lpstr>Calibri</vt:lpstr>
      <vt:lpstr>Calibri Light</vt:lpstr>
      <vt:lpstr>Times New Roman</vt:lpstr>
      <vt:lpstr>Wingdings</vt:lpstr>
      <vt:lpstr>Office Theme</vt:lpstr>
      <vt:lpstr>Subjects in Authority Records: Looking Towards a Linked Data Future</vt:lpstr>
      <vt:lpstr>Where we’ve been</vt:lpstr>
      <vt:lpstr>Where we’ve been</vt:lpstr>
      <vt:lpstr>Where we’ve been</vt:lpstr>
      <vt:lpstr>Where we are: Enhanced description</vt:lpstr>
      <vt:lpstr>Where we are: Enhanced relationship links</vt:lpstr>
      <vt:lpstr>Where we are: Enhanced relationship links</vt:lpstr>
      <vt:lpstr>What about relationships to subject entities?</vt:lpstr>
      <vt:lpstr>What We Can Do Right Now</vt:lpstr>
      <vt:lpstr>PowerPoint Presentation</vt:lpstr>
      <vt:lpstr>PowerPoint Presentation</vt:lpstr>
      <vt:lpstr>PowerPoint Presentation</vt:lpstr>
      <vt:lpstr>Organization of Appendix M</vt:lpstr>
      <vt:lpstr>PowerPoint Presentation</vt:lpstr>
      <vt:lpstr>PowerPoint Presentation</vt:lpstr>
      <vt:lpstr>PowerPoint Presentation</vt:lpstr>
      <vt:lpstr>PowerPoint Presentation</vt:lpstr>
      <vt:lpstr>PowerPoint Presentation</vt:lpstr>
      <vt:lpstr>LC-PCC Policy Statement for M.2</vt:lpstr>
      <vt:lpstr>Other Subject Relationship Terms</vt:lpstr>
      <vt:lpstr>Bibliographic Records – 7XX Added Entry</vt:lpstr>
      <vt:lpstr>Bibliographic Records – 7XX Added Entry Would This Be Preferable?</vt:lpstr>
      <vt:lpstr>Bibliographic Records – 7XX Added Entry</vt:lpstr>
      <vt:lpstr>Bibliographic Records – 7XX Added Entry</vt:lpstr>
      <vt:lpstr>Bibliographic Records – 7XX Added Entry</vt:lpstr>
      <vt:lpstr>Bibliographic Records – 7XX Added Entry</vt:lpstr>
      <vt:lpstr>PowerPoint Presentation</vt:lpstr>
      <vt:lpstr>PowerPoint Presentation</vt:lpstr>
      <vt:lpstr>Bibliographic Records – 7XX Linking Entry</vt:lpstr>
      <vt:lpstr>Bibliographic Records – Note</vt:lpstr>
      <vt:lpstr>Bibliographic Records – Note</vt:lpstr>
      <vt:lpstr>PowerPoint Presentation</vt:lpstr>
      <vt:lpstr>PowerPoint Presentation</vt:lpstr>
      <vt:lpstr>PowerPoint Presentation</vt:lpstr>
      <vt:lpstr>Subject Relationships in Authority Records: What Can We Do Right Now?</vt:lpstr>
      <vt:lpstr>Follow the Definitions Found in Appendix M</vt:lpstr>
      <vt:lpstr>Examples (Real-Life!)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Persons, Families, Corporate Bodies as Subjects</vt:lpstr>
      <vt:lpstr>PowerPoint Presentation</vt:lpstr>
      <vt:lpstr>PowerPoint Presentation</vt:lpstr>
      <vt:lpstr>PowerPoint Presentation</vt:lpstr>
      <vt:lpstr>PowerPoint Presentation</vt:lpstr>
      <vt:lpstr>PowerPoint Presentation</vt:lpstr>
      <vt:lpstr>Non-RDA Relationship Designators</vt:lpstr>
      <vt:lpstr>PowerPoint Presentation</vt:lpstr>
      <vt:lpstr>PowerPoint Presentation</vt:lpstr>
      <vt:lpstr>PowerPoint Presentation</vt:lpstr>
      <vt:lpstr>Recent MARC Changes To Support Linked Data</vt:lpstr>
      <vt:lpstr>What We’d Like to be Able to Do</vt:lpstr>
      <vt:lpstr>Proposed PCC Guidelines</vt:lpstr>
      <vt:lpstr>Proposed PCC Guidelines</vt:lpstr>
      <vt:lpstr>Proposed PCC Guidelines</vt:lpstr>
      <vt:lpstr>Proposed PCC Guidelines</vt:lpstr>
      <vt:lpstr>Proposed PCC Guidelines Other examples</vt:lpstr>
      <vt:lpstr>Proposed PCC Guidelines</vt:lpstr>
      <vt:lpstr>Proposed PCC Guidelines</vt:lpstr>
      <vt:lpstr>Proposed PCC Guidelines</vt:lpstr>
      <vt:lpstr>SAC Proposal</vt:lpstr>
      <vt:lpstr>SAC Proposal</vt:lpstr>
      <vt:lpstr>SAC Proposal: Work examples</vt:lpstr>
      <vt:lpstr>SAC Proposal: Work examples</vt:lpstr>
      <vt:lpstr>SAC Proposal: Work examples</vt:lpstr>
      <vt:lpstr>SAC Proposal: Work examples</vt:lpstr>
      <vt:lpstr>SAC Proposal: Expression examples</vt:lpstr>
      <vt:lpstr>SAC Proposal: Expression examples</vt:lpstr>
      <vt:lpstr>SAC Proposal</vt:lpstr>
      <vt:lpstr>Why? Isn’t this just extra work?</vt:lpstr>
      <vt:lpstr>PowerPoint Presentation</vt:lpstr>
      <vt:lpstr>Novel Ender’s Game (1985)</vt:lpstr>
      <vt:lpstr>PowerPoint Presentation</vt:lpstr>
      <vt:lpstr>Current authority record</vt:lpstr>
      <vt:lpstr>What if?</vt:lpstr>
      <vt:lpstr>This would allow us to simplify the bibliographic record. But can we go farther?</vt:lpstr>
      <vt:lpstr>Can we go farther? We could omit the sequel information—it’s already in the NAR</vt:lpstr>
      <vt:lpstr>Is that all? Can more be recorded in the authority record?</vt:lpstr>
      <vt:lpstr>What if?</vt:lpstr>
      <vt:lpstr>Or how about?</vt:lpstr>
      <vt:lpstr>This would allow us to further simplify the bibliographic record. </vt:lpstr>
      <vt:lpstr>Which means that the next time a manifestation appears all we need to do is this:</vt:lpstr>
      <vt:lpstr>How does this link to the authority record? MARC proposal no. 2017-09: 758 field?</vt:lpstr>
      <vt:lpstr>Records for manifestations of non-original expressions are also simplified:</vt:lpstr>
      <vt:lpstr>What about subject relationships in NARs for other entities? What if instead of …</vt:lpstr>
      <vt:lpstr>We did this?</vt:lpstr>
      <vt:lpstr>Why MARC?</vt:lpstr>
      <vt:lpstr>To note:</vt:lpstr>
      <vt:lpstr>Thank you!</vt:lpstr>
    </vt:vector>
  </TitlesOfParts>
  <Company>Brigham Young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Subjects in Authority Records: Looking Towards a Linked Data Future</dc:title>
  <dc:creator>Robert Maxwell</dc:creator>
  <cp:lastModifiedBy>Robert Maxwell</cp:lastModifiedBy>
  <cp:revision>68</cp:revision>
  <dcterms:created xsi:type="dcterms:W3CDTF">2017-05-30T19:51:18Z</dcterms:created>
  <dcterms:modified xsi:type="dcterms:W3CDTF">2017-06-19T17:55:16Z</dcterms:modified>
</cp:coreProperties>
</file>