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335" r:id="rId3"/>
    <p:sldId id="334" r:id="rId4"/>
    <p:sldId id="336" r:id="rId5"/>
    <p:sldId id="337" r:id="rId6"/>
    <p:sldId id="338" r:id="rId7"/>
    <p:sldId id="339" r:id="rId8"/>
    <p:sldId id="340" r:id="rId9"/>
    <p:sldId id="341" r:id="rId10"/>
    <p:sldId id="342" r:id="rId11"/>
    <p:sldId id="343" r:id="rId12"/>
    <p:sldId id="344" r:id="rId13"/>
    <p:sldId id="345" r:id="rId14"/>
    <p:sldId id="347" r:id="rId15"/>
    <p:sldId id="346" r:id="rId16"/>
    <p:sldId id="348" r:id="rId17"/>
    <p:sldId id="349" r:id="rId18"/>
    <p:sldId id="350" r:id="rId19"/>
    <p:sldId id="351" r:id="rId20"/>
    <p:sldId id="352" r:id="rId21"/>
    <p:sldId id="353" r:id="rId22"/>
    <p:sldId id="354" r:id="rId23"/>
    <p:sldId id="355" r:id="rId24"/>
    <p:sldId id="288" r:id="rId25"/>
    <p:sldId id="331" r:id="rId26"/>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901D"/>
    <a:srgbClr val="003E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60" autoAdjust="0"/>
    <p:restoredTop sz="86763" autoAdjust="0"/>
  </p:normalViewPr>
  <p:slideViewPr>
    <p:cSldViewPr>
      <p:cViewPr>
        <p:scale>
          <a:sx n="71" d="100"/>
          <a:sy n="71" d="100"/>
        </p:scale>
        <p:origin x="-662" y="95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583" cy="480388"/>
          </a:xfrm>
          <a:prstGeom prst="rect">
            <a:avLst/>
          </a:prstGeom>
        </p:spPr>
        <p:txBody>
          <a:bodyPr vert="horz" lIns="94851" tIns="47425" rIns="94851" bIns="47425" rtlCol="0"/>
          <a:lstStyle>
            <a:lvl1pPr algn="l">
              <a:defRPr sz="1200"/>
            </a:lvl1pPr>
          </a:lstStyle>
          <a:p>
            <a:endParaRPr lang="en-US" dirty="0"/>
          </a:p>
        </p:txBody>
      </p:sp>
      <p:sp>
        <p:nvSpPr>
          <p:cNvPr id="3" name="Date Placeholder 2"/>
          <p:cNvSpPr>
            <a:spLocks noGrp="1"/>
          </p:cNvSpPr>
          <p:nvPr>
            <p:ph type="dt" idx="1"/>
          </p:nvPr>
        </p:nvSpPr>
        <p:spPr>
          <a:xfrm>
            <a:off x="4142962" y="0"/>
            <a:ext cx="3170583" cy="480388"/>
          </a:xfrm>
          <a:prstGeom prst="rect">
            <a:avLst/>
          </a:prstGeom>
        </p:spPr>
        <p:txBody>
          <a:bodyPr vert="horz" lIns="94851" tIns="47425" rIns="94851" bIns="47425" rtlCol="0"/>
          <a:lstStyle>
            <a:lvl1pPr algn="r">
              <a:defRPr sz="1200"/>
            </a:lvl1pPr>
          </a:lstStyle>
          <a:p>
            <a:fld id="{60C5BA34-626B-4468-9A1F-6D291D9678A8}" type="datetimeFigureOut">
              <a:rPr lang="en-US" smtClean="0"/>
              <a:pPr/>
              <a:t>6/27/2015</a:t>
            </a:fld>
            <a:endParaRPr lang="en-US" dirty="0"/>
          </a:p>
        </p:txBody>
      </p:sp>
      <p:sp>
        <p:nvSpPr>
          <p:cNvPr id="4" name="Slide Image Placeholder 3"/>
          <p:cNvSpPr>
            <a:spLocks noGrp="1" noRot="1" noChangeAspect="1"/>
          </p:cNvSpPr>
          <p:nvPr>
            <p:ph type="sldImg" idx="2"/>
          </p:nvPr>
        </p:nvSpPr>
        <p:spPr>
          <a:xfrm>
            <a:off x="1257300" y="719138"/>
            <a:ext cx="4800600" cy="3600450"/>
          </a:xfrm>
          <a:prstGeom prst="rect">
            <a:avLst/>
          </a:prstGeom>
          <a:noFill/>
          <a:ln w="12700">
            <a:solidFill>
              <a:prstClr val="black"/>
            </a:solidFill>
          </a:ln>
        </p:spPr>
        <p:txBody>
          <a:bodyPr vert="horz" lIns="94851" tIns="47425" rIns="94851" bIns="47425" rtlCol="0" anchor="ctr"/>
          <a:lstStyle/>
          <a:p>
            <a:endParaRPr lang="en-US" dirty="0"/>
          </a:p>
        </p:txBody>
      </p:sp>
      <p:sp>
        <p:nvSpPr>
          <p:cNvPr id="5" name="Notes Placeholder 4"/>
          <p:cNvSpPr>
            <a:spLocks noGrp="1"/>
          </p:cNvSpPr>
          <p:nvPr>
            <p:ph type="body" sz="quarter" idx="3"/>
          </p:nvPr>
        </p:nvSpPr>
        <p:spPr>
          <a:xfrm>
            <a:off x="732183" y="4561226"/>
            <a:ext cx="5850835" cy="4320213"/>
          </a:xfrm>
          <a:prstGeom prst="rect">
            <a:avLst/>
          </a:prstGeom>
        </p:spPr>
        <p:txBody>
          <a:bodyPr vert="horz" lIns="94851" tIns="47425" rIns="94851" bIns="4742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173"/>
            <a:ext cx="3170583" cy="480388"/>
          </a:xfrm>
          <a:prstGeom prst="rect">
            <a:avLst/>
          </a:prstGeom>
        </p:spPr>
        <p:txBody>
          <a:bodyPr vert="horz" lIns="94851" tIns="47425" rIns="94851" bIns="47425" rtlCol="0" anchor="b"/>
          <a:lstStyle>
            <a:lvl1pPr algn="l">
              <a:defRPr sz="1200"/>
            </a:lvl1pPr>
          </a:lstStyle>
          <a:p>
            <a:endParaRPr lang="en-US" dirty="0"/>
          </a:p>
        </p:txBody>
      </p:sp>
      <p:sp>
        <p:nvSpPr>
          <p:cNvPr id="7" name="Slide Number Placeholder 6"/>
          <p:cNvSpPr>
            <a:spLocks noGrp="1"/>
          </p:cNvSpPr>
          <p:nvPr>
            <p:ph type="sldNum" sz="quarter" idx="5"/>
          </p:nvPr>
        </p:nvSpPr>
        <p:spPr>
          <a:xfrm>
            <a:off x="4142962" y="9119173"/>
            <a:ext cx="3170583" cy="480388"/>
          </a:xfrm>
          <a:prstGeom prst="rect">
            <a:avLst/>
          </a:prstGeom>
        </p:spPr>
        <p:txBody>
          <a:bodyPr vert="horz" lIns="94851" tIns="47425" rIns="94851" bIns="47425" rtlCol="0" anchor="b"/>
          <a:lstStyle>
            <a:lvl1pPr algn="r">
              <a:defRPr sz="1200"/>
            </a:lvl1pPr>
          </a:lstStyle>
          <a:p>
            <a:fld id="{E042EA1B-2F86-417B-8A48-19C8D1796CE8}" type="slidenum">
              <a:rPr lang="en-US" smtClean="0"/>
              <a:pPr/>
              <a:t>‹#›</a:t>
            </a:fld>
            <a:endParaRPr lang="en-US" dirty="0"/>
          </a:p>
        </p:txBody>
      </p:sp>
    </p:spTree>
    <p:extLst>
      <p:ext uri="{BB962C8B-B14F-4D97-AF65-F5344CB8AC3E}">
        <p14:creationId xmlns:p14="http://schemas.microsoft.com/office/powerpoint/2010/main" val="276742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now year 5. </a:t>
            </a:r>
            <a:r>
              <a:rPr lang="en-US" dirty="0" smtClean="0"/>
              <a:t>What has your library done?</a:t>
            </a:r>
            <a:endParaRPr lang="en-US" dirty="0"/>
          </a:p>
        </p:txBody>
      </p:sp>
      <p:sp>
        <p:nvSpPr>
          <p:cNvPr id="4" name="Slide Number Placeholder 3"/>
          <p:cNvSpPr>
            <a:spLocks noGrp="1"/>
          </p:cNvSpPr>
          <p:nvPr>
            <p:ph type="sldNum" sz="quarter" idx="10"/>
          </p:nvPr>
        </p:nvSpPr>
        <p:spPr/>
        <p:txBody>
          <a:bodyPr/>
          <a:lstStyle/>
          <a:p>
            <a:fld id="{E042EA1B-2F86-417B-8A48-19C8D1796CE8}" type="slidenum">
              <a:rPr lang="en-US" smtClean="0"/>
              <a:pPr/>
              <a:t>3</a:t>
            </a:fld>
            <a:endParaRPr lang="en-US" dirty="0"/>
          </a:p>
        </p:txBody>
      </p:sp>
    </p:spTree>
    <p:extLst>
      <p:ext uri="{BB962C8B-B14F-4D97-AF65-F5344CB8AC3E}">
        <p14:creationId xmlns:p14="http://schemas.microsoft.com/office/powerpoint/2010/main" val="3555576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a library wall posting.</a:t>
            </a:r>
            <a:endParaRPr lang="en-US" dirty="0"/>
          </a:p>
        </p:txBody>
      </p:sp>
      <p:sp>
        <p:nvSpPr>
          <p:cNvPr id="4" name="Slide Number Placeholder 3"/>
          <p:cNvSpPr>
            <a:spLocks noGrp="1"/>
          </p:cNvSpPr>
          <p:nvPr>
            <p:ph type="sldNum" sz="quarter" idx="10"/>
          </p:nvPr>
        </p:nvSpPr>
        <p:spPr/>
        <p:txBody>
          <a:bodyPr/>
          <a:lstStyle/>
          <a:p>
            <a:fld id="{E042EA1B-2F86-417B-8A48-19C8D1796CE8}" type="slidenum">
              <a:rPr lang="en-US" smtClean="0"/>
              <a:pPr/>
              <a:t>7</a:t>
            </a:fld>
            <a:endParaRPr lang="en-US" dirty="0"/>
          </a:p>
        </p:txBody>
      </p:sp>
    </p:spTree>
    <p:extLst>
      <p:ext uri="{BB962C8B-B14F-4D97-AF65-F5344CB8AC3E}">
        <p14:creationId xmlns:p14="http://schemas.microsoft.com/office/powerpoint/2010/main" val="6006617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Especially for digital project</a:t>
            </a:r>
            <a:r>
              <a:rPr lang="en-US" baseline="0" dirty="0" smtClean="0"/>
              <a:t> </a:t>
            </a:r>
            <a:r>
              <a:rPr lang="en-US" baseline="0" dirty="0" smtClean="0"/>
              <a:t>management. </a:t>
            </a:r>
            <a:endParaRPr lang="en-US" dirty="0"/>
          </a:p>
        </p:txBody>
      </p:sp>
      <p:sp>
        <p:nvSpPr>
          <p:cNvPr id="4" name="Slide Number Placeholder 3"/>
          <p:cNvSpPr>
            <a:spLocks noGrp="1"/>
          </p:cNvSpPr>
          <p:nvPr>
            <p:ph type="sldNum" sz="quarter" idx="10"/>
          </p:nvPr>
        </p:nvSpPr>
        <p:spPr/>
        <p:txBody>
          <a:bodyPr/>
          <a:lstStyle/>
          <a:p>
            <a:fld id="{E042EA1B-2F86-417B-8A48-19C8D1796CE8}" type="slidenum">
              <a:rPr lang="en-US" smtClean="0"/>
              <a:pPr/>
              <a:t>15</a:t>
            </a:fld>
            <a:endParaRPr lang="en-US" dirty="0"/>
          </a:p>
        </p:txBody>
      </p:sp>
    </p:spTree>
    <p:extLst>
      <p:ext uri="{BB962C8B-B14F-4D97-AF65-F5344CB8AC3E}">
        <p14:creationId xmlns:p14="http://schemas.microsoft.com/office/powerpoint/2010/main" val="19746942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Also, understand</a:t>
            </a:r>
            <a:r>
              <a:rPr lang="en-US" baseline="0" dirty="0" smtClean="0"/>
              <a:t> how FAST headings work</a:t>
            </a:r>
            <a:endParaRPr lang="en-US" dirty="0"/>
          </a:p>
        </p:txBody>
      </p:sp>
      <p:sp>
        <p:nvSpPr>
          <p:cNvPr id="4" name="Slide Number Placeholder 3"/>
          <p:cNvSpPr>
            <a:spLocks noGrp="1"/>
          </p:cNvSpPr>
          <p:nvPr>
            <p:ph type="sldNum" sz="quarter" idx="10"/>
          </p:nvPr>
        </p:nvSpPr>
        <p:spPr/>
        <p:txBody>
          <a:bodyPr/>
          <a:lstStyle/>
          <a:p>
            <a:fld id="{E042EA1B-2F86-417B-8A48-19C8D1796CE8}" type="slidenum">
              <a:rPr lang="en-US" smtClean="0"/>
              <a:pPr/>
              <a:t>16</a:t>
            </a:fld>
            <a:endParaRPr lang="en-US" dirty="0"/>
          </a:p>
        </p:txBody>
      </p:sp>
    </p:spTree>
    <p:extLst>
      <p:ext uri="{BB962C8B-B14F-4D97-AF65-F5344CB8AC3E}">
        <p14:creationId xmlns:p14="http://schemas.microsoft.com/office/powerpoint/2010/main" val="18931488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Keep</a:t>
            </a:r>
            <a:r>
              <a:rPr lang="en-US" baseline="0" dirty="0" smtClean="0"/>
              <a:t> the work in the library.</a:t>
            </a:r>
            <a:endParaRPr lang="en-US" dirty="0"/>
          </a:p>
        </p:txBody>
      </p:sp>
      <p:sp>
        <p:nvSpPr>
          <p:cNvPr id="4" name="Slide Number Placeholder 3"/>
          <p:cNvSpPr>
            <a:spLocks noGrp="1"/>
          </p:cNvSpPr>
          <p:nvPr>
            <p:ph type="sldNum" sz="quarter" idx="10"/>
          </p:nvPr>
        </p:nvSpPr>
        <p:spPr/>
        <p:txBody>
          <a:bodyPr/>
          <a:lstStyle/>
          <a:p>
            <a:fld id="{E042EA1B-2F86-417B-8A48-19C8D1796CE8}" type="slidenum">
              <a:rPr lang="en-US" smtClean="0"/>
              <a:pPr/>
              <a:t>19</a:t>
            </a:fld>
            <a:endParaRPr lang="en-US" dirty="0"/>
          </a:p>
        </p:txBody>
      </p:sp>
    </p:spTree>
    <p:extLst>
      <p:ext uri="{BB962C8B-B14F-4D97-AF65-F5344CB8AC3E}">
        <p14:creationId xmlns:p14="http://schemas.microsoft.com/office/powerpoint/2010/main" val="17644579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Influence hiring</a:t>
            </a:r>
            <a:endParaRPr lang="en-US" dirty="0"/>
          </a:p>
        </p:txBody>
      </p:sp>
      <p:sp>
        <p:nvSpPr>
          <p:cNvPr id="4" name="Slide Number Placeholder 3"/>
          <p:cNvSpPr>
            <a:spLocks noGrp="1"/>
          </p:cNvSpPr>
          <p:nvPr>
            <p:ph type="sldNum" sz="quarter" idx="10"/>
          </p:nvPr>
        </p:nvSpPr>
        <p:spPr/>
        <p:txBody>
          <a:bodyPr/>
          <a:lstStyle/>
          <a:p>
            <a:fld id="{E042EA1B-2F86-417B-8A48-19C8D1796CE8}" type="slidenum">
              <a:rPr lang="en-US" smtClean="0"/>
              <a:pPr/>
              <a:t>20</a:t>
            </a:fld>
            <a:endParaRPr lang="en-US" dirty="0"/>
          </a:p>
        </p:txBody>
      </p:sp>
    </p:spTree>
    <p:extLst>
      <p:ext uri="{BB962C8B-B14F-4D97-AF65-F5344CB8AC3E}">
        <p14:creationId xmlns:p14="http://schemas.microsoft.com/office/powerpoint/2010/main" val="27591213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http://www.ala.org/transforminglibraries/future/trends/data</a:t>
            </a:r>
          </a:p>
          <a:p>
            <a:endParaRPr lang="en-US" dirty="0"/>
          </a:p>
        </p:txBody>
      </p:sp>
      <p:sp>
        <p:nvSpPr>
          <p:cNvPr id="4" name="Slide Number Placeholder 3"/>
          <p:cNvSpPr>
            <a:spLocks noGrp="1"/>
          </p:cNvSpPr>
          <p:nvPr>
            <p:ph type="sldNum" sz="quarter" idx="10"/>
          </p:nvPr>
        </p:nvSpPr>
        <p:spPr/>
        <p:txBody>
          <a:bodyPr/>
          <a:lstStyle/>
          <a:p>
            <a:fld id="{E042EA1B-2F86-417B-8A48-19C8D1796CE8}" type="slidenum">
              <a:rPr lang="en-US" smtClean="0"/>
              <a:pPr/>
              <a:t>21</a:t>
            </a:fld>
            <a:endParaRPr lang="en-US" dirty="0"/>
          </a:p>
        </p:txBody>
      </p:sp>
    </p:spTree>
    <p:extLst>
      <p:ext uri="{BB962C8B-B14F-4D97-AF65-F5344CB8AC3E}">
        <p14:creationId xmlns:p14="http://schemas.microsoft.com/office/powerpoint/2010/main" val="6982748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Was Taiga accurate?</a:t>
            </a:r>
            <a:endParaRPr lang="en-US" dirty="0"/>
          </a:p>
        </p:txBody>
      </p:sp>
      <p:sp>
        <p:nvSpPr>
          <p:cNvPr id="4" name="Slide Number Placeholder 3"/>
          <p:cNvSpPr>
            <a:spLocks noGrp="1"/>
          </p:cNvSpPr>
          <p:nvPr>
            <p:ph type="sldNum" sz="quarter" idx="10"/>
          </p:nvPr>
        </p:nvSpPr>
        <p:spPr/>
        <p:txBody>
          <a:bodyPr/>
          <a:lstStyle/>
          <a:p>
            <a:fld id="{E042EA1B-2F86-417B-8A48-19C8D1796CE8}" type="slidenum">
              <a:rPr lang="en-US" smtClean="0"/>
              <a:pPr/>
              <a:t>23</a:t>
            </a:fld>
            <a:endParaRPr lang="en-US" dirty="0"/>
          </a:p>
        </p:txBody>
      </p:sp>
    </p:spTree>
    <p:extLst>
      <p:ext uri="{BB962C8B-B14F-4D97-AF65-F5344CB8AC3E}">
        <p14:creationId xmlns:p14="http://schemas.microsoft.com/office/powerpoint/2010/main" val="17627979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b="1" i="0"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Footer Placeholder 4"/>
          <p:cNvSpPr>
            <a:spLocks noGrp="1"/>
          </p:cNvSpPr>
          <p:nvPr>
            <p:ph type="ftr" sz="quarter" idx="11"/>
          </p:nvPr>
        </p:nvSpPr>
        <p:spPr/>
        <p:txBody>
          <a:bodyPr/>
          <a:lstStyle>
            <a:lvl1pPr>
              <a:defRPr sz="1500">
                <a:solidFill>
                  <a:schemeClr val="tx1">
                    <a:lumMod val="50000"/>
                    <a:lumOff val="50000"/>
                  </a:schemeClr>
                </a:solidFill>
                <a:latin typeface="Univers LT Std" pitchFamily="34" charset="0"/>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81DB7A2-9352-4060-93D6-50114532C432}" type="slidenum">
              <a:rPr lang="en-US"/>
              <a:pPr>
                <a:defRPr/>
              </a:pPr>
              <a:t>‹#›</a:t>
            </a:fld>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1pPr>
              <a:defRPr sz="30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Footer Placeholder 4"/>
          <p:cNvSpPr>
            <a:spLocks noGrp="1"/>
          </p:cNvSpPr>
          <p:nvPr>
            <p:ph type="ftr" sz="quarter" idx="10"/>
          </p:nvPr>
        </p:nvSpPr>
        <p:spPr/>
        <p:txBody>
          <a:bodyPr/>
          <a:lstStyle>
            <a:lvl1pPr>
              <a:defRPr>
                <a:solidFill>
                  <a:schemeClr val="tx1">
                    <a:lumMod val="65000"/>
                    <a:lumOff val="35000"/>
                  </a:schemeClr>
                </a:solidFill>
                <a:latin typeface="Univers LT Std" pitchFamily="34" charset="0"/>
              </a:defRPr>
            </a:lvl1pPr>
          </a:lstStyle>
          <a:p>
            <a:pPr>
              <a:defRPr/>
            </a:pPr>
            <a:endParaRPr lang="en-US" dirty="0"/>
          </a:p>
        </p:txBody>
      </p:sp>
      <p:sp>
        <p:nvSpPr>
          <p:cNvPr id="5" name="Slide Number Placeholder 5"/>
          <p:cNvSpPr>
            <a:spLocks noGrp="1"/>
          </p:cNvSpPr>
          <p:nvPr>
            <p:ph type="sldNum" sz="quarter" idx="11"/>
          </p:nvPr>
        </p:nvSpPr>
        <p:spPr/>
        <p:txBody>
          <a:bodyPr/>
          <a:lstStyle>
            <a:lvl1pPr>
              <a:defRPr/>
            </a:lvl1pPr>
          </a:lstStyle>
          <a:p>
            <a:pPr>
              <a:defRPr/>
            </a:pPr>
            <a:fld id="{8C859B48-1F82-44A8-9E2A-CBCE25669FBF}"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77875"/>
            <a:ext cx="2057400" cy="5089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777875"/>
            <a:ext cx="6019800" cy="5089525"/>
          </a:xfrm>
        </p:spPr>
        <p:txBody>
          <a:bodyPr vert="eaVert"/>
          <a:lstStyle>
            <a:lvl1pPr>
              <a:defRPr sz="30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337E83E9-34F4-47DD-8BC7-2CB6920B9EA0}" type="slidenum">
              <a:rPr lang="en-US"/>
              <a:pPr>
                <a:defRPr/>
              </a:pPr>
              <a:t>‹#›</a:t>
            </a:fld>
            <a:endParaRPr lang="en-US" dirty="0"/>
          </a:p>
        </p:txBody>
      </p:sp>
      <p:sp>
        <p:nvSpPr>
          <p:cNvPr id="5" name="Footer Placeholder 4"/>
          <p:cNvSpPr>
            <a:spLocks noGrp="1"/>
          </p:cNvSpPr>
          <p:nvPr>
            <p:ph type="ftr" sz="quarter" idx="11"/>
          </p:nvPr>
        </p:nvSpPr>
        <p:spPr/>
        <p:txBody>
          <a:bodyPr/>
          <a:lstStyle>
            <a:lvl1pPr>
              <a:defRPr>
                <a:solidFill>
                  <a:schemeClr val="tx1">
                    <a:lumMod val="65000"/>
                    <a:lumOff val="35000"/>
                  </a:schemeClr>
                </a:solidFill>
                <a:latin typeface="Univers LT Std" pitchFamily="34" charset="0"/>
              </a:defRPr>
            </a:lvl1pPr>
          </a:lstStyle>
          <a:p>
            <a:pPr>
              <a:defRPr/>
            </a:pP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990600"/>
          </a:xfrm>
        </p:spPr>
        <p:txBody>
          <a:bodyPr/>
          <a:lstStyle>
            <a:lvl1pPr>
              <a:defRPr b="1" i="0" baseline="0">
                <a:ln>
                  <a:solidFill>
                    <a:srgbClr val="F3901D"/>
                  </a:solidFill>
                </a:ln>
                <a:latin typeface="Arial" panose="020B0604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905000"/>
            <a:ext cx="8229600" cy="3962400"/>
          </a:xfrm>
        </p:spPr>
        <p:txBody>
          <a:bodyPr/>
          <a:lstStyle>
            <a:lvl1pPr>
              <a:defRPr b="1" i="0" baseline="0"/>
            </a:lvl1pPr>
            <a:lvl2pPr>
              <a:defRPr b="1" i="0" baseline="0"/>
            </a:lvl2pPr>
            <a:lvl3pPr>
              <a:defRPr b="1" i="0" baseline="0"/>
            </a:lvl3pPr>
            <a:lvl4pPr>
              <a:defRPr b="1" i="0" baseline="0"/>
            </a:lvl4pPr>
            <a:lvl5pPr>
              <a:defRPr b="1" i="0" baseline="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userDrawn="1">
            <p:ph type="sldNum" sz="quarter" idx="10"/>
          </p:nvPr>
        </p:nvSpPr>
        <p:spPr/>
        <p:txBody>
          <a:bodyPr/>
          <a:lstStyle>
            <a:lvl1pPr>
              <a:defRPr/>
            </a:lvl1pPr>
          </a:lstStyle>
          <a:p>
            <a:pPr>
              <a:defRPr/>
            </a:pPr>
            <a:fld id="{C58227DB-F954-4854-9718-1E1B81FC4ECA}" type="slidenum">
              <a:rPr lang="en-US"/>
              <a:pPr>
                <a:defRPr/>
              </a:pPr>
              <a:t>‹#›</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Slide Number Placeholder 5"/>
          <p:cNvSpPr>
            <a:spLocks noGrp="1"/>
          </p:cNvSpPr>
          <p:nvPr userDrawn="1">
            <p:ph type="sldNum" sz="quarter" idx="10"/>
          </p:nvPr>
        </p:nvSpPr>
        <p:spPr/>
        <p:txBody>
          <a:bodyPr/>
          <a:lstStyle>
            <a:lvl1pPr>
              <a:defRPr/>
            </a:lvl1pPr>
          </a:lstStyle>
          <a:p>
            <a:pPr>
              <a:defRPr/>
            </a:pPr>
            <a:fld id="{28A25DD9-FED9-4149-AD36-5FBEF9921B72}" type="slidenum">
              <a:rPr lang="en-US"/>
              <a:pPr>
                <a:defRPr/>
              </a:pPr>
              <a:t>‹#›</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828799"/>
            <a:ext cx="4038600" cy="403860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828799"/>
            <a:ext cx="4038600" cy="403860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5"/>
          <p:cNvSpPr>
            <a:spLocks noGrp="1"/>
          </p:cNvSpPr>
          <p:nvPr userDrawn="1">
            <p:ph type="sldNum" sz="quarter" idx="10"/>
          </p:nvPr>
        </p:nvSpPr>
        <p:spPr/>
        <p:txBody>
          <a:bodyPr/>
          <a:lstStyle>
            <a:lvl1pPr>
              <a:defRPr/>
            </a:lvl1pPr>
          </a:lstStyle>
          <a:p>
            <a:pPr>
              <a:defRPr/>
            </a:pPr>
            <a:fld id="{5BBA6189-3A10-45F6-A092-C18C00EB1903}" type="slidenum">
              <a:rPr lang="en-US"/>
              <a:pPr>
                <a:defRPr/>
              </a:pPr>
              <a:t>‹#›</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2027238"/>
            <a:ext cx="4040188" cy="639762"/>
          </a:xfrm>
        </p:spPr>
        <p:txBody>
          <a:bodyPr anchor="b">
            <a:norm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743200"/>
            <a:ext cx="4040188" cy="312420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2027238"/>
            <a:ext cx="4041775" cy="639762"/>
          </a:xfrm>
        </p:spPr>
        <p:txBody>
          <a:bodyPr anchor="b">
            <a:norm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743200"/>
            <a:ext cx="4041775" cy="312420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5"/>
          <p:cNvSpPr>
            <a:spLocks noGrp="1"/>
          </p:cNvSpPr>
          <p:nvPr userDrawn="1">
            <p:ph type="sldNum" sz="quarter" idx="10"/>
          </p:nvPr>
        </p:nvSpPr>
        <p:spPr/>
        <p:txBody>
          <a:bodyPr/>
          <a:lstStyle>
            <a:lvl1pPr>
              <a:defRPr/>
            </a:lvl1pPr>
          </a:lstStyle>
          <a:p>
            <a:pPr>
              <a:defRPr/>
            </a:pPr>
            <a:fld id="{226A6451-D194-4ACC-93A7-111E2C323107}" type="slidenum">
              <a:rPr lang="en-US"/>
              <a:pPr>
                <a:defRPr/>
              </a:pPr>
              <a:t>‹#›</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5"/>
          <p:cNvSpPr>
            <a:spLocks noGrp="1"/>
          </p:cNvSpPr>
          <p:nvPr userDrawn="1">
            <p:ph type="sldNum" sz="quarter" idx="10"/>
          </p:nvPr>
        </p:nvSpPr>
        <p:spPr/>
        <p:txBody>
          <a:bodyPr/>
          <a:lstStyle>
            <a:lvl1pPr>
              <a:defRPr/>
            </a:lvl1pPr>
          </a:lstStyle>
          <a:p>
            <a:pPr>
              <a:defRPr/>
            </a:pPr>
            <a:fld id="{D0B19AC7-5195-482C-B225-0062376F2DF4}" type="slidenum">
              <a:rPr lang="en-US"/>
              <a:pPr>
                <a:defRPr/>
              </a:pPr>
              <a:t>‹#›</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userDrawn="1">
            <p:ph type="sldNum" sz="quarter" idx="10"/>
          </p:nvPr>
        </p:nvSpPr>
        <p:spPr/>
        <p:txBody>
          <a:bodyPr/>
          <a:lstStyle>
            <a:lvl1pPr>
              <a:defRPr/>
            </a:lvl1pPr>
          </a:lstStyle>
          <a:p>
            <a:pPr>
              <a:defRPr/>
            </a:pPr>
            <a:fld id="{4F6E8CAF-B57B-45D0-9CD5-7E448E7DB6EF}" type="slidenum">
              <a:rPr lang="en-US"/>
              <a:pPr>
                <a:defRPr/>
              </a:pPr>
              <a:t>‹#›</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76287"/>
            <a:ext cx="3008313" cy="1162050"/>
          </a:xfrm>
        </p:spPr>
        <p:txBody>
          <a:bodyPr anchor="b">
            <a:normAutofit/>
          </a:bodyPr>
          <a:lstStyle>
            <a:lvl1pPr algn="l">
              <a:defRPr sz="1800" b="1"/>
            </a:lvl1pPr>
          </a:lstStyle>
          <a:p>
            <a:r>
              <a:rPr lang="en-US" smtClean="0"/>
              <a:t>Click to edit Master title style</a:t>
            </a:r>
            <a:endParaRPr lang="en-US" dirty="0"/>
          </a:p>
        </p:txBody>
      </p:sp>
      <p:sp>
        <p:nvSpPr>
          <p:cNvPr id="3" name="Content Placeholder 2"/>
          <p:cNvSpPr>
            <a:spLocks noGrp="1"/>
          </p:cNvSpPr>
          <p:nvPr>
            <p:ph idx="1"/>
          </p:nvPr>
        </p:nvSpPr>
        <p:spPr>
          <a:xfrm>
            <a:off x="3575050" y="776287"/>
            <a:ext cx="5111750" cy="5091113"/>
          </a:xfrm>
        </p:spPr>
        <p:txBody>
          <a:bodyPr/>
          <a:lstStyle>
            <a:lvl1pPr>
              <a:defRPr sz="30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938337"/>
            <a:ext cx="3008313" cy="3929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userDrawn="1">
            <p:ph type="sldNum" sz="quarter" idx="10"/>
          </p:nvPr>
        </p:nvSpPr>
        <p:spPr/>
        <p:txBody>
          <a:bodyPr/>
          <a:lstStyle>
            <a:lvl1pPr>
              <a:defRPr/>
            </a:lvl1pPr>
          </a:lstStyle>
          <a:p>
            <a:pPr>
              <a:defRPr/>
            </a:pPr>
            <a:fld id="{B3AAE526-E91C-4E3A-9315-2AF65BDF7181}" type="slidenum">
              <a:rPr lang="en-US"/>
              <a:pPr>
                <a:defRPr/>
              </a:pPr>
              <a:t>‹#›</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761999"/>
            <a:ext cx="5486400" cy="396557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792288" y="5367338"/>
            <a:ext cx="5486400" cy="5762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userDrawn="1">
            <p:ph type="sldNum" sz="quarter" idx="10"/>
          </p:nvPr>
        </p:nvSpPr>
        <p:spPr/>
        <p:txBody>
          <a:bodyPr/>
          <a:lstStyle>
            <a:lvl1pPr>
              <a:defRPr/>
            </a:lvl1pPr>
          </a:lstStyle>
          <a:p>
            <a:pPr>
              <a:defRPr/>
            </a:pPr>
            <a:fld id="{140F8BF3-5E09-4333-B270-16FB5CAF8758}" type="slidenum">
              <a:rPr lang="en-US"/>
              <a:pPr>
                <a:defRPr/>
              </a:pPr>
              <a:t>‹#›</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1"/>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8" name="Round Same Side Corner Rectangle 7"/>
          <p:cNvSpPr/>
          <p:nvPr/>
        </p:nvSpPr>
        <p:spPr bwMode="auto">
          <a:xfrm>
            <a:off x="228600" y="228600"/>
            <a:ext cx="8686800" cy="342900"/>
          </a:xfrm>
          <a:prstGeom prst="round2SameRect">
            <a:avLst/>
          </a:prstGeom>
          <a:solidFill>
            <a:srgbClr val="F3901D"/>
          </a:solidFill>
          <a:ln w="9525" cap="flat" cmpd="sng" algn="ctr">
            <a:noFill/>
            <a:prstDash val="solid"/>
            <a:round/>
            <a:headEnd type="none" w="med" len="med"/>
            <a:tailEnd type="none" w="med" len="med"/>
          </a:ln>
          <a:effectLst/>
          <a:extLst/>
        </p:spPr>
        <p:txBody>
          <a:bodyPr/>
          <a:lstStyle/>
          <a:p>
            <a:pPr fontAlgn="auto">
              <a:spcBef>
                <a:spcPts val="0"/>
              </a:spcBef>
              <a:spcAft>
                <a:spcPts val="0"/>
              </a:spcAft>
              <a:defRPr/>
            </a:pPr>
            <a:endParaRPr lang="en-US" dirty="0">
              <a:solidFill>
                <a:srgbClr val="000000"/>
              </a:solidFill>
              <a:latin typeface="+mn-lt"/>
              <a:ea typeface="ＭＳ Ｐゴシック" charset="0"/>
              <a:cs typeface="ＭＳ Ｐゴシック" charset="0"/>
            </a:endParaRPr>
          </a:p>
        </p:txBody>
      </p:sp>
      <p:sp>
        <p:nvSpPr>
          <p:cNvPr id="1028" name="Rectangle 4"/>
          <p:cNvSpPr>
            <a:spLocks noChangeArrowheads="1"/>
          </p:cNvSpPr>
          <p:nvPr/>
        </p:nvSpPr>
        <p:spPr bwMode="auto">
          <a:xfrm>
            <a:off x="228600" y="639763"/>
            <a:ext cx="8686800" cy="36512"/>
          </a:xfrm>
          <a:prstGeom prst="rect">
            <a:avLst/>
          </a:prstGeom>
          <a:solidFill>
            <a:srgbClr val="F3901D"/>
          </a:solidFill>
          <a:ln w="9525">
            <a:noFill/>
            <a:miter lim="800000"/>
            <a:headEnd/>
            <a:tailEnd/>
          </a:ln>
        </p:spPr>
        <p:txBody>
          <a:bodyPr/>
          <a:lstStyle/>
          <a:p>
            <a:endParaRPr lang="en-US" dirty="0">
              <a:solidFill>
                <a:srgbClr val="000000"/>
              </a:solidFill>
            </a:endParaRPr>
          </a:p>
        </p:txBody>
      </p:sp>
      <p:pic>
        <p:nvPicPr>
          <p:cNvPr id="1029" name="Picture 1"/>
          <p:cNvPicPr>
            <a:picLocks noChangeAspect="1"/>
          </p:cNvPicPr>
          <p:nvPr/>
        </p:nvPicPr>
        <p:blipFill>
          <a:blip r:embed="rId14" cstate="print"/>
          <a:srcRect/>
          <a:stretch>
            <a:fillRect/>
          </a:stretch>
        </p:blipFill>
        <p:spPr bwMode="auto">
          <a:xfrm>
            <a:off x="4024313" y="6172200"/>
            <a:ext cx="1095375" cy="457200"/>
          </a:xfrm>
          <a:prstGeom prst="rect">
            <a:avLst/>
          </a:prstGeom>
          <a:noFill/>
          <a:ln w="9525">
            <a:noFill/>
            <a:miter lim="800000"/>
            <a:headEnd/>
            <a:tailEnd/>
          </a:ln>
        </p:spPr>
      </p:pic>
      <p:sp>
        <p:nvSpPr>
          <p:cNvPr id="1030" name="Title Placeholder 1"/>
          <p:cNvSpPr>
            <a:spLocks noGrp="1"/>
          </p:cNvSpPr>
          <p:nvPr>
            <p:ph type="title"/>
          </p:nvPr>
        </p:nvSpPr>
        <p:spPr bwMode="auto">
          <a:xfrm>
            <a:off x="457200" y="7620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31" name="Text Placeholder 2"/>
          <p:cNvSpPr>
            <a:spLocks noGrp="1"/>
          </p:cNvSpPr>
          <p:nvPr>
            <p:ph type="body" idx="1"/>
          </p:nvPr>
        </p:nvSpPr>
        <p:spPr bwMode="auto">
          <a:xfrm>
            <a:off x="457200" y="1981200"/>
            <a:ext cx="8229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6553200" y="609600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7F7F7F"/>
                </a:solidFill>
                <a:latin typeface="Adobe Garamond Pro" pitchFamily="18" charset="0"/>
              </a:defRPr>
            </a:lvl1pPr>
          </a:lstStyle>
          <a:p>
            <a:pPr>
              <a:defRPr/>
            </a:pPr>
            <a:fld id="{15E74AFC-8FA6-44F9-82C1-53F8F2ABB1F6}" type="slidenum">
              <a:rPr lang="en-US"/>
              <a:pPr>
                <a:defRPr/>
              </a:pPr>
              <a:t>‹#›</a:t>
            </a:fld>
            <a:endParaRPr lang="en-US" dirty="0"/>
          </a:p>
        </p:txBody>
      </p:sp>
      <p:pic>
        <p:nvPicPr>
          <p:cNvPr id="1033" name="Picture 5" descr="UL_Logo-2color.jpg"/>
          <p:cNvPicPr>
            <a:picLocks noChangeAspect="1"/>
          </p:cNvPicPr>
          <p:nvPr/>
        </p:nvPicPr>
        <p:blipFill>
          <a:blip r:embed="rId15" cstate="print"/>
          <a:srcRect/>
          <a:stretch>
            <a:fillRect/>
          </a:stretch>
        </p:blipFill>
        <p:spPr bwMode="auto">
          <a:xfrm>
            <a:off x="1600200" y="28879800"/>
            <a:ext cx="5943600" cy="2478088"/>
          </a:xfrm>
          <a:prstGeom prst="rect">
            <a:avLst/>
          </a:prstGeom>
          <a:noFill/>
          <a:ln w="9525">
            <a:noFill/>
            <a:miter lim="800000"/>
            <a:headEnd/>
            <a:tailEnd/>
          </a:ln>
        </p:spPr>
      </p:pic>
      <p:sp>
        <p:nvSpPr>
          <p:cNvPr id="14" name="Date Placeholder 3"/>
          <p:cNvSpPr txBox="1">
            <a:spLocks/>
          </p:cNvSpPr>
          <p:nvPr/>
        </p:nvSpPr>
        <p:spPr>
          <a:xfrm>
            <a:off x="457200" y="6477000"/>
            <a:ext cx="2133600" cy="244475"/>
          </a:xfrm>
          <a:prstGeom prst="rect">
            <a:avLst/>
          </a:prstGeom>
        </p:spPr>
        <p:txBody>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defRPr/>
            </a:pPr>
            <a:endParaRPr lang="en-US" sz="1100" dirty="0" smtClean="0">
              <a:solidFill>
                <a:srgbClr val="7F7F7F"/>
              </a:solidFill>
            </a:endParaRPr>
          </a:p>
        </p:txBody>
      </p:sp>
      <p:sp>
        <p:nvSpPr>
          <p:cNvPr id="15" name="Footer Placeholder 4"/>
          <p:cNvSpPr>
            <a:spLocks noGrp="1"/>
          </p:cNvSpPr>
          <p:nvPr>
            <p:ph type="ftr" sz="quarter" idx="3"/>
          </p:nvPr>
        </p:nvSpPr>
        <p:spPr>
          <a:xfrm>
            <a:off x="457200" y="6096000"/>
            <a:ext cx="2895600" cy="365125"/>
          </a:xfrm>
          <a:prstGeom prst="rect">
            <a:avLst/>
          </a:prstGeom>
        </p:spPr>
        <p:txBody>
          <a:bodyPr/>
          <a:lstStyle>
            <a:lvl1pPr fontAlgn="auto">
              <a:spcBef>
                <a:spcPts val="0"/>
              </a:spcBef>
              <a:spcAft>
                <a:spcPts val="0"/>
              </a:spcAft>
              <a:defRPr sz="1500">
                <a:solidFill>
                  <a:schemeClr val="tx1">
                    <a:lumMod val="50000"/>
                    <a:lumOff val="50000"/>
                  </a:schemeClr>
                </a:solidFill>
                <a:latin typeface="Univers LT Std" pitchFamily="34" charset="0"/>
                <a:ea typeface="+mn-ea"/>
                <a:cs typeface="+mn-cs"/>
              </a:defRPr>
            </a:lvl1pPr>
          </a:lstStyle>
          <a:p>
            <a:pPr>
              <a:defRPr/>
            </a:pPr>
            <a:endParaRPr lang="en-US" dirty="0"/>
          </a:p>
        </p:txBody>
      </p:sp>
      <p:pic>
        <p:nvPicPr>
          <p:cNvPr id="1036" name="Picture 1" descr="PPT_EmbraceUL.eps"/>
          <p:cNvPicPr>
            <a:picLocks noChangeAspect="1"/>
          </p:cNvPicPr>
          <p:nvPr/>
        </p:nvPicPr>
        <p:blipFill>
          <a:blip r:embed="rId16" cstate="print"/>
          <a:srcRect/>
          <a:stretch>
            <a:fillRect/>
          </a:stretch>
        </p:blipFill>
        <p:spPr bwMode="auto">
          <a:xfrm>
            <a:off x="2835275" y="228600"/>
            <a:ext cx="3473450" cy="3476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55"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6" r:id="rId10"/>
    <p:sldLayoutId id="2147483757" r:id="rId11"/>
  </p:sldLayoutIdLst>
  <p:txStyles>
    <p:titleStyle>
      <a:lvl1pPr algn="ctr" rtl="0" eaLnBrk="1" fontAlgn="base" hangingPunct="1">
        <a:spcBef>
          <a:spcPct val="0"/>
        </a:spcBef>
        <a:spcAft>
          <a:spcPct val="0"/>
        </a:spcAft>
        <a:defRPr sz="4200" kern="1200">
          <a:solidFill>
            <a:srgbClr val="003E7E"/>
          </a:solidFill>
          <a:latin typeface="Univers" pitchFamily="2" charset="0"/>
          <a:ea typeface="MS PGothic" pitchFamily="34" charset="-128"/>
          <a:cs typeface="Univers" pitchFamily="2" charset="0"/>
        </a:defRPr>
      </a:lvl1pPr>
      <a:lvl2pPr algn="ctr" rtl="0" eaLnBrk="1" fontAlgn="base" hangingPunct="1">
        <a:spcBef>
          <a:spcPct val="0"/>
        </a:spcBef>
        <a:spcAft>
          <a:spcPct val="0"/>
        </a:spcAft>
        <a:defRPr sz="4200">
          <a:solidFill>
            <a:srgbClr val="003E7E"/>
          </a:solidFill>
          <a:latin typeface="Univers" pitchFamily="2" charset="0"/>
          <a:ea typeface="MS PGothic" pitchFamily="34" charset="-128"/>
          <a:cs typeface="Univers" pitchFamily="2" charset="0"/>
        </a:defRPr>
      </a:lvl2pPr>
      <a:lvl3pPr algn="ctr" rtl="0" eaLnBrk="1" fontAlgn="base" hangingPunct="1">
        <a:spcBef>
          <a:spcPct val="0"/>
        </a:spcBef>
        <a:spcAft>
          <a:spcPct val="0"/>
        </a:spcAft>
        <a:defRPr sz="4200">
          <a:solidFill>
            <a:srgbClr val="003E7E"/>
          </a:solidFill>
          <a:latin typeface="Univers" pitchFamily="2" charset="0"/>
          <a:ea typeface="MS PGothic" pitchFamily="34" charset="-128"/>
          <a:cs typeface="Univers" pitchFamily="2" charset="0"/>
        </a:defRPr>
      </a:lvl3pPr>
      <a:lvl4pPr algn="ctr" rtl="0" eaLnBrk="1" fontAlgn="base" hangingPunct="1">
        <a:spcBef>
          <a:spcPct val="0"/>
        </a:spcBef>
        <a:spcAft>
          <a:spcPct val="0"/>
        </a:spcAft>
        <a:defRPr sz="4200">
          <a:solidFill>
            <a:srgbClr val="003E7E"/>
          </a:solidFill>
          <a:latin typeface="Univers" pitchFamily="2" charset="0"/>
          <a:ea typeface="MS PGothic" pitchFamily="34" charset="-128"/>
          <a:cs typeface="Univers" pitchFamily="2" charset="0"/>
        </a:defRPr>
      </a:lvl4pPr>
      <a:lvl5pPr algn="ctr" rtl="0" eaLnBrk="1" fontAlgn="base" hangingPunct="1">
        <a:spcBef>
          <a:spcPct val="0"/>
        </a:spcBef>
        <a:spcAft>
          <a:spcPct val="0"/>
        </a:spcAft>
        <a:defRPr sz="4200">
          <a:solidFill>
            <a:srgbClr val="003E7E"/>
          </a:solidFill>
          <a:latin typeface="Univers" pitchFamily="2" charset="0"/>
          <a:ea typeface="MS PGothic" pitchFamily="34" charset="-128"/>
          <a:cs typeface="Univers" pitchFamily="2" charset="0"/>
        </a:defRPr>
      </a:lvl5pPr>
      <a:lvl6pPr marL="457200" algn="ctr" rtl="0" eaLnBrk="1" fontAlgn="base" hangingPunct="1">
        <a:spcBef>
          <a:spcPct val="0"/>
        </a:spcBef>
        <a:spcAft>
          <a:spcPct val="0"/>
        </a:spcAft>
        <a:defRPr sz="4200">
          <a:solidFill>
            <a:srgbClr val="003E7E"/>
          </a:solidFill>
          <a:latin typeface="Univers Condensed Medium" charset="0"/>
          <a:ea typeface="MS PGothic" pitchFamily="34" charset="-128"/>
        </a:defRPr>
      </a:lvl6pPr>
      <a:lvl7pPr marL="914400" algn="ctr" rtl="0" eaLnBrk="1" fontAlgn="base" hangingPunct="1">
        <a:spcBef>
          <a:spcPct val="0"/>
        </a:spcBef>
        <a:spcAft>
          <a:spcPct val="0"/>
        </a:spcAft>
        <a:defRPr sz="4200">
          <a:solidFill>
            <a:srgbClr val="003E7E"/>
          </a:solidFill>
          <a:latin typeface="Univers Condensed Medium" charset="0"/>
          <a:ea typeface="MS PGothic" pitchFamily="34" charset="-128"/>
        </a:defRPr>
      </a:lvl7pPr>
      <a:lvl8pPr marL="1371600" algn="ctr" rtl="0" eaLnBrk="1" fontAlgn="base" hangingPunct="1">
        <a:spcBef>
          <a:spcPct val="0"/>
        </a:spcBef>
        <a:spcAft>
          <a:spcPct val="0"/>
        </a:spcAft>
        <a:defRPr sz="4200">
          <a:solidFill>
            <a:srgbClr val="003E7E"/>
          </a:solidFill>
          <a:latin typeface="Univers Condensed Medium" charset="0"/>
          <a:ea typeface="MS PGothic" pitchFamily="34" charset="-128"/>
        </a:defRPr>
      </a:lvl8pPr>
      <a:lvl9pPr marL="1828800" algn="ctr" rtl="0" eaLnBrk="1" fontAlgn="base" hangingPunct="1">
        <a:spcBef>
          <a:spcPct val="0"/>
        </a:spcBef>
        <a:spcAft>
          <a:spcPct val="0"/>
        </a:spcAft>
        <a:defRPr sz="4200">
          <a:solidFill>
            <a:srgbClr val="003E7E"/>
          </a:solidFill>
          <a:latin typeface="Univers Condensed Medium" charset="0"/>
          <a:ea typeface="MS PGothic" pitchFamily="34" charset="-128"/>
        </a:defRPr>
      </a:lvl9pPr>
    </p:titleStyle>
    <p:bodyStyle>
      <a:lvl1pPr marL="342900" indent="-342900" algn="l" rtl="0" eaLnBrk="1" fontAlgn="base" hangingPunct="1">
        <a:spcBef>
          <a:spcPct val="20000"/>
        </a:spcBef>
        <a:spcAft>
          <a:spcPct val="0"/>
        </a:spcAft>
        <a:buFont typeface="Arial" charset="0"/>
        <a:buChar char="•"/>
        <a:defRPr sz="3200" kern="1200">
          <a:solidFill>
            <a:srgbClr val="003E7E"/>
          </a:solidFill>
          <a:latin typeface="Adobe Garamond Pro" pitchFamily="18" charset="0"/>
          <a:ea typeface="MS PGothic" pitchFamily="34" charset="-128"/>
          <a:cs typeface="MS PGothic" charset="0"/>
        </a:defRPr>
      </a:lvl1pPr>
      <a:lvl2pPr marL="742950" indent="-285750" algn="l" rtl="0" eaLnBrk="1" fontAlgn="base" hangingPunct="1">
        <a:spcBef>
          <a:spcPct val="20000"/>
        </a:spcBef>
        <a:spcAft>
          <a:spcPct val="0"/>
        </a:spcAft>
        <a:buFont typeface="Arial" charset="0"/>
        <a:buChar char="–"/>
        <a:defRPr sz="2800" kern="1200">
          <a:solidFill>
            <a:srgbClr val="003E7E"/>
          </a:solidFill>
          <a:latin typeface="Adobe Garamond Pro" pitchFamily="18" charset="0"/>
          <a:ea typeface="MS PGothic" pitchFamily="34" charset="-128"/>
          <a:cs typeface="MS PGothic" charset="0"/>
        </a:defRPr>
      </a:lvl2pPr>
      <a:lvl3pPr marL="1143000" indent="-228600" algn="l" rtl="0" eaLnBrk="1" fontAlgn="base" hangingPunct="1">
        <a:spcBef>
          <a:spcPct val="20000"/>
        </a:spcBef>
        <a:spcAft>
          <a:spcPct val="0"/>
        </a:spcAft>
        <a:buFont typeface="Arial" charset="0"/>
        <a:buChar char="•"/>
        <a:defRPr sz="2400" kern="1200">
          <a:solidFill>
            <a:srgbClr val="003E7E"/>
          </a:solidFill>
          <a:latin typeface="Adobe Garamond Pro" pitchFamily="18" charset="0"/>
          <a:ea typeface="MS PGothic" pitchFamily="34" charset="-128"/>
          <a:cs typeface="MS PGothic" charset="0"/>
        </a:defRPr>
      </a:lvl3pPr>
      <a:lvl4pPr marL="1600200" indent="-228600" algn="l" rtl="0" eaLnBrk="1" fontAlgn="base" hangingPunct="1">
        <a:spcBef>
          <a:spcPct val="20000"/>
        </a:spcBef>
        <a:spcAft>
          <a:spcPct val="0"/>
        </a:spcAft>
        <a:buFont typeface="Arial" charset="0"/>
        <a:buChar char="–"/>
        <a:defRPr sz="2000" kern="1200">
          <a:solidFill>
            <a:srgbClr val="003E7E"/>
          </a:solidFill>
          <a:latin typeface="Adobe Garamond Pro" pitchFamily="18" charset="0"/>
          <a:ea typeface="MS PGothic" pitchFamily="34" charset="-128"/>
          <a:cs typeface="MS PGothic" charset="0"/>
        </a:defRPr>
      </a:lvl4pPr>
      <a:lvl5pPr marL="2057400" indent="-228600" algn="l" rtl="0" eaLnBrk="1" fontAlgn="base" hangingPunct="1">
        <a:spcBef>
          <a:spcPct val="20000"/>
        </a:spcBef>
        <a:spcAft>
          <a:spcPct val="0"/>
        </a:spcAft>
        <a:buFont typeface="Arial" charset="0"/>
        <a:buChar char="»"/>
        <a:defRPr sz="2000" kern="1200">
          <a:solidFill>
            <a:srgbClr val="003E7E"/>
          </a:solidFill>
          <a:latin typeface="Adobe Garamond Pro" pitchFamily="18" charset="0"/>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platinum.ohiolink.edu/dms/DMSdocs/corecompetencies.ht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90600" y="838200"/>
            <a:ext cx="7162800" cy="1600200"/>
          </a:xfrm>
        </p:spPr>
        <p:txBody>
          <a:bodyPr>
            <a:normAutofit fontScale="90000"/>
          </a:bodyPr>
          <a:lstStyle/>
          <a:p>
            <a:r>
              <a:rPr lang="en-US" sz="6000" b="1" dirty="0" smtClean="0">
                <a:ln>
                  <a:solidFill>
                    <a:srgbClr val="F3901D"/>
                  </a:solidFill>
                </a:ln>
                <a:latin typeface="Aparajita" panose="020B0604020202020204" pitchFamily="34" charset="0"/>
                <a:cs typeface="Aparajita" panose="020B0604020202020204" pitchFamily="34" charset="0"/>
              </a:rPr>
              <a:t>Skill Sets for Technical Services Staff</a:t>
            </a:r>
            <a:endParaRPr lang="en-US" sz="6000" b="1" dirty="0">
              <a:ln>
                <a:solidFill>
                  <a:srgbClr val="F3901D"/>
                </a:solidFill>
              </a:ln>
              <a:latin typeface="Aparajita" panose="020B0604020202020204" pitchFamily="34" charset="0"/>
              <a:cs typeface="Aparajita" panose="020B0604020202020204" pitchFamily="34" charset="0"/>
            </a:endParaRPr>
          </a:p>
        </p:txBody>
      </p:sp>
      <p:sp>
        <p:nvSpPr>
          <p:cNvPr id="5" name="Subtitle 4"/>
          <p:cNvSpPr>
            <a:spLocks noGrp="1"/>
          </p:cNvSpPr>
          <p:nvPr>
            <p:ph type="subTitle" idx="1"/>
          </p:nvPr>
        </p:nvSpPr>
        <p:spPr>
          <a:xfrm>
            <a:off x="1143000" y="2590800"/>
            <a:ext cx="7315200" cy="3352800"/>
          </a:xfrm>
        </p:spPr>
        <p:txBody>
          <a:bodyPr/>
          <a:lstStyle/>
          <a:p>
            <a:r>
              <a:rPr lang="en-US" sz="2800" dirty="0" smtClean="0">
                <a:latin typeface="Arial Unicode MS" panose="020B0604020202020204" pitchFamily="34" charset="-128"/>
                <a:ea typeface="Arial Unicode MS" panose="020B0604020202020204" pitchFamily="34" charset="-128"/>
                <a:cs typeface="Arial Unicode MS" panose="020B0604020202020204" pitchFamily="34" charset="-128"/>
              </a:rPr>
              <a:t>ALCTS Cataloging Norms Interest Group June 27, 2015 </a:t>
            </a:r>
          </a:p>
          <a:p>
            <a:r>
              <a:rPr lang="en-US" sz="2800" dirty="0" smtClean="0">
                <a:latin typeface="Arial Unicode MS" panose="020B0604020202020204" pitchFamily="34" charset="-128"/>
                <a:ea typeface="Arial Unicode MS" panose="020B0604020202020204" pitchFamily="34" charset="-128"/>
                <a:cs typeface="Arial Unicode MS" panose="020B0604020202020204" pitchFamily="34" charset="-128"/>
              </a:rPr>
              <a:t>San Francisco, CA</a:t>
            </a:r>
          </a:p>
          <a:p>
            <a:r>
              <a:rPr lang="en-US" sz="2800" dirty="0" smtClean="0">
                <a:latin typeface="Arial Unicode MS" panose="020B0604020202020204" pitchFamily="34" charset="-128"/>
                <a:ea typeface="Arial Unicode MS" panose="020B0604020202020204" pitchFamily="34" charset="-128"/>
                <a:cs typeface="Arial Unicode MS" panose="020B0604020202020204" pitchFamily="34" charset="-128"/>
              </a:rPr>
              <a:t>by</a:t>
            </a:r>
          </a:p>
          <a:p>
            <a:r>
              <a:rPr lang="en-US" sz="2400" dirty="0">
                <a:latin typeface="Arial Unicode MS" panose="020B0604020202020204" pitchFamily="34" charset="-128"/>
                <a:ea typeface="Arial Unicode MS" panose="020B0604020202020204" pitchFamily="34" charset="-128"/>
                <a:cs typeface="Arial Unicode MS" panose="020B0604020202020204" pitchFamily="34" charset="-128"/>
              </a:rPr>
              <a:t>Roman S. Panchyshyn</a:t>
            </a:r>
          </a:p>
          <a:p>
            <a:r>
              <a:rPr lang="en-US" sz="2400" dirty="0">
                <a:latin typeface="Arial Unicode MS" panose="020B0604020202020204" pitchFamily="34" charset="-128"/>
                <a:ea typeface="Arial Unicode MS" panose="020B0604020202020204" pitchFamily="34" charset="-128"/>
                <a:cs typeface="Arial Unicode MS" panose="020B0604020202020204" pitchFamily="34" charset="-128"/>
              </a:rPr>
              <a:t>Catalog Librarian, Assistant Professor</a:t>
            </a:r>
          </a:p>
          <a:p>
            <a:r>
              <a:rPr lang="en-US" sz="2400" dirty="0">
                <a:latin typeface="Arial Unicode MS" panose="020B0604020202020204" pitchFamily="34" charset="-128"/>
                <a:ea typeface="Arial Unicode MS" panose="020B0604020202020204" pitchFamily="34" charset="-128"/>
                <a:cs typeface="Arial Unicode MS" panose="020B0604020202020204" pitchFamily="34" charset="-128"/>
              </a:rPr>
              <a:t>Kent State University Libraries</a:t>
            </a:r>
          </a:p>
          <a:p>
            <a:endParaRPr lang="en-US" sz="28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Competency in RDA</a:t>
            </a:r>
            <a:endParaRPr lang="en-US" dirty="0"/>
          </a:p>
        </p:txBody>
      </p:sp>
      <p:sp>
        <p:nvSpPr>
          <p:cNvPr id="3" name="Content Placeholder 2"/>
          <p:cNvSpPr>
            <a:spLocks noGrp="1"/>
          </p:cNvSpPr>
          <p:nvPr>
            <p:ph idx="1"/>
          </p:nvPr>
        </p:nvSpPr>
        <p:spPr>
          <a:xfrm>
            <a:off x="457200" y="1752600"/>
            <a:ext cx="8229600" cy="4114800"/>
          </a:xfrm>
        </p:spPr>
        <p:txBody>
          <a:bodyPr/>
          <a:lstStyle/>
          <a:p>
            <a:pPr lvl="0"/>
            <a:r>
              <a:rPr lang="en-US" dirty="0" smtClean="0"/>
              <a:t>RDA now fully implemented by LC/PCC</a:t>
            </a:r>
          </a:p>
          <a:p>
            <a:pPr lvl="0"/>
            <a:r>
              <a:rPr lang="en-US" dirty="0" smtClean="0"/>
              <a:t>Staff learn and use only one </a:t>
            </a:r>
            <a:r>
              <a:rPr lang="en-US" dirty="0"/>
              <a:t>set of </a:t>
            </a:r>
            <a:r>
              <a:rPr lang="en-US" dirty="0" smtClean="0"/>
              <a:t>rules</a:t>
            </a:r>
          </a:p>
          <a:p>
            <a:pPr lvl="0"/>
            <a:r>
              <a:rPr lang="en-US" dirty="0" smtClean="0"/>
              <a:t>Bibliographic data </a:t>
            </a:r>
            <a:r>
              <a:rPr lang="en-US" dirty="0" smtClean="0"/>
              <a:t>created must be: </a:t>
            </a:r>
            <a:endParaRPr lang="en-US" dirty="0"/>
          </a:p>
          <a:p>
            <a:pPr lvl="1"/>
            <a:r>
              <a:rPr lang="en-US" dirty="0" smtClean="0"/>
              <a:t>Consistent</a:t>
            </a:r>
            <a:endParaRPr lang="en-US" dirty="0"/>
          </a:p>
          <a:p>
            <a:pPr lvl="1"/>
            <a:r>
              <a:rPr lang="en-US" dirty="0" smtClean="0"/>
              <a:t>Easy to work with for automated </a:t>
            </a:r>
            <a:r>
              <a:rPr lang="en-US" dirty="0"/>
              <a:t>maintenance</a:t>
            </a:r>
          </a:p>
          <a:p>
            <a:pPr lvl="1"/>
            <a:r>
              <a:rPr lang="en-US" dirty="0" smtClean="0"/>
              <a:t>Conform </a:t>
            </a:r>
            <a:r>
              <a:rPr lang="en-US" dirty="0"/>
              <a:t>to </a:t>
            </a:r>
            <a:r>
              <a:rPr lang="en-US" dirty="0" smtClean="0"/>
              <a:t>Program for Cooperative Cataloging rules</a:t>
            </a:r>
          </a:p>
          <a:p>
            <a:pPr lvl="1"/>
            <a:r>
              <a:rPr lang="en-US" dirty="0" smtClean="0"/>
              <a:t>Work in a linked data environment</a:t>
            </a:r>
            <a:endParaRPr lang="en-US" dirty="0"/>
          </a:p>
          <a:p>
            <a:endParaRPr lang="en-US" dirty="0"/>
          </a:p>
        </p:txBody>
      </p:sp>
    </p:spTree>
    <p:extLst>
      <p:ext uri="{BB962C8B-B14F-4D97-AF65-F5344CB8AC3E}">
        <p14:creationId xmlns:p14="http://schemas.microsoft.com/office/powerpoint/2010/main" val="39207267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Batch Processing</a:t>
            </a:r>
            <a:endParaRPr lang="en-US" dirty="0"/>
          </a:p>
        </p:txBody>
      </p:sp>
      <p:sp>
        <p:nvSpPr>
          <p:cNvPr id="3" name="Content Placeholder 2"/>
          <p:cNvSpPr>
            <a:spLocks noGrp="1"/>
          </p:cNvSpPr>
          <p:nvPr>
            <p:ph idx="1"/>
          </p:nvPr>
        </p:nvSpPr>
        <p:spPr>
          <a:xfrm>
            <a:off x="457200" y="1752600"/>
            <a:ext cx="8229600" cy="4114800"/>
          </a:xfrm>
        </p:spPr>
        <p:txBody>
          <a:bodyPr/>
          <a:lstStyle/>
          <a:p>
            <a:r>
              <a:rPr lang="en-US" dirty="0" smtClean="0"/>
              <a:t>Must have ability to work with large files of bibliographic data using batch processes</a:t>
            </a:r>
          </a:p>
          <a:p>
            <a:pPr lvl="1"/>
            <a:r>
              <a:rPr lang="en-US" dirty="0" smtClean="0"/>
              <a:t>MARC21</a:t>
            </a:r>
          </a:p>
          <a:p>
            <a:pPr lvl="1"/>
            <a:r>
              <a:rPr lang="en-US" dirty="0" smtClean="0"/>
              <a:t>MARC XML</a:t>
            </a:r>
          </a:p>
          <a:p>
            <a:r>
              <a:rPr lang="en-US" dirty="0" smtClean="0"/>
              <a:t>Ability to use </a:t>
            </a:r>
            <a:r>
              <a:rPr lang="en-US" dirty="0" smtClean="0"/>
              <a:t>products such as MarcEdit </a:t>
            </a:r>
            <a:r>
              <a:rPr lang="en-US" dirty="0" smtClean="0"/>
              <a:t>software</a:t>
            </a:r>
          </a:p>
          <a:p>
            <a:r>
              <a:rPr lang="en-US" dirty="0" smtClean="0"/>
              <a:t>Work needs to remain in TS where knowledge of library standards exists</a:t>
            </a:r>
            <a:endParaRPr lang="en-US" dirty="0"/>
          </a:p>
        </p:txBody>
      </p:sp>
    </p:spTree>
    <p:extLst>
      <p:ext uri="{BB962C8B-B14F-4D97-AF65-F5344CB8AC3E}">
        <p14:creationId xmlns:p14="http://schemas.microsoft.com/office/powerpoint/2010/main" val="35773396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Scripting Language</a:t>
            </a:r>
            <a:endParaRPr lang="en-US" dirty="0"/>
          </a:p>
        </p:txBody>
      </p:sp>
      <p:sp>
        <p:nvSpPr>
          <p:cNvPr id="3" name="Content Placeholder 2"/>
          <p:cNvSpPr>
            <a:spLocks noGrp="1"/>
          </p:cNvSpPr>
          <p:nvPr>
            <p:ph idx="1"/>
          </p:nvPr>
        </p:nvSpPr>
        <p:spPr>
          <a:xfrm>
            <a:off x="304800" y="1676400"/>
            <a:ext cx="8458200" cy="4191000"/>
          </a:xfrm>
        </p:spPr>
        <p:txBody>
          <a:bodyPr/>
          <a:lstStyle/>
          <a:p>
            <a:r>
              <a:rPr lang="en-US" dirty="0" smtClean="0"/>
              <a:t>Skill to work with at least one scripting language like:</a:t>
            </a:r>
          </a:p>
          <a:p>
            <a:pPr lvl="1"/>
            <a:r>
              <a:rPr lang="en-US" dirty="0" smtClean="0"/>
              <a:t>PHP</a:t>
            </a:r>
          </a:p>
          <a:p>
            <a:pPr lvl="1"/>
            <a:r>
              <a:rPr lang="en-US" dirty="0" smtClean="0"/>
              <a:t>Regular expressions</a:t>
            </a:r>
          </a:p>
          <a:p>
            <a:pPr lvl="1"/>
            <a:r>
              <a:rPr lang="en-US" dirty="0" smtClean="0"/>
              <a:t>Macros</a:t>
            </a:r>
          </a:p>
          <a:p>
            <a:r>
              <a:rPr lang="en-US" sz="2800" dirty="0" smtClean="0"/>
              <a:t>Used for automating workflows, designing web interfaces and online tools</a:t>
            </a:r>
          </a:p>
          <a:p>
            <a:r>
              <a:rPr lang="en-US" sz="2800" dirty="0" smtClean="0"/>
              <a:t>Free training available online (Codeacademy) if budgets are an issue</a:t>
            </a:r>
          </a:p>
          <a:p>
            <a:pPr lvl="1"/>
            <a:endParaRPr lang="en-US" dirty="0"/>
          </a:p>
        </p:txBody>
      </p:sp>
    </p:spTree>
    <p:extLst>
      <p:ext uri="{BB962C8B-B14F-4D97-AF65-F5344CB8AC3E}">
        <p14:creationId xmlns:p14="http://schemas.microsoft.com/office/powerpoint/2010/main" val="33596483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BIBFRAME</a:t>
            </a:r>
            <a:endParaRPr lang="en-US" dirty="0"/>
          </a:p>
        </p:txBody>
      </p:sp>
      <p:sp>
        <p:nvSpPr>
          <p:cNvPr id="3" name="Content Placeholder 2"/>
          <p:cNvSpPr>
            <a:spLocks noGrp="1"/>
          </p:cNvSpPr>
          <p:nvPr>
            <p:ph idx="1"/>
          </p:nvPr>
        </p:nvSpPr>
        <p:spPr>
          <a:xfrm>
            <a:off x="457200" y="1752600"/>
            <a:ext cx="8229600" cy="4114800"/>
          </a:xfrm>
        </p:spPr>
        <p:txBody>
          <a:bodyPr/>
          <a:lstStyle/>
          <a:p>
            <a:r>
              <a:rPr lang="en-US" dirty="0" smtClean="0"/>
              <a:t>Standard being developed to replace MARC21</a:t>
            </a:r>
          </a:p>
          <a:p>
            <a:r>
              <a:rPr lang="en-US" dirty="0" smtClean="0"/>
              <a:t>Staff must have knowledge of the BIBFRAME model (work, instance, annotation, authority)</a:t>
            </a:r>
          </a:p>
          <a:p>
            <a:r>
              <a:rPr lang="en-US" dirty="0" smtClean="0"/>
              <a:t>MarcEdit/Zepheira/BibFLOW, LC </a:t>
            </a:r>
            <a:r>
              <a:rPr lang="en-US" dirty="0" smtClean="0"/>
              <a:t>building tools to work with BIBFRAME data</a:t>
            </a:r>
            <a:endParaRPr lang="en-US" dirty="0"/>
          </a:p>
        </p:txBody>
      </p:sp>
    </p:spTree>
    <p:extLst>
      <p:ext uri="{BB962C8B-B14F-4D97-AF65-F5344CB8AC3E}">
        <p14:creationId xmlns:p14="http://schemas.microsoft.com/office/powerpoint/2010/main" val="2452229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Linked Data</a:t>
            </a:r>
            <a:endParaRPr lang="en-US" dirty="0"/>
          </a:p>
        </p:txBody>
      </p:sp>
      <p:sp>
        <p:nvSpPr>
          <p:cNvPr id="3" name="Content Placeholder 2"/>
          <p:cNvSpPr>
            <a:spLocks noGrp="1"/>
          </p:cNvSpPr>
          <p:nvPr>
            <p:ph idx="1"/>
          </p:nvPr>
        </p:nvSpPr>
        <p:spPr>
          <a:xfrm>
            <a:off x="457200" y="1752600"/>
            <a:ext cx="8229600" cy="4114800"/>
          </a:xfrm>
        </p:spPr>
        <p:txBody>
          <a:bodyPr/>
          <a:lstStyle/>
          <a:p>
            <a:r>
              <a:rPr lang="en-US" dirty="0" smtClean="0"/>
              <a:t>Staff must understand the structure and concepts behind linked data</a:t>
            </a:r>
          </a:p>
          <a:p>
            <a:r>
              <a:rPr lang="en-US" dirty="0" smtClean="0"/>
              <a:t>Must have functional knowledge of </a:t>
            </a:r>
          </a:p>
          <a:p>
            <a:pPr lvl="1"/>
            <a:r>
              <a:rPr lang="en-US" dirty="0" smtClean="0"/>
              <a:t>RDF (Resource Description Framework)</a:t>
            </a:r>
          </a:p>
          <a:p>
            <a:pPr lvl="1"/>
            <a:r>
              <a:rPr lang="en-US" dirty="0" smtClean="0"/>
              <a:t>RDF triples (Subject—predicate—object)</a:t>
            </a:r>
          </a:p>
          <a:p>
            <a:pPr lvl="1"/>
            <a:r>
              <a:rPr lang="en-US" dirty="0" smtClean="0"/>
              <a:t>Ontologies/schema.org</a:t>
            </a:r>
          </a:p>
          <a:p>
            <a:pPr lvl="1"/>
            <a:r>
              <a:rPr lang="en-US" dirty="0" smtClean="0"/>
              <a:t>Consider training using professionals like Library Juice Academy</a:t>
            </a:r>
            <a:endParaRPr lang="en-US" dirty="0" smtClean="0"/>
          </a:p>
          <a:p>
            <a:endParaRPr lang="en-US" dirty="0"/>
          </a:p>
        </p:txBody>
      </p:sp>
    </p:spTree>
    <p:extLst>
      <p:ext uri="{BB962C8B-B14F-4D97-AF65-F5344CB8AC3E}">
        <p14:creationId xmlns:p14="http://schemas.microsoft.com/office/powerpoint/2010/main" val="34105833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Other Metadata Schema</a:t>
            </a:r>
            <a:endParaRPr lang="en-US" dirty="0"/>
          </a:p>
        </p:txBody>
      </p:sp>
      <p:sp>
        <p:nvSpPr>
          <p:cNvPr id="3" name="Content Placeholder 2"/>
          <p:cNvSpPr>
            <a:spLocks noGrp="1"/>
          </p:cNvSpPr>
          <p:nvPr>
            <p:ph idx="1"/>
          </p:nvPr>
        </p:nvSpPr>
        <p:spPr>
          <a:xfrm>
            <a:off x="457200" y="1600200"/>
            <a:ext cx="8229600" cy="4267200"/>
          </a:xfrm>
        </p:spPr>
        <p:txBody>
          <a:bodyPr/>
          <a:lstStyle/>
          <a:p>
            <a:r>
              <a:rPr lang="en-US" dirty="0" smtClean="0"/>
              <a:t>Staff need to have functional knowledge of </a:t>
            </a:r>
          </a:p>
          <a:p>
            <a:pPr lvl="1"/>
            <a:r>
              <a:rPr lang="en-US" dirty="0"/>
              <a:t>Metadata Encoding and Transmission Standard (METS</a:t>
            </a:r>
            <a:r>
              <a:rPr lang="en-US" dirty="0" smtClean="0"/>
              <a:t>)</a:t>
            </a:r>
          </a:p>
          <a:p>
            <a:pPr lvl="1"/>
            <a:r>
              <a:rPr lang="en-US" dirty="0" smtClean="0"/>
              <a:t>Metadata </a:t>
            </a:r>
            <a:r>
              <a:rPr lang="en-US" dirty="0"/>
              <a:t>Object Description Schema (MODS</a:t>
            </a:r>
            <a:r>
              <a:rPr lang="en-US" dirty="0" smtClean="0"/>
              <a:t>)</a:t>
            </a:r>
          </a:p>
          <a:p>
            <a:pPr lvl="1"/>
            <a:r>
              <a:rPr lang="en-US" dirty="0" smtClean="0"/>
              <a:t>Dublin Core</a:t>
            </a:r>
          </a:p>
          <a:p>
            <a:pPr lvl="1"/>
            <a:r>
              <a:rPr lang="en-US" dirty="0" smtClean="0"/>
              <a:t>Encoded Archival Description (EAD)</a:t>
            </a:r>
          </a:p>
          <a:p>
            <a:r>
              <a:rPr lang="en-US" dirty="0" smtClean="0"/>
              <a:t>Functional knowledge of crosswalking and data exchange</a:t>
            </a:r>
            <a:endParaRPr lang="en-US" dirty="0"/>
          </a:p>
        </p:txBody>
      </p:sp>
    </p:spTree>
    <p:extLst>
      <p:ext uri="{BB962C8B-B14F-4D97-AF65-F5344CB8AC3E}">
        <p14:creationId xmlns:p14="http://schemas.microsoft.com/office/powerpoint/2010/main" val="33188630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7. Identity Management</a:t>
            </a:r>
            <a:endParaRPr lang="en-US" dirty="0"/>
          </a:p>
        </p:txBody>
      </p:sp>
      <p:sp>
        <p:nvSpPr>
          <p:cNvPr id="3" name="Content Placeholder 2"/>
          <p:cNvSpPr>
            <a:spLocks noGrp="1"/>
          </p:cNvSpPr>
          <p:nvPr>
            <p:ph idx="1"/>
          </p:nvPr>
        </p:nvSpPr>
        <p:spPr>
          <a:xfrm>
            <a:off x="457200" y="1600200"/>
            <a:ext cx="8229600" cy="4267200"/>
          </a:xfrm>
        </p:spPr>
        <p:txBody>
          <a:bodyPr/>
          <a:lstStyle/>
          <a:p>
            <a:r>
              <a:rPr lang="en-US" sz="3000" dirty="0" smtClean="0"/>
              <a:t>Ability to create and contribute “authority records” to national and international </a:t>
            </a:r>
            <a:r>
              <a:rPr lang="en-US" sz="3000" dirty="0" smtClean="0"/>
              <a:t>databases (LC—VIAF)</a:t>
            </a:r>
            <a:endParaRPr lang="en-US" sz="3000" dirty="0" smtClean="0"/>
          </a:p>
          <a:p>
            <a:r>
              <a:rPr lang="en-US" sz="3000" dirty="0" smtClean="0"/>
              <a:t>Trained/guided by PCC/NACO and SACO</a:t>
            </a:r>
          </a:p>
          <a:p>
            <a:r>
              <a:rPr lang="en-US" sz="3000" dirty="0" smtClean="0"/>
              <a:t>Funnels and direct contribution, subject, language or geographic area</a:t>
            </a:r>
          </a:p>
          <a:p>
            <a:r>
              <a:rPr lang="en-US" sz="3000" dirty="0" smtClean="0"/>
              <a:t>Enormous amount of work needed to be done here for identification/differentiation—TS staff are in unique position to do this work</a:t>
            </a:r>
            <a:endParaRPr lang="en-US" sz="3000" dirty="0"/>
          </a:p>
        </p:txBody>
      </p:sp>
    </p:spTree>
    <p:extLst>
      <p:ext uri="{BB962C8B-B14F-4D97-AF65-F5344CB8AC3E}">
        <p14:creationId xmlns:p14="http://schemas.microsoft.com/office/powerpoint/2010/main" val="12587363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 Project Management</a:t>
            </a:r>
            <a:endParaRPr lang="en-US" dirty="0"/>
          </a:p>
        </p:txBody>
      </p:sp>
      <p:sp>
        <p:nvSpPr>
          <p:cNvPr id="3" name="Content Placeholder 2"/>
          <p:cNvSpPr>
            <a:spLocks noGrp="1"/>
          </p:cNvSpPr>
          <p:nvPr>
            <p:ph idx="1"/>
          </p:nvPr>
        </p:nvSpPr>
        <p:spPr>
          <a:xfrm>
            <a:off x="457200" y="1676400"/>
            <a:ext cx="8229600" cy="4191000"/>
          </a:xfrm>
        </p:spPr>
        <p:txBody>
          <a:bodyPr/>
          <a:lstStyle/>
          <a:p>
            <a:r>
              <a:rPr lang="en-US" sz="2800" dirty="0" smtClean="0"/>
              <a:t>Staff need to:</a:t>
            </a:r>
          </a:p>
          <a:p>
            <a:pPr lvl="1"/>
            <a:r>
              <a:rPr lang="en-US" sz="2700" dirty="0" smtClean="0"/>
              <a:t>Effectively handle </a:t>
            </a:r>
            <a:r>
              <a:rPr lang="en-US" sz="2700" dirty="0" smtClean="0"/>
              <a:t>and understand new </a:t>
            </a:r>
            <a:r>
              <a:rPr lang="en-US" sz="2700" dirty="0" smtClean="0"/>
              <a:t>workflows </a:t>
            </a:r>
            <a:r>
              <a:rPr lang="en-US" sz="2700" dirty="0" smtClean="0"/>
              <a:t>for new and </a:t>
            </a:r>
            <a:r>
              <a:rPr lang="en-US" sz="2700" dirty="0" smtClean="0"/>
              <a:t>ongoing projects </a:t>
            </a:r>
          </a:p>
          <a:p>
            <a:pPr lvl="1"/>
            <a:r>
              <a:rPr lang="en-US" sz="2700" dirty="0" smtClean="0"/>
              <a:t>Effectively manage special projects</a:t>
            </a:r>
          </a:p>
          <a:p>
            <a:pPr lvl="1"/>
            <a:r>
              <a:rPr lang="en-US" sz="2700" dirty="0" smtClean="0"/>
              <a:t>Effectively manage large amounts of data</a:t>
            </a:r>
          </a:p>
          <a:p>
            <a:pPr lvl="1"/>
            <a:r>
              <a:rPr lang="en-US" sz="2700" dirty="0" smtClean="0"/>
              <a:t>Develop solid marketing and communication plans (documentation)</a:t>
            </a:r>
          </a:p>
          <a:p>
            <a:r>
              <a:rPr lang="en-US" sz="2800" dirty="0" smtClean="0"/>
              <a:t>PM certification may be costly, look to WebJunction for PM training </a:t>
            </a:r>
          </a:p>
          <a:p>
            <a:endParaRPr lang="en-US" dirty="0" smtClean="0"/>
          </a:p>
          <a:p>
            <a:endParaRPr lang="en-US" dirty="0"/>
          </a:p>
        </p:txBody>
      </p:sp>
    </p:spTree>
    <p:extLst>
      <p:ext uri="{BB962C8B-B14F-4D97-AF65-F5344CB8AC3E}">
        <p14:creationId xmlns:p14="http://schemas.microsoft.com/office/powerpoint/2010/main" val="37340610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Skills</a:t>
            </a:r>
            <a:endParaRPr lang="en-US" dirty="0"/>
          </a:p>
        </p:txBody>
      </p:sp>
      <p:sp>
        <p:nvSpPr>
          <p:cNvPr id="3" name="Content Placeholder 2"/>
          <p:cNvSpPr>
            <a:spLocks noGrp="1"/>
          </p:cNvSpPr>
          <p:nvPr>
            <p:ph idx="1"/>
          </p:nvPr>
        </p:nvSpPr>
        <p:spPr/>
        <p:txBody>
          <a:bodyPr/>
          <a:lstStyle/>
          <a:p>
            <a:r>
              <a:rPr lang="en-US" dirty="0" smtClean="0"/>
              <a:t>My list is not exhaustive, does not cover some specific job-related tasks such as</a:t>
            </a:r>
          </a:p>
          <a:p>
            <a:pPr lvl="1"/>
            <a:r>
              <a:rPr lang="en-US" dirty="0" smtClean="0"/>
              <a:t>ERM licensing, link resolver knowledge</a:t>
            </a:r>
            <a:endParaRPr lang="en-US" dirty="0" smtClean="0"/>
          </a:p>
          <a:p>
            <a:pPr lvl="1"/>
            <a:r>
              <a:rPr lang="en-US" dirty="0" smtClean="0"/>
              <a:t>Discovery services setup and administration</a:t>
            </a:r>
          </a:p>
          <a:p>
            <a:pPr lvl="1"/>
            <a:r>
              <a:rPr lang="en-US" dirty="0" smtClean="0"/>
              <a:t>E-book platforms</a:t>
            </a:r>
          </a:p>
          <a:p>
            <a:pPr lvl="1"/>
            <a:r>
              <a:rPr lang="en-US" dirty="0" smtClean="0"/>
              <a:t>LibGuides development  </a:t>
            </a:r>
            <a:endParaRPr lang="en-US" dirty="0"/>
          </a:p>
        </p:txBody>
      </p:sp>
    </p:spTree>
    <p:extLst>
      <p:ext uri="{BB962C8B-B14F-4D97-AF65-F5344CB8AC3E}">
        <p14:creationId xmlns:p14="http://schemas.microsoft.com/office/powerpoint/2010/main" val="32742346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Positioning</a:t>
            </a:r>
            <a:endParaRPr lang="en-US" dirty="0"/>
          </a:p>
        </p:txBody>
      </p:sp>
      <p:sp>
        <p:nvSpPr>
          <p:cNvPr id="3" name="Content Placeholder 2"/>
          <p:cNvSpPr>
            <a:spLocks noGrp="1"/>
          </p:cNvSpPr>
          <p:nvPr>
            <p:ph idx="1"/>
          </p:nvPr>
        </p:nvSpPr>
        <p:spPr>
          <a:xfrm>
            <a:off x="457200" y="1676400"/>
            <a:ext cx="8229600" cy="4191000"/>
          </a:xfrm>
        </p:spPr>
        <p:txBody>
          <a:bodyPr/>
          <a:lstStyle/>
          <a:p>
            <a:r>
              <a:rPr lang="en-US" dirty="0" smtClean="0"/>
              <a:t>Creation and management of </a:t>
            </a:r>
            <a:r>
              <a:rPr lang="en-US" dirty="0" smtClean="0"/>
              <a:t>consistent quality </a:t>
            </a:r>
            <a:r>
              <a:rPr lang="en-US" dirty="0" smtClean="0"/>
              <a:t>metadata is crucial for discovery and access on a global scale, for publishers, libraries, systems and services</a:t>
            </a:r>
          </a:p>
          <a:p>
            <a:r>
              <a:rPr lang="en-US" dirty="0" smtClean="0"/>
              <a:t>Knowledge of these skill sets will allow TS managers and staff to position themselves as leaders in the development, management and maintenance of quality metadata</a:t>
            </a:r>
          </a:p>
          <a:p>
            <a:pPr marL="0" indent="0">
              <a:buNone/>
            </a:pPr>
            <a:endParaRPr lang="en-US" dirty="0"/>
          </a:p>
        </p:txBody>
      </p:sp>
    </p:spTree>
    <p:extLst>
      <p:ext uri="{BB962C8B-B14F-4D97-AF65-F5344CB8AC3E}">
        <p14:creationId xmlns:p14="http://schemas.microsoft.com/office/powerpoint/2010/main" val="100034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21</a:t>
            </a:r>
            <a:r>
              <a:rPr lang="en-US" baseline="30000" dirty="0" smtClean="0"/>
              <a:t>st</a:t>
            </a:r>
            <a:r>
              <a:rPr lang="en-US" dirty="0" smtClean="0"/>
              <a:t> Century Academic </a:t>
            </a:r>
            <a:r>
              <a:rPr lang="en-US" dirty="0" smtClean="0"/>
              <a:t>Library</a:t>
            </a:r>
            <a:endParaRPr lang="en-US" dirty="0" smtClean="0"/>
          </a:p>
          <a:p>
            <a:pPr lvl="1"/>
            <a:r>
              <a:rPr lang="en-US" dirty="0" smtClean="0"/>
              <a:t>Libraries continuously transform </a:t>
            </a:r>
            <a:r>
              <a:rPr lang="en-US" dirty="0" smtClean="0"/>
              <a:t>themselves, change never stops</a:t>
            </a:r>
          </a:p>
          <a:p>
            <a:r>
              <a:rPr lang="en-US" dirty="0" smtClean="0"/>
              <a:t>Focus on future of technical services in academic libraries</a:t>
            </a:r>
          </a:p>
          <a:p>
            <a:pPr lvl="1"/>
            <a:r>
              <a:rPr lang="en-US" dirty="0" smtClean="0"/>
              <a:t>In particular, </a:t>
            </a:r>
            <a:r>
              <a:rPr lang="en-US" dirty="0" smtClean="0"/>
              <a:t>consider the future </a:t>
            </a:r>
            <a:r>
              <a:rPr lang="en-US" dirty="0" smtClean="0"/>
              <a:t>of technical services staff</a:t>
            </a:r>
          </a:p>
          <a:p>
            <a:pPr marL="457200" lvl="1" indent="0">
              <a:buNone/>
            </a:pPr>
            <a:endParaRPr lang="en-US" dirty="0"/>
          </a:p>
          <a:p>
            <a:pPr marL="457200" lvl="1" indent="0">
              <a:buNone/>
            </a:pPr>
            <a:endParaRPr lang="en-US" dirty="0"/>
          </a:p>
        </p:txBody>
      </p:sp>
    </p:spTree>
    <p:extLst>
      <p:ext uri="{BB962C8B-B14F-4D97-AF65-F5344CB8AC3E}">
        <p14:creationId xmlns:p14="http://schemas.microsoft.com/office/powerpoint/2010/main" val="10159863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 Plan</a:t>
            </a:r>
            <a:endParaRPr lang="en-US" dirty="0"/>
          </a:p>
        </p:txBody>
      </p:sp>
      <p:sp>
        <p:nvSpPr>
          <p:cNvPr id="3" name="Content Placeholder 2"/>
          <p:cNvSpPr>
            <a:spLocks noGrp="1"/>
          </p:cNvSpPr>
          <p:nvPr>
            <p:ph idx="1"/>
          </p:nvPr>
        </p:nvSpPr>
        <p:spPr>
          <a:xfrm>
            <a:off x="457200" y="1676400"/>
            <a:ext cx="8229600" cy="4191000"/>
          </a:xfrm>
        </p:spPr>
        <p:txBody>
          <a:bodyPr/>
          <a:lstStyle/>
          <a:p>
            <a:r>
              <a:rPr lang="en-US" dirty="0" smtClean="0"/>
              <a:t>TS Managers must develop creative training plans</a:t>
            </a:r>
          </a:p>
          <a:p>
            <a:pPr lvl="1"/>
            <a:r>
              <a:rPr lang="en-US" dirty="0" smtClean="0"/>
              <a:t>Identify skills currently available in TS staff</a:t>
            </a:r>
          </a:p>
          <a:p>
            <a:pPr lvl="1"/>
            <a:r>
              <a:rPr lang="en-US" dirty="0" smtClean="0"/>
              <a:t>Identify capability of existing staff to acquire </a:t>
            </a:r>
            <a:r>
              <a:rPr lang="en-US" dirty="0" smtClean="0"/>
              <a:t>(or not) new </a:t>
            </a:r>
            <a:r>
              <a:rPr lang="en-US" dirty="0" smtClean="0"/>
              <a:t>skills </a:t>
            </a:r>
          </a:p>
          <a:p>
            <a:pPr lvl="1"/>
            <a:r>
              <a:rPr lang="en-US" dirty="0" smtClean="0"/>
              <a:t>Prioritize skills, identify gaps, establish timetables for training</a:t>
            </a:r>
          </a:p>
          <a:p>
            <a:pPr lvl="1"/>
            <a:r>
              <a:rPr lang="en-US" dirty="0" smtClean="0"/>
              <a:t>Communicate and justify training programs to staff administration</a:t>
            </a:r>
          </a:p>
          <a:p>
            <a:pPr lvl="1"/>
            <a:endParaRPr lang="en-US" dirty="0"/>
          </a:p>
        </p:txBody>
      </p:sp>
    </p:spTree>
    <p:extLst>
      <p:ext uri="{BB962C8B-B14F-4D97-AF65-F5344CB8AC3E}">
        <p14:creationId xmlns:p14="http://schemas.microsoft.com/office/powerpoint/2010/main" val="9389610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838200"/>
          </a:xfrm>
        </p:spPr>
        <p:txBody>
          <a:bodyPr/>
          <a:lstStyle/>
          <a:p>
            <a:r>
              <a:rPr lang="en-US" dirty="0" smtClean="0"/>
              <a:t>Stay on the Edge</a:t>
            </a:r>
            <a:endParaRPr lang="en-US" dirty="0"/>
          </a:p>
        </p:txBody>
      </p:sp>
      <p:sp>
        <p:nvSpPr>
          <p:cNvPr id="3" name="Content Placeholder 2"/>
          <p:cNvSpPr>
            <a:spLocks noGrp="1"/>
          </p:cNvSpPr>
          <p:nvPr>
            <p:ph idx="1"/>
          </p:nvPr>
        </p:nvSpPr>
        <p:spPr>
          <a:xfrm>
            <a:off x="381000" y="1447800"/>
            <a:ext cx="8229600" cy="4419600"/>
          </a:xfrm>
        </p:spPr>
        <p:txBody>
          <a:bodyPr/>
          <a:lstStyle/>
          <a:p>
            <a:r>
              <a:rPr lang="en-US" sz="2800" dirty="0" smtClean="0"/>
              <a:t>Always monitor for new trends or services that can impact current workflows, positive and negative. e.g. the “Data Everywhere” trend </a:t>
            </a:r>
          </a:p>
          <a:p>
            <a:r>
              <a:rPr lang="en-US" sz="2800" dirty="0" smtClean="0"/>
              <a:t>Take on leadership roles, challenges and </a:t>
            </a:r>
            <a:r>
              <a:rPr lang="en-US" sz="2800" dirty="0" smtClean="0"/>
              <a:t>take risks</a:t>
            </a:r>
            <a:endParaRPr lang="en-US" sz="2800" dirty="0" smtClean="0"/>
          </a:p>
          <a:p>
            <a:pPr lvl="1"/>
            <a:r>
              <a:rPr lang="en-US" dirty="0" smtClean="0"/>
              <a:t>For example, early adoption of BIBFRAME can be paired with staff training for RDA/XML and for linked data</a:t>
            </a:r>
          </a:p>
          <a:p>
            <a:r>
              <a:rPr lang="en-US" sz="2800" dirty="0" smtClean="0"/>
              <a:t>Communicate and share </a:t>
            </a:r>
            <a:r>
              <a:rPr lang="en-US" sz="2800" dirty="0" smtClean="0"/>
              <a:t>results—especially your research </a:t>
            </a:r>
            <a:r>
              <a:rPr lang="en-US" sz="2800" dirty="0" smtClean="0"/>
              <a:t>and investigations</a:t>
            </a:r>
          </a:p>
          <a:p>
            <a:r>
              <a:rPr lang="en-US" sz="2800" dirty="0" smtClean="0"/>
              <a:t>Always attempt to increase </a:t>
            </a:r>
            <a:r>
              <a:rPr lang="en-US" sz="2800" dirty="0" smtClean="0"/>
              <a:t>your visibility</a:t>
            </a:r>
            <a:endParaRPr lang="en-US" sz="2800" dirty="0"/>
          </a:p>
        </p:txBody>
      </p:sp>
    </p:spTree>
    <p:extLst>
      <p:ext uri="{BB962C8B-B14F-4D97-AF65-F5344CB8AC3E}">
        <p14:creationId xmlns:p14="http://schemas.microsoft.com/office/powerpoint/2010/main" val="25439153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Invest in Staff Success</a:t>
            </a:r>
            <a:endParaRPr lang="en-US" dirty="0"/>
          </a:p>
        </p:txBody>
      </p:sp>
      <p:sp>
        <p:nvSpPr>
          <p:cNvPr id="3" name="Content Placeholder 2"/>
          <p:cNvSpPr>
            <a:spLocks noGrp="1"/>
          </p:cNvSpPr>
          <p:nvPr>
            <p:ph idx="1"/>
          </p:nvPr>
        </p:nvSpPr>
        <p:spPr>
          <a:xfrm>
            <a:off x="457200" y="1752600"/>
            <a:ext cx="8229600" cy="4114800"/>
          </a:xfrm>
        </p:spPr>
        <p:txBody>
          <a:bodyPr/>
          <a:lstStyle/>
          <a:p>
            <a:r>
              <a:rPr lang="en-US" dirty="0" smtClean="0"/>
              <a:t>Define levels of competency and quality for your staff, stick to them</a:t>
            </a:r>
          </a:p>
          <a:p>
            <a:r>
              <a:rPr lang="en-US" dirty="0" smtClean="0"/>
              <a:t>Provide staff with opportunity to advance professional careers</a:t>
            </a:r>
          </a:p>
          <a:p>
            <a:r>
              <a:rPr lang="en-US" dirty="0" smtClean="0"/>
              <a:t>Involve staff at all levels in decision making. </a:t>
            </a:r>
            <a:r>
              <a:rPr lang="en-US" dirty="0"/>
              <a:t>S</a:t>
            </a:r>
            <a:r>
              <a:rPr lang="en-US" dirty="0" smtClean="0"/>
              <a:t>kill set training is an opportunity, not a threat</a:t>
            </a:r>
            <a:endParaRPr lang="en-US" dirty="0"/>
          </a:p>
        </p:txBody>
      </p:sp>
    </p:spTree>
    <p:extLst>
      <p:ext uri="{BB962C8B-B14F-4D97-AF65-F5344CB8AC3E}">
        <p14:creationId xmlns:p14="http://schemas.microsoft.com/office/powerpoint/2010/main" val="27375963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21</a:t>
            </a:r>
            <a:r>
              <a:rPr lang="en-US" sz="3600" baseline="30000" dirty="0" smtClean="0"/>
              <a:t>st</a:t>
            </a:r>
            <a:r>
              <a:rPr lang="en-US" sz="3600" dirty="0" smtClean="0"/>
              <a:t> Century Technical Services: Takeaways</a:t>
            </a:r>
            <a:endParaRPr lang="en-US" sz="3600" dirty="0"/>
          </a:p>
        </p:txBody>
      </p:sp>
      <p:sp>
        <p:nvSpPr>
          <p:cNvPr id="3" name="Content Placeholder 2"/>
          <p:cNvSpPr>
            <a:spLocks noGrp="1"/>
          </p:cNvSpPr>
          <p:nvPr>
            <p:ph idx="1"/>
          </p:nvPr>
        </p:nvSpPr>
        <p:spPr/>
        <p:txBody>
          <a:bodyPr/>
          <a:lstStyle/>
          <a:p>
            <a:r>
              <a:rPr lang="en-US" dirty="0" smtClean="0"/>
              <a:t>Quality of </a:t>
            </a:r>
            <a:r>
              <a:rPr lang="en-US" dirty="0" smtClean="0"/>
              <a:t>the service provided by the academic </a:t>
            </a:r>
            <a:r>
              <a:rPr lang="en-US" dirty="0" smtClean="0"/>
              <a:t>library can usually be defined by</a:t>
            </a:r>
          </a:p>
          <a:p>
            <a:pPr lvl="1"/>
            <a:r>
              <a:rPr lang="en-US" dirty="0" smtClean="0"/>
              <a:t>Strong and capable leadership</a:t>
            </a:r>
          </a:p>
          <a:p>
            <a:pPr lvl="1"/>
            <a:r>
              <a:rPr lang="en-US" dirty="0" smtClean="0"/>
              <a:t>Bright, creative, well-trained staff</a:t>
            </a:r>
          </a:p>
          <a:p>
            <a:r>
              <a:rPr lang="en-US" dirty="0" smtClean="0"/>
              <a:t>Relevance of </a:t>
            </a:r>
            <a:r>
              <a:rPr lang="en-US" dirty="0" smtClean="0"/>
              <a:t>technical </a:t>
            </a:r>
            <a:r>
              <a:rPr lang="en-US" dirty="0" smtClean="0"/>
              <a:t>services depends on our ability to adapt and meet new challenges</a:t>
            </a:r>
            <a:endParaRPr lang="en-US" dirty="0"/>
          </a:p>
        </p:txBody>
      </p:sp>
    </p:spTree>
    <p:extLst>
      <p:ext uri="{BB962C8B-B14F-4D97-AF65-F5344CB8AC3E}">
        <p14:creationId xmlns:p14="http://schemas.microsoft.com/office/powerpoint/2010/main" val="30074789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data:image/jpeg;base64,/9j/4AAQSkZJRgABAQAAAQABAAD/2wCEAAkGBwgHBgkIBwgKCgkLDRYPDQwMDRsUFRAWIB0iIiAdHx8kKDQsJCYxJx8fLT0tMTU3Ojo6Iys/RD84QzQ5OjcBCgoKDQwNGg8PGjclHyU3Nzc3Nzc3Nzc3Nzc3Nzc3Nzc3Nzc3Nzc3Nzc3Nzc3Nzc3Nzc3Nzc3Nzc3Nzc3Nzc3N//AABEIAHsAfgMBIgACEQEDEQH/xAAbAAABBQEBAAAAAAAAAAAAAAAAAQQFBgcDAv/EADoQAAEDAwIEAwUGBQQDAAAAAAECAwQABRESIQYxQVETImEHFEJxgTJSkaHB0RUjM7HxFiRicjRz8P/EABoBAAMBAQEBAAAAAAAAAAAAAAADBAUCAQb/xAAoEQACAgEEAQMDBQAAAAAAAAAAAQIDEQQSITETMlGRFCNBImGB0eH/2gAMAwEAAhEDEQA/ANxooooAKKKKACig0hOKAA0mRTS43CLAbC5TzbWc6AtWNRAzgVRE8SX663OO3EfjwWlOhCQGi6lSiDjUpWkkctgEnak2X1waUnyxkKpzTaRpFFNrfJVKhtOuILa1J8yexGx+macZpwsWiiigAooooAKKKKACiiigAooooAQ8qiOIb0xaYmVrw84CGgAFHOOZGRtnA+opzebpFs9tkXCc6G2GEFSj1PoB1J6CsSv1znvh2XKLsiZKUPKkbJBOENoHIDfG3PdR3NTam7xRSXb6H0U+R5fSH3EnE5mS/HkqKsHShCBq0/8AFI6qP+fS2wWk3GCxIin3VqPlSW2UjxQ4Eb6lcsgnpnpvvtlMWM8xIU7JOmUrynB2bT90fqetWWHxRKtTP8EsjbUi4SXEq8Vz+nH1YBW4e2OnpWUknPHbfbL5t7MrhL8GkWy+SWW4CZbSpTcpCNMhtxsKQo7FK0lQJ75SD1GNhmatt2i3EqSwvS4jOppZAUBnmRnb671n9r4QjpS5IbvD0qe6P91JKgrWTv5R8KeewqLubF3sb4Xb3EtTGiFsqUctujqk+hGx7Zqv63ZKMcce5OtKppvPPsbGDmlqv8IcUw+KbWmZESplwKKHYzhHiNKHMKH4fiKnxuK0yEWiiigAooooAKKKKACiiigDLPbI7OfunDcBqI85CXJLry0NFadQICQcD1zUDLYcS4sKSjxWjhGTnSvcHcHH/wAd62/FUj2g8POLgm52t8x5DTqVONJbQUyApQSrVlOc4Jxvz/GodZpXdiUXhos0upVWYtcMx65yH44Sy0gqluqKEBR5HqT8qdWBKLUwppSisuZU44RlSld6mLta2TPlSG1rUpJKGdWNkA8tupOSTUOdue3Sstzi4+NfyW7XGW/4LXAmvQnkyIq8H15KHYirfHficRQVNOpCVpPmT1QehHpWcQZycJbfPI4Squka9Sm7p7rZHW0PowJElxGttkHoU/EfT9qVTGae1+kdbtlHcvUPrg1/p2+suIdMe5OApjrYSVLfT20gHUM9CDitgtUxM+3R5SM4dQFbjHzqgS7Pb7RHRJMqRInPIU17ysl2RIK0kApAG5HMAY5fWpXhy/wOH7BAtt3L8NUSMlCnZDRSkgADUcZ0j58q19JtrynLsy9Q3ZhpdF1oqPtt4tl1QV2yfFlpASolh5K8A8s4O31qQrQJAooooAKKKKACiiigAqPvseXKs8uPb3ksSnGlJacUMhKiNjin55VR/aJxg9ZCxbbWlC58ganFK38Brlqx3J2A+u+K5nja8nsc54M0hXV1i6u2S9oQxdGFaTpOW3fVP7f4rvNgaiXWB5uqe9MH+C7nxG6hEZpaLghOtDshWhWATuc74znfHOn1vmPtx3410bUzcYH8uU0rY5HI79FbYPrWDfQ0vLUsL2Nmm5T+3NkJNdWFpis7PODmfgTyKv29a9xZKrUyzBhJSZD7hV4ruTk7ZWvrj98VIsoQ4zNB1Gbs7IAbVlI+FIBAOMD6nPeo1IS0lT74AcUBqxuRvskV0nxta/1/0cNY5TLjwsr+Eyg9NuJJUP58qVvlI5JH3RvyHfrU1xBIs8psylT3XP5eEoRgpIx1yOR+e9UGLIPhIdmN+K8FZbQoghoDly6+tS1jtUnia5tMKUpDJJ1rQM6QOePXcb+o7jK1Gc3s7Z3OVcf19F79mUZIhypjKQhh5YSkJRjOnOT+f5Vea4Q4rEKM3HjNpbZbTpShI2ArvW7RX4q1AybZ+SbkFFFFNFhRRRQAUlBIFU3ijiR1MV4Wh5orWhSWDjPiq3BVnokYO++T6A54nOMFlnUIubwjnxBxe4feYlp1MKZc0Llut5CsHCg0n4jzGThIwdzjFQFvh3K+3hlyPhtxshTj7p8T3VJAOrBHmdUMYzyG+MaRTWz8LXaUXn2GnEe8YWPeiA2hRA7b45bDPb1GoWW2NWi2sQmdw2nzLPNxXxKPck7mpanO+W6XEV0U2KFMdseZMLNaYtpjqajBalLOp151Wpx1XdSjuT/bpSybTAkz0TXYjapSAAHSnfAJIBPUAnPz3p9nFGRVhIQvEtnTcobhYjsKm6QhDriRlKc551j15tqLXcHG5JC1t/ZbyCnV3+Qrej86wy9+znjqdxDJLdxj+5uPkolLWlBSknP2QM7fpUmo0vlkpJ4KaL/GmmQ8VmRNntWyC14893JbZ1YAH3ln4U+v4VuvDVlTZba2wpSHJJSPHdQjSFq9B0AycCmHBXBls4PgqZghTshzBflO41uY/sOwqyggc6ZRRGlYQu252M9DlRRRVAoKKKKACvK1JQkqUQAOZPSo69Xy32OIZVzkpZbGMDBUpROwCUjck9gKqIutx4px7xGRGtBCVqjr3LgxnDquRHdCdthlXNNLsshBfqZ3CEp9Etdboi7Qv9mtxUN1J8Pw1aFShnnn4Wv+XxZ2258rbaI6JKHZEYSrgSgraGEtR0EHG3IAJTsNzy2HMclSX37hHgWpJcefHjLkLGpMdvo4c/EeSEfM7AYqauUmPw1YZMwNKdSykrWCsBTqyealKIGSep5UqMfK1OfX4R25OC2xHzTTcJtx991Oo+Z15eE7D8gAKinuMrKEpMaQZerl7snWPx5fn1FZt7RruviJiJDRISn3R7W4hWpLckkciByHbOaW0XExpDb6GSlaB9h1OfTZQyPwPz7VNqNcoR+2UUaNz5kaEeIbjKGYFn0IKMpclvaCFdikA5HrmvCJvEqk5X/Dm1dU+Y/vTKLxNAdwHgthXUlOQPqKh+Ibs7If8GK/iMADltRGs+p7c9vSpbNZLbncOr0uZY24JadfbhFViRdWELx5mo0fWcehJ2PzquuXm6BX8i73HT3WtBP5Jpkhpx3+mhSsH4RmvYiSFH+iof8Abb+9RvVXv0tosjpql6kmP3uKL8p4uNXANjVkN+CkpHp3x9a6Q+M+J25afGat05kg5aSlbK89NJ84P1xXKNZHHcl6XFYTnq4FH8ql48nhyypUpc6MHU+Vbi15Vnr8vpVNOp1OeZfIi2mj8L4HVp9pFskPJjXiLJs8knTiVgtE9g4Ns+hxV0SrVyrLOIb3Z7yx7vFSmQvO7hb8pT1Hr8jU/wAFX/8A8a0SA4pZUW2V89ghSsHsAE468xWhTrVOfjkuSK3SOMN66LvRSClq8jKJcbRbJnEL824oQqUVFDalKzpbbCfKntkryeRO1MOIZ7kqbG4bsgjmS98KjhKUDdRIHwgdBz5Vb7zw8zdgErkPMIzqKGUNbq+9lSFHPTY1wsPB9qsk5yfHbdenON+GqS+vKtGc6QBhKRsOQFRz07nbufRRG5RrwuySs1tbtcJDIWXnj5npC/tPL6qP7DYDYbCkv0ZqZZp8Z9sOtuR1pUjuNJ2qQG1QHGl+Y4etIkyStCHnkxw6lOUtFWfOrsBg7/LvVb4RP2zHbhZJESJb3Ijw1qgtOSIkjOWnCkakauYxvsc9vWo1uZJaAJYkNgdEKCv7H9KtUxqRHfKH28rJ3JPPrkHqD3qsOqDTqkOnw1g40q2r5/yOcnmJtOChFbZHT+KKdSSpRGkYytsoKc7c9sfSnKZsiS0oNYCQM60qwQPmaZjflTq3K0yQFfZUCN/1pcopLhHsJyb5Z1ZZmuDIkuAf+4fomnbFmlXBYaTLluq+0ENveGTj12pwjTjyEae4xUhY0g3RhSnkNJQoKJUsJz6DPOlKyTkkh8oRUWxpG4IfeUC5FcecaVp1SZZUR6Y1Y68iKcHhQQoa5Zjw2kq3VhvCifXar05cYLAy9NjNg7+d1I+fWoO6cR2GfEcjMzDMUtOpPuaC4Bv1UPKN+5FVSqbjlt/JJG57sYRSZEpaVpYYQnWTjKjsPWtK4DtMNuMm5jS5McCka9v5SCQdAxyzhJ3371ToHDb1xdMiUkwWEnKFuEeIvB+6NvzqXXId4anMSLeFlEp1uM3AWCpUrKhrdHVISN8nCSMjqkhmhrxang81dicHHJpApa8pr1W4ZImKWiigAppdLdFu0B+BcGUvRX06HG1ZGofTendFAFAi8EXWxRHo1mubM+3lRU1brq0VJbG5CUOA6k/PB+VN5nDHjIDUuwTEjw9S1RZTb6Eq+6AvSo/PGa0evA3pU6K7HmSGQtnD0syZPs4gTnSmMJ0dxSSNb0ItpA/7ZyKjLl7LWIr4aeu0pKtOQGWJDg/EBQ6cq2xO4BoJ3HzrxUQXWfk9d032Yrb/AGSIna/AvUxIRjPiNvNc+2sDPLpUin2LMlGiRcVvjOT4jrnP8a1r4q9UOmP7/IK2SMyjezCNaoyiy224oacIYaClqxnfK1Dv3qyW/g5mM3pVOkKBzqDZCAfw3/OrTSJ+yK4+kqzlrJ19TZjGSC/001lXhvFg68odaTl1KMfZ1L1dd8jH61IxrXEjPeO0ykyNAQX15U4pI5AqO5p7RT4wjHpCXJy7YgGKWiiujw//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 name="TextBox 2"/>
          <p:cNvSpPr txBox="1"/>
          <p:nvPr/>
        </p:nvSpPr>
        <p:spPr>
          <a:xfrm>
            <a:off x="1066800" y="1066800"/>
            <a:ext cx="6172200" cy="1015663"/>
          </a:xfrm>
          <a:prstGeom prst="rect">
            <a:avLst/>
          </a:prstGeom>
          <a:noFill/>
        </p:spPr>
        <p:txBody>
          <a:bodyPr wrap="square" rtlCol="0">
            <a:spAutoFit/>
          </a:bodyPr>
          <a:lstStyle/>
          <a:p>
            <a:pPr algn="ctr"/>
            <a:r>
              <a:rPr lang="en-US" sz="6000" dirty="0" smtClean="0"/>
              <a:t> Questions</a:t>
            </a:r>
            <a:endParaRPr lang="en-US" sz="6000" dirty="0"/>
          </a:p>
        </p:txBody>
      </p:sp>
      <p:pic>
        <p:nvPicPr>
          <p:cNvPr id="1026" name="Picture 2" descr="C:\Users\rpanchys\AppData\Local\Microsoft\Windows\Temporary Internet Files\Content.IE5\IAEZSIB2\MC900383238[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24200" y="2515971"/>
            <a:ext cx="2286000" cy="243702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9762" name="Rectangle 2"/>
          <p:cNvSpPr>
            <a:spLocks noGrp="1" noChangeArrowheads="1"/>
          </p:cNvSpPr>
          <p:nvPr>
            <p:ph type="title"/>
          </p:nvPr>
        </p:nvSpPr>
        <p:spPr>
          <a:xfrm>
            <a:off x="582613" y="762000"/>
            <a:ext cx="7953375" cy="914400"/>
          </a:xfrm>
        </p:spPr>
        <p:txBody>
          <a:bodyPr/>
          <a:lstStyle/>
          <a:p>
            <a:pPr algn="ctr"/>
            <a:r>
              <a:rPr lang="en-US" dirty="0" smtClean="0">
                <a:latin typeface="+mn-lt"/>
              </a:rPr>
              <a:t>Contact Information</a:t>
            </a:r>
            <a:endParaRPr lang="en-US" dirty="0">
              <a:latin typeface="+mn-lt"/>
            </a:endParaRPr>
          </a:p>
        </p:txBody>
      </p:sp>
      <p:sp>
        <p:nvSpPr>
          <p:cNvPr id="629763" name="Rectangle 3"/>
          <p:cNvSpPr>
            <a:spLocks noGrp="1" noChangeArrowheads="1"/>
          </p:cNvSpPr>
          <p:nvPr>
            <p:ph idx="1"/>
          </p:nvPr>
        </p:nvSpPr>
        <p:spPr>
          <a:xfrm>
            <a:off x="457201" y="1828800"/>
            <a:ext cx="8077199" cy="4357688"/>
          </a:xfrm>
        </p:spPr>
        <p:txBody>
          <a:bodyPr/>
          <a:lstStyle/>
          <a:p>
            <a:pPr algn="ctr">
              <a:lnSpc>
                <a:spcPct val="90000"/>
              </a:lnSpc>
              <a:buFont typeface="Wingdings" pitchFamily="2" charset="2"/>
              <a:buNone/>
            </a:pPr>
            <a:endParaRPr lang="en-US" sz="2000" dirty="0"/>
          </a:p>
          <a:p>
            <a:pPr algn="ctr">
              <a:lnSpc>
                <a:spcPct val="90000"/>
              </a:lnSpc>
              <a:buFont typeface="Wingdings" pitchFamily="2" charset="2"/>
              <a:buNone/>
            </a:pPr>
            <a:r>
              <a:rPr lang="en-US" dirty="0"/>
              <a:t>Roman </a:t>
            </a:r>
            <a:r>
              <a:rPr lang="en-US" dirty="0" smtClean="0"/>
              <a:t>S. Panchyshyn</a:t>
            </a:r>
            <a:r>
              <a:rPr lang="en-US" dirty="0"/>
              <a:t>, </a:t>
            </a:r>
            <a:endParaRPr lang="en-US" dirty="0" smtClean="0"/>
          </a:p>
          <a:p>
            <a:pPr algn="ctr">
              <a:lnSpc>
                <a:spcPct val="90000"/>
              </a:lnSpc>
              <a:buFont typeface="Wingdings" pitchFamily="2" charset="2"/>
              <a:buNone/>
            </a:pPr>
            <a:r>
              <a:rPr lang="en-US" dirty="0" smtClean="0"/>
              <a:t>Catalog Librarian, Assistant Professor</a:t>
            </a:r>
          </a:p>
          <a:p>
            <a:pPr algn="ctr">
              <a:lnSpc>
                <a:spcPct val="90000"/>
              </a:lnSpc>
              <a:buFont typeface="Wingdings" pitchFamily="2" charset="2"/>
              <a:buNone/>
            </a:pPr>
            <a:r>
              <a:rPr lang="en-US" dirty="0" smtClean="0"/>
              <a:t>Kent State University</a:t>
            </a:r>
          </a:p>
          <a:p>
            <a:pPr algn="ctr">
              <a:lnSpc>
                <a:spcPct val="90000"/>
              </a:lnSpc>
              <a:buFont typeface="Wingdings" pitchFamily="2" charset="2"/>
              <a:buNone/>
            </a:pPr>
            <a:r>
              <a:rPr lang="en-US" dirty="0" smtClean="0"/>
              <a:t>330-672-1699</a:t>
            </a:r>
          </a:p>
          <a:p>
            <a:pPr algn="ctr">
              <a:lnSpc>
                <a:spcPct val="90000"/>
              </a:lnSpc>
              <a:buFont typeface="Wingdings" pitchFamily="2" charset="2"/>
              <a:buNone/>
            </a:pPr>
            <a:r>
              <a:rPr lang="en-US" dirty="0" smtClean="0"/>
              <a:t>rpanchys@kent.edu</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229600" cy="685800"/>
          </a:xfrm>
        </p:spPr>
        <p:txBody>
          <a:bodyPr/>
          <a:lstStyle/>
          <a:p>
            <a:r>
              <a:rPr lang="en-US" dirty="0" smtClean="0"/>
              <a:t>Taiga Forum 2011</a:t>
            </a:r>
            <a:endParaRPr lang="en-US" dirty="0"/>
          </a:p>
        </p:txBody>
      </p:sp>
      <p:sp>
        <p:nvSpPr>
          <p:cNvPr id="3" name="Content Placeholder 2"/>
          <p:cNvSpPr>
            <a:spLocks noGrp="1"/>
          </p:cNvSpPr>
          <p:nvPr>
            <p:ph idx="1"/>
          </p:nvPr>
        </p:nvSpPr>
        <p:spPr>
          <a:xfrm>
            <a:off x="381000" y="1447800"/>
            <a:ext cx="8229600" cy="4572000"/>
          </a:xfrm>
        </p:spPr>
        <p:txBody>
          <a:bodyPr/>
          <a:lstStyle/>
          <a:p>
            <a:r>
              <a:rPr lang="en-US" dirty="0" smtClean="0"/>
              <a:t>Provocative Taiga Forum question </a:t>
            </a:r>
          </a:p>
          <a:p>
            <a:pPr marL="0" indent="0">
              <a:buNone/>
            </a:pPr>
            <a:r>
              <a:rPr lang="en-US" sz="3000" dirty="0" smtClean="0"/>
              <a:t>“Within </a:t>
            </a:r>
            <a:r>
              <a:rPr lang="en-US" sz="3000" dirty="0"/>
              <a:t>five years, libraries will have undergone skills inventories and begun </a:t>
            </a:r>
            <a:r>
              <a:rPr lang="en-US" sz="3000" dirty="0" smtClean="0"/>
              <a:t>addressing </a:t>
            </a:r>
            <a:r>
              <a:rPr lang="en-US" sz="3000" dirty="0"/>
              <a:t>identified gaps. </a:t>
            </a:r>
            <a:r>
              <a:rPr lang="en-US" sz="3000" u="sng" dirty="0"/>
              <a:t>Successful libraries will have developed rolling plans </a:t>
            </a:r>
            <a:r>
              <a:rPr lang="en-US" sz="3000" u="sng" dirty="0" smtClean="0"/>
              <a:t>for </a:t>
            </a:r>
            <a:r>
              <a:rPr lang="en-US" sz="3000" u="sng" dirty="0"/>
              <a:t>staff reallocation, elimination, and </a:t>
            </a:r>
            <a:r>
              <a:rPr lang="en-US" sz="3000" u="sng" dirty="0" smtClean="0"/>
              <a:t>retraining</a:t>
            </a:r>
            <a:r>
              <a:rPr lang="en-US" sz="3000" u="sng" dirty="0"/>
              <a:t>.</a:t>
            </a:r>
            <a:r>
              <a:rPr lang="en-US" sz="3000" dirty="0"/>
              <a:t> Unsuccessful libraries will have </a:t>
            </a:r>
            <a:r>
              <a:rPr lang="en-US" sz="3000" dirty="0" smtClean="0"/>
              <a:t>failed </a:t>
            </a:r>
            <a:r>
              <a:rPr lang="en-US" sz="3000" dirty="0"/>
              <a:t>to root out resistance to change, driving out their best and brightest</a:t>
            </a:r>
            <a:r>
              <a:rPr lang="en-US" sz="3000" dirty="0" smtClean="0"/>
              <a:t>.”</a:t>
            </a:r>
            <a:endParaRPr lang="en-US" sz="3000" dirty="0"/>
          </a:p>
        </p:txBody>
      </p:sp>
    </p:spTree>
    <p:extLst>
      <p:ext uri="{BB962C8B-B14F-4D97-AF65-F5344CB8AC3E}">
        <p14:creationId xmlns:p14="http://schemas.microsoft.com/office/powerpoint/2010/main" val="20582322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838200"/>
          </a:xfrm>
        </p:spPr>
        <p:txBody>
          <a:bodyPr/>
          <a:lstStyle/>
          <a:p>
            <a:r>
              <a:rPr lang="en-US" dirty="0" smtClean="0"/>
              <a:t>Technical Services?</a:t>
            </a:r>
            <a:endParaRPr lang="en-US" dirty="0"/>
          </a:p>
        </p:txBody>
      </p:sp>
      <p:sp>
        <p:nvSpPr>
          <p:cNvPr id="3" name="Content Placeholder 2"/>
          <p:cNvSpPr>
            <a:spLocks noGrp="1"/>
          </p:cNvSpPr>
          <p:nvPr>
            <p:ph idx="1"/>
          </p:nvPr>
        </p:nvSpPr>
        <p:spPr>
          <a:xfrm>
            <a:off x="457200" y="1524000"/>
            <a:ext cx="8229600" cy="4343400"/>
          </a:xfrm>
        </p:spPr>
        <p:txBody>
          <a:bodyPr/>
          <a:lstStyle/>
          <a:p>
            <a:r>
              <a:rPr lang="en-US" sz="2600" dirty="0" smtClean="0"/>
              <a:t>What </a:t>
            </a:r>
            <a:r>
              <a:rPr lang="en-US" sz="2600" dirty="0" smtClean="0"/>
              <a:t>is the role of technical services now? What should we be doing? </a:t>
            </a:r>
            <a:endParaRPr lang="en-US" sz="2600" dirty="0" smtClean="0"/>
          </a:p>
          <a:p>
            <a:r>
              <a:rPr lang="en-US" sz="2600" dirty="0" smtClean="0"/>
              <a:t>Traditional breakdown (acquisition, serials, cataloging)--disappearing</a:t>
            </a:r>
          </a:p>
          <a:p>
            <a:r>
              <a:rPr lang="en-US" sz="2600" dirty="0" smtClean="0"/>
              <a:t>Replaced by:</a:t>
            </a:r>
          </a:p>
          <a:p>
            <a:pPr lvl="1"/>
            <a:r>
              <a:rPr lang="en-US" sz="2600" dirty="0" smtClean="0"/>
              <a:t>Knowledge access management</a:t>
            </a:r>
          </a:p>
          <a:p>
            <a:pPr lvl="1"/>
            <a:r>
              <a:rPr lang="en-US" sz="2600" dirty="0" smtClean="0"/>
              <a:t>Metadata services</a:t>
            </a:r>
          </a:p>
          <a:p>
            <a:pPr lvl="1"/>
            <a:r>
              <a:rPr lang="en-US" sz="2600" dirty="0" smtClean="0"/>
              <a:t>Discovery services</a:t>
            </a:r>
          </a:p>
          <a:p>
            <a:r>
              <a:rPr lang="en-US" sz="2600" dirty="0" smtClean="0"/>
              <a:t>New processes, new workflows, new management, new skills needed</a:t>
            </a:r>
          </a:p>
          <a:p>
            <a:endParaRPr lang="en-US" dirty="0"/>
          </a:p>
        </p:txBody>
      </p:sp>
    </p:spTree>
    <p:extLst>
      <p:ext uri="{BB962C8B-B14F-4D97-AF65-F5344CB8AC3E}">
        <p14:creationId xmlns:p14="http://schemas.microsoft.com/office/powerpoint/2010/main" val="19146844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990600"/>
          </a:xfrm>
        </p:spPr>
        <p:txBody>
          <a:bodyPr/>
          <a:lstStyle/>
          <a:p>
            <a:r>
              <a:rPr lang="en-US" sz="4000" dirty="0" smtClean="0"/>
              <a:t>Traditional Staff Training</a:t>
            </a:r>
            <a:endParaRPr lang="en-US" sz="4000" dirty="0"/>
          </a:p>
        </p:txBody>
      </p:sp>
      <p:sp>
        <p:nvSpPr>
          <p:cNvPr id="3" name="Content Placeholder 2"/>
          <p:cNvSpPr>
            <a:spLocks noGrp="1"/>
          </p:cNvSpPr>
          <p:nvPr>
            <p:ph idx="1"/>
          </p:nvPr>
        </p:nvSpPr>
        <p:spPr>
          <a:xfrm>
            <a:off x="457200" y="1600200"/>
            <a:ext cx="8229600" cy="4267200"/>
          </a:xfrm>
        </p:spPr>
        <p:txBody>
          <a:bodyPr/>
          <a:lstStyle/>
          <a:p>
            <a:r>
              <a:rPr lang="en-US" dirty="0" smtClean="0"/>
              <a:t>Most r</a:t>
            </a:r>
            <a:r>
              <a:rPr lang="en-US" dirty="0" smtClean="0"/>
              <a:t>ecent </a:t>
            </a:r>
            <a:r>
              <a:rPr lang="en-US" dirty="0" smtClean="0"/>
              <a:t>staff training was focused on these trends</a:t>
            </a:r>
          </a:p>
          <a:p>
            <a:pPr lvl="1"/>
            <a:r>
              <a:rPr lang="en-US" dirty="0" smtClean="0"/>
              <a:t>Descriptive/cataloging standards</a:t>
            </a:r>
          </a:p>
          <a:p>
            <a:pPr lvl="1"/>
            <a:r>
              <a:rPr lang="en-US" dirty="0" smtClean="0"/>
              <a:t>Library automation</a:t>
            </a:r>
          </a:p>
          <a:p>
            <a:pPr lvl="2"/>
            <a:r>
              <a:rPr lang="en-US" dirty="0" smtClean="0"/>
              <a:t>MARC standards</a:t>
            </a:r>
          </a:p>
          <a:p>
            <a:pPr lvl="2"/>
            <a:r>
              <a:rPr lang="en-US" dirty="0" smtClean="0"/>
              <a:t>Computer literacy</a:t>
            </a:r>
          </a:p>
          <a:p>
            <a:r>
              <a:rPr lang="en-US" dirty="0" smtClean="0"/>
              <a:t>Supervisory/management </a:t>
            </a:r>
            <a:r>
              <a:rPr lang="en-US" dirty="0" smtClean="0"/>
              <a:t>focus</a:t>
            </a:r>
          </a:p>
          <a:p>
            <a:pPr lvl="1"/>
            <a:r>
              <a:rPr lang="en-US" dirty="0" smtClean="0"/>
              <a:t>Need to manage change because the work is changing</a:t>
            </a:r>
          </a:p>
          <a:p>
            <a:endParaRPr lang="en-US" dirty="0" smtClean="0"/>
          </a:p>
          <a:p>
            <a:pPr lvl="1"/>
            <a:endParaRPr lang="en-US" dirty="0"/>
          </a:p>
        </p:txBody>
      </p:sp>
    </p:spTree>
    <p:extLst>
      <p:ext uri="{BB962C8B-B14F-4D97-AF65-F5344CB8AC3E}">
        <p14:creationId xmlns:p14="http://schemas.microsoft.com/office/powerpoint/2010/main" val="25727889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0"/>
            <a:ext cx="8534400" cy="838200"/>
          </a:xfrm>
        </p:spPr>
        <p:txBody>
          <a:bodyPr/>
          <a:lstStyle/>
          <a:p>
            <a:r>
              <a:rPr lang="en-US" dirty="0" smtClean="0"/>
              <a:t>Evolution of Core Competencies</a:t>
            </a:r>
            <a:endParaRPr lang="en-US" dirty="0"/>
          </a:p>
        </p:txBody>
      </p:sp>
      <p:sp>
        <p:nvSpPr>
          <p:cNvPr id="3" name="Content Placeholder 2"/>
          <p:cNvSpPr>
            <a:spLocks noGrp="1"/>
          </p:cNvSpPr>
          <p:nvPr>
            <p:ph idx="1"/>
          </p:nvPr>
        </p:nvSpPr>
        <p:spPr>
          <a:xfrm>
            <a:off x="304800" y="1600200"/>
            <a:ext cx="8534400" cy="4267200"/>
          </a:xfrm>
        </p:spPr>
        <p:txBody>
          <a:bodyPr/>
          <a:lstStyle/>
          <a:p>
            <a:r>
              <a:rPr lang="en-US" dirty="0" smtClean="0"/>
              <a:t>Training document guides </a:t>
            </a:r>
          </a:p>
          <a:p>
            <a:pPr lvl="1"/>
            <a:r>
              <a:rPr lang="en-US" dirty="0" smtClean="0"/>
              <a:t>Usually comprehensive documents</a:t>
            </a:r>
          </a:p>
          <a:p>
            <a:pPr lvl="1"/>
            <a:r>
              <a:rPr lang="en-US" dirty="0" smtClean="0"/>
              <a:t>Could </a:t>
            </a:r>
            <a:r>
              <a:rPr lang="en-US" dirty="0" smtClean="0"/>
              <a:t>be general in nature for the entire profession, or for specific disciplines (librarianship vs. serials librarian)</a:t>
            </a:r>
          </a:p>
          <a:p>
            <a:pPr lvl="1"/>
            <a:r>
              <a:rPr lang="en-US" dirty="0" smtClean="0"/>
              <a:t>OhioLINK established one for technical services staff in 2008 </a:t>
            </a:r>
            <a:r>
              <a:rPr lang="en-US" dirty="0" smtClean="0">
                <a:hlinkClick r:id="rId2"/>
              </a:rPr>
              <a:t>https</a:t>
            </a:r>
            <a:r>
              <a:rPr lang="en-US" dirty="0">
                <a:hlinkClick r:id="rId2"/>
              </a:rPr>
              <a:t>://</a:t>
            </a:r>
            <a:r>
              <a:rPr lang="en-US" dirty="0" smtClean="0">
                <a:hlinkClick r:id="rId2"/>
              </a:rPr>
              <a:t>platinum.ohiolink.edu/dms/DMSdocs/corecompetencies.htm</a:t>
            </a:r>
            <a:r>
              <a:rPr lang="en-US" dirty="0" smtClean="0"/>
              <a:t>  </a:t>
            </a:r>
          </a:p>
          <a:p>
            <a:pPr lvl="1"/>
            <a:r>
              <a:rPr lang="en-US" dirty="0" smtClean="0"/>
              <a:t>Document use </a:t>
            </a:r>
            <a:r>
              <a:rPr lang="en-US" dirty="0" smtClean="0"/>
              <a:t>was subject </a:t>
            </a:r>
            <a:r>
              <a:rPr lang="en-US" dirty="0" smtClean="0"/>
              <a:t>to local interpretation </a:t>
            </a:r>
          </a:p>
          <a:p>
            <a:endParaRPr lang="en-US" dirty="0"/>
          </a:p>
        </p:txBody>
      </p:sp>
    </p:spTree>
    <p:extLst>
      <p:ext uri="{BB962C8B-B14F-4D97-AF65-F5344CB8AC3E}">
        <p14:creationId xmlns:p14="http://schemas.microsoft.com/office/powerpoint/2010/main" val="38289135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Staff Participation in Change</a:t>
            </a:r>
            <a:endParaRPr lang="en-US" dirty="0"/>
          </a:p>
        </p:txBody>
      </p:sp>
      <p:sp>
        <p:nvSpPr>
          <p:cNvPr id="3" name="Content Placeholder 2"/>
          <p:cNvSpPr>
            <a:spLocks noGrp="1"/>
          </p:cNvSpPr>
          <p:nvPr>
            <p:ph idx="1"/>
          </p:nvPr>
        </p:nvSpPr>
        <p:spPr/>
        <p:txBody>
          <a:bodyPr/>
          <a:lstStyle/>
          <a:p>
            <a:r>
              <a:rPr lang="en-US" dirty="0" smtClean="0"/>
              <a:t>Statement by F. Zipkowitz from </a:t>
            </a:r>
            <a:r>
              <a:rPr lang="en-US" dirty="0" smtClean="0"/>
              <a:t>1985, from a bulletin board posting:</a:t>
            </a:r>
            <a:endParaRPr lang="en-US" dirty="0" smtClean="0"/>
          </a:p>
          <a:p>
            <a:pPr marL="400050" lvl="1" indent="0">
              <a:buNone/>
            </a:pPr>
            <a:r>
              <a:rPr lang="en-US" dirty="0"/>
              <a:t>“A common misconception is that people resist change and resent criticism. The truth is that people resist being changed and resent being criticized. They usually do not mind if they can initiate the change and criticisms themselves</a:t>
            </a:r>
            <a:r>
              <a:rPr lang="en-US" dirty="0" smtClean="0"/>
              <a:t>.”</a:t>
            </a:r>
          </a:p>
          <a:p>
            <a:pPr marL="457200" lvl="1" indent="0">
              <a:buNone/>
            </a:pPr>
            <a:endParaRPr lang="en-US" dirty="0" smtClean="0"/>
          </a:p>
          <a:p>
            <a:pPr marL="57150" indent="0">
              <a:buNone/>
            </a:pPr>
            <a:r>
              <a:rPr lang="en-US" sz="1800" dirty="0"/>
              <a:t>F. Zipkowitz. “Meeting the Challenge of Change: Training and Retraining Library Technical Services Staff.” </a:t>
            </a:r>
            <a:r>
              <a:rPr lang="en-US" sz="1800" i="1" dirty="0"/>
              <a:t>Technical Services Quarterly</a:t>
            </a:r>
            <a:r>
              <a:rPr lang="en-US" sz="1800" dirty="0"/>
              <a:t>.  Vol. 2, no. 3-4 (1985</a:t>
            </a:r>
            <a:r>
              <a:rPr lang="en-US" sz="1800" dirty="0" smtClean="0"/>
              <a:t>)</a:t>
            </a:r>
            <a:endParaRPr lang="en-US" sz="1800" dirty="0"/>
          </a:p>
          <a:p>
            <a:pPr marL="57150" indent="0">
              <a:buNone/>
            </a:pPr>
            <a:r>
              <a:rPr lang="en-US" dirty="0" smtClean="0"/>
              <a:t> </a:t>
            </a:r>
            <a:endParaRPr lang="en-US" dirty="0"/>
          </a:p>
        </p:txBody>
      </p:sp>
    </p:spTree>
    <p:extLst>
      <p:ext uri="{BB962C8B-B14F-4D97-AF65-F5344CB8AC3E}">
        <p14:creationId xmlns:p14="http://schemas.microsoft.com/office/powerpoint/2010/main" val="27273944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Staff Participation--Managers</a:t>
            </a:r>
            <a:endParaRPr lang="en-US" dirty="0"/>
          </a:p>
        </p:txBody>
      </p:sp>
      <p:sp>
        <p:nvSpPr>
          <p:cNvPr id="3" name="Content Placeholder 2"/>
          <p:cNvSpPr>
            <a:spLocks noGrp="1"/>
          </p:cNvSpPr>
          <p:nvPr>
            <p:ph idx="1"/>
          </p:nvPr>
        </p:nvSpPr>
        <p:spPr>
          <a:xfrm>
            <a:off x="457200" y="1828800"/>
            <a:ext cx="8229600" cy="4038600"/>
          </a:xfrm>
        </p:spPr>
        <p:txBody>
          <a:bodyPr/>
          <a:lstStyle/>
          <a:p>
            <a:r>
              <a:rPr lang="en-US" dirty="0" smtClean="0"/>
              <a:t>If you want staff to take on a lead role in retraining/reskilling you must:</a:t>
            </a:r>
          </a:p>
          <a:p>
            <a:pPr lvl="1"/>
            <a:r>
              <a:rPr lang="en-US" dirty="0" smtClean="0"/>
              <a:t>Be comfortable with the change process</a:t>
            </a:r>
          </a:p>
          <a:p>
            <a:pPr lvl="1"/>
            <a:r>
              <a:rPr lang="en-US" dirty="0" smtClean="0"/>
              <a:t>Be honest in commitment when relating to staff</a:t>
            </a:r>
          </a:p>
          <a:p>
            <a:pPr lvl="1"/>
            <a:r>
              <a:rPr lang="en-US" dirty="0" smtClean="0"/>
              <a:t>Insure that staff have honest belief in usefulness and value of training</a:t>
            </a:r>
          </a:p>
          <a:p>
            <a:r>
              <a:rPr lang="en-US" dirty="0" smtClean="0"/>
              <a:t>Communication is crucial</a:t>
            </a:r>
            <a:endParaRPr lang="en-US" dirty="0"/>
          </a:p>
        </p:txBody>
      </p:sp>
    </p:spTree>
    <p:extLst>
      <p:ext uri="{BB962C8B-B14F-4D97-AF65-F5344CB8AC3E}">
        <p14:creationId xmlns:p14="http://schemas.microsoft.com/office/powerpoint/2010/main" val="2081215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What Skills Does my Staff Need Now?</a:t>
            </a:r>
            <a:endParaRPr lang="en-US" sz="3600" dirty="0"/>
          </a:p>
        </p:txBody>
      </p:sp>
      <p:sp>
        <p:nvSpPr>
          <p:cNvPr id="3" name="Content Placeholder 2"/>
          <p:cNvSpPr>
            <a:spLocks noGrp="1"/>
          </p:cNvSpPr>
          <p:nvPr>
            <p:ph idx="1"/>
          </p:nvPr>
        </p:nvSpPr>
        <p:spPr/>
        <p:txBody>
          <a:bodyPr/>
          <a:lstStyle/>
          <a:p>
            <a:r>
              <a:rPr lang="en-US" dirty="0" smtClean="0"/>
              <a:t>IMHO, there are at least 8 areas of competency that TS staff need in the foreseeable future</a:t>
            </a:r>
          </a:p>
          <a:p>
            <a:r>
              <a:rPr lang="en-US" dirty="0" smtClean="0"/>
              <a:t>Retraining and/or hiring should focus on bringing in and retaining these skill sets</a:t>
            </a:r>
            <a:endParaRPr lang="en-US" dirty="0"/>
          </a:p>
        </p:txBody>
      </p:sp>
    </p:spTree>
    <p:extLst>
      <p:ext uri="{BB962C8B-B14F-4D97-AF65-F5344CB8AC3E}">
        <p14:creationId xmlns:p14="http://schemas.microsoft.com/office/powerpoint/2010/main" val="2145097273"/>
      </p:ext>
    </p:extLst>
  </p:cSld>
  <p:clrMapOvr>
    <a:masterClrMapping/>
  </p:clrMapOvr>
</p:sld>
</file>

<file path=ppt/theme/theme1.xml><?xml version="1.0" encoding="utf-8"?>
<a:theme xmlns:a="http://schemas.openxmlformats.org/drawingml/2006/main" name="EMBRACE_UL-Presenta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EMBRACE_UL-Presentation</Template>
  <TotalTime>9609</TotalTime>
  <Words>1155</Words>
  <Application>Microsoft Office PowerPoint</Application>
  <PresentationFormat>On-screen Show (4:3)</PresentationFormat>
  <Paragraphs>157</Paragraphs>
  <Slides>25</Slides>
  <Notes>8</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EMBRACE_UL-Presentation</vt:lpstr>
      <vt:lpstr>Skill Sets for Technical Services Staff</vt:lpstr>
      <vt:lpstr>Introduction</vt:lpstr>
      <vt:lpstr>Taiga Forum 2011</vt:lpstr>
      <vt:lpstr>Technical Services?</vt:lpstr>
      <vt:lpstr>Traditional Staff Training</vt:lpstr>
      <vt:lpstr>Evolution of Core Competencies</vt:lpstr>
      <vt:lpstr>Staff Participation in Change</vt:lpstr>
      <vt:lpstr>Staff Participation--Managers</vt:lpstr>
      <vt:lpstr>What Skills Does my Staff Need Now?</vt:lpstr>
      <vt:lpstr>1. Competency in RDA</vt:lpstr>
      <vt:lpstr>2. Batch Processing</vt:lpstr>
      <vt:lpstr>3. Scripting Language</vt:lpstr>
      <vt:lpstr>4. BIBFRAME</vt:lpstr>
      <vt:lpstr>5. Linked Data</vt:lpstr>
      <vt:lpstr>6. Other Metadata Schema</vt:lpstr>
      <vt:lpstr>7. Identity Management</vt:lpstr>
      <vt:lpstr>8. Project Management</vt:lpstr>
      <vt:lpstr>Other Skills</vt:lpstr>
      <vt:lpstr>Positioning</vt:lpstr>
      <vt:lpstr>Action Plan</vt:lpstr>
      <vt:lpstr>Stay on the Edge</vt:lpstr>
      <vt:lpstr>Invest in Staff Success</vt:lpstr>
      <vt:lpstr>21st Century Technical Services: Takeaways</vt:lpstr>
      <vt:lpstr>PowerPoint Presentation</vt:lpstr>
      <vt:lpstr>Contact Information</vt:lpstr>
    </vt:vector>
  </TitlesOfParts>
  <Company>Kent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Roman Panchyshyn</dc:creator>
  <cp:lastModifiedBy>Roman Panchyshyn</cp:lastModifiedBy>
  <cp:revision>397</cp:revision>
  <dcterms:created xsi:type="dcterms:W3CDTF">2012-06-14T20:18:29Z</dcterms:created>
  <dcterms:modified xsi:type="dcterms:W3CDTF">2015-06-27T04:42:41Z</dcterms:modified>
</cp:coreProperties>
</file>